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2FF36E-930B-491E-BC80-59467E9AEB2A}">
  <a:tblStyle styleId="{912FF36E-930B-491E-BC80-59467E9AEB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D0B04EF-8863-46CD-9BF1-62C4B793F1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0c01cf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0c01cf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80c01cf9c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80c01cf9c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80c01cf9c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80c01cf9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80c01cf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80c01cf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0c01cf9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0c01cf9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0c01cf9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0c01cf9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0c01cf9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0c01cf9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0c01cf9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0c01cf9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0c01cf9c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0c01cf9c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0c01cf9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0c01cf9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0c01cf9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0c01cf9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0c01cf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80c01cf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9" Type="http://schemas.openxmlformats.org/officeDocument/2006/relationships/image" Target="../media/image7.jpg"/><Relationship Id="rId5" Type="http://schemas.openxmlformats.org/officeDocument/2006/relationships/image" Target="../media/image19.jpg"/><Relationship Id="rId6" Type="http://schemas.openxmlformats.org/officeDocument/2006/relationships/image" Target="../media/image17.jpg"/><Relationship Id="rId7" Type="http://schemas.openxmlformats.org/officeDocument/2006/relationships/image" Target="../media/image15.jpg"/><Relationship Id="rId8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.jp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6.jpg"/><Relationship Id="rId6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40.png"/><Relationship Id="rId5" Type="http://schemas.openxmlformats.org/officeDocument/2006/relationships/image" Target="../media/image31.png"/><Relationship Id="rId6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25.jpg"/><Relationship Id="rId5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1482375"/>
            <a:ext cx="8520600" cy="11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“M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ultimodal machine learning techniques for sign language recognition”</a:t>
            </a:r>
            <a:endParaRPr sz="3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039300" y="3576525"/>
            <a:ext cx="4118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Zidianakis Matthaios - MTN2008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73300" y="3877725"/>
            <a:ext cx="37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Papadopoulos Georgios - MTN2025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200" y="976175"/>
            <a:ext cx="6858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725" y="976175"/>
            <a:ext cx="6953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498500" y="1147250"/>
            <a:ext cx="1973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MSc in Artificial Intelligence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 sz="3000"/>
              <a:t>LSTM</a:t>
            </a:r>
            <a:endParaRPr sz="3000"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75" y="1187763"/>
            <a:ext cx="2480725" cy="18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899" y="1184163"/>
            <a:ext cx="2480725" cy="186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5">
            <a:alphaModFix/>
          </a:blip>
          <a:srcRect b="0" l="0" r="11855" t="0"/>
          <a:stretch/>
        </p:blipFill>
        <p:spPr>
          <a:xfrm>
            <a:off x="6065625" y="1202575"/>
            <a:ext cx="2766675" cy="18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6">
            <a:alphaModFix/>
          </a:blip>
          <a:srcRect b="0" l="0" r="9673" t="0"/>
          <a:stretch/>
        </p:blipFill>
        <p:spPr>
          <a:xfrm>
            <a:off x="6065625" y="3182488"/>
            <a:ext cx="2766675" cy="178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147850" y="1810238"/>
            <a:ext cx="10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Training/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Validation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278125" y="3764575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Test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539475" y="2690000"/>
            <a:ext cx="532200" cy="25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2"/>
          <p:cNvCxnSpPr>
            <a:stCxn id="217" idx="4"/>
            <a:endCxn id="215" idx="0"/>
          </p:cNvCxnSpPr>
          <p:nvPr/>
        </p:nvCxnSpPr>
        <p:spPr>
          <a:xfrm flipH="1" rot="-5400000">
            <a:off x="576400" y="2460975"/>
            <a:ext cx="339900" cy="1182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2"/>
          <p:cNvSpPr txBox="1"/>
          <p:nvPr/>
        </p:nvSpPr>
        <p:spPr>
          <a:xfrm>
            <a:off x="598575" y="2657750"/>
            <a:ext cx="41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94%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220150" y="2091525"/>
            <a:ext cx="934200" cy="258600"/>
          </a:xfrm>
          <a:prstGeom prst="ellipse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5575250" y="4434200"/>
            <a:ext cx="532200" cy="25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2"/>
          <p:cNvCxnSpPr>
            <a:stCxn id="221" idx="4"/>
            <a:endCxn id="219" idx="0"/>
          </p:cNvCxnSpPr>
          <p:nvPr/>
        </p:nvCxnSpPr>
        <p:spPr>
          <a:xfrm flipH="1" rot="-5400000">
            <a:off x="5612175" y="4205175"/>
            <a:ext cx="339900" cy="1182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 txBox="1"/>
          <p:nvPr/>
        </p:nvSpPr>
        <p:spPr>
          <a:xfrm>
            <a:off x="5634350" y="4401950"/>
            <a:ext cx="41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95%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5255925" y="3835725"/>
            <a:ext cx="934200" cy="258600"/>
          </a:xfrm>
          <a:prstGeom prst="ellipse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22"/>
          <p:cNvGraphicFramePr/>
          <p:nvPr/>
        </p:nvGraphicFramePr>
        <p:xfrm>
          <a:off x="805450" y="389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{FD0B04EF-8863-46CD-9BF1-62C4B793F162}</a:tableStyleId>
              </a:tblPr>
              <a:tblGrid>
                <a:gridCol w="423125"/>
                <a:gridCol w="423125"/>
                <a:gridCol w="423125"/>
                <a:gridCol w="423125"/>
                <a:gridCol w="423125"/>
                <a:gridCol w="512025"/>
                <a:gridCol w="334250"/>
                <a:gridCol w="423125"/>
                <a:gridCol w="423125"/>
                <a:gridCol w="423125"/>
              </a:tblGrid>
              <a:tr h="2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1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2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3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4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5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6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7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8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9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25" marB="91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ΕΣΥ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ΕΓΩ (1)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ΚΑΛΟ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ΣΥΝ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ΒΙΒΛΙΟ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ΧΡΕΙΑΖΟΜΑΙ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ΕΧΩ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ΓΙΑ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ΕΝΤΑΞΕΙ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rgbClr val="434343"/>
                          </a:solidFill>
                        </a:rPr>
                        <a:t>ΓΕΙΑ</a:t>
                      </a:r>
                      <a:endParaRPr i="1" sz="6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25" marL="91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4" name="Google Shape;224;p22"/>
          <p:cNvCxnSpPr/>
          <p:nvPr/>
        </p:nvCxnSpPr>
        <p:spPr>
          <a:xfrm flipH="1" rot="10800000">
            <a:off x="4692700" y="2771475"/>
            <a:ext cx="1618500" cy="1115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2"/>
          <p:cNvCxnSpPr/>
          <p:nvPr/>
        </p:nvCxnSpPr>
        <p:spPr>
          <a:xfrm>
            <a:off x="5601675" y="3162950"/>
            <a:ext cx="702000" cy="465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6" name="Google Shape;226;p22"/>
          <p:cNvSpPr txBox="1"/>
          <p:nvPr/>
        </p:nvSpPr>
        <p:spPr>
          <a:xfrm>
            <a:off x="2601575" y="3052275"/>
            <a:ext cx="205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F1 macro score</a:t>
            </a:r>
            <a:endParaRPr i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L: upper body points</a:t>
            </a:r>
            <a:endParaRPr i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 sz="3000"/>
              <a:t>Miscellaneous</a:t>
            </a:r>
            <a:endParaRPr/>
          </a:p>
        </p:txBody>
      </p:sp>
      <p:graphicFrame>
        <p:nvGraphicFramePr>
          <p:cNvPr id="232" name="Google Shape;232;p23"/>
          <p:cNvGraphicFramePr/>
          <p:nvPr/>
        </p:nvGraphicFramePr>
        <p:xfrm>
          <a:off x="311700" y="13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{FD0B04EF-8863-46CD-9BF1-62C4B793F162}</a:tableStyleId>
              </a:tblPr>
              <a:tblGrid>
                <a:gridCol w="1312175"/>
                <a:gridCol w="1312175"/>
                <a:gridCol w="1312175"/>
              </a:tblGrid>
              <a:tr h="3369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SVM</a:t>
                      </a:r>
                      <a:r>
                        <a:rPr lang="en" sz="1100"/>
                        <a:t> F1-macro scores (sampling face points)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3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Validation set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set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Dataset 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Dataset 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81%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Dataset 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42%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Google Shape;233;p23"/>
          <p:cNvGraphicFramePr/>
          <p:nvPr/>
        </p:nvGraphicFramePr>
        <p:xfrm>
          <a:off x="5649250" y="1383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{FD0B04EF-8863-46CD-9BF1-62C4B793F162}</a:tableStyleId>
              </a:tblPr>
              <a:tblGrid>
                <a:gridCol w="1037575"/>
                <a:gridCol w="1037575"/>
                <a:gridCol w="1037575"/>
              </a:tblGrid>
              <a:tr h="471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Angles - Magnitude</a:t>
                      </a:r>
                      <a:r>
                        <a:rPr lang="en" sz="1100"/>
                        <a:t> F1-macro score (</a:t>
                      </a:r>
                      <a:r>
                        <a:rPr i="1" lang="en" sz="1100"/>
                        <a:t>dataset 2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T="9125" marB="9125" marR="9125" marL="9125" anchor="ctr"/>
                </a:tc>
                <a:tc hMerge="1"/>
                <a:tc hMerge="1"/>
              </a:tr>
              <a:tr h="4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Validation set</a:t>
                      </a:r>
                      <a:endParaRPr sz="1100"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set</a:t>
                      </a:r>
                      <a:endParaRPr sz="1100"/>
                    </a:p>
                  </a:txBody>
                  <a:tcPr marT="9125" marB="9125" marR="9125" marL="9125" anchor="ctr"/>
                </a:tc>
              </a:tr>
              <a:tr h="4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1D CNN-GRU</a:t>
                      </a:r>
                      <a:endParaRPr sz="1100"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70%</a:t>
                      </a:r>
                      <a:endParaRPr sz="1100"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65%</a:t>
                      </a:r>
                      <a:endParaRPr sz="1100"/>
                    </a:p>
                  </a:txBody>
                  <a:tcPr marT="9125" marB="9125" marR="9125" marL="9125" anchor="ctr"/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</a:t>
                      </a:r>
                      <a:endParaRPr sz="1100"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45%</a:t>
                      </a:r>
                      <a:endParaRPr sz="1100"/>
                    </a:p>
                  </a:txBody>
                  <a:tcPr marT="9125" marB="9125" marR="9125" marL="91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49%</a:t>
                      </a:r>
                      <a:endParaRPr sz="1100"/>
                    </a:p>
                  </a:txBody>
                  <a:tcPr marT="9125" marB="9125" marR="9125" marL="9125" anchor="ctr"/>
                </a:tc>
              </a:tr>
            </a:tbl>
          </a:graphicData>
        </a:graphic>
      </p:graphicFrame>
      <p:graphicFrame>
        <p:nvGraphicFramePr>
          <p:cNvPr id="234" name="Google Shape;234;p23"/>
          <p:cNvGraphicFramePr/>
          <p:nvPr/>
        </p:nvGraphicFramePr>
        <p:xfrm>
          <a:off x="311700" y="37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{FD0B04EF-8863-46CD-9BF1-62C4B793F162}</a:tableStyleId>
              </a:tblPr>
              <a:tblGrid>
                <a:gridCol w="1809750"/>
                <a:gridCol w="1809750"/>
                <a:gridCol w="18097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Filters </a:t>
                      </a:r>
                      <a:r>
                        <a:rPr lang="en" sz="1100"/>
                        <a:t>applied</a:t>
                      </a:r>
                      <a:r>
                        <a:rPr lang="en" sz="1100"/>
                        <a:t> -  F1-macro score</a:t>
                      </a:r>
                      <a:r>
                        <a:rPr i="1" lang="en" sz="1100"/>
                        <a:t> </a:t>
                      </a:r>
                      <a:r>
                        <a:rPr lang="en" sz="1100"/>
                        <a:t>(</a:t>
                      </a:r>
                      <a:r>
                        <a:rPr i="1" lang="en" sz="1100"/>
                        <a:t>d</a:t>
                      </a:r>
                      <a:r>
                        <a:rPr i="1" lang="en" sz="1100"/>
                        <a:t>ataset 2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T="91425" marB="91425" marR="91425" marL="91425" anchor="b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Validation set</a:t>
                      </a:r>
                      <a:endParaRPr sz="11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set</a:t>
                      </a:r>
                      <a:endParaRPr sz="1100"/>
                    </a:p>
                  </a:txBody>
                  <a:tcPr marT="91425" marB="91425" marR="91425" marL="914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 CNN-GRU</a:t>
                      </a:r>
                      <a:endParaRPr sz="11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88.25%</a:t>
                      </a:r>
                      <a:endParaRPr sz="11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91.86</a:t>
                      </a:r>
                      <a:endParaRPr sz="1100"/>
                    </a:p>
                  </a:txBody>
                  <a:tcPr marT="91425" marB="91425" marR="91425" marL="91425" anchor="b"/>
                </a:tc>
              </a:tr>
            </a:tbl>
          </a:graphicData>
        </a:graphic>
      </p:graphicFrame>
      <p:cxnSp>
        <p:nvCxnSpPr>
          <p:cNvPr id="235" name="Google Shape;235;p23"/>
          <p:cNvCxnSpPr/>
          <p:nvPr/>
        </p:nvCxnSpPr>
        <p:spPr>
          <a:xfrm>
            <a:off x="5756300" y="4430250"/>
            <a:ext cx="15270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3"/>
          <p:cNvSpPr txBox="1"/>
          <p:nvPr/>
        </p:nvSpPr>
        <p:spPr>
          <a:xfrm>
            <a:off x="5836675" y="4116950"/>
            <a:ext cx="15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False points recognition!</a:t>
            </a:r>
            <a:endParaRPr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300" y="3543388"/>
            <a:ext cx="1229011" cy="145493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/>
          <p:nvPr/>
        </p:nvSpPr>
        <p:spPr>
          <a:xfrm>
            <a:off x="110500" y="1305975"/>
            <a:ext cx="8860500" cy="202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05550" y="3431125"/>
            <a:ext cx="8870400" cy="15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Mediapipe </a:t>
            </a:r>
            <a:r>
              <a:rPr lang="en"/>
              <a:t>→ suitable for keypoints feature extraction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Especially for different deep learning methods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Adequate classical ML (SVM) performance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</a:t>
            </a:r>
            <a:r>
              <a:rPr lang="en"/>
              <a:t>mprove with</a:t>
            </a:r>
            <a:r>
              <a:rPr lang="en"/>
              <a:t> </a:t>
            </a:r>
            <a:r>
              <a:rPr b="1" lang="en"/>
              <a:t>only</a:t>
            </a:r>
            <a:r>
              <a:rPr lang="en"/>
              <a:t> the representative points 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Applied filters were weaker 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Preprocessing proved to be significant!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Future work: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Keypoints position relative to image → independent to captured image angle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Division by shoulder points coordinates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Video frames data augmentation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Examine </a:t>
            </a:r>
            <a:r>
              <a:rPr i="1" lang="en"/>
              <a:t>GANs </a:t>
            </a:r>
            <a:r>
              <a:rPr lang="en"/>
              <a:t>architecture → denoise video frames from m</a:t>
            </a:r>
            <a:r>
              <a:rPr lang="en"/>
              <a:t>otion blur</a:t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 b="0" l="0" r="50189" t="50219"/>
          <a:stretch/>
        </p:blipFill>
        <p:spPr>
          <a:xfrm>
            <a:off x="6527225" y="1225225"/>
            <a:ext cx="2026815" cy="1105536"/>
          </a:xfrm>
          <a:prstGeom prst="rect">
            <a:avLst/>
          </a:prstGeom>
          <a:noFill/>
          <a:ln>
            <a:noFill/>
          </a:ln>
          <a:effectLst>
            <a:outerShdw blurRad="75723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392075" y="814200"/>
            <a:ext cx="8520600" cy="18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113" y="2900900"/>
            <a:ext cx="3497771" cy="1979359"/>
          </a:xfrm>
          <a:prstGeom prst="rect">
            <a:avLst/>
          </a:prstGeom>
          <a:noFill/>
          <a:ln>
            <a:noFill/>
          </a:ln>
          <a:effectLst>
            <a:outerShdw blurRad="442913" rotWithShape="0" algn="bl" dist="9525">
              <a:srgbClr val="000000">
                <a:alpha val="52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26050" y="1224201"/>
            <a:ext cx="86919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Sign language recognition refers to: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Classification problem of a sequence of video frames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Subcategory of gesture recognition in motion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Dataset: 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GSL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(Greek Sign Language)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Non multilabel (Isolated words)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7 signers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 repetitions of each signers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scenarios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310 individuals words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30 FPS - RGB (+Depth) - 848⨰480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452100" y="2196863"/>
            <a:ext cx="6706000" cy="1010482"/>
            <a:chOff x="761500" y="2267138"/>
            <a:chExt cx="8382500" cy="1260581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1500" y="2274850"/>
              <a:ext cx="1633164" cy="124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22050" y="2272975"/>
              <a:ext cx="1591192" cy="124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11650" y="2270175"/>
              <a:ext cx="1660354" cy="1254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06750" y="2267138"/>
              <a:ext cx="1530706" cy="1260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41950" y="2267200"/>
              <a:ext cx="1759176" cy="1260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07750" y="2267888"/>
              <a:ext cx="1786790" cy="125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4"/>
            <p:cNvPicPr preferRelativeResize="0"/>
            <p:nvPr/>
          </p:nvPicPr>
          <p:blipFill rotWithShape="1">
            <a:blip r:embed="rId9">
              <a:alphaModFix/>
            </a:blip>
            <a:srcRect b="0" l="0" r="20911" t="0"/>
            <a:stretch/>
          </p:blipFill>
          <p:spPr>
            <a:xfrm>
              <a:off x="7746750" y="2268475"/>
              <a:ext cx="1397250" cy="125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" name="Google Shape;82;p14"/>
          <p:cNvCxnSpPr/>
          <p:nvPr/>
        </p:nvCxnSpPr>
        <p:spPr>
          <a:xfrm flipH="1" rot="10800000">
            <a:off x="2786075" y="4071875"/>
            <a:ext cx="776100" cy="40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" name="Google Shape;83;p14"/>
          <p:cNvSpPr txBox="1"/>
          <p:nvPr/>
        </p:nvSpPr>
        <p:spPr>
          <a:xfrm>
            <a:off x="3628575" y="3899250"/>
            <a:ext cx="9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Not used here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554625" y="3953700"/>
            <a:ext cx="1056900" cy="2142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Keypoints extraction 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Deep learning methods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Classical Machine learning (SVM)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446" y="1939971"/>
            <a:ext cx="1107220" cy="7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988" y="1147225"/>
            <a:ext cx="2458021" cy="6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6588" y="205388"/>
            <a:ext cx="2672624" cy="141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0175" y="2808615"/>
            <a:ext cx="1499616" cy="84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distribution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Predefined </a:t>
            </a:r>
            <a:r>
              <a:rPr i="1" lang="en" sz="1400">
                <a:latin typeface="Cambria"/>
                <a:ea typeface="Cambria"/>
                <a:cs typeface="Cambria"/>
                <a:sym typeface="Cambria"/>
              </a:rPr>
              <a:t>train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400">
                <a:latin typeface="Cambria"/>
                <a:ea typeface="Cambria"/>
                <a:cs typeface="Cambria"/>
                <a:sym typeface="Cambria"/>
              </a:rPr>
              <a:t>validation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400">
                <a:latin typeface="Cambria"/>
                <a:ea typeface="Cambria"/>
                <a:cs typeface="Cambria"/>
                <a:sym typeface="Cambria"/>
              </a:rPr>
              <a:t>test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 sets → </a:t>
            </a:r>
            <a:r>
              <a:rPr b="1" lang="en" sz="1400">
                <a:latin typeface="Cambria"/>
                <a:ea typeface="Cambria"/>
                <a:cs typeface="Cambria"/>
                <a:sym typeface="Cambria"/>
              </a:rPr>
              <a:t>not mixed 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signers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4 flavours of the same dataset: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AutoNum type="arabicPeriod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Keeping the first </a:t>
            </a:r>
            <a:r>
              <a:rPr b="1" lang="en" sz="130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 unique words.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AutoNum type="arabicPeriod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Keeping the first </a:t>
            </a:r>
            <a:r>
              <a:rPr b="1" lang="en" sz="130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 unique words which have more than 500 samples (undersampled </a:t>
            </a:r>
            <a:r>
              <a:rPr b="1" lang="en" sz="130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exactly to 500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).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AutoNum type="arabicPeriod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Keeping the first </a:t>
            </a:r>
            <a:r>
              <a:rPr b="1" lang="en" sz="130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 unique words containing </a:t>
            </a:r>
            <a:r>
              <a:rPr b="1" lang="en" sz="130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more than 500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 samples for each words.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AutoNum type="arabicPeriod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Keeping all the glosses (</a:t>
            </a:r>
            <a:r>
              <a:rPr b="1" lang="en" sz="130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310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).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25" y="3345825"/>
            <a:ext cx="3055919" cy="12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775" y="3349338"/>
            <a:ext cx="2757028" cy="1226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32638" y="4579225"/>
            <a:ext cx="350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</a:rPr>
              <a:t>Figure 1: Word distribution plot for dataset 1 of train set.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6"/>
          <p:cNvCxnSpPr>
            <a:endCxn id="101" idx="1"/>
          </p:cNvCxnSpPr>
          <p:nvPr/>
        </p:nvCxnSpPr>
        <p:spPr>
          <a:xfrm rot="5400000">
            <a:off x="-9375" y="2992331"/>
            <a:ext cx="1863900" cy="76500"/>
          </a:xfrm>
          <a:prstGeom prst="curvedConnector4">
            <a:avLst>
              <a:gd fmla="val 3180" name="adj1"/>
              <a:gd fmla="val 411275" name="adj2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 flipH="1" rot="-5400000">
            <a:off x="7227400" y="2800950"/>
            <a:ext cx="613500" cy="376800"/>
          </a:xfrm>
          <a:prstGeom prst="curvedConnector3">
            <a:avLst>
              <a:gd fmla="val 8431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740288" y="4575700"/>
            <a:ext cx="3708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</a:rPr>
              <a:t>Figure 2: Word distribution plot for dataset 2 of train set before undersampling.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preprocessing</a:t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593266" y="1244428"/>
            <a:ext cx="1521209" cy="991766"/>
            <a:chOff x="1291116" y="2353503"/>
            <a:chExt cx="1521209" cy="991766"/>
          </a:xfrm>
        </p:grpSpPr>
        <p:pic>
          <p:nvPicPr>
            <p:cNvPr id="113" name="Google Shape;11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25299" y="2353503"/>
              <a:ext cx="687026" cy="991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91116" y="2353503"/>
              <a:ext cx="744813" cy="9917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25680" l="14496" r="14751" t="20491"/>
          <a:stretch/>
        </p:blipFill>
        <p:spPr>
          <a:xfrm>
            <a:off x="1380338" y="3246425"/>
            <a:ext cx="952119" cy="14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5500" y="921000"/>
            <a:ext cx="1026795" cy="146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2100" y="3311913"/>
            <a:ext cx="1885950" cy="1389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333675" y="1147225"/>
            <a:ext cx="352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Cambria"/>
                <a:ea typeface="Cambria"/>
                <a:cs typeface="Cambria"/>
                <a:sym typeface="Cambria"/>
              </a:rPr>
              <a:t>Blurring</a:t>
            </a:r>
            <a:r>
              <a:rPr i="1" lang="en" sz="1500">
                <a:latin typeface="Cambria"/>
                <a:ea typeface="Cambria"/>
                <a:cs typeface="Cambria"/>
                <a:sym typeface="Cambria"/>
              </a:rPr>
              <a:t>, 400% rescale and interpolation</a:t>
            </a:r>
            <a:endParaRPr i="1"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552700" y="2285375"/>
            <a:ext cx="40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Preprocessing involves points selection: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562750" y="2287100"/>
            <a:ext cx="4018500" cy="497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63825" y="2195150"/>
            <a:ext cx="218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Sampling every 5 face points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277050" y="4051125"/>
            <a:ext cx="1640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Upper body Pose points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47425" y="3635925"/>
            <a:ext cx="152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Pose skeleton in blank image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4" name="Google Shape;124;p17"/>
          <p:cNvCxnSpPr>
            <a:endCxn id="116" idx="1"/>
          </p:cNvCxnSpPr>
          <p:nvPr/>
        </p:nvCxnSpPr>
        <p:spPr>
          <a:xfrm flipH="1" rot="10800000">
            <a:off x="6385000" y="1655068"/>
            <a:ext cx="1420500" cy="6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endCxn id="113" idx="3"/>
          </p:cNvCxnSpPr>
          <p:nvPr/>
        </p:nvCxnSpPr>
        <p:spPr>
          <a:xfrm rot="10800000">
            <a:off x="2114475" y="1740311"/>
            <a:ext cx="7233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endCxn id="115" idx="3"/>
          </p:cNvCxnSpPr>
          <p:nvPr/>
        </p:nvCxnSpPr>
        <p:spPr>
          <a:xfrm flipH="1">
            <a:off x="2332457" y="2785988"/>
            <a:ext cx="6237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endCxn id="117" idx="1"/>
          </p:cNvCxnSpPr>
          <p:nvPr/>
        </p:nvCxnSpPr>
        <p:spPr>
          <a:xfrm>
            <a:off x="6067100" y="2793536"/>
            <a:ext cx="735000" cy="12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17"/>
          <p:cNvPicPr preferRelativeResize="0"/>
          <p:nvPr/>
        </p:nvPicPr>
        <p:blipFill rotWithShape="1">
          <a:blip r:embed="rId8">
            <a:alphaModFix/>
          </a:blip>
          <a:srcRect b="0" l="0" r="15038" t="57365"/>
          <a:stretch/>
        </p:blipFill>
        <p:spPr>
          <a:xfrm>
            <a:off x="3753125" y="2895700"/>
            <a:ext cx="20507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8">
            <a:alphaModFix/>
          </a:blip>
          <a:srcRect b="44373" l="0" r="0" t="0"/>
          <a:stretch/>
        </p:blipFill>
        <p:spPr>
          <a:xfrm>
            <a:off x="4116075" y="1655070"/>
            <a:ext cx="1687824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3186175" y="1710376"/>
            <a:ext cx="11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Magnitude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3723675" y="2843500"/>
            <a:ext cx="9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Angles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</a:t>
            </a:r>
            <a:r>
              <a:rPr lang="en" sz="2700"/>
              <a:t>Deep learning models</a:t>
            </a:r>
            <a:endParaRPr sz="4800"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675125" y="16408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5759138" y="2863050"/>
            <a:ext cx="2890838" cy="1672255"/>
            <a:chOff x="5395713" y="2471350"/>
            <a:chExt cx="2890838" cy="1672255"/>
          </a:xfrm>
        </p:grpSpPr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95713" y="2788525"/>
              <a:ext cx="2890838" cy="1355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8"/>
            <p:cNvSpPr txBox="1"/>
            <p:nvPr/>
          </p:nvSpPr>
          <p:spPr>
            <a:xfrm>
              <a:off x="6017325" y="2471350"/>
              <a:ext cx="1647600" cy="400200"/>
            </a:xfrm>
            <a:prstGeom prst="rect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LSTM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675125" y="2509438"/>
            <a:ext cx="4157725" cy="2485443"/>
            <a:chOff x="311700" y="2117738"/>
            <a:chExt cx="4157725" cy="2485443"/>
          </a:xfrm>
        </p:grpSpPr>
        <p:grpSp>
          <p:nvGrpSpPr>
            <p:cNvPr id="142" name="Google Shape;142;p18"/>
            <p:cNvGrpSpPr/>
            <p:nvPr/>
          </p:nvGrpSpPr>
          <p:grpSpPr>
            <a:xfrm>
              <a:off x="2278675" y="2468650"/>
              <a:ext cx="2190750" cy="2134531"/>
              <a:chOff x="2459500" y="1916125"/>
              <a:chExt cx="2190750" cy="2134531"/>
            </a:xfrm>
          </p:grpSpPr>
          <p:pic>
            <p:nvPicPr>
              <p:cNvPr id="143" name="Google Shape;143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59500" y="2316313"/>
                <a:ext cx="2190750" cy="17343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" name="Google Shape;144;p18"/>
              <p:cNvSpPr txBox="1"/>
              <p:nvPr/>
            </p:nvSpPr>
            <p:spPr>
              <a:xfrm>
                <a:off x="2590750" y="1916125"/>
                <a:ext cx="2059500" cy="400200"/>
              </a:xfrm>
              <a:prstGeom prst="rect">
                <a:avLst/>
              </a:prstGeom>
              <a:noFill/>
              <a:ln cap="flat" cmpd="sng" w="19050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2D/</a:t>
                </a:r>
                <a:r>
                  <a:rPr lang="en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1D CNN-GRU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145" name="Google Shape;145;p18"/>
            <p:cNvPicPr preferRelativeResize="0"/>
            <p:nvPr/>
          </p:nvPicPr>
          <p:blipFill rotWithShape="1">
            <a:blip r:embed="rId5">
              <a:alphaModFix/>
            </a:blip>
            <a:srcRect b="25980" l="22896" r="17633" t="0"/>
            <a:stretch/>
          </p:blipFill>
          <p:spPr>
            <a:xfrm>
              <a:off x="311700" y="2117738"/>
              <a:ext cx="1145225" cy="1050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6" name="Google Shape;146;p18"/>
            <p:cNvCxnSpPr>
              <a:stCxn id="145" idx="0"/>
            </p:cNvCxnSpPr>
            <p:nvPr/>
          </p:nvCxnSpPr>
          <p:spPr>
            <a:xfrm flipH="1" rot="-5400000">
              <a:off x="1546263" y="1455788"/>
              <a:ext cx="524400" cy="1848300"/>
            </a:xfrm>
            <a:prstGeom prst="curvedConnector4">
              <a:avLst>
                <a:gd fmla="val -45409" name="adj1"/>
                <a:gd fmla="val 6549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8"/>
            <p:cNvSpPr/>
            <p:nvPr/>
          </p:nvSpPr>
          <p:spPr>
            <a:xfrm>
              <a:off x="2732625" y="2571750"/>
              <a:ext cx="301500" cy="186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417375" y="2963450"/>
            <a:ext cx="261300" cy="20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8"/>
          <p:cNvCxnSpPr>
            <a:stCxn id="150" idx="2"/>
            <a:endCxn id="148" idx="0"/>
          </p:cNvCxnSpPr>
          <p:nvPr/>
        </p:nvCxnSpPr>
        <p:spPr>
          <a:xfrm rot="5400000">
            <a:off x="4618483" y="880810"/>
            <a:ext cx="1012200" cy="31533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>
            <a:stCxn id="150" idx="2"/>
            <a:endCxn id="140" idx="0"/>
          </p:cNvCxnSpPr>
          <p:nvPr/>
        </p:nvCxnSpPr>
        <p:spPr>
          <a:xfrm flipH="1" rot="-5400000">
            <a:off x="6497083" y="2155510"/>
            <a:ext cx="911700" cy="5034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" name="Google Shape;152;p18"/>
          <p:cNvGrpSpPr/>
          <p:nvPr/>
        </p:nvGrpSpPr>
        <p:grpSpPr>
          <a:xfrm>
            <a:off x="4736902" y="713546"/>
            <a:ext cx="3650581" cy="1244746"/>
            <a:chOff x="4737050" y="713575"/>
            <a:chExt cx="3818200" cy="1311225"/>
          </a:xfrm>
        </p:grpSpPr>
        <p:pic>
          <p:nvPicPr>
            <p:cNvPr id="150" name="Google Shape;15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27900" y="1113773"/>
              <a:ext cx="3527350" cy="9037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Google Shape;153;p18"/>
            <p:cNvCxnSpPr/>
            <p:nvPr/>
          </p:nvCxnSpPr>
          <p:spPr>
            <a:xfrm flipH="1" rot="10800000">
              <a:off x="5040050" y="1034500"/>
              <a:ext cx="3495600" cy="75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54" name="Google Shape;154;p18"/>
            <p:cNvCxnSpPr/>
            <p:nvPr/>
          </p:nvCxnSpPr>
          <p:spPr>
            <a:xfrm>
              <a:off x="4973550" y="1123300"/>
              <a:ext cx="7500" cy="9015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55" name="Google Shape;155;p18"/>
            <p:cNvSpPr txBox="1"/>
            <p:nvPr/>
          </p:nvSpPr>
          <p:spPr>
            <a:xfrm>
              <a:off x="6710300" y="713575"/>
              <a:ext cx="1551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L</a:t>
              </a:r>
              <a:endParaRPr i="1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4737050" y="1397050"/>
              <a:ext cx="1551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</a:t>
              </a:r>
              <a:endParaRPr i="1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- </a:t>
            </a:r>
            <a:r>
              <a:rPr lang="en" sz="3000"/>
              <a:t>1D CNN-GRU </a:t>
            </a:r>
            <a:r>
              <a:rPr i="1" lang="en" sz="3000"/>
              <a:t>dataset 1 </a:t>
            </a:r>
            <a:r>
              <a:rPr lang="en" sz="3000"/>
              <a:t>(sampling face points)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7808" r="8136" t="8525"/>
          <a:stretch/>
        </p:blipFill>
        <p:spPr>
          <a:xfrm>
            <a:off x="453750" y="1569538"/>
            <a:ext cx="3580448" cy="156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0" l="0" r="12273" t="6820"/>
          <a:stretch/>
        </p:blipFill>
        <p:spPr>
          <a:xfrm>
            <a:off x="4371675" y="1468400"/>
            <a:ext cx="2014347" cy="177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7132600" y="1858500"/>
            <a:ext cx="162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Totally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lose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2 classes!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3925" y="3405738"/>
            <a:ext cx="2144859" cy="7964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7112475" y="1858500"/>
            <a:ext cx="1587300" cy="40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9"/>
          <p:cNvCxnSpPr>
            <a:stCxn id="166" idx="2"/>
            <a:endCxn id="163" idx="3"/>
          </p:cNvCxnSpPr>
          <p:nvPr/>
        </p:nvCxnSpPr>
        <p:spPr>
          <a:xfrm flipH="1">
            <a:off x="6385875" y="2059500"/>
            <a:ext cx="726600" cy="2946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>
            <a:stCxn id="166" idx="4"/>
          </p:cNvCxnSpPr>
          <p:nvPr/>
        </p:nvCxnSpPr>
        <p:spPr>
          <a:xfrm>
            <a:off x="7906125" y="2260500"/>
            <a:ext cx="9900" cy="103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9"/>
          <p:cNvSpPr/>
          <p:nvPr/>
        </p:nvSpPr>
        <p:spPr>
          <a:xfrm>
            <a:off x="6806175" y="3313050"/>
            <a:ext cx="2280300" cy="103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9"/>
          <p:cNvCxnSpPr>
            <a:stCxn id="169" idx="2"/>
          </p:cNvCxnSpPr>
          <p:nvPr/>
        </p:nvCxnSpPr>
        <p:spPr>
          <a:xfrm flipH="1">
            <a:off x="6549975" y="3830400"/>
            <a:ext cx="256200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19"/>
          <p:cNvPicPr preferRelativeResize="0"/>
          <p:nvPr/>
        </p:nvPicPr>
        <p:blipFill rotWithShape="1">
          <a:blip r:embed="rId6">
            <a:alphaModFix/>
          </a:blip>
          <a:srcRect b="0" l="0" r="11793" t="9722"/>
          <a:stretch/>
        </p:blipFill>
        <p:spPr>
          <a:xfrm>
            <a:off x="4342050" y="3295200"/>
            <a:ext cx="2073593" cy="1712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19"/>
          <p:cNvGraphicFramePr/>
          <p:nvPr/>
        </p:nvGraphicFramePr>
        <p:xfrm>
          <a:off x="667925" y="340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{912FF36E-930B-491E-BC80-59467E9AEB2A}</a:tableStyleId>
              </a:tblPr>
              <a:tblGrid>
                <a:gridCol w="1491850"/>
                <a:gridCol w="991300"/>
                <a:gridCol w="800450"/>
              </a:tblGrid>
              <a:tr h="27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F1-macro score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4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Validation set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set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7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With class weights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53%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59%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7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Without class weights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61%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67%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 sz="3000"/>
              <a:t>2D/1D CNN-GRU (sampling face points)</a:t>
            </a:r>
            <a:endParaRPr sz="3000"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3516" l="8746" r="8738" t="6538"/>
          <a:stretch/>
        </p:blipFill>
        <p:spPr>
          <a:xfrm>
            <a:off x="413550" y="1676038"/>
            <a:ext cx="3236119" cy="141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4">
            <a:alphaModFix/>
          </a:blip>
          <a:srcRect b="0" l="3820" r="13122" t="9247"/>
          <a:stretch/>
        </p:blipFill>
        <p:spPr>
          <a:xfrm>
            <a:off x="4060225" y="1698250"/>
            <a:ext cx="1746992" cy="174699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3748275" y="1275850"/>
            <a:ext cx="23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1D CNN-GRU </a:t>
            </a: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dataset 2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1" name="Google Shape;181;p20"/>
          <p:cNvGraphicFramePr/>
          <p:nvPr/>
        </p:nvGraphicFramePr>
        <p:xfrm>
          <a:off x="6217775" y="21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{912FF36E-930B-491E-BC80-59467E9AEB2A}</a:tableStyleId>
              </a:tblPr>
              <a:tblGrid>
                <a:gridCol w="1304925"/>
                <a:gridCol w="1304925"/>
              </a:tblGrid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F1-macro score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Validation set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set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91.77%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93.89%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82" name="Google Shape;182;p20"/>
          <p:cNvGraphicFramePr/>
          <p:nvPr/>
        </p:nvGraphicFramePr>
        <p:xfrm>
          <a:off x="617150" y="40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{912FF36E-930B-491E-BC80-59467E9AEB2A}</a:tableStyleId>
              </a:tblPr>
              <a:tblGrid>
                <a:gridCol w="1304925"/>
                <a:gridCol w="1304925"/>
              </a:tblGrid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F1-macro score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Validation set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set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42.1%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43.1%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3" name="Google Shape;183;p20"/>
          <p:cNvSpPr txBox="1"/>
          <p:nvPr/>
        </p:nvSpPr>
        <p:spPr>
          <a:xfrm>
            <a:off x="217025" y="3578150"/>
            <a:ext cx="34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 CNN-GRU </a:t>
            </a:r>
            <a:r>
              <a:rPr b="1"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 2 (skeletal)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217025" y="1147213"/>
            <a:ext cx="8830500" cy="235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818600" y="1340350"/>
            <a:ext cx="2030100" cy="271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217025" y="3562125"/>
            <a:ext cx="3339300" cy="148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5">
            <a:alphaModFix/>
          </a:blip>
          <a:srcRect b="0" l="9470" r="7306" t="6015"/>
          <a:stretch/>
        </p:blipFill>
        <p:spPr>
          <a:xfrm>
            <a:off x="3818588" y="3857838"/>
            <a:ext cx="2448879" cy="1120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0"/>
          <p:cNvGraphicFramePr/>
          <p:nvPr/>
        </p:nvGraphicFramePr>
        <p:xfrm>
          <a:off x="6529750" y="396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{912FF36E-930B-491E-BC80-59467E9AEB2A}</a:tableStyleId>
              </a:tblPr>
              <a:tblGrid>
                <a:gridCol w="1141675"/>
                <a:gridCol w="1141675"/>
              </a:tblGrid>
              <a:tr h="2582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F1-macro score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  <a:tr h="2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Validation set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set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56.81</a:t>
                      </a:r>
                      <a:r>
                        <a:rPr lang="en" sz="1100"/>
                        <a:t>%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60.5</a:t>
                      </a:r>
                      <a:r>
                        <a:rPr lang="en" sz="1100"/>
                        <a:t>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9" name="Google Shape;189;p20"/>
          <p:cNvSpPr txBox="1"/>
          <p:nvPr/>
        </p:nvSpPr>
        <p:spPr>
          <a:xfrm>
            <a:off x="4733325" y="3531950"/>
            <a:ext cx="34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 CNN-GRU </a:t>
            </a:r>
            <a:r>
              <a:rPr b="1"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 4 (all words)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3649675" y="3562250"/>
            <a:ext cx="5397900" cy="148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 sz="3000"/>
              <a:t>Early experiments</a:t>
            </a:r>
            <a:endParaRPr sz="3000"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LSTM</a:t>
            </a:r>
            <a:r>
              <a:rPr lang="en"/>
              <a:t>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head keypoints → noisy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isclassified two similar words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4617" l="8334" r="12962" t="8091"/>
          <a:stretch/>
        </p:blipFill>
        <p:spPr>
          <a:xfrm>
            <a:off x="5940400" y="1225225"/>
            <a:ext cx="2891900" cy="18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/>
          <p:nvPr/>
        </p:nvSpPr>
        <p:spPr>
          <a:xfrm>
            <a:off x="7375300" y="1588875"/>
            <a:ext cx="406500" cy="273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1"/>
          <p:cNvCxnSpPr>
            <a:stCxn id="198" idx="0"/>
          </p:cNvCxnSpPr>
          <p:nvPr/>
        </p:nvCxnSpPr>
        <p:spPr>
          <a:xfrm rot="5400000">
            <a:off x="5555500" y="-35175"/>
            <a:ext cx="399000" cy="3647100"/>
          </a:xfrm>
          <a:prstGeom prst="curvedConnector4">
            <a:avLst>
              <a:gd fmla="val -114837" name="adj1"/>
              <a:gd fmla="val 52786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275" y="2571750"/>
            <a:ext cx="1937775" cy="142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9450" y="2569677"/>
            <a:ext cx="1937775" cy="142691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2350075" y="2650250"/>
            <a:ext cx="64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ΚΑΛΟ</a:t>
            </a:r>
            <a:endParaRPr sz="11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3574000" y="2650250"/>
            <a:ext cx="64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ΕΧΩ</a:t>
            </a:r>
            <a:endParaRPr sz="11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