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994f32a7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994f32a7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994f32a7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994f32a7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994f32a7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994f32a7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994f32a7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994f32a7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994f32a7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994f32a7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00"/>
              <a:t>What is a Scrum-agile Approach and How Can it Help Us?</a:t>
            </a:r>
            <a:endParaRPr sz="34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presentation by: Matt Zindler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Scrum Team?</a:t>
            </a:r>
            <a:endParaRPr/>
          </a:p>
        </p:txBody>
      </p:sp>
      <p:sp>
        <p:nvSpPr>
          <p:cNvPr id="141" name="Google Shape;141;p14"/>
          <p:cNvSpPr txBox="1"/>
          <p:nvPr>
            <p:ph idx="1" type="body"/>
          </p:nvPr>
        </p:nvSpPr>
        <p:spPr>
          <a:xfrm>
            <a:off x="1297500" y="1567550"/>
            <a:ext cx="7038900" cy="3147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Scrum teams have four main roles, and teams comprising of 3-9 members</a:t>
            </a:r>
            <a:endParaRPr/>
          </a:p>
          <a:p>
            <a:pPr indent="-311150" lvl="0" marL="457200" rtl="0" algn="l">
              <a:spcBef>
                <a:spcPts val="0"/>
              </a:spcBef>
              <a:spcAft>
                <a:spcPts val="0"/>
              </a:spcAft>
              <a:buSzPts val="1300"/>
              <a:buChar char="●"/>
            </a:pPr>
            <a:r>
              <a:rPr lang="en"/>
              <a:t>The product owner is in charge of being the intermediary between the scrum team and the client ordering the product.</a:t>
            </a:r>
            <a:endParaRPr/>
          </a:p>
          <a:p>
            <a:pPr indent="-298450" lvl="1" marL="914400" rtl="0" algn="l">
              <a:spcBef>
                <a:spcPts val="0"/>
              </a:spcBef>
              <a:spcAft>
                <a:spcPts val="0"/>
              </a:spcAft>
              <a:buSzPts val="1100"/>
              <a:buChar char="○"/>
            </a:pPr>
            <a:r>
              <a:rPr lang="en"/>
              <a:t>They communicate needs from the customer to the team, as well as update the customer on the team’s progress. They are also in charge of the product backlog, setting the priorities for the team.</a:t>
            </a:r>
            <a:endParaRPr/>
          </a:p>
          <a:p>
            <a:pPr indent="-311150" lvl="0" marL="457200" rtl="0" algn="l">
              <a:spcBef>
                <a:spcPts val="0"/>
              </a:spcBef>
              <a:spcAft>
                <a:spcPts val="0"/>
              </a:spcAft>
              <a:buSzPts val="1300"/>
              <a:buChar char="●"/>
            </a:pPr>
            <a:r>
              <a:rPr lang="en"/>
              <a:t>The Scrum master ensures that scrum is being followed by the team.</a:t>
            </a:r>
            <a:endParaRPr/>
          </a:p>
          <a:p>
            <a:pPr indent="-298450" lvl="1" marL="914400" rtl="0" algn="l">
              <a:spcBef>
                <a:spcPts val="0"/>
              </a:spcBef>
              <a:spcAft>
                <a:spcPts val="0"/>
              </a:spcAft>
              <a:buSzPts val="1100"/>
              <a:buChar char="○"/>
            </a:pPr>
            <a:r>
              <a:rPr lang="en"/>
              <a:t>They lead scrum events like the daily scrum, and create sprint reviews and retrospectives as feedback for the team. They also assist the product owner in communication and the backlog.</a:t>
            </a:r>
            <a:endParaRPr/>
          </a:p>
          <a:p>
            <a:pPr indent="-311150" lvl="0" marL="457200" rtl="0" algn="l">
              <a:spcBef>
                <a:spcPts val="0"/>
              </a:spcBef>
              <a:spcAft>
                <a:spcPts val="0"/>
              </a:spcAft>
              <a:buSzPts val="1300"/>
              <a:buChar char="●"/>
            </a:pPr>
            <a:r>
              <a:rPr lang="en"/>
              <a:t>Developers are the members that design the product.</a:t>
            </a:r>
            <a:endParaRPr/>
          </a:p>
          <a:p>
            <a:pPr indent="-298450" lvl="1" marL="914400" rtl="0" algn="l">
              <a:spcBef>
                <a:spcPts val="0"/>
              </a:spcBef>
              <a:spcAft>
                <a:spcPts val="0"/>
              </a:spcAft>
              <a:buSzPts val="1100"/>
              <a:buChar char="○"/>
            </a:pPr>
            <a:r>
              <a:rPr lang="en"/>
              <a:t>They are given priorities for the sprint by the product owner to work on and complete by the end. Developers communicate progress and issues in the daily scrum, keeping the team updated.</a:t>
            </a:r>
            <a:endParaRPr/>
          </a:p>
          <a:p>
            <a:pPr indent="-311150" lvl="0" marL="457200" rtl="0" algn="l">
              <a:spcBef>
                <a:spcPts val="0"/>
              </a:spcBef>
              <a:spcAft>
                <a:spcPts val="0"/>
              </a:spcAft>
              <a:buSzPts val="1300"/>
              <a:buChar char="●"/>
            </a:pPr>
            <a:r>
              <a:rPr lang="en"/>
              <a:t>Testers ensure that the product works as intended.</a:t>
            </a:r>
            <a:endParaRPr/>
          </a:p>
          <a:p>
            <a:pPr indent="-298450" lvl="1" marL="914400" rtl="0" algn="l">
              <a:spcBef>
                <a:spcPts val="0"/>
              </a:spcBef>
              <a:spcAft>
                <a:spcPts val="0"/>
              </a:spcAft>
              <a:buSzPts val="1100"/>
              <a:buChar char="○"/>
            </a:pPr>
            <a:r>
              <a:rPr lang="en"/>
              <a:t>Testers use user stories and common sense to make sure the developers systems are working as intended. They look for bugs or holes in the logic of the code, and give feedback to developers.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20200" y="208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SDLC for an Agile Approach</a:t>
            </a:r>
            <a:endParaRPr/>
          </a:p>
        </p:txBody>
      </p:sp>
      <p:sp>
        <p:nvSpPr>
          <p:cNvPr id="147" name="Google Shape;147;p15"/>
          <p:cNvSpPr txBox="1"/>
          <p:nvPr>
            <p:ph idx="1" type="body"/>
          </p:nvPr>
        </p:nvSpPr>
        <p:spPr>
          <a:xfrm>
            <a:off x="615125" y="1392900"/>
            <a:ext cx="7038900" cy="4062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main steps of the software </a:t>
            </a:r>
            <a:r>
              <a:rPr lang="en"/>
              <a:t>development</a:t>
            </a:r>
            <a:r>
              <a:rPr lang="en"/>
              <a:t> life cycle in the agile approach are as follows.</a:t>
            </a:r>
            <a:endParaRPr/>
          </a:p>
          <a:p>
            <a:pPr indent="-298450" lvl="1" marL="914400" rtl="0" algn="l">
              <a:spcBef>
                <a:spcPts val="0"/>
              </a:spcBef>
              <a:spcAft>
                <a:spcPts val="0"/>
              </a:spcAft>
              <a:buSzPts val="1100"/>
              <a:buChar char="○"/>
            </a:pPr>
            <a:r>
              <a:rPr lang="en"/>
              <a:t>Plan, Design, Develop, Test, Deploy, Review, and Launch.</a:t>
            </a:r>
            <a:endParaRPr/>
          </a:p>
          <a:p>
            <a:pPr indent="-298450" lvl="1" marL="914400" rtl="0" algn="l">
              <a:spcBef>
                <a:spcPts val="0"/>
              </a:spcBef>
              <a:spcAft>
                <a:spcPts val="0"/>
              </a:spcAft>
              <a:buSzPts val="1100"/>
              <a:buChar char="○"/>
            </a:pPr>
            <a:r>
              <a:rPr lang="en"/>
              <a:t>The Internal loop is repeated for each sprint for the project until completion.</a:t>
            </a:r>
            <a:endParaRPr/>
          </a:p>
          <a:p>
            <a:pPr indent="-298450" lvl="1" marL="914400" rtl="0" algn="l">
              <a:spcBef>
                <a:spcPts val="0"/>
              </a:spcBef>
              <a:spcAft>
                <a:spcPts val="0"/>
              </a:spcAft>
              <a:buSzPts val="1100"/>
              <a:buChar char="○"/>
            </a:pPr>
            <a:r>
              <a:rPr lang="en"/>
              <a:t>The process is meant to be flexible and iterative</a:t>
            </a:r>
            <a:endParaRPr/>
          </a:p>
          <a:p>
            <a:pPr indent="-311150" lvl="0" marL="457200" rtl="0" algn="l">
              <a:spcBef>
                <a:spcPts val="0"/>
              </a:spcBef>
              <a:spcAft>
                <a:spcPts val="0"/>
              </a:spcAft>
              <a:buSzPts val="1300"/>
              <a:buChar char="●"/>
            </a:pPr>
            <a:r>
              <a:rPr lang="en"/>
              <a:t>Planning or requirement gathering is the first step to the life cycle.</a:t>
            </a:r>
            <a:endParaRPr/>
          </a:p>
          <a:p>
            <a:pPr indent="-298450" lvl="1" marL="914400" rtl="0" algn="l">
              <a:spcBef>
                <a:spcPts val="0"/>
              </a:spcBef>
              <a:spcAft>
                <a:spcPts val="0"/>
              </a:spcAft>
              <a:buSzPts val="1100"/>
              <a:buChar char="○"/>
            </a:pPr>
            <a:r>
              <a:rPr lang="en"/>
              <a:t>The product owner meets with the client to determine the view for the upcoming project, as well and deciding who should tackle what aspects of the project.</a:t>
            </a:r>
            <a:endParaRPr/>
          </a:p>
          <a:p>
            <a:pPr indent="-311150" lvl="0" marL="457200" rtl="0" algn="l">
              <a:spcBef>
                <a:spcPts val="0"/>
              </a:spcBef>
              <a:spcAft>
                <a:spcPts val="0"/>
              </a:spcAft>
              <a:buSzPts val="1300"/>
              <a:buChar char="●"/>
            </a:pPr>
            <a:r>
              <a:rPr lang="en"/>
              <a:t>The design phase lays out what is to be created in relation to the product.</a:t>
            </a:r>
            <a:endParaRPr/>
          </a:p>
          <a:p>
            <a:pPr indent="-298450" lvl="1" marL="914400" rtl="0" algn="l">
              <a:spcBef>
                <a:spcPts val="0"/>
              </a:spcBef>
              <a:spcAft>
                <a:spcPts val="0"/>
              </a:spcAft>
              <a:buSzPts val="1100"/>
              <a:buChar char="○"/>
            </a:pPr>
            <a:r>
              <a:rPr lang="en"/>
              <a:t>Interfaces, databases, hardware and server requirements.</a:t>
            </a:r>
            <a:endParaRPr/>
          </a:p>
          <a:p>
            <a:pPr indent="-311150" lvl="0" marL="457200" rtl="0" algn="l">
              <a:spcBef>
                <a:spcPts val="0"/>
              </a:spcBef>
              <a:spcAft>
                <a:spcPts val="0"/>
              </a:spcAft>
              <a:buSzPts val="1300"/>
              <a:buChar char="●"/>
            </a:pPr>
            <a:r>
              <a:rPr lang="en"/>
              <a:t>The </a:t>
            </a:r>
            <a:r>
              <a:rPr lang="en"/>
              <a:t>development</a:t>
            </a:r>
            <a:r>
              <a:rPr lang="en"/>
              <a:t> and testing phases are where the code is created and tested for issues.</a:t>
            </a:r>
            <a:endParaRPr/>
          </a:p>
          <a:p>
            <a:pPr indent="-311150" lvl="0" marL="457200" rtl="0" algn="l">
              <a:spcBef>
                <a:spcPts val="0"/>
              </a:spcBef>
              <a:spcAft>
                <a:spcPts val="0"/>
              </a:spcAft>
              <a:buSzPts val="1300"/>
              <a:buChar char="●"/>
            </a:pPr>
            <a:r>
              <a:rPr lang="en"/>
              <a:t>Deployment takes the previously created code, and integrates it into what has already been created for the project.</a:t>
            </a:r>
            <a:endParaRPr/>
          </a:p>
          <a:p>
            <a:pPr indent="-311150" lvl="0" marL="457200" rtl="0" algn="l">
              <a:spcBef>
                <a:spcPts val="0"/>
              </a:spcBef>
              <a:spcAft>
                <a:spcPts val="0"/>
              </a:spcAft>
              <a:buSzPts val="1300"/>
              <a:buChar char="●"/>
            </a:pPr>
            <a:r>
              <a:rPr lang="en"/>
              <a:t>Reviews are made at the end of the inner cycle to determine if the sprint was a success.</a:t>
            </a:r>
            <a:endParaRPr/>
          </a:p>
          <a:p>
            <a:pPr indent="-298450" lvl="1" marL="914400" rtl="0" algn="l">
              <a:spcBef>
                <a:spcPts val="0"/>
              </a:spcBef>
              <a:spcAft>
                <a:spcPts val="0"/>
              </a:spcAft>
              <a:buSzPts val="1100"/>
              <a:buChar char="○"/>
            </a:pPr>
            <a:r>
              <a:rPr lang="en"/>
              <a:t>Was everything accomplished, what could be done better next time and so on.</a:t>
            </a:r>
            <a:endParaRPr/>
          </a:p>
          <a:p>
            <a:pPr indent="-311150" lvl="0" marL="457200" rtl="0" algn="l">
              <a:spcBef>
                <a:spcPts val="0"/>
              </a:spcBef>
              <a:spcAft>
                <a:spcPts val="0"/>
              </a:spcAft>
              <a:buSzPts val="1300"/>
              <a:buChar char="●"/>
            </a:pPr>
            <a:r>
              <a:rPr lang="en"/>
              <a:t>The launch happens after all the code has been created and tested, and approved. The product is ready for the client to use for their own needs.</a:t>
            </a:r>
            <a:endParaRPr/>
          </a:p>
          <a:p>
            <a:pPr indent="0" lvl="0" marL="914400" rtl="0" algn="l">
              <a:spcBef>
                <a:spcPts val="1200"/>
              </a:spcBef>
              <a:spcAft>
                <a:spcPts val="1200"/>
              </a:spcAft>
              <a:buNone/>
            </a:pPr>
            <a:r>
              <a:t/>
            </a:r>
            <a:endParaRPr/>
          </a:p>
        </p:txBody>
      </p:sp>
      <p:pic>
        <p:nvPicPr>
          <p:cNvPr id="148" name="Google Shape;148;p15"/>
          <p:cNvPicPr preferRelativeResize="0"/>
          <p:nvPr/>
        </p:nvPicPr>
        <p:blipFill>
          <a:blip r:embed="rId3">
            <a:alphaModFix/>
          </a:blip>
          <a:stretch>
            <a:fillRect/>
          </a:stretch>
        </p:blipFill>
        <p:spPr>
          <a:xfrm>
            <a:off x="7066350" y="176250"/>
            <a:ext cx="1611369" cy="126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69483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Agile and Waterfall Development Differences</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waterfall approach to the development of SNHU Travel would have changed the way the product was developed. </a:t>
            </a:r>
            <a:endParaRPr/>
          </a:p>
          <a:p>
            <a:pPr indent="-298450" lvl="1" marL="914400" rtl="0" algn="l">
              <a:spcBef>
                <a:spcPts val="0"/>
              </a:spcBef>
              <a:spcAft>
                <a:spcPts val="0"/>
              </a:spcAft>
              <a:buSzPts val="1100"/>
              <a:buChar char="○"/>
            </a:pPr>
            <a:r>
              <a:rPr lang="en"/>
              <a:t>After speaking with the customer and gathering requirements, the entire process of development is planned in a direct and rigid manner.</a:t>
            </a:r>
            <a:endParaRPr/>
          </a:p>
          <a:p>
            <a:pPr indent="-298450" lvl="1" marL="914400" rtl="0" algn="l">
              <a:spcBef>
                <a:spcPts val="0"/>
              </a:spcBef>
              <a:spcAft>
                <a:spcPts val="0"/>
              </a:spcAft>
              <a:buSzPts val="1100"/>
              <a:buChar char="○"/>
            </a:pPr>
            <a:r>
              <a:rPr lang="en"/>
              <a:t>Members of the team would know what is expected of them and when until the products completion.</a:t>
            </a:r>
            <a:endParaRPr/>
          </a:p>
          <a:p>
            <a:pPr indent="-311150" lvl="0" marL="457200" rtl="0" algn="l">
              <a:spcBef>
                <a:spcPts val="0"/>
              </a:spcBef>
              <a:spcAft>
                <a:spcPts val="0"/>
              </a:spcAft>
              <a:buSzPts val="1300"/>
              <a:buChar char="●"/>
            </a:pPr>
            <a:r>
              <a:rPr lang="en"/>
              <a:t>This gets the project completed but leaves little room for additional requirements or changes in priority for the customer.</a:t>
            </a:r>
            <a:endParaRPr/>
          </a:p>
          <a:p>
            <a:pPr indent="-298450" lvl="1" marL="914400" rtl="0" algn="l">
              <a:spcBef>
                <a:spcPts val="0"/>
              </a:spcBef>
              <a:spcAft>
                <a:spcPts val="0"/>
              </a:spcAft>
              <a:buSzPts val="1100"/>
              <a:buChar char="○"/>
            </a:pPr>
            <a:r>
              <a:rPr lang="en"/>
              <a:t>A specific example for SNHU Travel, it was determined that many users would be interested in wellness/detox packages, meaning changes in customer stories and priorities.</a:t>
            </a:r>
            <a:endParaRPr/>
          </a:p>
          <a:p>
            <a:pPr indent="-298450" lvl="1" marL="914400" rtl="0" algn="l">
              <a:spcBef>
                <a:spcPts val="0"/>
              </a:spcBef>
              <a:spcAft>
                <a:spcPts val="0"/>
              </a:spcAft>
              <a:buSzPts val="1100"/>
              <a:buChar char="○"/>
            </a:pPr>
            <a:r>
              <a:rPr lang="en"/>
              <a:t>An agile approach allowed this change to take place without major loss of development time, while a waterfall approach would not have allowed this, as it was not a part of the plan. That change would need to happen as a future development process.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Agile Versus Waterfall Development</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Both waterfall and agile have their places when developing a product.</a:t>
            </a:r>
            <a:endParaRPr/>
          </a:p>
          <a:p>
            <a:pPr indent="-311150" lvl="0" marL="457200" rtl="0" algn="l">
              <a:spcBef>
                <a:spcPts val="0"/>
              </a:spcBef>
              <a:spcAft>
                <a:spcPts val="0"/>
              </a:spcAft>
              <a:buSzPts val="1300"/>
              <a:buChar char="●"/>
            </a:pPr>
            <a:r>
              <a:rPr lang="en"/>
              <a:t>Benefits of waterfall development:</a:t>
            </a:r>
            <a:endParaRPr/>
          </a:p>
          <a:p>
            <a:pPr indent="-298450" lvl="1" marL="914400" rtl="0" algn="l">
              <a:spcBef>
                <a:spcPts val="0"/>
              </a:spcBef>
              <a:spcAft>
                <a:spcPts val="0"/>
              </a:spcAft>
              <a:buSzPts val="1100"/>
              <a:buChar char="○"/>
            </a:pPr>
            <a:r>
              <a:rPr lang="en"/>
              <a:t>The waterfall method works well when a project has well defined </a:t>
            </a:r>
            <a:r>
              <a:rPr lang="en"/>
              <a:t>parameters for completion.</a:t>
            </a:r>
            <a:endParaRPr/>
          </a:p>
          <a:p>
            <a:pPr indent="-298450" lvl="1" marL="914400" rtl="0" algn="l">
              <a:spcBef>
                <a:spcPts val="0"/>
              </a:spcBef>
              <a:spcAft>
                <a:spcPts val="0"/>
              </a:spcAft>
              <a:buSzPts val="1100"/>
              <a:buChar char="○"/>
            </a:pPr>
            <a:r>
              <a:rPr lang="en"/>
              <a:t>Waterfall is well laid out and documented.</a:t>
            </a:r>
            <a:endParaRPr/>
          </a:p>
          <a:p>
            <a:pPr indent="-298450" lvl="1" marL="914400" rtl="0" algn="l">
              <a:spcBef>
                <a:spcPts val="0"/>
              </a:spcBef>
              <a:spcAft>
                <a:spcPts val="0"/>
              </a:spcAft>
              <a:buSzPts val="1100"/>
              <a:buChar char="○"/>
            </a:pPr>
            <a:r>
              <a:rPr lang="en"/>
              <a:t>Waterfall leads to a very precise working routine for development.</a:t>
            </a:r>
            <a:endParaRPr/>
          </a:p>
          <a:p>
            <a:pPr indent="-311150" lvl="0" marL="457200" rtl="0" algn="l">
              <a:spcBef>
                <a:spcPts val="0"/>
              </a:spcBef>
              <a:spcAft>
                <a:spcPts val="0"/>
              </a:spcAft>
              <a:buSzPts val="1300"/>
              <a:buChar char="●"/>
            </a:pPr>
            <a:r>
              <a:rPr lang="en"/>
              <a:t>Benefits for an agile approach:</a:t>
            </a:r>
            <a:endParaRPr/>
          </a:p>
          <a:p>
            <a:pPr indent="-298450" lvl="1" marL="914400" rtl="0" algn="l">
              <a:spcBef>
                <a:spcPts val="0"/>
              </a:spcBef>
              <a:spcAft>
                <a:spcPts val="0"/>
              </a:spcAft>
              <a:buSzPts val="1100"/>
              <a:buChar char="○"/>
            </a:pPr>
            <a:r>
              <a:rPr lang="en"/>
              <a:t>Very iterative, allowing for changes when they are needed.</a:t>
            </a:r>
            <a:endParaRPr/>
          </a:p>
          <a:p>
            <a:pPr indent="-298450" lvl="1" marL="914400" rtl="0" algn="l">
              <a:spcBef>
                <a:spcPts val="0"/>
              </a:spcBef>
              <a:spcAft>
                <a:spcPts val="0"/>
              </a:spcAft>
              <a:buSzPts val="1100"/>
              <a:buChar char="○"/>
            </a:pPr>
            <a:r>
              <a:rPr lang="en"/>
              <a:t>Modular in development, the program is created piece by piece through each sprint.</a:t>
            </a:r>
            <a:endParaRPr/>
          </a:p>
          <a:p>
            <a:pPr indent="-298450" lvl="1" marL="914400" rtl="0" algn="l">
              <a:spcBef>
                <a:spcPts val="0"/>
              </a:spcBef>
              <a:spcAft>
                <a:spcPts val="0"/>
              </a:spcAft>
              <a:buSzPts val="1100"/>
              <a:buChar char="○"/>
            </a:pPr>
            <a:r>
              <a:rPr lang="en"/>
              <a:t>High communication between the team and the client.</a:t>
            </a:r>
            <a:endParaRPr/>
          </a:p>
          <a:p>
            <a:pPr indent="-311150" lvl="0" marL="457200" rtl="0" algn="l">
              <a:spcBef>
                <a:spcPts val="0"/>
              </a:spcBef>
              <a:spcAft>
                <a:spcPts val="0"/>
              </a:spcAft>
              <a:buSzPts val="1300"/>
              <a:buChar char="●"/>
            </a:pPr>
            <a:r>
              <a:rPr lang="en"/>
              <a:t>Which system you wish to choose depends on how flexible you can be, and how much time is available to work with.</a:t>
            </a:r>
            <a:endParaRPr/>
          </a:p>
          <a:p>
            <a:pPr indent="-311150" lvl="0" marL="457200" rtl="0" algn="l">
              <a:spcBef>
                <a:spcPts val="0"/>
              </a:spcBef>
              <a:spcAft>
                <a:spcPts val="0"/>
              </a:spcAft>
              <a:buSzPts val="1300"/>
              <a:buChar char="●"/>
            </a:pPr>
            <a:r>
              <a:rPr lang="en"/>
              <a:t>SNHU Travel worked well with an agile approach because the client had evolving needs, and the team working on it communicated fast and effectively allowing agile to thrive.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 Cited</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200">
                <a:latin typeface="Times New Roman"/>
                <a:ea typeface="Times New Roman"/>
                <a:cs typeface="Times New Roman"/>
                <a:sym typeface="Times New Roman"/>
              </a:rPr>
              <a:t>Blake, S. (2021, February 11). </a:t>
            </a:r>
            <a:r>
              <a:rPr i="1" lang="en" sz="1200">
                <a:latin typeface="Times New Roman"/>
                <a:ea typeface="Times New Roman"/>
                <a:cs typeface="Times New Roman"/>
                <a:sym typeface="Times New Roman"/>
              </a:rPr>
              <a:t>Your guide to agile software development life cycles</a:t>
            </a:r>
            <a:r>
              <a:rPr lang="en" sz="1200">
                <a:latin typeface="Times New Roman"/>
                <a:ea typeface="Times New Roman"/>
                <a:cs typeface="Times New Roman"/>
                <a:sym typeface="Times New Roman"/>
              </a:rPr>
              <a:t>. Easy Agile. 			http://www.easyagile.com/blog/agile-software-development-life-cycle/#the-scrum-sdlc-model. </a:t>
            </a:r>
            <a:endParaRPr sz="1200">
              <a:latin typeface="Times New Roman"/>
              <a:ea typeface="Times New Roman"/>
              <a:cs typeface="Times New Roman"/>
              <a:sym typeface="Times New Roman"/>
            </a:endParaRPr>
          </a:p>
          <a:p>
            <a:pPr indent="0" lvl="0" marL="0" rtl="0" algn="l">
              <a:spcBef>
                <a:spcPts val="1200"/>
              </a:spcBef>
              <a:spcAft>
                <a:spcPts val="0"/>
              </a:spcAft>
              <a:buNone/>
            </a:pPr>
            <a:r>
              <a:rPr lang="en" sz="1200">
                <a:latin typeface="Times New Roman"/>
                <a:ea typeface="Times New Roman"/>
                <a:cs typeface="Times New Roman"/>
                <a:sym typeface="Times New Roman"/>
              </a:rPr>
              <a:t>Preston, M. (2021, January 8). </a:t>
            </a:r>
            <a:r>
              <a:rPr i="1" lang="en" sz="1200">
                <a:latin typeface="Times New Roman"/>
                <a:ea typeface="Times New Roman"/>
                <a:cs typeface="Times New Roman"/>
                <a:sym typeface="Times New Roman"/>
              </a:rPr>
              <a:t>7 phases of the system development life Cycle Guide</a:t>
            </a:r>
            <a:r>
              <a:rPr lang="en" sz="1200">
                <a:latin typeface="Times New Roman"/>
                <a:ea typeface="Times New Roman"/>
                <a:cs typeface="Times New Roman"/>
                <a:sym typeface="Times New Roman"/>
              </a:rPr>
              <a:t>. Cloud Defense. 		http://www.clouddefense.ai/blog/system-development-life-cycle. </a:t>
            </a:r>
            <a:endParaRPr>
              <a:latin typeface="Times New Roman"/>
              <a:ea typeface="Times New Roman"/>
              <a:cs typeface="Times New Roman"/>
              <a:sym typeface="Times New Roman"/>
            </a:endParaRPr>
          </a:p>
          <a:p>
            <a:pPr indent="0" lvl="0" marL="0" rtl="0" algn="l">
              <a:spcBef>
                <a:spcPts val="1200"/>
              </a:spcBef>
              <a:spcAft>
                <a:spcPts val="0"/>
              </a:spcAft>
              <a:buNone/>
            </a:pPr>
            <a:r>
              <a:rPr lang="en" sz="1200">
                <a:latin typeface="Times New Roman"/>
                <a:ea typeface="Times New Roman"/>
                <a:cs typeface="Times New Roman"/>
                <a:sym typeface="Times New Roman"/>
              </a:rPr>
              <a:t>West, D. (n.d.). </a:t>
            </a:r>
            <a:r>
              <a:rPr i="1" lang="en" sz="1200">
                <a:latin typeface="Times New Roman"/>
                <a:ea typeface="Times New Roman"/>
                <a:cs typeface="Times New Roman"/>
                <a:sym typeface="Times New Roman"/>
              </a:rPr>
              <a:t>Agile scrum roles</a:t>
            </a:r>
            <a:r>
              <a:rPr lang="en" sz="1200">
                <a:latin typeface="Times New Roman"/>
                <a:ea typeface="Times New Roman"/>
                <a:cs typeface="Times New Roman"/>
                <a:sym typeface="Times New Roman"/>
              </a:rPr>
              <a:t>. Atlassian. https://www.atlassian.com/agile/scrum/roles.</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