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2" r:id="rId26"/>
    <p:sldId id="283" r:id="rId27"/>
    <p:sldId id="281" r:id="rId28"/>
    <p:sldId id="278" r:id="rId29"/>
    <p:sldId id="279" r:id="rId30"/>
    <p:sldId id="280"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63DD-2C55-1FB4-E2BD-10B8E3408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E2165-DB1A-B866-B152-13907DBED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ACDE7-05EE-F1B3-075C-46A7CDC7795D}"/>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8D9920E1-7F0D-61D1-74BC-CE536617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E0420-909B-5DEE-5420-B21F9CE48D3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93089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ED63-CD9B-B5D5-905C-02E4C240ED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5CDBC-5054-077E-31D9-2551FD2D6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D0985-C4AF-94FE-147E-210A1E33A0AB}"/>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95FBF099-656D-3117-E762-27566B37D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93322-8B74-E28D-6AD7-A40583F12C5A}"/>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70224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DA719-EB69-BEDA-643F-C5DE19E472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DD4143-01CF-C05F-F7DD-3E07865F0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59AE0-6AE6-D929-24AC-2C5659FDD810}"/>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E673631C-60F7-2702-D991-6D3451D95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E3D8E-60D9-EB77-FB19-25B7B4740D09}"/>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1646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BE65-AB2E-7E9D-D34E-813CCD133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8667B-3A07-848F-BC63-BEE706FBF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BB3C3-160B-2FF4-D764-05604E851393}"/>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725597D9-C735-95F3-BBBF-4732D151C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8B65F-54C1-B91A-1AC4-1D50EAB380E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756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F136-0A15-950D-AB11-4AFB4CB6E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0C4E3-7AE4-263A-96F8-184E890A3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F574C-3226-43D6-3FA5-DF20B034E228}"/>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750E49A9-6B66-972E-838F-E2D0E32E7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2C323-5954-B260-C489-17CB8F120820}"/>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36353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AAE7-954C-151A-94D1-2820BD58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B5183-314A-827F-5D84-A72864862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04EF87-4CAE-FE39-C4E8-8F6C34FCF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05398-8D1C-9FD7-31BD-AE701B248DD1}"/>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6" name="Footer Placeholder 5">
            <a:extLst>
              <a:ext uri="{FF2B5EF4-FFF2-40B4-BE49-F238E27FC236}">
                <a16:creationId xmlns:a16="http://schemas.microsoft.com/office/drawing/2014/main" id="{5BFB5FF1-9183-3F2C-E5A7-7E25BC83D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FA6F8-6318-D29C-481F-9A90427CAB7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44885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450B-3319-6A4A-57AF-A963C3FF1C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A98F9-1ED9-2F63-819E-3F9E4617E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3C59F-7FAD-5E2D-A766-DFA10A2E1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5DAC5A-51F3-B5DB-688F-1CCA5DA6F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7F9CC-824C-D4EE-5F43-B44F007D0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111F20-58AC-832B-C322-B29F04081780}"/>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8" name="Footer Placeholder 7">
            <a:extLst>
              <a:ext uri="{FF2B5EF4-FFF2-40B4-BE49-F238E27FC236}">
                <a16:creationId xmlns:a16="http://schemas.microsoft.com/office/drawing/2014/main" id="{E16AFDC0-8500-F554-83EC-13350B41F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854FA1-4138-273E-8809-7A06993BE87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8241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3B00-61FF-30D9-D8EC-C3CC711315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86599B-C79B-D547-941F-A13911234149}"/>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4" name="Footer Placeholder 3">
            <a:extLst>
              <a:ext uri="{FF2B5EF4-FFF2-40B4-BE49-F238E27FC236}">
                <a16:creationId xmlns:a16="http://schemas.microsoft.com/office/drawing/2014/main" id="{5284C4AF-B3CF-C562-63EB-1B0A67B53B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02682F-A930-208D-928A-2C5E4EB193C5}"/>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09871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9A748-607E-3E9E-7CE4-4D4FC8985C32}"/>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3" name="Footer Placeholder 2">
            <a:extLst>
              <a:ext uri="{FF2B5EF4-FFF2-40B4-BE49-F238E27FC236}">
                <a16:creationId xmlns:a16="http://schemas.microsoft.com/office/drawing/2014/main" id="{A2E754E9-CDFA-4351-980B-45CE9A962D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32029E-267E-D2E9-E40F-C39691854E5B}"/>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135778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44F9-1C95-707D-11A5-CD992CFD2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9D8AE7-7FB2-5578-5117-0F9909A5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90B40B-3F3B-810A-1A09-0A81B7125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0DFB2-48FA-8043-EB8B-7DFDD568B5BA}"/>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6" name="Footer Placeholder 5">
            <a:extLst>
              <a:ext uri="{FF2B5EF4-FFF2-40B4-BE49-F238E27FC236}">
                <a16:creationId xmlns:a16="http://schemas.microsoft.com/office/drawing/2014/main" id="{79F0E43C-15EB-7D9E-279F-0ACCB99A2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1C9688-C7F7-F494-E7F3-E80C00F306CC}"/>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37401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0CC9-7369-B29C-1F54-DE3FAB579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7080CE-6417-66E7-D378-E543878DB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12563-2A6A-9BD1-ECE5-C3ACED6F6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7E527-2D9B-E301-4E71-C6ADB161443C}"/>
              </a:ext>
            </a:extLst>
          </p:cNvPr>
          <p:cNvSpPr>
            <a:spLocks noGrp="1"/>
          </p:cNvSpPr>
          <p:nvPr>
            <p:ph type="dt" sz="half" idx="10"/>
          </p:nvPr>
        </p:nvSpPr>
        <p:spPr/>
        <p:txBody>
          <a:bodyPr/>
          <a:lstStyle/>
          <a:p>
            <a:fld id="{D3E26007-F089-47E8-9FBA-ADDA0931C205}" type="datetimeFigureOut">
              <a:rPr lang="en-IN" smtClean="0"/>
              <a:t>02-07-2023</a:t>
            </a:fld>
            <a:endParaRPr lang="en-IN"/>
          </a:p>
        </p:txBody>
      </p:sp>
      <p:sp>
        <p:nvSpPr>
          <p:cNvPr id="6" name="Footer Placeholder 5">
            <a:extLst>
              <a:ext uri="{FF2B5EF4-FFF2-40B4-BE49-F238E27FC236}">
                <a16:creationId xmlns:a16="http://schemas.microsoft.com/office/drawing/2014/main" id="{C0B7D52C-9175-9B0A-FEB7-C1EAD9A66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3A360-8FDC-C750-5FF6-ABC61FB9F982}"/>
              </a:ext>
            </a:extLst>
          </p:cNvPr>
          <p:cNvSpPr>
            <a:spLocks noGrp="1"/>
          </p:cNvSpPr>
          <p:nvPr>
            <p:ph type="sldNum" sz="quarter" idx="12"/>
          </p:nvPr>
        </p:nvSpPr>
        <p:spPr/>
        <p:txBody>
          <a:bodyPr/>
          <a:lstStyle/>
          <a:p>
            <a:fld id="{8446F3EA-82DA-4F5F-8B53-6ED042BB8373}" type="slidenum">
              <a:rPr lang="en-IN" smtClean="0"/>
              <a:t>‹#›</a:t>
            </a:fld>
            <a:endParaRPr lang="en-IN"/>
          </a:p>
        </p:txBody>
      </p:sp>
    </p:spTree>
    <p:extLst>
      <p:ext uri="{BB962C8B-B14F-4D97-AF65-F5344CB8AC3E}">
        <p14:creationId xmlns:p14="http://schemas.microsoft.com/office/powerpoint/2010/main" val="261589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F5296-8505-535E-1F26-F1A0A3D25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047DE-23D3-8001-873C-D4604C8E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62F59-A6EE-B5C8-FF32-CE90A8E98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26007-F089-47E8-9FBA-ADDA0931C205}" type="datetimeFigureOut">
              <a:rPr lang="en-IN" smtClean="0"/>
              <a:t>02-07-2023</a:t>
            </a:fld>
            <a:endParaRPr lang="en-IN"/>
          </a:p>
        </p:txBody>
      </p:sp>
      <p:sp>
        <p:nvSpPr>
          <p:cNvPr id="5" name="Footer Placeholder 4">
            <a:extLst>
              <a:ext uri="{FF2B5EF4-FFF2-40B4-BE49-F238E27FC236}">
                <a16:creationId xmlns:a16="http://schemas.microsoft.com/office/drawing/2014/main" id="{B18D6994-75DD-0FBD-0C62-7929449C9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E11CDC-4C36-CD82-EDDE-710A34DDA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6F3EA-82DA-4F5F-8B53-6ED042BB8373}" type="slidenum">
              <a:rPr lang="en-IN" smtClean="0"/>
              <a:t>‹#›</a:t>
            </a:fld>
            <a:endParaRPr lang="en-IN"/>
          </a:p>
        </p:txBody>
      </p:sp>
    </p:spTree>
    <p:extLst>
      <p:ext uri="{BB962C8B-B14F-4D97-AF65-F5344CB8AC3E}">
        <p14:creationId xmlns:p14="http://schemas.microsoft.com/office/powerpoint/2010/main" val="241269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64D87-5B0F-6204-5826-CEC7B45C5E00}"/>
              </a:ext>
            </a:extLst>
          </p:cNvPr>
          <p:cNvSpPr>
            <a:spLocks noGrp="1"/>
          </p:cNvSpPr>
          <p:nvPr>
            <p:ph type="ctrTitle"/>
          </p:nvPr>
        </p:nvSpPr>
        <p:spPr>
          <a:xfrm>
            <a:off x="991230" y="2421233"/>
            <a:ext cx="10357490" cy="3542045"/>
          </a:xfrm>
        </p:spPr>
        <p:txBody>
          <a:bodyPr anchor="b">
            <a:normAutofit/>
          </a:bodyPr>
          <a:lstStyle/>
          <a:p>
            <a:pPr algn="l"/>
            <a:r>
              <a:rPr lang="en-IN" sz="8100" dirty="0">
                <a:solidFill>
                  <a:schemeClr val="accent1">
                    <a:lumMod val="50000"/>
                  </a:schemeClr>
                </a:solidFill>
              </a:rPr>
              <a:t>Functional Interfaces &amp; Lambda Expressions</a:t>
            </a:r>
          </a:p>
        </p:txBody>
      </p:sp>
    </p:spTree>
    <p:extLst>
      <p:ext uri="{BB962C8B-B14F-4D97-AF65-F5344CB8AC3E}">
        <p14:creationId xmlns:p14="http://schemas.microsoft.com/office/powerpoint/2010/main" val="3520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2F99-03ED-176C-BE92-13A6EB686998}"/>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Type Interface</a:t>
            </a:r>
          </a:p>
        </p:txBody>
      </p:sp>
      <p:sp>
        <p:nvSpPr>
          <p:cNvPr id="3" name="Content Placeholder 2">
            <a:extLst>
              <a:ext uri="{FF2B5EF4-FFF2-40B4-BE49-F238E27FC236}">
                <a16:creationId xmlns:a16="http://schemas.microsoft.com/office/drawing/2014/main" id="{FEDD6137-9E1E-B5EC-58C8-B2CD544AD397}"/>
              </a:ext>
            </a:extLst>
          </p:cNvPr>
          <p:cNvSpPr>
            <a:spLocks noGrp="1"/>
          </p:cNvSpPr>
          <p:nvPr>
            <p:ph idx="1"/>
          </p:nvPr>
        </p:nvSpPr>
        <p:spPr>
          <a:xfrm>
            <a:off x="838200" y="1047750"/>
            <a:ext cx="10515600" cy="5129213"/>
          </a:xfrm>
        </p:spPr>
        <p:txBody>
          <a:bodyPr/>
          <a:lstStyle/>
          <a:p>
            <a:pPr marL="0" indent="0">
              <a:buNone/>
            </a:pPr>
            <a:r>
              <a:rPr lang="en-US" b="0" i="0" dirty="0">
                <a:solidFill>
                  <a:schemeClr val="accent1">
                    <a:lumMod val="50000"/>
                  </a:schemeClr>
                </a:solidFill>
                <a:effectLst/>
                <a:latin typeface="Söhne"/>
              </a:rPr>
              <a:t>In Java, the concept of "type interface" refers to the ability of the Java compiler to infer the type of a variable based on the assigned value. This feature was introduced in Java 10 and is known as "var.“ With type inference using "var," you can declare a variable without explicitly specifying its type, and the compiler will determine the appropriate type based on the assigned value. The type is inferred at compile-time and remains static throughout the variable's scope.</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id="{E117D768-D864-8598-3D2B-F90AFC314993}"/>
              </a:ext>
            </a:extLst>
          </p:cNvPr>
          <p:cNvPicPr>
            <a:picLocks noChangeAspect="1"/>
          </p:cNvPicPr>
          <p:nvPr/>
        </p:nvPicPr>
        <p:blipFill>
          <a:blip r:embed="rId2"/>
          <a:stretch>
            <a:fillRect/>
          </a:stretch>
        </p:blipFill>
        <p:spPr>
          <a:xfrm>
            <a:off x="1957387" y="4076700"/>
            <a:ext cx="7210425" cy="1733550"/>
          </a:xfrm>
          <a:prstGeom prst="rect">
            <a:avLst/>
          </a:prstGeom>
        </p:spPr>
      </p:pic>
    </p:spTree>
    <p:extLst>
      <p:ext uri="{BB962C8B-B14F-4D97-AF65-F5344CB8AC3E}">
        <p14:creationId xmlns:p14="http://schemas.microsoft.com/office/powerpoint/2010/main" val="20800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4D0E-4F82-C90B-E3BF-6F4726A59E4A}"/>
              </a:ext>
            </a:extLst>
          </p:cNvPr>
          <p:cNvSpPr>
            <a:spLocks noGrp="1"/>
          </p:cNvSpPr>
          <p:nvPr>
            <p:ph idx="1"/>
          </p:nvPr>
        </p:nvSpPr>
        <p:spPr>
          <a:xfrm>
            <a:off x="838200" y="419100"/>
            <a:ext cx="10515600" cy="5757863"/>
          </a:xfrm>
        </p:spPr>
        <p:txBody>
          <a:bodyPr/>
          <a:lstStyle/>
          <a:p>
            <a:pPr marL="0" indent="0">
              <a:buNone/>
            </a:pPr>
            <a:r>
              <a:rPr lang="en-US" b="0" i="0" dirty="0">
                <a:solidFill>
                  <a:schemeClr val="accent1">
                    <a:lumMod val="50000"/>
                  </a:schemeClr>
                </a:solidFill>
                <a:effectLst/>
                <a:latin typeface="Söhne"/>
              </a:rPr>
              <a:t>In this example, the type of the variables name, age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is inferred by the compiler based on assigned values. The compiler determines name as String, age as int and </a:t>
            </a:r>
            <a:r>
              <a:rPr lang="en-US" b="0" i="0" dirty="0" err="1">
                <a:solidFill>
                  <a:schemeClr val="accent1">
                    <a:lumMod val="50000"/>
                  </a:schemeClr>
                </a:solidFill>
                <a:effectLst/>
                <a:latin typeface="Söhne"/>
              </a:rPr>
              <a:t>myList</a:t>
            </a:r>
            <a:r>
              <a:rPr lang="en-US" b="0" i="0" dirty="0">
                <a:solidFill>
                  <a:schemeClr val="accent1">
                    <a:lumMod val="50000"/>
                  </a:schemeClr>
                </a:solidFill>
                <a:effectLst/>
                <a:latin typeface="Söhne"/>
              </a:rPr>
              <a:t> as List&lt;String&gt;</a:t>
            </a:r>
          </a:p>
          <a:p>
            <a:pPr marL="0" indent="0">
              <a:buNone/>
            </a:pPr>
            <a:endParaRPr lang="en-US" b="0" i="0" dirty="0">
              <a:solidFill>
                <a:schemeClr val="accent1">
                  <a:lumMod val="50000"/>
                </a:schemeClr>
              </a:solidFill>
              <a:effectLst/>
              <a:latin typeface="Söhne"/>
            </a:endParaRPr>
          </a:p>
          <a:p>
            <a:pPr marL="0" indent="0">
              <a:buNone/>
            </a:pPr>
            <a:r>
              <a:rPr lang="en-US" dirty="0">
                <a:solidFill>
                  <a:schemeClr val="accent1">
                    <a:lumMod val="50000"/>
                  </a:schemeClr>
                </a:solidFill>
                <a:latin typeface="Söhne"/>
              </a:rPr>
              <a:t>A</a:t>
            </a:r>
            <a:r>
              <a:rPr lang="en-US" b="0" i="0" dirty="0">
                <a:solidFill>
                  <a:schemeClr val="accent1">
                    <a:lumMod val="50000"/>
                  </a:schemeClr>
                </a:solidFill>
                <a:effectLst/>
                <a:latin typeface="Söhne"/>
              </a:rPr>
              <a:t>lthough, "var" allows for type inference, the inferred type is still statically typed. The type is determined at compile-time and cannot change during runtime. Once the type is inferred, it is as if you explicitly declared the variable with the inferred type.</a:t>
            </a:r>
          </a:p>
          <a:p>
            <a:pPr marL="0" indent="0">
              <a:buNone/>
            </a:pPr>
            <a:endParaRPr lang="en-US" dirty="0">
              <a:solidFill>
                <a:schemeClr val="accent1">
                  <a:lumMod val="50000"/>
                </a:schemeClr>
              </a:solidFill>
              <a:latin typeface="Söhne"/>
            </a:endParaRPr>
          </a:p>
          <a:p>
            <a:pPr marL="0" indent="0">
              <a:buNone/>
            </a:pPr>
            <a:r>
              <a:rPr lang="en-US" b="0" i="0" dirty="0">
                <a:solidFill>
                  <a:schemeClr val="accent1">
                    <a:lumMod val="50000"/>
                  </a:schemeClr>
                </a:solidFill>
                <a:effectLst/>
                <a:latin typeface="Söhne"/>
              </a:rPr>
              <a:t>"var" cannot be used for method parameters, return types, or fields. It is only applicable for local variables within a method or block.</a:t>
            </a:r>
            <a:endParaRPr lang="en-IN" dirty="0">
              <a:solidFill>
                <a:schemeClr val="accent1">
                  <a:lumMod val="50000"/>
                </a:schemeClr>
              </a:solidFill>
            </a:endParaRPr>
          </a:p>
        </p:txBody>
      </p:sp>
    </p:spTree>
    <p:extLst>
      <p:ext uri="{BB962C8B-B14F-4D97-AF65-F5344CB8AC3E}">
        <p14:creationId xmlns:p14="http://schemas.microsoft.com/office/powerpoint/2010/main" val="42451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3A67-E41C-43E2-4FAC-EC442596B8F6}"/>
              </a:ext>
            </a:extLst>
          </p:cNvPr>
          <p:cNvSpPr>
            <a:spLocks noGrp="1"/>
          </p:cNvSpPr>
          <p:nvPr>
            <p:ph type="title"/>
          </p:nvPr>
        </p:nvSpPr>
        <p:spPr>
          <a:xfrm>
            <a:off x="838200" y="365125"/>
            <a:ext cx="10515600" cy="644525"/>
          </a:xfrm>
        </p:spPr>
        <p:txBody>
          <a:bodyPr>
            <a:normAutofit fontScale="90000"/>
          </a:bodyPr>
          <a:lstStyle/>
          <a:p>
            <a:r>
              <a:rPr lang="en-IN" dirty="0">
                <a:solidFill>
                  <a:schemeClr val="accent1">
                    <a:lumMod val="50000"/>
                  </a:schemeClr>
                </a:solidFill>
              </a:rPr>
              <a:t>Benefits of Type interface</a:t>
            </a:r>
          </a:p>
        </p:txBody>
      </p:sp>
      <p:sp>
        <p:nvSpPr>
          <p:cNvPr id="3" name="Content Placeholder 2">
            <a:extLst>
              <a:ext uri="{FF2B5EF4-FFF2-40B4-BE49-F238E27FC236}">
                <a16:creationId xmlns:a16="http://schemas.microsoft.com/office/drawing/2014/main" id="{AB45050A-580B-6191-95AF-A9DA260DFD35}"/>
              </a:ext>
            </a:extLst>
          </p:cNvPr>
          <p:cNvSpPr>
            <a:spLocks noGrp="1"/>
          </p:cNvSpPr>
          <p:nvPr>
            <p:ph idx="1"/>
          </p:nvPr>
        </p:nvSpPr>
        <p:spPr>
          <a:xfrm>
            <a:off x="838200" y="1123950"/>
            <a:ext cx="10515600" cy="5053013"/>
          </a:xfrm>
        </p:spPr>
        <p:txBody>
          <a:bodyPr/>
          <a:lstStyle/>
          <a:p>
            <a:r>
              <a:rPr lang="en-US" b="0" i="0" dirty="0">
                <a:solidFill>
                  <a:srgbClr val="374151"/>
                </a:solidFill>
                <a:effectLst/>
                <a:latin typeface="Söhne"/>
              </a:rPr>
              <a:t>Type inference with "var" provides a balance between static typing and code conciseness. It allows you to write cleaner and more readable code by reducing the verbosity of type declarations while still maintaining the benefits of static typing and compile-time type checking.</a:t>
            </a:r>
            <a:endParaRPr lang="en-IN" dirty="0"/>
          </a:p>
        </p:txBody>
      </p:sp>
    </p:spTree>
    <p:extLst>
      <p:ext uri="{BB962C8B-B14F-4D97-AF65-F5344CB8AC3E}">
        <p14:creationId xmlns:p14="http://schemas.microsoft.com/office/powerpoint/2010/main" val="183707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678AF-4688-3165-8261-65CFC4F9445D}"/>
              </a:ext>
            </a:extLst>
          </p:cNvPr>
          <p:cNvSpPr>
            <a:spLocks noGrp="1"/>
          </p:cNvSpPr>
          <p:nvPr>
            <p:ph type="title"/>
          </p:nvPr>
        </p:nvSpPr>
        <p:spPr>
          <a:xfrm>
            <a:off x="919480" y="4229372"/>
            <a:ext cx="10144759" cy="1746878"/>
          </a:xfrm>
        </p:spPr>
        <p:txBody>
          <a:bodyPr vert="horz" lIns="91440" tIns="45720" rIns="91440" bIns="45720" rtlCol="0" anchor="b">
            <a:normAutofit/>
          </a:bodyPr>
          <a:lstStyle/>
          <a:p>
            <a:r>
              <a:rPr lang="en-US" sz="8800" kern="1200" dirty="0">
                <a:solidFill>
                  <a:schemeClr val="accent1">
                    <a:lumMod val="50000"/>
                  </a:schemeClr>
                </a:solidFill>
                <a:latin typeface="+mj-lt"/>
                <a:ea typeface="+mj-ea"/>
                <a:cs typeface="+mj-cs"/>
              </a:rPr>
              <a:t>Method References</a:t>
            </a:r>
          </a:p>
        </p:txBody>
      </p:sp>
    </p:spTree>
    <p:extLst>
      <p:ext uri="{BB962C8B-B14F-4D97-AF65-F5344CB8AC3E}">
        <p14:creationId xmlns:p14="http://schemas.microsoft.com/office/powerpoint/2010/main" val="5924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B109-5CEF-B8D9-2683-5F7FDD8C2F41}"/>
              </a:ext>
            </a:extLst>
          </p:cNvPr>
          <p:cNvSpPr>
            <a:spLocks noGrp="1"/>
          </p:cNvSpPr>
          <p:nvPr>
            <p:ph type="title"/>
          </p:nvPr>
        </p:nvSpPr>
        <p:spPr>
          <a:xfrm>
            <a:off x="838200" y="365125"/>
            <a:ext cx="10515600" cy="518795"/>
          </a:xfrm>
        </p:spPr>
        <p:txBody>
          <a:bodyPr>
            <a:normAutofit fontScale="90000"/>
          </a:bodyPr>
          <a:lstStyle/>
          <a:p>
            <a:r>
              <a:rPr lang="en-IN" dirty="0">
                <a:solidFill>
                  <a:schemeClr val="accent1">
                    <a:lumMod val="50000"/>
                  </a:schemeClr>
                </a:solidFill>
              </a:rPr>
              <a:t>Overview</a:t>
            </a:r>
          </a:p>
        </p:txBody>
      </p:sp>
      <p:sp>
        <p:nvSpPr>
          <p:cNvPr id="3" name="Content Placeholder 2">
            <a:extLst>
              <a:ext uri="{FF2B5EF4-FFF2-40B4-BE49-F238E27FC236}">
                <a16:creationId xmlns:a16="http://schemas.microsoft.com/office/drawing/2014/main" id="{2B4CFA9B-B158-07A6-5E65-9FA3675F5ED5}"/>
              </a:ext>
            </a:extLst>
          </p:cNvPr>
          <p:cNvSpPr>
            <a:spLocks noGrp="1"/>
          </p:cNvSpPr>
          <p:nvPr>
            <p:ph idx="1"/>
          </p:nvPr>
        </p:nvSpPr>
        <p:spPr>
          <a:xfrm>
            <a:off x="838200" y="1026160"/>
            <a:ext cx="10515600" cy="5150803"/>
          </a:xfrm>
        </p:spPr>
        <p:txBody>
          <a:bodyPr>
            <a:normAutofit lnSpcReduction="10000"/>
          </a:bodyPr>
          <a:lstStyle/>
          <a:p>
            <a:pPr marL="0" indent="0">
              <a:buNone/>
            </a:pPr>
            <a:r>
              <a:rPr lang="en-US" b="0" i="0" dirty="0">
                <a:solidFill>
                  <a:srgbClr val="374151"/>
                </a:solidFill>
                <a:effectLst/>
                <a:latin typeface="Söhne"/>
              </a:rPr>
              <a:t>Method references provide a way to simplify the use of functional interfaces when the lambda expression only calls a single method. They can make the code more readable and reduce the noise of lambda expressions. By referencing existing methods or constructors, method references allow you to reuse code and make it more modular.</a:t>
            </a:r>
          </a:p>
          <a:p>
            <a:pPr marL="0" indent="0">
              <a:buNone/>
            </a:pPr>
            <a:endParaRPr lang="en-US" dirty="0">
              <a:solidFill>
                <a:srgbClr val="374151"/>
              </a:solidFill>
              <a:latin typeface="Söhne"/>
            </a:endParaRPr>
          </a:p>
          <a:p>
            <a:pPr marL="0" indent="0">
              <a:buNone/>
            </a:pPr>
            <a:r>
              <a:rPr lang="en-US" dirty="0">
                <a:solidFill>
                  <a:srgbClr val="374151"/>
                </a:solidFill>
                <a:latin typeface="Söhne"/>
              </a:rPr>
              <a:t>Method reference are of 4 types –</a:t>
            </a:r>
          </a:p>
          <a:p>
            <a:r>
              <a:rPr lang="en-US" b="0" i="0" dirty="0">
                <a:solidFill>
                  <a:srgbClr val="374151"/>
                </a:solidFill>
                <a:effectLst/>
                <a:latin typeface="Söhne"/>
              </a:rPr>
              <a:t>Reference to a Static Method</a:t>
            </a:r>
          </a:p>
          <a:p>
            <a:r>
              <a:rPr lang="en-US" b="0" i="0" dirty="0">
                <a:solidFill>
                  <a:srgbClr val="374151"/>
                </a:solidFill>
                <a:effectLst/>
                <a:latin typeface="Söhne"/>
              </a:rPr>
              <a:t>Reference to an Instance Method of a Particular Object</a:t>
            </a:r>
            <a:endParaRPr lang="en-US" dirty="0">
              <a:solidFill>
                <a:srgbClr val="374151"/>
              </a:solidFill>
              <a:latin typeface="Söhne"/>
            </a:endParaRPr>
          </a:p>
          <a:p>
            <a:r>
              <a:rPr lang="en-US" b="0" i="0" dirty="0">
                <a:solidFill>
                  <a:srgbClr val="374151"/>
                </a:solidFill>
                <a:effectLst/>
                <a:latin typeface="Söhne"/>
              </a:rPr>
              <a:t>Reference to an Instance Method of an Arbitrary Object of a Particular Type</a:t>
            </a:r>
          </a:p>
          <a:p>
            <a:r>
              <a:rPr lang="en-IN" b="0" i="0" dirty="0">
                <a:solidFill>
                  <a:srgbClr val="374151"/>
                </a:solidFill>
                <a:effectLst/>
                <a:latin typeface="Söhne"/>
              </a:rPr>
              <a:t>Reference to a Constructor</a:t>
            </a:r>
            <a:endParaRPr lang="en-US" b="0" i="0" dirty="0">
              <a:solidFill>
                <a:srgbClr val="374151"/>
              </a:solidFill>
              <a:effectLst/>
              <a:latin typeface="Söhne"/>
            </a:endParaRPr>
          </a:p>
        </p:txBody>
      </p:sp>
    </p:spTree>
    <p:extLst>
      <p:ext uri="{BB962C8B-B14F-4D97-AF65-F5344CB8AC3E}">
        <p14:creationId xmlns:p14="http://schemas.microsoft.com/office/powerpoint/2010/main" val="127227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C3903-D470-E5F6-0BA6-C44C772E3C2C}"/>
              </a:ext>
            </a:extLst>
          </p:cNvPr>
          <p:cNvSpPr>
            <a:spLocks noGrp="1"/>
          </p:cNvSpPr>
          <p:nvPr>
            <p:ph idx="1"/>
          </p:nvPr>
        </p:nvSpPr>
        <p:spPr>
          <a:xfrm>
            <a:off x="838200" y="390525"/>
            <a:ext cx="10515600" cy="6191250"/>
          </a:xfrm>
        </p:spPr>
        <p:txBody>
          <a:bodyPr>
            <a:normAutofit/>
          </a:bodyPr>
          <a:lstStyle/>
          <a:p>
            <a:pPr marL="0" indent="0">
              <a:buNone/>
            </a:pPr>
            <a:r>
              <a:rPr lang="en-IN" sz="4600" b="1" dirty="0">
                <a:solidFill>
                  <a:schemeClr val="accent1">
                    <a:lumMod val="50000"/>
                  </a:schemeClr>
                </a:solidFill>
              </a:rPr>
              <a:t>Method References explained and compared with Lambda code</a:t>
            </a:r>
          </a:p>
          <a:p>
            <a:pPr marL="0" indent="0">
              <a:buNone/>
            </a:pPr>
            <a:endParaRPr lang="en-IN" b="1" dirty="0">
              <a:solidFill>
                <a:schemeClr val="accent1">
                  <a:lumMod val="50000"/>
                </a:schemeClr>
              </a:solidFill>
            </a:endParaRPr>
          </a:p>
          <a:p>
            <a:pPr marL="0" indent="0">
              <a:buNone/>
            </a:pPr>
            <a:r>
              <a:rPr lang="en-IN" b="1" dirty="0">
                <a:solidFill>
                  <a:schemeClr val="accent1">
                    <a:lumMod val="50000"/>
                  </a:schemeClr>
                </a:solidFill>
              </a:rPr>
              <a:t>Reference to static method</a:t>
            </a: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a:p>
            <a:pPr marL="0" indent="0">
              <a:buNone/>
            </a:pPr>
            <a:r>
              <a:rPr lang="en-IN" dirty="0">
                <a:solidFill>
                  <a:schemeClr val="accent1">
                    <a:lumMod val="50000"/>
                  </a:schemeClr>
                </a:solidFill>
              </a:rPr>
              <a:t>Here, static method </a:t>
            </a:r>
            <a:r>
              <a:rPr lang="en-IN" dirty="0" err="1">
                <a:solidFill>
                  <a:schemeClr val="accent1">
                    <a:lumMod val="50000"/>
                  </a:schemeClr>
                </a:solidFill>
              </a:rPr>
              <a:t>toString</a:t>
            </a:r>
            <a:r>
              <a:rPr lang="en-IN" dirty="0">
                <a:solidFill>
                  <a:schemeClr val="accent1">
                    <a:lumMod val="50000"/>
                  </a:schemeClr>
                </a:solidFill>
              </a:rPr>
              <a:t>() of the Integer class is referenced using Integer::</a:t>
            </a:r>
            <a:r>
              <a:rPr lang="en-IN" dirty="0" err="1">
                <a:solidFill>
                  <a:schemeClr val="accent1">
                    <a:lumMod val="50000"/>
                  </a:schemeClr>
                </a:solidFill>
              </a:rPr>
              <a:t>toString</a:t>
            </a:r>
            <a:r>
              <a:rPr lang="en-IN" dirty="0">
                <a:solidFill>
                  <a:schemeClr val="accent1">
                    <a:lumMod val="50000"/>
                  </a:schemeClr>
                </a:solidFill>
              </a:rPr>
              <a:t>. The method reference is assigned to functional interface which takes integer as an input and returns String as output. </a:t>
            </a:r>
          </a:p>
          <a:p>
            <a:pPr marL="0" indent="0">
              <a:buNone/>
            </a:pPr>
            <a:endParaRPr lang="en-IN" dirty="0">
              <a:solidFill>
                <a:schemeClr val="accent1">
                  <a:lumMod val="50000"/>
                </a:schemeClr>
              </a:solidFill>
            </a:endParaRPr>
          </a:p>
          <a:p>
            <a:pPr marL="0" indent="0">
              <a:buNone/>
            </a:pPr>
            <a:endParaRPr lang="en-IN" b="1" dirty="0">
              <a:solidFill>
                <a:schemeClr val="accent1">
                  <a:lumMod val="50000"/>
                </a:schemeClr>
              </a:solidFill>
            </a:endParaRPr>
          </a:p>
        </p:txBody>
      </p:sp>
      <p:pic>
        <p:nvPicPr>
          <p:cNvPr id="9" name="Picture 8">
            <a:extLst>
              <a:ext uri="{FF2B5EF4-FFF2-40B4-BE49-F238E27FC236}">
                <a16:creationId xmlns:a16="http://schemas.microsoft.com/office/drawing/2014/main" id="{D6B6FD7E-1BC8-DFDE-A792-7CE6C720DFA0}"/>
              </a:ext>
            </a:extLst>
          </p:cNvPr>
          <p:cNvPicPr>
            <a:picLocks noChangeAspect="1"/>
          </p:cNvPicPr>
          <p:nvPr/>
        </p:nvPicPr>
        <p:blipFill>
          <a:blip r:embed="rId2"/>
          <a:stretch>
            <a:fillRect/>
          </a:stretch>
        </p:blipFill>
        <p:spPr>
          <a:xfrm>
            <a:off x="952500" y="2714625"/>
            <a:ext cx="8210550" cy="1285874"/>
          </a:xfrm>
          <a:prstGeom prst="rect">
            <a:avLst/>
          </a:prstGeom>
        </p:spPr>
      </p:pic>
    </p:spTree>
    <p:extLst>
      <p:ext uri="{BB962C8B-B14F-4D97-AF65-F5344CB8AC3E}">
        <p14:creationId xmlns:p14="http://schemas.microsoft.com/office/powerpoint/2010/main" val="234132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30157-766C-5A70-6C91-04D678B24861}"/>
              </a:ext>
            </a:extLst>
          </p:cNvPr>
          <p:cNvSpPr>
            <a:spLocks noGrp="1"/>
          </p:cNvSpPr>
          <p:nvPr>
            <p:ph idx="1"/>
          </p:nvPr>
        </p:nvSpPr>
        <p:spPr>
          <a:xfrm>
            <a:off x="838200" y="371475"/>
            <a:ext cx="10515600" cy="5848350"/>
          </a:xfrm>
        </p:spPr>
        <p:txBody>
          <a:bodyPr>
            <a:normAutofit/>
          </a:bodyPr>
          <a:lstStyle/>
          <a:p>
            <a:pPr marL="0" indent="0">
              <a:buNone/>
            </a:pPr>
            <a:r>
              <a:rPr lang="en-US" b="1" i="0" dirty="0">
                <a:solidFill>
                  <a:schemeClr val="accent1">
                    <a:lumMod val="50000"/>
                  </a:schemeClr>
                </a:solidFill>
                <a:effectLst/>
                <a:latin typeface="Söhne"/>
              </a:rPr>
              <a:t>Reference to an Instance Method of a Particular Object</a:t>
            </a: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of String class is referenced using </a:t>
            </a:r>
            <a:r>
              <a:rPr lang="en-US" dirty="0" err="1">
                <a:solidFill>
                  <a:schemeClr val="accent1">
                    <a:lumMod val="50000"/>
                  </a:schemeClr>
                </a:solidFill>
                <a:latin typeface="Söhne"/>
              </a:rPr>
              <a:t>myString</a:t>
            </a:r>
            <a:r>
              <a:rPr lang="en-US" dirty="0">
                <a:solidFill>
                  <a:schemeClr val="accent1">
                    <a:lumMod val="50000"/>
                  </a:schemeClr>
                </a:solidFill>
                <a:latin typeface="Söhne"/>
              </a:rPr>
              <a:t>::</a:t>
            </a:r>
            <a:r>
              <a:rPr lang="en-US" dirty="0" err="1">
                <a:solidFill>
                  <a:schemeClr val="accent1">
                    <a:lumMod val="50000"/>
                  </a:schemeClr>
                </a:solidFill>
                <a:latin typeface="Söhne"/>
              </a:rPr>
              <a:t>startsWith</a:t>
            </a:r>
            <a:r>
              <a:rPr lang="en-US" dirty="0">
                <a:solidFill>
                  <a:schemeClr val="accent1">
                    <a:lumMod val="50000"/>
                  </a:schemeClr>
                </a:solidFill>
                <a:latin typeface="Söhne"/>
              </a:rPr>
              <a:t> method reference. It is then assigned to a Predicate functional interface , which tests if the string starts with specific value.</a:t>
            </a:r>
            <a:endParaRPr lang="en-US"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dirty="0">
              <a:solidFill>
                <a:schemeClr val="accent1">
                  <a:lumMod val="50000"/>
                </a:schemeClr>
              </a:solidFill>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US" b="1" i="0" dirty="0">
              <a:solidFill>
                <a:schemeClr val="accent1">
                  <a:lumMod val="50000"/>
                </a:schemeClr>
              </a:solidFill>
              <a:effectLst/>
              <a:latin typeface="Söhne"/>
            </a:endParaRPr>
          </a:p>
          <a:p>
            <a:pPr marL="0" indent="0">
              <a:buNone/>
            </a:pPr>
            <a:endParaRPr lang="en-IN" dirty="0">
              <a:solidFill>
                <a:schemeClr val="accent1">
                  <a:lumMod val="50000"/>
                </a:schemeClr>
              </a:solidFill>
              <a:latin typeface="Söhne"/>
            </a:endParaRPr>
          </a:p>
          <a:p>
            <a:pPr marL="0" indent="0">
              <a:buNone/>
            </a:pPr>
            <a:endParaRPr lang="en-US" i="0" dirty="0">
              <a:solidFill>
                <a:schemeClr val="accent1">
                  <a:lumMod val="50000"/>
                </a:schemeClr>
              </a:solidFill>
              <a:effectLst/>
              <a:latin typeface="Söhne"/>
            </a:endParaRPr>
          </a:p>
        </p:txBody>
      </p:sp>
      <p:pic>
        <p:nvPicPr>
          <p:cNvPr id="8" name="Picture 7">
            <a:extLst>
              <a:ext uri="{FF2B5EF4-FFF2-40B4-BE49-F238E27FC236}">
                <a16:creationId xmlns:a16="http://schemas.microsoft.com/office/drawing/2014/main" id="{4DD4CEF0-B0AD-8BE0-547E-FD81E043E322}"/>
              </a:ext>
            </a:extLst>
          </p:cNvPr>
          <p:cNvPicPr>
            <a:picLocks noChangeAspect="1"/>
          </p:cNvPicPr>
          <p:nvPr/>
        </p:nvPicPr>
        <p:blipFill>
          <a:blip r:embed="rId2"/>
          <a:stretch>
            <a:fillRect/>
          </a:stretch>
        </p:blipFill>
        <p:spPr>
          <a:xfrm>
            <a:off x="857250" y="838200"/>
            <a:ext cx="8315325" cy="1543050"/>
          </a:xfrm>
          <a:prstGeom prst="rect">
            <a:avLst/>
          </a:prstGeom>
        </p:spPr>
      </p:pic>
    </p:spTree>
    <p:extLst>
      <p:ext uri="{BB962C8B-B14F-4D97-AF65-F5344CB8AC3E}">
        <p14:creationId xmlns:p14="http://schemas.microsoft.com/office/powerpoint/2010/main" val="309226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F03D6-340A-56F8-09D1-22AD30565CC2}"/>
              </a:ext>
            </a:extLst>
          </p:cNvPr>
          <p:cNvSpPr>
            <a:spLocks noGrp="1"/>
          </p:cNvSpPr>
          <p:nvPr>
            <p:ph idx="1"/>
          </p:nvPr>
        </p:nvSpPr>
        <p:spPr>
          <a:xfrm>
            <a:off x="838200" y="438150"/>
            <a:ext cx="10515600" cy="5738813"/>
          </a:xfrm>
        </p:spPr>
        <p:txBody>
          <a:bodyPr>
            <a:normAutofit/>
          </a:bodyPr>
          <a:lstStyle/>
          <a:p>
            <a:pPr marL="0" indent="0">
              <a:buNone/>
            </a:pPr>
            <a:r>
              <a:rPr lang="en-US" b="1" i="0" dirty="0">
                <a:solidFill>
                  <a:srgbClr val="374151"/>
                </a:solidFill>
                <a:effectLst/>
                <a:latin typeface="Söhne"/>
              </a:rPr>
              <a:t>Reference to an Instance Method of an Arbitrary Object of a Particular Type</a:t>
            </a:r>
          </a:p>
          <a:p>
            <a:pPr marL="0" indent="0">
              <a:buNone/>
            </a:pPr>
            <a:endParaRPr lang="en-US" b="1" dirty="0">
              <a:solidFill>
                <a:srgbClr val="374151"/>
              </a:solidFill>
              <a:latin typeface="Söhne"/>
            </a:endParaRPr>
          </a:p>
          <a:p>
            <a:pPr marL="0" indent="0">
              <a:buNone/>
            </a:pPr>
            <a:endParaRPr lang="en-US" b="1" i="0" dirty="0">
              <a:solidFill>
                <a:srgbClr val="374151"/>
              </a:solidFill>
              <a:effectLst/>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a:t>
            </a:r>
            <a:r>
              <a:rPr lang="en-IN" dirty="0" err="1">
                <a:solidFill>
                  <a:srgbClr val="374151"/>
                </a:solidFill>
                <a:latin typeface="Söhne"/>
              </a:rPr>
              <a:t>println</a:t>
            </a:r>
            <a:r>
              <a:rPr lang="en-IN" dirty="0">
                <a:solidFill>
                  <a:srgbClr val="374151"/>
                </a:solidFill>
                <a:latin typeface="Söhne"/>
              </a:rPr>
              <a:t> method of </a:t>
            </a:r>
            <a:r>
              <a:rPr lang="en-IN" dirty="0" err="1">
                <a:solidFill>
                  <a:srgbClr val="374151"/>
                </a:solidFill>
                <a:latin typeface="Söhne"/>
              </a:rPr>
              <a:t>PrintStream</a:t>
            </a:r>
            <a:r>
              <a:rPr lang="en-IN" dirty="0">
                <a:solidFill>
                  <a:srgbClr val="374151"/>
                </a:solidFill>
                <a:latin typeface="Söhne"/>
              </a:rPr>
              <a:t> class (represented by </a:t>
            </a:r>
            <a:r>
              <a:rPr lang="en-IN" dirty="0" err="1">
                <a:solidFill>
                  <a:srgbClr val="374151"/>
                </a:solidFill>
                <a:latin typeface="Söhne"/>
              </a:rPr>
              <a:t>System.out</a:t>
            </a:r>
            <a:r>
              <a:rPr lang="en-IN" dirty="0">
                <a:solidFill>
                  <a:srgbClr val="374151"/>
                </a:solidFill>
                <a:latin typeface="Söhne"/>
              </a:rPr>
              <a:t>) is referenced using </a:t>
            </a:r>
            <a:r>
              <a:rPr lang="en-IN" dirty="0" err="1">
                <a:solidFill>
                  <a:srgbClr val="374151"/>
                </a:solidFill>
                <a:latin typeface="Söhne"/>
              </a:rPr>
              <a:t>System.out</a:t>
            </a:r>
            <a:r>
              <a:rPr lang="en-IN" dirty="0">
                <a:solidFill>
                  <a:srgbClr val="374151"/>
                </a:solidFill>
                <a:latin typeface="Söhne"/>
              </a:rPr>
              <a:t>::</a:t>
            </a:r>
            <a:r>
              <a:rPr lang="en-IN" dirty="0" err="1">
                <a:solidFill>
                  <a:srgbClr val="374151"/>
                </a:solidFill>
                <a:latin typeface="Söhne"/>
              </a:rPr>
              <a:t>println</a:t>
            </a:r>
            <a:r>
              <a:rPr lang="en-IN" dirty="0">
                <a:solidFill>
                  <a:srgbClr val="374151"/>
                </a:solidFill>
                <a:latin typeface="Söhne"/>
              </a:rPr>
              <a:t>. This is then used in the </a:t>
            </a:r>
            <a:r>
              <a:rPr lang="en-IN" dirty="0" err="1">
                <a:solidFill>
                  <a:srgbClr val="374151"/>
                </a:solidFill>
                <a:latin typeface="Söhne"/>
              </a:rPr>
              <a:t>forEach</a:t>
            </a:r>
            <a:r>
              <a:rPr lang="en-IN" dirty="0">
                <a:solidFill>
                  <a:srgbClr val="374151"/>
                </a:solidFill>
                <a:latin typeface="Söhne"/>
              </a:rPr>
              <a:t> method of the List interface to print each element of List</a:t>
            </a:r>
          </a:p>
          <a:p>
            <a:pPr marL="0" indent="0">
              <a:buNone/>
            </a:pPr>
            <a:endParaRPr lang="en-IN"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F51201E2-91A6-9307-A16C-27573B63743C}"/>
              </a:ext>
            </a:extLst>
          </p:cNvPr>
          <p:cNvPicPr>
            <a:picLocks noChangeAspect="1"/>
          </p:cNvPicPr>
          <p:nvPr/>
        </p:nvPicPr>
        <p:blipFill>
          <a:blip r:embed="rId2"/>
          <a:stretch>
            <a:fillRect/>
          </a:stretch>
        </p:blipFill>
        <p:spPr>
          <a:xfrm>
            <a:off x="923925" y="1345406"/>
            <a:ext cx="7162800" cy="2076450"/>
          </a:xfrm>
          <a:prstGeom prst="rect">
            <a:avLst/>
          </a:prstGeom>
        </p:spPr>
      </p:pic>
    </p:spTree>
    <p:extLst>
      <p:ext uri="{BB962C8B-B14F-4D97-AF65-F5344CB8AC3E}">
        <p14:creationId xmlns:p14="http://schemas.microsoft.com/office/powerpoint/2010/main" val="252693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41017-AE0D-0DF0-8DBD-D1F10FCE947C}"/>
              </a:ext>
            </a:extLst>
          </p:cNvPr>
          <p:cNvSpPr>
            <a:spLocks noGrp="1"/>
          </p:cNvSpPr>
          <p:nvPr>
            <p:ph idx="1"/>
          </p:nvPr>
        </p:nvSpPr>
        <p:spPr>
          <a:xfrm>
            <a:off x="838200" y="552450"/>
            <a:ext cx="10515600" cy="5624513"/>
          </a:xfrm>
        </p:spPr>
        <p:txBody>
          <a:bodyPr/>
          <a:lstStyle/>
          <a:p>
            <a:pPr marL="0" indent="0">
              <a:buNone/>
            </a:pPr>
            <a:r>
              <a:rPr lang="en-IN" b="1" i="0" dirty="0">
                <a:solidFill>
                  <a:srgbClr val="374151"/>
                </a:solidFill>
                <a:effectLst/>
                <a:latin typeface="Söhne"/>
              </a:rPr>
              <a:t>Reference to a Constructor</a:t>
            </a:r>
            <a:r>
              <a:rPr lang="en-IN" dirty="0">
                <a:solidFill>
                  <a:srgbClr val="374151"/>
                </a:solidFill>
                <a:latin typeface="Söhne"/>
              </a:rPr>
              <a:t> </a:t>
            </a: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endParaRPr lang="en-IN" dirty="0">
              <a:solidFill>
                <a:srgbClr val="374151"/>
              </a:solidFill>
              <a:latin typeface="Söhne"/>
            </a:endParaRPr>
          </a:p>
          <a:p>
            <a:pPr marL="0" indent="0">
              <a:buNone/>
            </a:pPr>
            <a:r>
              <a:rPr lang="en-IN" dirty="0">
                <a:solidFill>
                  <a:srgbClr val="374151"/>
                </a:solidFill>
                <a:latin typeface="Söhne"/>
              </a:rPr>
              <a:t>Here, the constructor of the </a:t>
            </a:r>
            <a:r>
              <a:rPr lang="en-IN" dirty="0" err="1">
                <a:solidFill>
                  <a:srgbClr val="374151"/>
                </a:solidFill>
                <a:latin typeface="Söhne"/>
              </a:rPr>
              <a:t>ArrayList</a:t>
            </a:r>
            <a:r>
              <a:rPr lang="en-IN" dirty="0">
                <a:solidFill>
                  <a:srgbClr val="374151"/>
                </a:solidFill>
                <a:latin typeface="Söhne"/>
              </a:rPr>
              <a:t> is referenced using </a:t>
            </a:r>
            <a:r>
              <a:rPr lang="en-IN" dirty="0" err="1">
                <a:solidFill>
                  <a:srgbClr val="374151"/>
                </a:solidFill>
                <a:latin typeface="Söhne"/>
              </a:rPr>
              <a:t>ArrayList</a:t>
            </a:r>
            <a:r>
              <a:rPr lang="en-IN" dirty="0">
                <a:solidFill>
                  <a:srgbClr val="374151"/>
                </a:solidFill>
                <a:latin typeface="Söhne"/>
              </a:rPr>
              <a:t>::new method reference. </a:t>
            </a:r>
            <a:r>
              <a:rPr lang="en-US" b="0" i="0" dirty="0">
                <a:solidFill>
                  <a:srgbClr val="374151"/>
                </a:solidFill>
                <a:effectLst/>
                <a:latin typeface="Söhne"/>
              </a:rPr>
              <a:t>The method reference is assigned to a Supplier functional interfa</a:t>
            </a:r>
            <a:r>
              <a:rPr lang="en-US" dirty="0">
                <a:solidFill>
                  <a:srgbClr val="374151"/>
                </a:solidFill>
                <a:latin typeface="Söhne"/>
              </a:rPr>
              <a:t>ce , which supplies new instance of </a:t>
            </a:r>
            <a:r>
              <a:rPr lang="en-US" dirty="0" err="1">
                <a:solidFill>
                  <a:srgbClr val="374151"/>
                </a:solidFill>
                <a:latin typeface="Söhne"/>
              </a:rPr>
              <a:t>ArrayList</a:t>
            </a: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r>
              <a:rPr lang="en-IN" dirty="0">
                <a:solidFill>
                  <a:srgbClr val="374151"/>
                </a:solidFill>
                <a:latin typeface="Söhne"/>
              </a:rPr>
              <a:t>Note - </a:t>
            </a:r>
            <a:r>
              <a:rPr lang="en-US" dirty="0">
                <a:solidFill>
                  <a:srgbClr val="374151"/>
                </a:solidFill>
                <a:latin typeface="Söhne"/>
              </a:rPr>
              <a:t>N</a:t>
            </a:r>
            <a:r>
              <a:rPr lang="en-US" b="0" i="0" dirty="0">
                <a:solidFill>
                  <a:srgbClr val="374151"/>
                </a:solidFill>
                <a:effectLst/>
                <a:latin typeface="Söhne"/>
              </a:rPr>
              <a:t>ot all lambda expressions can be refactored into method references. Method references have specific restrictions, such as the method </a:t>
            </a:r>
            <a:endParaRPr lang="en-US" dirty="0">
              <a:solidFill>
                <a:srgbClr val="374151"/>
              </a:solidFill>
              <a:latin typeface="Söhne"/>
            </a:endParaRPr>
          </a:p>
        </p:txBody>
      </p:sp>
      <p:pic>
        <p:nvPicPr>
          <p:cNvPr id="5" name="Picture 4">
            <a:extLst>
              <a:ext uri="{FF2B5EF4-FFF2-40B4-BE49-F238E27FC236}">
                <a16:creationId xmlns:a16="http://schemas.microsoft.com/office/drawing/2014/main" id="{E5D3067C-CF92-2B4F-3D21-D3F89FFB3F28}"/>
              </a:ext>
            </a:extLst>
          </p:cNvPr>
          <p:cNvPicPr>
            <a:picLocks noChangeAspect="1"/>
          </p:cNvPicPr>
          <p:nvPr/>
        </p:nvPicPr>
        <p:blipFill>
          <a:blip r:embed="rId2"/>
          <a:stretch>
            <a:fillRect/>
          </a:stretch>
        </p:blipFill>
        <p:spPr>
          <a:xfrm>
            <a:off x="938212" y="1047750"/>
            <a:ext cx="7705725" cy="1905000"/>
          </a:xfrm>
          <a:prstGeom prst="rect">
            <a:avLst/>
          </a:prstGeom>
        </p:spPr>
      </p:pic>
    </p:spTree>
    <p:extLst>
      <p:ext uri="{BB962C8B-B14F-4D97-AF65-F5344CB8AC3E}">
        <p14:creationId xmlns:p14="http://schemas.microsoft.com/office/powerpoint/2010/main" val="282828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70AE-EB7F-6EB7-20DC-8E6E432F5C35}"/>
              </a:ext>
            </a:extLst>
          </p:cNvPr>
          <p:cNvSpPr>
            <a:spLocks noGrp="1"/>
          </p:cNvSpPr>
          <p:nvPr>
            <p:ph type="title"/>
          </p:nvPr>
        </p:nvSpPr>
        <p:spPr>
          <a:xfrm>
            <a:off x="991230" y="4472902"/>
            <a:ext cx="9231410" cy="1381118"/>
          </a:xfrm>
        </p:spPr>
        <p:txBody>
          <a:bodyPr vert="horz" lIns="91440" tIns="45720" rIns="91440" bIns="45720" rtlCol="0" anchor="b">
            <a:normAutofit/>
          </a:bodyPr>
          <a:lstStyle/>
          <a:p>
            <a:r>
              <a:rPr lang="en-US" sz="8800" kern="1200" dirty="0">
                <a:solidFill>
                  <a:schemeClr val="tx1"/>
                </a:solidFill>
                <a:latin typeface="+mj-lt"/>
                <a:ea typeface="+mj-ea"/>
                <a:cs typeface="+mj-cs"/>
              </a:rPr>
              <a:t>Streams</a:t>
            </a:r>
          </a:p>
        </p:txBody>
      </p:sp>
    </p:spTree>
    <p:extLst>
      <p:ext uri="{BB962C8B-B14F-4D97-AF65-F5344CB8AC3E}">
        <p14:creationId xmlns:p14="http://schemas.microsoft.com/office/powerpoint/2010/main" val="21799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768C5-6CBA-BCCF-7F7C-75643118E732}"/>
              </a:ext>
            </a:extLst>
          </p:cNvPr>
          <p:cNvSpPr>
            <a:spLocks noGrp="1"/>
          </p:cNvSpPr>
          <p:nvPr>
            <p:ph idx="1"/>
          </p:nvPr>
        </p:nvSpPr>
        <p:spPr>
          <a:xfrm>
            <a:off x="838200" y="326390"/>
            <a:ext cx="10515600" cy="5831523"/>
          </a:xfrm>
        </p:spPr>
        <p:txBody>
          <a:bodyPr/>
          <a:lstStyle/>
          <a:p>
            <a:pPr marL="0" indent="0">
              <a:buNone/>
            </a:pPr>
            <a:r>
              <a:rPr lang="en-IN" b="1" dirty="0">
                <a:solidFill>
                  <a:schemeClr val="accent1">
                    <a:lumMod val="50000"/>
                  </a:schemeClr>
                </a:solidFill>
              </a:rPr>
              <a:t>Overview</a:t>
            </a:r>
          </a:p>
          <a:p>
            <a:pPr marL="0" indent="0">
              <a:buNone/>
            </a:pPr>
            <a:r>
              <a:rPr lang="en-US" b="0" i="0" dirty="0">
                <a:solidFill>
                  <a:schemeClr val="accent1">
                    <a:lumMod val="50000"/>
                  </a:schemeClr>
                </a:solidFill>
                <a:effectLst/>
                <a:latin typeface="Söhne"/>
              </a:rPr>
              <a:t>In Java, functional interfaces and lambda expressions are key features introduced in Java 8 to support functional programming and enable more concise and expressive code. </a:t>
            </a:r>
          </a:p>
          <a:p>
            <a:pPr marL="0" indent="0">
              <a:buNone/>
            </a:pPr>
            <a:r>
              <a:rPr lang="en-US" b="1" i="0" dirty="0">
                <a:solidFill>
                  <a:schemeClr val="accent1">
                    <a:lumMod val="50000"/>
                  </a:schemeClr>
                </a:solidFill>
                <a:effectLst/>
                <a:latin typeface="Söhne"/>
              </a:rPr>
              <a:t>Functional Interfaces</a:t>
            </a:r>
            <a:r>
              <a:rPr lang="en-US" b="0" i="0" dirty="0">
                <a:solidFill>
                  <a:schemeClr val="accent1">
                    <a:lumMod val="50000"/>
                  </a:schemeClr>
                </a:solidFill>
                <a:effectLst/>
                <a:latin typeface="Söhne"/>
              </a:rPr>
              <a:t>: A functional interface is an interface that contains only a single abstract method. It serves as a contract for a functional expression or lambda expression. Java provides the @FunctionalInterface </a:t>
            </a:r>
            <a:r>
              <a:rPr lang="en-US" b="0" i="0" dirty="0" err="1">
                <a:solidFill>
                  <a:schemeClr val="accent1">
                    <a:lumMod val="50000"/>
                  </a:schemeClr>
                </a:solidFill>
                <a:effectLst/>
                <a:latin typeface="Söhne"/>
              </a:rPr>
              <a:t>nnotation</a:t>
            </a:r>
            <a:r>
              <a:rPr lang="en-US" b="0" i="0" dirty="0">
                <a:solidFill>
                  <a:schemeClr val="accent1">
                    <a:lumMod val="50000"/>
                  </a:schemeClr>
                </a:solidFill>
                <a:effectLst/>
                <a:latin typeface="Söhne"/>
              </a:rPr>
              <a:t> to explicitly declare an interface as functional, although it's not mandatory.</a:t>
            </a:r>
          </a:p>
          <a:p>
            <a:pPr marL="0" indent="0">
              <a:buNone/>
            </a:pPr>
            <a:endParaRPr lang="en-IN" b="1" dirty="0">
              <a:solidFill>
                <a:schemeClr val="accent1">
                  <a:lumMod val="50000"/>
                </a:schemeClr>
              </a:solidFill>
            </a:endParaRPr>
          </a:p>
        </p:txBody>
      </p:sp>
      <p:pic>
        <p:nvPicPr>
          <p:cNvPr id="5" name="Picture 4">
            <a:extLst>
              <a:ext uri="{FF2B5EF4-FFF2-40B4-BE49-F238E27FC236}">
                <a16:creationId xmlns:a16="http://schemas.microsoft.com/office/drawing/2014/main" id="{425B39D9-1E68-6DF6-1285-E75E3A7D03E2}"/>
              </a:ext>
            </a:extLst>
          </p:cNvPr>
          <p:cNvPicPr>
            <a:picLocks noChangeAspect="1"/>
          </p:cNvPicPr>
          <p:nvPr/>
        </p:nvPicPr>
        <p:blipFill>
          <a:blip r:embed="rId2"/>
          <a:stretch>
            <a:fillRect/>
          </a:stretch>
        </p:blipFill>
        <p:spPr>
          <a:xfrm>
            <a:off x="3128962" y="4338637"/>
            <a:ext cx="5019675" cy="1495425"/>
          </a:xfrm>
          <a:prstGeom prst="rect">
            <a:avLst/>
          </a:prstGeom>
        </p:spPr>
      </p:pic>
    </p:spTree>
    <p:extLst>
      <p:ext uri="{BB962C8B-B14F-4D97-AF65-F5344CB8AC3E}">
        <p14:creationId xmlns:p14="http://schemas.microsoft.com/office/powerpoint/2010/main" val="14791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D00-B9BB-0E71-E0F2-0566B2E88883}"/>
              </a:ext>
            </a:extLst>
          </p:cNvPr>
          <p:cNvSpPr>
            <a:spLocks noGrp="1"/>
          </p:cNvSpPr>
          <p:nvPr>
            <p:ph type="title"/>
          </p:nvPr>
        </p:nvSpPr>
        <p:spPr>
          <a:xfrm>
            <a:off x="838200" y="365125"/>
            <a:ext cx="10515600" cy="620395"/>
          </a:xfrm>
        </p:spPr>
        <p:txBody>
          <a:bodyPr>
            <a:normAutofit fontScale="90000"/>
          </a:bodyPr>
          <a:lstStyle/>
          <a:p>
            <a:r>
              <a:rPr lang="en-IN" b="1" dirty="0"/>
              <a:t>Why Streams?</a:t>
            </a:r>
          </a:p>
        </p:txBody>
      </p:sp>
      <p:sp>
        <p:nvSpPr>
          <p:cNvPr id="3" name="Content Placeholder 2">
            <a:extLst>
              <a:ext uri="{FF2B5EF4-FFF2-40B4-BE49-F238E27FC236}">
                <a16:creationId xmlns:a16="http://schemas.microsoft.com/office/drawing/2014/main" id="{0738E41B-F39D-3617-9731-B57250DC6C55}"/>
              </a:ext>
            </a:extLst>
          </p:cNvPr>
          <p:cNvSpPr>
            <a:spLocks noGrp="1"/>
          </p:cNvSpPr>
          <p:nvPr>
            <p:ph idx="1"/>
          </p:nvPr>
        </p:nvSpPr>
        <p:spPr>
          <a:xfrm>
            <a:off x="838200" y="1381125"/>
            <a:ext cx="10515600" cy="4795838"/>
          </a:xfrm>
        </p:spPr>
        <p:txBody>
          <a:bodyPr/>
          <a:lstStyle/>
          <a:p>
            <a:pPr marL="0" indent="0">
              <a:buNone/>
            </a:pPr>
            <a:r>
              <a:rPr lang="en-US" b="0" i="0" dirty="0">
                <a:solidFill>
                  <a:srgbClr val="374151"/>
                </a:solidFill>
                <a:effectLst/>
                <a:latin typeface="Söhne"/>
              </a:rPr>
              <a:t>Streams in Java provide a powerful and expressive way to process collections of data or sequences of elements. Streams allow you to perform various operations on data, such as filtering, mapping, reducing, and sorting, in a functional and declarative style.</a:t>
            </a: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3154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49F8-9586-542D-0010-E8D04E1A57C6}"/>
              </a:ext>
            </a:extLst>
          </p:cNvPr>
          <p:cNvSpPr>
            <a:spLocks noGrp="1"/>
          </p:cNvSpPr>
          <p:nvPr>
            <p:ph type="title"/>
          </p:nvPr>
        </p:nvSpPr>
        <p:spPr>
          <a:xfrm>
            <a:off x="838200" y="365125"/>
            <a:ext cx="10515600" cy="644525"/>
          </a:xfrm>
        </p:spPr>
        <p:txBody>
          <a:bodyPr>
            <a:normAutofit fontScale="90000"/>
          </a:bodyPr>
          <a:lstStyle/>
          <a:p>
            <a:r>
              <a:rPr lang="en-IN" dirty="0"/>
              <a:t>Streams VS Collections</a:t>
            </a:r>
          </a:p>
        </p:txBody>
      </p:sp>
      <p:pic>
        <p:nvPicPr>
          <p:cNvPr id="2052" name="Picture 4" descr="Difference Between Collections And Streams In Java">
            <a:extLst>
              <a:ext uri="{FF2B5EF4-FFF2-40B4-BE49-F238E27FC236}">
                <a16:creationId xmlns:a16="http://schemas.microsoft.com/office/drawing/2014/main" id="{3431684A-6EC4-DE5F-EC7D-C04F73B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1100"/>
            <a:ext cx="9517890" cy="520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2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66B-956E-B174-389A-DE560694AFF8}"/>
              </a:ext>
            </a:extLst>
          </p:cNvPr>
          <p:cNvSpPr>
            <a:spLocks noGrp="1"/>
          </p:cNvSpPr>
          <p:nvPr>
            <p:ph type="title"/>
          </p:nvPr>
        </p:nvSpPr>
        <p:spPr>
          <a:xfrm>
            <a:off x="838200" y="365125"/>
            <a:ext cx="10515600" cy="815975"/>
          </a:xfrm>
        </p:spPr>
        <p:txBody>
          <a:bodyPr/>
          <a:lstStyle/>
          <a:p>
            <a:r>
              <a:rPr lang="en-IN" dirty="0"/>
              <a:t>Anatomy of Stream</a:t>
            </a:r>
          </a:p>
        </p:txBody>
      </p:sp>
      <p:sp>
        <p:nvSpPr>
          <p:cNvPr id="3" name="Content Placeholder 2">
            <a:extLst>
              <a:ext uri="{FF2B5EF4-FFF2-40B4-BE49-F238E27FC236}">
                <a16:creationId xmlns:a16="http://schemas.microsoft.com/office/drawing/2014/main" id="{7BDC2154-1A5F-BB16-AFC4-B338F09DB67D}"/>
              </a:ext>
            </a:extLst>
          </p:cNvPr>
          <p:cNvSpPr>
            <a:spLocks noGrp="1"/>
          </p:cNvSpPr>
          <p:nvPr>
            <p:ph idx="1"/>
          </p:nvPr>
        </p:nvSpPr>
        <p:spPr>
          <a:xfrm>
            <a:off x="838200" y="1276350"/>
            <a:ext cx="10515600" cy="4900613"/>
          </a:xfrm>
        </p:spPr>
        <p:txBody>
          <a:bodyPr>
            <a:normAutofit/>
          </a:bodyPr>
          <a:lstStyle/>
          <a:p>
            <a:pPr algn="l">
              <a:buFont typeface="+mj-lt"/>
              <a:buAutoNum type="arabicPeriod"/>
            </a:pPr>
            <a:r>
              <a:rPr lang="en-US" b="0" i="0" dirty="0">
                <a:solidFill>
                  <a:schemeClr val="accent1">
                    <a:lumMod val="50000"/>
                  </a:schemeClr>
                </a:solidFill>
                <a:effectLst/>
                <a:latin typeface="Söhne"/>
              </a:rPr>
              <a:t> Data Source:</a:t>
            </a:r>
          </a:p>
          <a:p>
            <a:pPr lvl="1"/>
            <a:r>
              <a:rPr lang="en-US" b="0" i="0" dirty="0">
                <a:solidFill>
                  <a:schemeClr val="accent1">
                    <a:lumMod val="50000"/>
                  </a:schemeClr>
                </a:solidFill>
                <a:effectLst/>
                <a:latin typeface="Söhne"/>
              </a:rPr>
              <a:t>The data source is the origin of the stream. It can be a collection, an array, an I/O channel, a generator, or any other source that provides a sequence of elements to be processed.</a:t>
            </a:r>
          </a:p>
          <a:p>
            <a:pPr algn="l">
              <a:buFont typeface="+mj-lt"/>
              <a:buAutoNum type="arabicPeriod"/>
            </a:pPr>
            <a:r>
              <a:rPr lang="en-US" b="0" i="0" dirty="0">
                <a:solidFill>
                  <a:schemeClr val="accent1">
                    <a:lumMod val="50000"/>
                  </a:schemeClr>
                </a:solidFill>
                <a:effectLst/>
                <a:latin typeface="Söhne"/>
              </a:rPr>
              <a:t> Stream Creation:</a:t>
            </a:r>
          </a:p>
          <a:p>
            <a:pPr lvl="1"/>
            <a:r>
              <a:rPr lang="en-US" b="0" i="0" dirty="0">
                <a:solidFill>
                  <a:schemeClr val="accent1">
                    <a:lumMod val="50000"/>
                  </a:schemeClr>
                </a:solidFill>
                <a:effectLst/>
                <a:latin typeface="Söhne"/>
              </a:rPr>
              <a:t>To create a stream, you typically call a method on the data source, such as stream() or </a:t>
            </a:r>
            <a:r>
              <a:rPr lang="en-US" b="0" i="0" dirty="0" err="1">
                <a:solidFill>
                  <a:schemeClr val="accent1">
                    <a:lumMod val="50000"/>
                  </a:schemeClr>
                </a:solidFill>
                <a:effectLst/>
                <a:latin typeface="Söhne"/>
              </a:rPr>
              <a:t>parallelStream</a:t>
            </a:r>
            <a:r>
              <a:rPr lang="en-US" b="0" i="0" dirty="0">
                <a:solidFill>
                  <a:schemeClr val="accent1">
                    <a:lumMod val="50000"/>
                  </a:schemeClr>
                </a:solidFill>
                <a:effectLst/>
                <a:latin typeface="Söhne"/>
              </a:rPr>
              <a:t>(). This converts data into stream representation.</a:t>
            </a:r>
          </a:p>
          <a:p>
            <a:pPr lvl="1"/>
            <a:r>
              <a:rPr lang="en-US" dirty="0">
                <a:solidFill>
                  <a:schemeClr val="accent1">
                    <a:lumMod val="50000"/>
                  </a:schemeClr>
                </a:solidFill>
                <a:latin typeface="Söhne"/>
              </a:rPr>
              <a:t>Streams can be created by </a:t>
            </a:r>
          </a:p>
          <a:p>
            <a:pPr marL="457200" lvl="1" indent="0">
              <a:buNone/>
            </a:pPr>
            <a:r>
              <a:rPr lang="en-US" dirty="0">
                <a:solidFill>
                  <a:schemeClr val="accent1">
                    <a:lumMod val="50000"/>
                  </a:schemeClr>
                </a:solidFill>
                <a:latin typeface="Söhne"/>
              </a:rPr>
              <a:t>	1. Stream from a collection</a:t>
            </a:r>
          </a:p>
          <a:p>
            <a:pPr marL="457200" lvl="1" indent="0">
              <a:buNone/>
            </a:pPr>
            <a:r>
              <a:rPr lang="en-US" b="0" i="0" dirty="0">
                <a:solidFill>
                  <a:schemeClr val="accent1">
                    <a:lumMod val="50000"/>
                  </a:schemeClr>
                </a:solidFill>
                <a:effectLst/>
                <a:latin typeface="Söhne"/>
              </a:rPr>
              <a:t>		</a:t>
            </a:r>
          </a:p>
          <a:p>
            <a:pPr marL="0" indent="0">
              <a:buNone/>
            </a:pPr>
            <a:r>
              <a:rPr lang="en-IN" dirty="0">
                <a:solidFill>
                  <a:schemeClr val="accent1">
                    <a:lumMod val="50000"/>
                  </a:schemeClr>
                </a:solidFill>
              </a:rPr>
              <a:t> </a:t>
            </a:r>
            <a:endParaRPr lang="en-US" b="0" i="0" dirty="0">
              <a:solidFill>
                <a:srgbClr val="374151"/>
              </a:solidFill>
              <a:effectLst/>
              <a:latin typeface="Söhne"/>
            </a:endParaRPr>
          </a:p>
          <a:p>
            <a:pPr marL="0" indent="0">
              <a:buNone/>
            </a:pPr>
            <a:endParaRPr lang="en-IN" dirty="0">
              <a:solidFill>
                <a:schemeClr val="accent1">
                  <a:lumMod val="50000"/>
                </a:schemeClr>
              </a:solidFill>
            </a:endParaRPr>
          </a:p>
          <a:p>
            <a:pPr marL="0" indent="0">
              <a:buNone/>
            </a:pPr>
            <a:endParaRPr lang="en-IN" dirty="0">
              <a:solidFill>
                <a:schemeClr val="accent1">
                  <a:lumMod val="50000"/>
                </a:schemeClr>
              </a:solidFill>
            </a:endParaRPr>
          </a:p>
        </p:txBody>
      </p:sp>
      <p:pic>
        <p:nvPicPr>
          <p:cNvPr id="7" name="Picture 6">
            <a:extLst>
              <a:ext uri="{FF2B5EF4-FFF2-40B4-BE49-F238E27FC236}">
                <a16:creationId xmlns:a16="http://schemas.microsoft.com/office/drawing/2014/main" id="{C2149C9D-FE7F-B69D-A3F4-97CC2E15E686}"/>
              </a:ext>
            </a:extLst>
          </p:cNvPr>
          <p:cNvPicPr>
            <a:picLocks noChangeAspect="1"/>
          </p:cNvPicPr>
          <p:nvPr/>
        </p:nvPicPr>
        <p:blipFill>
          <a:blip r:embed="rId2"/>
          <a:stretch>
            <a:fillRect/>
          </a:stretch>
        </p:blipFill>
        <p:spPr>
          <a:xfrm>
            <a:off x="2657475" y="4824412"/>
            <a:ext cx="6877050" cy="904875"/>
          </a:xfrm>
          <a:prstGeom prst="rect">
            <a:avLst/>
          </a:prstGeom>
        </p:spPr>
      </p:pic>
    </p:spTree>
    <p:extLst>
      <p:ext uri="{BB962C8B-B14F-4D97-AF65-F5344CB8AC3E}">
        <p14:creationId xmlns:p14="http://schemas.microsoft.com/office/powerpoint/2010/main" val="5909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C43BA-8580-6FD7-108D-FEEF791F8702}"/>
              </a:ext>
            </a:extLst>
          </p:cNvPr>
          <p:cNvSpPr>
            <a:spLocks noGrp="1"/>
          </p:cNvSpPr>
          <p:nvPr>
            <p:ph idx="1"/>
          </p:nvPr>
        </p:nvSpPr>
        <p:spPr>
          <a:xfrm>
            <a:off x="838200" y="514350"/>
            <a:ext cx="10515600" cy="5662613"/>
          </a:xfrm>
        </p:spPr>
        <p:txBody>
          <a:bodyPr>
            <a:normAutofit/>
          </a:bodyPr>
          <a:lstStyle/>
          <a:p>
            <a:r>
              <a:rPr lang="en-IN" dirty="0"/>
              <a:t>Stream from Array</a:t>
            </a:r>
          </a:p>
          <a:p>
            <a:endParaRPr lang="en-IN" dirty="0"/>
          </a:p>
          <a:p>
            <a:endParaRPr lang="en-IN" dirty="0"/>
          </a:p>
          <a:p>
            <a:r>
              <a:rPr lang="en-IN" dirty="0"/>
              <a:t>Stream from Static Value</a:t>
            </a:r>
          </a:p>
          <a:p>
            <a:pPr marL="0" indent="0">
              <a:buNone/>
            </a:pPr>
            <a:endParaRPr lang="en-IN" dirty="0"/>
          </a:p>
          <a:p>
            <a:pPr marL="0" indent="0">
              <a:buNone/>
            </a:pPr>
            <a:endParaRPr lang="en-IN" dirty="0"/>
          </a:p>
          <a:p>
            <a:r>
              <a:rPr lang="en-IN" dirty="0"/>
              <a:t>Stream Builder</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24A61D8-A2CA-FCAD-DB70-9F4F3BFA3D35}"/>
              </a:ext>
            </a:extLst>
          </p:cNvPr>
          <p:cNvPicPr>
            <a:picLocks noChangeAspect="1"/>
          </p:cNvPicPr>
          <p:nvPr/>
        </p:nvPicPr>
        <p:blipFill>
          <a:blip r:embed="rId2"/>
          <a:stretch>
            <a:fillRect/>
          </a:stretch>
        </p:blipFill>
        <p:spPr>
          <a:xfrm>
            <a:off x="1652587" y="1000125"/>
            <a:ext cx="7010400" cy="838200"/>
          </a:xfrm>
          <a:prstGeom prst="rect">
            <a:avLst/>
          </a:prstGeom>
        </p:spPr>
      </p:pic>
      <p:pic>
        <p:nvPicPr>
          <p:cNvPr id="7" name="Picture 6">
            <a:extLst>
              <a:ext uri="{FF2B5EF4-FFF2-40B4-BE49-F238E27FC236}">
                <a16:creationId xmlns:a16="http://schemas.microsoft.com/office/drawing/2014/main" id="{2E524A0F-1CFE-7D8E-2A77-B871F74F6C8C}"/>
              </a:ext>
            </a:extLst>
          </p:cNvPr>
          <p:cNvPicPr>
            <a:picLocks noChangeAspect="1"/>
          </p:cNvPicPr>
          <p:nvPr/>
        </p:nvPicPr>
        <p:blipFill>
          <a:blip r:embed="rId3"/>
          <a:stretch>
            <a:fillRect/>
          </a:stretch>
        </p:blipFill>
        <p:spPr>
          <a:xfrm>
            <a:off x="1652587" y="2681287"/>
            <a:ext cx="7010400" cy="600075"/>
          </a:xfrm>
          <a:prstGeom prst="rect">
            <a:avLst/>
          </a:prstGeom>
        </p:spPr>
      </p:pic>
      <p:pic>
        <p:nvPicPr>
          <p:cNvPr id="9" name="Picture 8">
            <a:extLst>
              <a:ext uri="{FF2B5EF4-FFF2-40B4-BE49-F238E27FC236}">
                <a16:creationId xmlns:a16="http://schemas.microsoft.com/office/drawing/2014/main" id="{46989A4A-DCD3-3172-B119-54AFD96CF66C}"/>
              </a:ext>
            </a:extLst>
          </p:cNvPr>
          <p:cNvPicPr>
            <a:picLocks noChangeAspect="1"/>
          </p:cNvPicPr>
          <p:nvPr/>
        </p:nvPicPr>
        <p:blipFill>
          <a:blip r:embed="rId4"/>
          <a:stretch>
            <a:fillRect/>
          </a:stretch>
        </p:blipFill>
        <p:spPr>
          <a:xfrm>
            <a:off x="1652587" y="4029075"/>
            <a:ext cx="7010400" cy="1828800"/>
          </a:xfrm>
          <a:prstGeom prst="rect">
            <a:avLst/>
          </a:prstGeom>
        </p:spPr>
      </p:pic>
    </p:spTree>
    <p:extLst>
      <p:ext uri="{BB962C8B-B14F-4D97-AF65-F5344CB8AC3E}">
        <p14:creationId xmlns:p14="http://schemas.microsoft.com/office/powerpoint/2010/main" val="421065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80AC00E-ED0A-28E0-B39F-14019BD28478}"/>
              </a:ext>
            </a:extLst>
          </p:cNvPr>
          <p:cNvSpPr>
            <a:spLocks noGrp="1"/>
          </p:cNvSpPr>
          <p:nvPr>
            <p:ph idx="1"/>
          </p:nvPr>
        </p:nvSpPr>
        <p:spPr>
          <a:xfrm>
            <a:off x="838200" y="609600"/>
            <a:ext cx="10515600" cy="5567363"/>
          </a:xfrm>
        </p:spPr>
        <p:txBody>
          <a:bodyPr/>
          <a:lstStyle/>
          <a:p>
            <a:r>
              <a:rPr lang="en-IN" dirty="0"/>
              <a:t>Stream generate</a:t>
            </a:r>
          </a:p>
          <a:p>
            <a:endParaRPr lang="en-IN" dirty="0"/>
          </a:p>
          <a:p>
            <a:endParaRPr lang="en-IN" dirty="0"/>
          </a:p>
          <a:p>
            <a:r>
              <a:rPr lang="en-IN" dirty="0"/>
              <a:t>Stream iterate</a:t>
            </a:r>
          </a:p>
          <a:p>
            <a:endParaRPr lang="en-IN" dirty="0"/>
          </a:p>
          <a:p>
            <a:endParaRPr lang="en-IN" dirty="0"/>
          </a:p>
          <a:p>
            <a:r>
              <a:rPr lang="en-IN" dirty="0"/>
              <a:t>Stream from Files</a:t>
            </a:r>
          </a:p>
          <a:p>
            <a:pPr marL="0" indent="0">
              <a:buNone/>
            </a:pPr>
            <a:endParaRPr lang="en-IN" dirty="0"/>
          </a:p>
          <a:p>
            <a:endParaRPr lang="en-IN" dirty="0"/>
          </a:p>
        </p:txBody>
      </p:sp>
      <p:pic>
        <p:nvPicPr>
          <p:cNvPr id="9" name="Picture 8">
            <a:extLst>
              <a:ext uri="{FF2B5EF4-FFF2-40B4-BE49-F238E27FC236}">
                <a16:creationId xmlns:a16="http://schemas.microsoft.com/office/drawing/2014/main" id="{8044492A-32E0-561A-7D7A-D14EE88A070E}"/>
              </a:ext>
            </a:extLst>
          </p:cNvPr>
          <p:cNvPicPr>
            <a:picLocks noChangeAspect="1"/>
          </p:cNvPicPr>
          <p:nvPr/>
        </p:nvPicPr>
        <p:blipFill>
          <a:blip r:embed="rId2"/>
          <a:stretch>
            <a:fillRect/>
          </a:stretch>
        </p:blipFill>
        <p:spPr>
          <a:xfrm>
            <a:off x="1171576" y="1078705"/>
            <a:ext cx="10515600" cy="759619"/>
          </a:xfrm>
          <a:prstGeom prst="rect">
            <a:avLst/>
          </a:prstGeom>
        </p:spPr>
      </p:pic>
      <p:pic>
        <p:nvPicPr>
          <p:cNvPr id="11" name="Picture 10">
            <a:extLst>
              <a:ext uri="{FF2B5EF4-FFF2-40B4-BE49-F238E27FC236}">
                <a16:creationId xmlns:a16="http://schemas.microsoft.com/office/drawing/2014/main" id="{03735614-DB74-80FF-CC60-F51CD76A0BE6}"/>
              </a:ext>
            </a:extLst>
          </p:cNvPr>
          <p:cNvPicPr>
            <a:picLocks noChangeAspect="1"/>
          </p:cNvPicPr>
          <p:nvPr/>
        </p:nvPicPr>
        <p:blipFill>
          <a:blip r:embed="rId3"/>
          <a:stretch>
            <a:fillRect/>
          </a:stretch>
        </p:blipFill>
        <p:spPr>
          <a:xfrm>
            <a:off x="1171575" y="2528887"/>
            <a:ext cx="10515601" cy="1076325"/>
          </a:xfrm>
          <a:prstGeom prst="rect">
            <a:avLst/>
          </a:prstGeom>
        </p:spPr>
      </p:pic>
      <p:pic>
        <p:nvPicPr>
          <p:cNvPr id="13" name="Picture 12">
            <a:extLst>
              <a:ext uri="{FF2B5EF4-FFF2-40B4-BE49-F238E27FC236}">
                <a16:creationId xmlns:a16="http://schemas.microsoft.com/office/drawing/2014/main" id="{137DC808-9146-5A9E-39A3-E5956FD83096}"/>
              </a:ext>
            </a:extLst>
          </p:cNvPr>
          <p:cNvPicPr>
            <a:picLocks noChangeAspect="1"/>
          </p:cNvPicPr>
          <p:nvPr/>
        </p:nvPicPr>
        <p:blipFill>
          <a:blip r:embed="rId4"/>
          <a:stretch>
            <a:fillRect/>
          </a:stretch>
        </p:blipFill>
        <p:spPr>
          <a:xfrm>
            <a:off x="1171575" y="4171949"/>
            <a:ext cx="5734050" cy="819150"/>
          </a:xfrm>
          <a:prstGeom prst="rect">
            <a:avLst/>
          </a:prstGeom>
        </p:spPr>
      </p:pic>
    </p:spTree>
    <p:extLst>
      <p:ext uri="{BB962C8B-B14F-4D97-AF65-F5344CB8AC3E}">
        <p14:creationId xmlns:p14="http://schemas.microsoft.com/office/powerpoint/2010/main" val="386995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B3686-CEEA-5FC6-CA80-9B2C5EFDC56D}"/>
              </a:ext>
            </a:extLst>
          </p:cNvPr>
          <p:cNvSpPr>
            <a:spLocks noGrp="1"/>
          </p:cNvSpPr>
          <p:nvPr>
            <p:ph idx="1"/>
          </p:nvPr>
        </p:nvSpPr>
        <p:spPr>
          <a:xfrm>
            <a:off x="838200" y="504825"/>
            <a:ext cx="10515600" cy="5672138"/>
          </a:xfrm>
        </p:spPr>
        <p:txBody>
          <a:bodyPr/>
          <a:lstStyle/>
          <a:p>
            <a:pPr marL="0" indent="0">
              <a:buNone/>
            </a:pPr>
            <a:r>
              <a:rPr lang="en-IN" dirty="0">
                <a:solidFill>
                  <a:schemeClr val="accent1">
                    <a:lumMod val="50000"/>
                  </a:schemeClr>
                </a:solidFill>
              </a:rPr>
              <a:t>3. Intermediate Operations</a:t>
            </a:r>
          </a:p>
          <a:p>
            <a:pPr lvl="1"/>
            <a:r>
              <a:rPr lang="en-US" b="0" i="0" dirty="0">
                <a:solidFill>
                  <a:srgbClr val="374151"/>
                </a:solidFill>
                <a:effectLst/>
                <a:latin typeface="Söhne"/>
              </a:rPr>
              <a:t>Intermediate operations are operations that transform or filter the stream elements. They are chained together and applied sequentially to the stream. Examples of intermediate operations include </a:t>
            </a:r>
            <a:r>
              <a:rPr lang="en-US" b="1" i="0" dirty="0">
                <a:solidFill>
                  <a:srgbClr val="374151"/>
                </a:solidFill>
                <a:effectLst/>
                <a:latin typeface="Söhne"/>
              </a:rPr>
              <a:t>filter(), map(), distinct(), sorted(), limit(), skip()</a:t>
            </a:r>
            <a:r>
              <a:rPr lang="en-US" b="0" i="0" dirty="0">
                <a:solidFill>
                  <a:srgbClr val="374151"/>
                </a:solidFill>
                <a:effectLst/>
                <a:latin typeface="Söhne"/>
              </a:rPr>
              <a:t>. These operations take stream as input and return stream as output</a:t>
            </a:r>
          </a:p>
          <a:p>
            <a:pPr marL="457200" lvl="1" indent="0">
              <a:buNone/>
            </a:pPr>
            <a:endParaRPr lang="en-US" dirty="0">
              <a:solidFill>
                <a:srgbClr val="374151"/>
              </a:solidFill>
              <a:latin typeface="Söhne"/>
            </a:endParaRPr>
          </a:p>
          <a:p>
            <a:pPr marL="457200" lvl="1" indent="0">
              <a:buNone/>
            </a:pPr>
            <a:endParaRPr lang="en-US" b="0" i="0" dirty="0">
              <a:solidFill>
                <a:srgbClr val="374151"/>
              </a:solidFill>
              <a:effectLst/>
              <a:latin typeface="Söhne"/>
            </a:endParaRPr>
          </a:p>
          <a:p>
            <a:pPr marL="0" indent="0">
              <a:buNone/>
            </a:pPr>
            <a:endParaRPr lang="en-IN" dirty="0"/>
          </a:p>
        </p:txBody>
      </p:sp>
      <p:pic>
        <p:nvPicPr>
          <p:cNvPr id="4" name="Picture 3">
            <a:extLst>
              <a:ext uri="{FF2B5EF4-FFF2-40B4-BE49-F238E27FC236}">
                <a16:creationId xmlns:a16="http://schemas.microsoft.com/office/drawing/2014/main" id="{F25FC580-54C3-9D74-3BC1-6551A0179057}"/>
              </a:ext>
            </a:extLst>
          </p:cNvPr>
          <p:cNvPicPr>
            <a:picLocks noChangeAspect="1"/>
          </p:cNvPicPr>
          <p:nvPr/>
        </p:nvPicPr>
        <p:blipFill>
          <a:blip r:embed="rId2"/>
          <a:stretch>
            <a:fillRect/>
          </a:stretch>
        </p:blipFill>
        <p:spPr>
          <a:xfrm>
            <a:off x="3362325" y="2790825"/>
            <a:ext cx="4286250" cy="902368"/>
          </a:xfrm>
          <a:prstGeom prst="rect">
            <a:avLst/>
          </a:prstGeom>
        </p:spPr>
      </p:pic>
    </p:spTree>
    <p:extLst>
      <p:ext uri="{BB962C8B-B14F-4D97-AF65-F5344CB8AC3E}">
        <p14:creationId xmlns:p14="http://schemas.microsoft.com/office/powerpoint/2010/main" val="402316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AD8CA-5FDD-D5A6-4A7D-0BEBCD7B0639}"/>
              </a:ext>
            </a:extLst>
          </p:cNvPr>
          <p:cNvSpPr>
            <a:spLocks noGrp="1"/>
          </p:cNvSpPr>
          <p:nvPr>
            <p:ph idx="1"/>
          </p:nvPr>
        </p:nvSpPr>
        <p:spPr>
          <a:xfrm>
            <a:off x="314325" y="447675"/>
            <a:ext cx="11382375" cy="5729288"/>
          </a:xfrm>
        </p:spPr>
        <p:txBody>
          <a:bodyPr>
            <a:normAutofit/>
          </a:bodyPr>
          <a:lstStyle/>
          <a:p>
            <a:pPr marL="0" indent="0">
              <a:buNone/>
            </a:pPr>
            <a:r>
              <a:rPr lang="en-IN" dirty="0"/>
              <a:t>4. Terminal Operations</a:t>
            </a:r>
          </a:p>
          <a:p>
            <a:pPr lvl="1"/>
            <a:r>
              <a:rPr lang="en-US" b="0" i="0" dirty="0">
                <a:solidFill>
                  <a:srgbClr val="374151"/>
                </a:solidFill>
                <a:effectLst/>
                <a:latin typeface="Söhne"/>
              </a:rPr>
              <a:t>A terminal operation is the final operation that produces a result or performs an action on the stream. It triggers the processing of the stream and consumes the elements. Examples of terminal operations include </a:t>
            </a:r>
            <a:r>
              <a:rPr lang="en-US" b="1" i="0" dirty="0">
                <a:solidFill>
                  <a:srgbClr val="374151"/>
                </a:solidFill>
                <a:effectLst/>
                <a:latin typeface="Söhne"/>
              </a:rPr>
              <a:t>min(), max(), reduce(), </a:t>
            </a:r>
            <a:r>
              <a:rPr lang="en-US" b="1" i="0" dirty="0" err="1">
                <a:solidFill>
                  <a:srgbClr val="374151"/>
                </a:solidFill>
                <a:effectLst/>
                <a:latin typeface="Söhne"/>
              </a:rPr>
              <a:t>forEach</a:t>
            </a:r>
            <a:r>
              <a:rPr lang="en-US" b="1" i="0" dirty="0">
                <a:solidFill>
                  <a:srgbClr val="374151"/>
                </a:solidFill>
                <a:effectLst/>
                <a:latin typeface="Söhne"/>
              </a:rPr>
              <a:t>(), collect(), count(), </a:t>
            </a:r>
            <a:r>
              <a:rPr lang="en-US" b="1" i="0" dirty="0" err="1">
                <a:solidFill>
                  <a:srgbClr val="374151"/>
                </a:solidFill>
                <a:effectLst/>
                <a:latin typeface="Söhne"/>
              </a:rPr>
              <a:t>anyMatch</a:t>
            </a:r>
            <a:r>
              <a:rPr lang="en-US" b="1" i="0" dirty="0">
                <a:solidFill>
                  <a:srgbClr val="374151"/>
                </a:solidFill>
                <a:effectLst/>
                <a:latin typeface="Söhne"/>
              </a:rPr>
              <a:t>(). </a:t>
            </a:r>
            <a:r>
              <a:rPr lang="en-US" b="0" i="0" dirty="0">
                <a:solidFill>
                  <a:srgbClr val="374151"/>
                </a:solidFill>
                <a:effectLst/>
                <a:latin typeface="Söhne"/>
              </a:rPr>
              <a:t>Once a terminal operation is invoked, the intermediate operations are executed, and the result is produced.</a:t>
            </a:r>
            <a:endParaRPr lang="en-US" i="0" dirty="0">
              <a:solidFill>
                <a:srgbClr val="374151"/>
              </a:solidFill>
              <a:effectLst/>
              <a:latin typeface="Söhne"/>
            </a:endParaRPr>
          </a:p>
          <a:p>
            <a:pPr lvl="1"/>
            <a:endParaRPr lang="en-US" b="0" i="0" dirty="0">
              <a:solidFill>
                <a:srgbClr val="374151"/>
              </a:solidFill>
              <a:effectLst/>
              <a:latin typeface="Söhne"/>
            </a:endParaRPr>
          </a:p>
          <a:p>
            <a:pPr marL="514350" indent="-514350">
              <a:buAutoNum type="arabicPeriod" startAt="5"/>
            </a:pPr>
            <a:endParaRPr lang="en-IN" dirty="0"/>
          </a:p>
          <a:p>
            <a:pPr marL="514350" indent="-514350">
              <a:buAutoNum type="arabicPeriod" startAt="5"/>
            </a:pPr>
            <a:r>
              <a:rPr lang="en-IN" dirty="0"/>
              <a:t>Pipelining</a:t>
            </a:r>
          </a:p>
          <a:p>
            <a:pPr lvl="1"/>
            <a:r>
              <a:rPr lang="en-US" b="0" i="0" dirty="0">
                <a:solidFill>
                  <a:srgbClr val="374151"/>
                </a:solidFill>
                <a:effectLst/>
                <a:latin typeface="Söhne"/>
              </a:rPr>
              <a:t>Streams allow for method chaining, creating a pipeline of operations. This enables you to perform multiple operations on the stream in a concise and readable manner.</a:t>
            </a:r>
          </a:p>
          <a:p>
            <a:pPr lvl="1"/>
            <a:r>
              <a:rPr lang="en-US" b="0" i="0" dirty="0">
                <a:solidFill>
                  <a:srgbClr val="374151"/>
                </a:solidFill>
                <a:effectLst/>
                <a:latin typeface="Söhne"/>
              </a:rPr>
              <a:t>Each intermediate operation returns a new stream, which allows for further operations to be applied. The result is a series of transformations and filters applied to the original data.</a:t>
            </a:r>
          </a:p>
          <a:p>
            <a:pPr lvl="1"/>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BCA22004-6D8D-F1E9-CCF9-5669DDE91936}"/>
              </a:ext>
            </a:extLst>
          </p:cNvPr>
          <p:cNvPicPr>
            <a:picLocks noChangeAspect="1"/>
          </p:cNvPicPr>
          <p:nvPr/>
        </p:nvPicPr>
        <p:blipFill>
          <a:blip r:embed="rId2"/>
          <a:stretch>
            <a:fillRect/>
          </a:stretch>
        </p:blipFill>
        <p:spPr>
          <a:xfrm>
            <a:off x="1057275" y="2655094"/>
            <a:ext cx="6229350" cy="657225"/>
          </a:xfrm>
          <a:prstGeom prst="rect">
            <a:avLst/>
          </a:prstGeom>
        </p:spPr>
      </p:pic>
    </p:spTree>
    <p:extLst>
      <p:ext uri="{BB962C8B-B14F-4D97-AF65-F5344CB8AC3E}">
        <p14:creationId xmlns:p14="http://schemas.microsoft.com/office/powerpoint/2010/main" val="606227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9D481-3A6C-0E7F-1689-FBF16CFB5434}"/>
              </a:ext>
            </a:extLst>
          </p:cNvPr>
          <p:cNvSpPr>
            <a:spLocks noGrp="1"/>
          </p:cNvSpPr>
          <p:nvPr>
            <p:ph idx="1"/>
          </p:nvPr>
        </p:nvSpPr>
        <p:spPr>
          <a:xfrm>
            <a:off x="838200" y="295275"/>
            <a:ext cx="10515600" cy="6267450"/>
          </a:xfrm>
        </p:spPr>
        <p:txBody>
          <a:bodyPr>
            <a:normAutofit lnSpcReduction="10000"/>
          </a:bodyPr>
          <a:lstStyle/>
          <a:p>
            <a:pPr marL="0" indent="0">
              <a:buNone/>
            </a:pPr>
            <a:r>
              <a:rPr lang="en-IN" dirty="0"/>
              <a:t>Pipelining 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Filter(), sort(), map() example</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dirty="0">
                <a:sym typeface="Wingdings" panose="05000000000000000000" pitchFamily="2" charset="2"/>
              </a:rPr>
              <a:t> </a:t>
            </a:r>
            <a:r>
              <a:rPr lang="en-IN" sz="2000" dirty="0">
                <a:sym typeface="Wingdings" panose="05000000000000000000" pitchFamily="2" charset="2"/>
              </a:rPr>
              <a:t>[Suresh, Ramesh]                  </a:t>
            </a:r>
            <a:r>
              <a:rPr lang="en-IN" dirty="0">
                <a:sym typeface="Wingdings" panose="05000000000000000000" pitchFamily="2" charset="2"/>
              </a:rPr>
              <a:t>Ramesh’</a:t>
            </a:r>
            <a:endParaRPr lang="en-IN" dirty="0"/>
          </a:p>
          <a:p>
            <a:pPr marL="0" indent="0">
              <a:buNone/>
            </a:pPr>
            <a:r>
              <a:rPr lang="en-IN" dirty="0"/>
              <a:t>                                                                                           </a:t>
            </a:r>
          </a:p>
        </p:txBody>
      </p:sp>
      <p:pic>
        <p:nvPicPr>
          <p:cNvPr id="4" name="Picture 3">
            <a:extLst>
              <a:ext uri="{FF2B5EF4-FFF2-40B4-BE49-F238E27FC236}">
                <a16:creationId xmlns:a16="http://schemas.microsoft.com/office/drawing/2014/main" id="{63F6D1F5-4A51-EC8B-48C9-05345EF1EABA}"/>
              </a:ext>
            </a:extLst>
          </p:cNvPr>
          <p:cNvPicPr>
            <a:picLocks noChangeAspect="1"/>
          </p:cNvPicPr>
          <p:nvPr/>
        </p:nvPicPr>
        <p:blipFill>
          <a:blip r:embed="rId2"/>
          <a:stretch>
            <a:fillRect/>
          </a:stretch>
        </p:blipFill>
        <p:spPr>
          <a:xfrm>
            <a:off x="838200" y="798909"/>
            <a:ext cx="7600950" cy="1323587"/>
          </a:xfrm>
          <a:prstGeom prst="rect">
            <a:avLst/>
          </a:prstGeom>
        </p:spPr>
      </p:pic>
      <p:pic>
        <p:nvPicPr>
          <p:cNvPr id="6" name="Picture 5">
            <a:extLst>
              <a:ext uri="{FF2B5EF4-FFF2-40B4-BE49-F238E27FC236}">
                <a16:creationId xmlns:a16="http://schemas.microsoft.com/office/drawing/2014/main" id="{4179C8F0-F517-D833-037A-D2055C40A5FE}"/>
              </a:ext>
            </a:extLst>
          </p:cNvPr>
          <p:cNvPicPr>
            <a:picLocks noChangeAspect="1"/>
          </p:cNvPicPr>
          <p:nvPr/>
        </p:nvPicPr>
        <p:blipFill>
          <a:blip r:embed="rId3"/>
          <a:stretch>
            <a:fillRect/>
          </a:stretch>
        </p:blipFill>
        <p:spPr>
          <a:xfrm>
            <a:off x="838199" y="3320071"/>
            <a:ext cx="7600949" cy="3137879"/>
          </a:xfrm>
          <a:prstGeom prst="rect">
            <a:avLst/>
          </a:prstGeom>
        </p:spPr>
      </p:pic>
    </p:spTree>
    <p:extLst>
      <p:ext uri="{BB962C8B-B14F-4D97-AF65-F5344CB8AC3E}">
        <p14:creationId xmlns:p14="http://schemas.microsoft.com/office/powerpoint/2010/main" val="3294064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F3A2-2096-E7F8-2753-CF80AF7E9B5B}"/>
              </a:ext>
            </a:extLst>
          </p:cNvPr>
          <p:cNvSpPr>
            <a:spLocks noGrp="1"/>
          </p:cNvSpPr>
          <p:nvPr>
            <p:ph idx="1"/>
          </p:nvPr>
        </p:nvSpPr>
        <p:spPr>
          <a:xfrm>
            <a:off x="838200" y="390525"/>
            <a:ext cx="10515600" cy="5786438"/>
          </a:xfrm>
        </p:spPr>
        <p:txBody>
          <a:bodyPr>
            <a:normAutofit fontScale="77500" lnSpcReduction="20000"/>
          </a:bodyPr>
          <a:lstStyle/>
          <a:p>
            <a:pPr marL="0" indent="0">
              <a:buNone/>
            </a:pPr>
            <a:r>
              <a:rPr lang="en-IN" sz="5800" b="1" dirty="0"/>
              <a:t>Stream operations</a:t>
            </a:r>
            <a:r>
              <a:rPr lang="en-IN" sz="5800" dirty="0"/>
              <a:t> </a:t>
            </a:r>
          </a:p>
          <a:p>
            <a:pPr marL="0" indent="0">
              <a:buNone/>
            </a:pPr>
            <a:r>
              <a:rPr lang="en-IN" b="1" u="sng" dirty="0"/>
              <a:t>Intermediate</a:t>
            </a:r>
          </a:p>
          <a:p>
            <a:pPr marL="0" indent="0">
              <a:buNone/>
            </a:pPr>
            <a:r>
              <a:rPr lang="en-US" b="1" dirty="0"/>
              <a:t>filter(Predicate&lt;T&gt; predicate): </a:t>
            </a:r>
            <a:r>
              <a:rPr lang="en-US" dirty="0"/>
              <a:t>Filters the stream based on a predicate. Only elements that satisfy the given predicate are included in the resulting stream.</a:t>
            </a:r>
          </a:p>
          <a:p>
            <a:pPr marL="0" indent="0">
              <a:buNone/>
            </a:pPr>
            <a:endParaRPr lang="en-US" dirty="0"/>
          </a:p>
          <a:p>
            <a:pPr marL="0" indent="0">
              <a:buNone/>
            </a:pPr>
            <a:r>
              <a:rPr lang="en-US" b="1" dirty="0"/>
              <a:t>map(Function&lt;T, R&gt; mapper): </a:t>
            </a:r>
            <a:r>
              <a:rPr lang="en-US" dirty="0"/>
              <a:t>Transforms each element of the stream by applying the provided mapping function to it. It returns a new stream consisting of the results of the mapping function applied to each element.</a:t>
            </a:r>
          </a:p>
          <a:p>
            <a:pPr marL="0" indent="0">
              <a:buNone/>
            </a:pPr>
            <a:endParaRPr lang="en-US" dirty="0"/>
          </a:p>
          <a:p>
            <a:pPr marL="0" indent="0">
              <a:buNone/>
            </a:pPr>
            <a:r>
              <a:rPr lang="en-US" b="1" dirty="0" err="1"/>
              <a:t>flatMap</a:t>
            </a:r>
            <a:r>
              <a:rPr lang="en-US" b="1" dirty="0"/>
              <a:t>(Function&lt;T, Stream&lt;R&gt;&gt; mapper): </a:t>
            </a:r>
            <a:r>
              <a:rPr lang="en-US" dirty="0"/>
              <a:t>Transforms each element of the stream into a stream of other elements. The resulting streams are then flattened into a single stream.</a:t>
            </a:r>
          </a:p>
          <a:p>
            <a:pPr marL="0" indent="0">
              <a:buNone/>
            </a:pPr>
            <a:endParaRPr lang="en-US" dirty="0"/>
          </a:p>
          <a:p>
            <a:pPr marL="0" indent="0">
              <a:buNone/>
            </a:pPr>
            <a:r>
              <a:rPr lang="en-US" b="1" dirty="0"/>
              <a:t>distinct(): </a:t>
            </a:r>
            <a:r>
              <a:rPr lang="en-US" dirty="0"/>
              <a:t>Returns a stream consisting of distinct elements from the original stream. Duplicate elements are removed.</a:t>
            </a:r>
          </a:p>
          <a:p>
            <a:pPr marL="0" indent="0">
              <a:buNone/>
            </a:pPr>
            <a:endParaRPr lang="en-US" dirty="0"/>
          </a:p>
          <a:p>
            <a:pPr marL="0" indent="0">
              <a:buNone/>
            </a:pPr>
            <a:r>
              <a:rPr lang="en-US" b="1" dirty="0"/>
              <a:t>sorted(): </a:t>
            </a:r>
            <a:r>
              <a:rPr lang="en-US" dirty="0"/>
              <a:t>Sorts the elements of the stream in natural order. For objects that do not implement the Comparable interface, a custom comparator can be provided.</a:t>
            </a:r>
          </a:p>
          <a:p>
            <a:pPr marL="0" indent="0">
              <a:buNone/>
            </a:pPr>
            <a:endParaRPr lang="en-US" dirty="0"/>
          </a:p>
        </p:txBody>
      </p:sp>
    </p:spTree>
    <p:extLst>
      <p:ext uri="{BB962C8B-B14F-4D97-AF65-F5344CB8AC3E}">
        <p14:creationId xmlns:p14="http://schemas.microsoft.com/office/powerpoint/2010/main" val="94326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08781-41E9-AB79-6A97-B843B0982AB1}"/>
              </a:ext>
            </a:extLst>
          </p:cNvPr>
          <p:cNvSpPr>
            <a:spLocks noGrp="1"/>
          </p:cNvSpPr>
          <p:nvPr>
            <p:ph idx="1"/>
          </p:nvPr>
        </p:nvSpPr>
        <p:spPr>
          <a:xfrm>
            <a:off x="838200" y="447674"/>
            <a:ext cx="10515600" cy="6086475"/>
          </a:xfrm>
        </p:spPr>
        <p:txBody>
          <a:bodyPr>
            <a:normAutofit fontScale="77500" lnSpcReduction="20000"/>
          </a:bodyPr>
          <a:lstStyle/>
          <a:p>
            <a:pPr marL="0" indent="0">
              <a:buNone/>
            </a:pPr>
            <a:r>
              <a:rPr lang="en-US" b="1" dirty="0"/>
              <a:t>skip(long n): </a:t>
            </a:r>
            <a:r>
              <a:rPr lang="en-US" dirty="0"/>
              <a:t>Returns a stream consisting of the remaining elements of the original stream after discarding the first n elements.</a:t>
            </a:r>
          </a:p>
          <a:p>
            <a:pPr marL="0" indent="0">
              <a:buNone/>
            </a:pPr>
            <a:endParaRPr lang="en-US" dirty="0"/>
          </a:p>
          <a:p>
            <a:pPr marL="0" indent="0">
              <a:buNone/>
            </a:pPr>
            <a:r>
              <a:rPr lang="en-US" b="1" dirty="0"/>
              <a:t>peek(Consumer&lt;T&gt; action): </a:t>
            </a:r>
            <a:r>
              <a:rPr lang="en-US" dirty="0"/>
              <a:t>Performs an action on each element of the stream without modifying the stream. It can be used for debugging or logging purposes.</a:t>
            </a:r>
          </a:p>
          <a:p>
            <a:pPr marL="0" indent="0">
              <a:buNone/>
            </a:pPr>
            <a:endParaRPr lang="en-US" dirty="0"/>
          </a:p>
          <a:p>
            <a:pPr marL="0" indent="0">
              <a:buNone/>
            </a:pPr>
            <a:r>
              <a:rPr lang="en-US" b="1" dirty="0" err="1"/>
              <a:t>takeWhile</a:t>
            </a:r>
            <a:r>
              <a:rPr lang="en-US" b="1" dirty="0"/>
              <a:t>(Predicate&lt;T&gt; predicate): </a:t>
            </a:r>
            <a:r>
              <a:rPr lang="en-US" dirty="0"/>
              <a:t>Returns a stream consisting of the longest prefix of elements from the original stream that satisfy the given predicate. It stops once an element that does not satisfy the predicate is encountered.</a:t>
            </a:r>
          </a:p>
          <a:p>
            <a:pPr marL="0" indent="0">
              <a:buNone/>
            </a:pPr>
            <a:endParaRPr lang="en-US" dirty="0"/>
          </a:p>
          <a:p>
            <a:pPr marL="0" indent="0">
              <a:buNone/>
            </a:pPr>
            <a:r>
              <a:rPr lang="en-US" b="1" dirty="0" err="1"/>
              <a:t>dropWhile</a:t>
            </a:r>
            <a:r>
              <a:rPr lang="en-US" b="1" dirty="0"/>
              <a:t>(Predicate&lt;T&gt; predicate): </a:t>
            </a:r>
            <a:r>
              <a:rPr lang="en-US" dirty="0"/>
              <a:t>Returns a stream consisting of the remaining elements of the original stream after dropping the longest prefix of elements that satisfy the given predicate. It stops once an element that does not satisfy the predicate is encountered.</a:t>
            </a:r>
          </a:p>
          <a:p>
            <a:pPr marL="0" indent="0">
              <a:buNone/>
            </a:pPr>
            <a:endParaRPr lang="en-US" dirty="0"/>
          </a:p>
          <a:p>
            <a:pPr marL="0" indent="0">
              <a:buNone/>
            </a:pPr>
            <a:r>
              <a:rPr lang="en-US" b="1" dirty="0"/>
              <a:t>unordered(): </a:t>
            </a:r>
            <a:r>
              <a:rPr lang="en-US" dirty="0"/>
              <a:t>Returns an unordered stream. It may not preserve the order of the elements in the resulting stream.</a:t>
            </a:r>
          </a:p>
          <a:p>
            <a:pPr marL="0" indent="0">
              <a:buNone/>
            </a:pPr>
            <a:endParaRPr lang="en-US" dirty="0"/>
          </a:p>
          <a:p>
            <a:pPr marL="0" indent="0">
              <a:buNone/>
            </a:pPr>
            <a:r>
              <a:rPr lang="en-US" b="1" dirty="0"/>
              <a:t>limit(long </a:t>
            </a:r>
            <a:r>
              <a:rPr lang="en-US" b="1" dirty="0" err="1"/>
              <a:t>maxSize</a:t>
            </a:r>
            <a:r>
              <a:rPr lang="en-US" b="1" dirty="0"/>
              <a:t>): </a:t>
            </a:r>
            <a:r>
              <a:rPr lang="en-US" dirty="0"/>
              <a:t>Returns a stream consisting of the first </a:t>
            </a:r>
            <a:r>
              <a:rPr lang="en-US" dirty="0" err="1"/>
              <a:t>maxSize</a:t>
            </a:r>
            <a:r>
              <a:rPr lang="en-US" dirty="0"/>
              <a:t> elements of the original stream.</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983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345B3-A564-6DBD-D6B3-84A3C14D66E4}"/>
              </a:ext>
            </a:extLst>
          </p:cNvPr>
          <p:cNvSpPr>
            <a:spLocks noGrp="1"/>
          </p:cNvSpPr>
          <p:nvPr>
            <p:ph idx="1"/>
          </p:nvPr>
        </p:nvSpPr>
        <p:spPr>
          <a:xfrm>
            <a:off x="838200" y="247650"/>
            <a:ext cx="10515600" cy="6438899"/>
          </a:xfrm>
        </p:spPr>
        <p:txBody>
          <a:bodyPr/>
          <a:lstStyle/>
          <a:p>
            <a:pPr marL="0" indent="0">
              <a:buNone/>
            </a:pPr>
            <a:r>
              <a:rPr lang="en-US" b="1" i="0" dirty="0">
                <a:solidFill>
                  <a:schemeClr val="accent1">
                    <a:lumMod val="50000"/>
                  </a:schemeClr>
                </a:solidFill>
                <a:effectLst/>
                <a:latin typeface="Söhne"/>
              </a:rPr>
              <a:t>Lambda Expressions</a:t>
            </a:r>
            <a:r>
              <a:rPr lang="en-US" b="0" i="0" dirty="0">
                <a:solidFill>
                  <a:schemeClr val="accent1">
                    <a:lumMod val="50000"/>
                  </a:schemeClr>
                </a:solidFill>
                <a:effectLst/>
                <a:latin typeface="Söhne"/>
              </a:rPr>
              <a:t> </a:t>
            </a:r>
          </a:p>
          <a:p>
            <a:pPr marL="0" indent="0">
              <a:buNone/>
            </a:pPr>
            <a:r>
              <a:rPr lang="en-US" b="0" i="0" dirty="0">
                <a:solidFill>
                  <a:schemeClr val="accent1">
                    <a:lumMod val="50000"/>
                  </a:schemeClr>
                </a:solidFill>
                <a:effectLst/>
                <a:latin typeface="Söhne"/>
              </a:rPr>
              <a:t>A lambda expression is an anonymous function that can be used to provide a concise implementation of a functional interface. It allows you to write more compact code by reducing the need for explicit anonymous class implementations. The syntax of a lambda expression consists of the parameter list, the arrow token -&gt; and the body. The body can be a single expression, or a block of statements enclosed in curly braces.</a:t>
            </a:r>
          </a:p>
          <a:p>
            <a:pPr marL="0" indent="0">
              <a:buNone/>
            </a:pPr>
            <a:endParaRPr lang="en-US" b="0" i="0" dirty="0">
              <a:solidFill>
                <a:schemeClr val="accent1">
                  <a:lumMod val="50000"/>
                </a:schemeClr>
              </a:solidFill>
              <a:effectLst/>
              <a:latin typeface="Söhne"/>
            </a:endParaRPr>
          </a:p>
          <a:p>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33C0B68A-1E88-EF86-A306-91F71DC5B730}"/>
              </a:ext>
            </a:extLst>
          </p:cNvPr>
          <p:cNvPicPr>
            <a:picLocks noChangeAspect="1"/>
          </p:cNvPicPr>
          <p:nvPr/>
        </p:nvPicPr>
        <p:blipFill>
          <a:blip r:embed="rId2"/>
          <a:stretch>
            <a:fillRect/>
          </a:stretch>
        </p:blipFill>
        <p:spPr>
          <a:xfrm>
            <a:off x="2328862" y="3429000"/>
            <a:ext cx="7534275" cy="3200400"/>
          </a:xfrm>
          <a:prstGeom prst="rect">
            <a:avLst/>
          </a:prstGeom>
        </p:spPr>
      </p:pic>
    </p:spTree>
    <p:extLst>
      <p:ext uri="{BB962C8B-B14F-4D97-AF65-F5344CB8AC3E}">
        <p14:creationId xmlns:p14="http://schemas.microsoft.com/office/powerpoint/2010/main" val="31325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8D012-3806-6392-0287-FC802D4AABA3}"/>
              </a:ext>
            </a:extLst>
          </p:cNvPr>
          <p:cNvSpPr>
            <a:spLocks noGrp="1"/>
          </p:cNvSpPr>
          <p:nvPr>
            <p:ph idx="1"/>
          </p:nvPr>
        </p:nvSpPr>
        <p:spPr>
          <a:xfrm>
            <a:off x="838200" y="266700"/>
            <a:ext cx="10515600" cy="5910263"/>
          </a:xfrm>
        </p:spPr>
        <p:txBody>
          <a:bodyPr>
            <a:normAutofit fontScale="92500" lnSpcReduction="10000"/>
          </a:bodyPr>
          <a:lstStyle/>
          <a:p>
            <a:pPr marL="0" indent="0">
              <a:buNone/>
            </a:pPr>
            <a:r>
              <a:rPr lang="en-IN" b="1" u="sng" dirty="0"/>
              <a:t>Terminal operations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forEach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(Consumer&lt;T&gt; action):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Applies an action to each element of the stream. It can be used to perform an operation on each element, such as printing or updating values.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count():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Returns the count of elements in the stream as a long.</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collect(Collector&lt;T, A, R&gt; collector):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Performs a mutable reduction operation on the elements of the stream using a Collector. It collects the elements into a container or performs some other mutable side-effect.</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toArray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Converts the stream elements into an array.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reduce(</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BinaryOperator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&lt;T&gt; accumulator):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Performs a reduction on the elements of the stream using the provided binary operator. It combines the elements of the stream into a single result. </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min(Comparator&lt;T&gt; comparator) and max(Comparator&lt;T&gt; comparator):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the minimum and maximum element of the stream based on the provided comparator,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anyMatch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allMatch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noneMatch</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(Predicate&lt;T&gt; predicate):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Check if any, all, or none of the elements in the stream match the provided predicate, respectively.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findFirst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findAny</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Returns an optional containing the first element and any element of the stream, respectively.</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u="sng" dirty="0"/>
          </a:p>
        </p:txBody>
      </p:sp>
    </p:spTree>
    <p:extLst>
      <p:ext uri="{BB962C8B-B14F-4D97-AF65-F5344CB8AC3E}">
        <p14:creationId xmlns:p14="http://schemas.microsoft.com/office/powerpoint/2010/main" val="332538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F53B0-CB68-F4B9-33BD-A01DE87233AC}"/>
              </a:ext>
            </a:extLst>
          </p:cNvPr>
          <p:cNvSpPr>
            <a:spLocks noGrp="1"/>
          </p:cNvSpPr>
          <p:nvPr>
            <p:ph idx="1"/>
          </p:nvPr>
        </p:nvSpPr>
        <p:spPr>
          <a:xfrm>
            <a:off x="838200" y="409575"/>
            <a:ext cx="10515600" cy="5748338"/>
          </a:xfrm>
        </p:spPr>
        <p:txBody>
          <a:bodyPr>
            <a:normAutofit/>
          </a:bodyPr>
          <a:lstStyle/>
          <a:p>
            <a:r>
              <a:rPr lang="en-US" b="0" i="0" dirty="0">
                <a:solidFill>
                  <a:srgbClr val="374151"/>
                </a:solidFill>
                <a:effectLst/>
                <a:latin typeface="Söhne"/>
              </a:rPr>
              <a:t>It's important to note that lambda expressions are applicable only to functional interfaces. The lambda expression must match the method signature of the abstract method in the functional interface, providing a compatible implementation.</a:t>
            </a:r>
          </a:p>
          <a:p>
            <a:endParaRPr lang="en-US" dirty="0">
              <a:solidFill>
                <a:srgbClr val="374151"/>
              </a:solidFill>
              <a:latin typeface="Söhne"/>
            </a:endParaRPr>
          </a:p>
          <a:p>
            <a:pPr marL="0" indent="0">
              <a:buNone/>
            </a:pPr>
            <a:endParaRPr lang="en-US" b="1" dirty="0">
              <a:solidFill>
                <a:srgbClr val="374151"/>
              </a:solidFill>
              <a:latin typeface="Söhne"/>
            </a:endParaRPr>
          </a:p>
          <a:p>
            <a:pPr marL="0" indent="0">
              <a:buNone/>
            </a:pPr>
            <a:endParaRPr lang="en-IN" b="1" dirty="0"/>
          </a:p>
        </p:txBody>
      </p:sp>
    </p:spTree>
    <p:extLst>
      <p:ext uri="{BB962C8B-B14F-4D97-AF65-F5344CB8AC3E}">
        <p14:creationId xmlns:p14="http://schemas.microsoft.com/office/powerpoint/2010/main" val="12526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0D4CB-99CD-A51B-E94A-94748E347298}"/>
              </a:ext>
            </a:extLst>
          </p:cNvPr>
          <p:cNvSpPr>
            <a:spLocks noGrp="1"/>
          </p:cNvSpPr>
          <p:nvPr>
            <p:ph idx="1"/>
          </p:nvPr>
        </p:nvSpPr>
        <p:spPr>
          <a:xfrm>
            <a:off x="838200" y="495300"/>
            <a:ext cx="10515600" cy="5681663"/>
          </a:xfrm>
        </p:spPr>
        <p:txBody>
          <a:bodyPr>
            <a:normAutofit/>
          </a:bodyPr>
          <a:lstStyle/>
          <a:p>
            <a:pPr marL="0" indent="0">
              <a:buNone/>
            </a:pPr>
            <a:r>
              <a:rPr lang="en-US" b="1" u="sng" dirty="0">
                <a:solidFill>
                  <a:schemeClr val="accent1">
                    <a:lumMod val="50000"/>
                  </a:schemeClr>
                </a:solidFill>
                <a:latin typeface="Söhne"/>
              </a:rPr>
              <a:t>Using Lambda Expressions</a:t>
            </a:r>
          </a:p>
          <a:p>
            <a:pPr marL="0" indent="0">
              <a:buNone/>
            </a:pPr>
            <a:r>
              <a:rPr lang="en-US" b="1" dirty="0">
                <a:solidFill>
                  <a:schemeClr val="accent1">
                    <a:lumMod val="50000"/>
                  </a:schemeClr>
                </a:solidFill>
                <a:latin typeface="Söhne"/>
              </a:rPr>
              <a:t>With Runnable</a:t>
            </a: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endParaRPr lang="en-US" b="1" dirty="0">
              <a:solidFill>
                <a:schemeClr val="accent1">
                  <a:lumMod val="50000"/>
                </a:schemeClr>
              </a:solidFill>
              <a:latin typeface="Söhne"/>
            </a:endParaRPr>
          </a:p>
          <a:p>
            <a:pPr marL="0" indent="0">
              <a:buNone/>
            </a:pPr>
            <a:r>
              <a:rPr lang="en-US" dirty="0">
                <a:solidFill>
                  <a:schemeClr val="accent1">
                    <a:lumMod val="50000"/>
                  </a:schemeClr>
                </a:solidFill>
                <a:latin typeface="Söhne"/>
              </a:rPr>
              <a:t>Here the expression ()-&gt;{…} represents the implementation of the run() method. When invoked, it executes the method inside the lambda body</a:t>
            </a:r>
          </a:p>
          <a:p>
            <a:pPr marL="0" indent="0">
              <a:buNone/>
            </a:pPr>
            <a:r>
              <a:rPr lang="en-US" b="1" i="0" dirty="0">
                <a:solidFill>
                  <a:schemeClr val="accent1">
                    <a:lumMod val="50000"/>
                  </a:schemeClr>
                </a:solidFill>
                <a:effectLst/>
                <a:latin typeface="Söhne"/>
              </a:rPr>
              <a:t>Using Lambda Expressions with Comparator</a:t>
            </a:r>
          </a:p>
          <a:p>
            <a:pPr marL="0" indent="0">
              <a:buNone/>
            </a:pPr>
            <a:endParaRPr lang="en-US" b="1" i="0" u="sng" dirty="0">
              <a:solidFill>
                <a:schemeClr val="accent1">
                  <a:lumMod val="50000"/>
                </a:schemeClr>
              </a:solidFill>
              <a:effectLst/>
              <a:latin typeface="Söhne"/>
            </a:endParaRPr>
          </a:p>
          <a:p>
            <a:pPr marL="0" indent="0">
              <a:buNone/>
            </a:pPr>
            <a:endParaRPr lang="en-IN" b="1" u="sng" dirty="0">
              <a:solidFill>
                <a:schemeClr val="accent1">
                  <a:lumMod val="50000"/>
                </a:schemeClr>
              </a:solidFill>
            </a:endParaRPr>
          </a:p>
        </p:txBody>
      </p:sp>
      <p:pic>
        <p:nvPicPr>
          <p:cNvPr id="5" name="Picture 4">
            <a:extLst>
              <a:ext uri="{FF2B5EF4-FFF2-40B4-BE49-F238E27FC236}">
                <a16:creationId xmlns:a16="http://schemas.microsoft.com/office/drawing/2014/main" id="{0BA805BF-E2A0-09B0-24C2-C5A5529476B9}"/>
              </a:ext>
            </a:extLst>
          </p:cNvPr>
          <p:cNvPicPr>
            <a:picLocks noChangeAspect="1"/>
          </p:cNvPicPr>
          <p:nvPr/>
        </p:nvPicPr>
        <p:blipFill>
          <a:blip r:embed="rId2"/>
          <a:stretch>
            <a:fillRect/>
          </a:stretch>
        </p:blipFill>
        <p:spPr>
          <a:xfrm>
            <a:off x="904875" y="4962525"/>
            <a:ext cx="7458075" cy="933450"/>
          </a:xfrm>
          <a:prstGeom prst="rect">
            <a:avLst/>
          </a:prstGeom>
        </p:spPr>
      </p:pic>
      <p:pic>
        <p:nvPicPr>
          <p:cNvPr id="6" name="Picture 5">
            <a:extLst>
              <a:ext uri="{FF2B5EF4-FFF2-40B4-BE49-F238E27FC236}">
                <a16:creationId xmlns:a16="http://schemas.microsoft.com/office/drawing/2014/main" id="{4CC39BA7-0C75-B576-DF8B-E64607D254B9}"/>
              </a:ext>
            </a:extLst>
          </p:cNvPr>
          <p:cNvPicPr>
            <a:picLocks noChangeAspect="1"/>
          </p:cNvPicPr>
          <p:nvPr/>
        </p:nvPicPr>
        <p:blipFill>
          <a:blip r:embed="rId3"/>
          <a:stretch>
            <a:fillRect/>
          </a:stretch>
        </p:blipFill>
        <p:spPr>
          <a:xfrm>
            <a:off x="838200" y="1557337"/>
            <a:ext cx="7524750" cy="1171575"/>
          </a:xfrm>
          <a:prstGeom prst="rect">
            <a:avLst/>
          </a:prstGeom>
        </p:spPr>
      </p:pic>
    </p:spTree>
    <p:extLst>
      <p:ext uri="{BB962C8B-B14F-4D97-AF65-F5344CB8AC3E}">
        <p14:creationId xmlns:p14="http://schemas.microsoft.com/office/powerpoint/2010/main" val="31177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6C74-1F56-79D7-16D6-84210DE90412}"/>
              </a:ext>
            </a:extLst>
          </p:cNvPr>
          <p:cNvSpPr>
            <a:spLocks noGrp="1"/>
          </p:cNvSpPr>
          <p:nvPr>
            <p:ph type="title"/>
          </p:nvPr>
        </p:nvSpPr>
        <p:spPr>
          <a:xfrm>
            <a:off x="838200" y="365125"/>
            <a:ext cx="10515600" cy="682625"/>
          </a:xfrm>
        </p:spPr>
        <p:txBody>
          <a:bodyPr>
            <a:normAutofit fontScale="90000"/>
          </a:bodyPr>
          <a:lstStyle/>
          <a:p>
            <a:r>
              <a:rPr lang="en-IN" b="1" dirty="0">
                <a:solidFill>
                  <a:schemeClr val="accent1">
                    <a:lumMod val="50000"/>
                  </a:schemeClr>
                </a:solidFill>
              </a:rPr>
              <a:t>Variable Capture in functional interface</a:t>
            </a:r>
          </a:p>
        </p:txBody>
      </p:sp>
      <p:sp>
        <p:nvSpPr>
          <p:cNvPr id="3" name="Content Placeholder 2">
            <a:extLst>
              <a:ext uri="{FF2B5EF4-FFF2-40B4-BE49-F238E27FC236}">
                <a16:creationId xmlns:a16="http://schemas.microsoft.com/office/drawing/2014/main" id="{2D2F95D7-F6A0-E291-AB0D-B356C5EADF18}"/>
              </a:ext>
            </a:extLst>
          </p:cNvPr>
          <p:cNvSpPr>
            <a:spLocks noGrp="1"/>
          </p:cNvSpPr>
          <p:nvPr>
            <p:ph idx="1"/>
          </p:nvPr>
        </p:nvSpPr>
        <p:spPr>
          <a:xfrm>
            <a:off x="838200" y="1390650"/>
            <a:ext cx="10515600" cy="4786313"/>
          </a:xfrm>
        </p:spPr>
        <p:txBody>
          <a:bodyPr/>
          <a:lstStyle/>
          <a:p>
            <a:pPr marL="0" indent="0">
              <a:buNone/>
            </a:pPr>
            <a:r>
              <a:rPr lang="en-US" b="0" i="0" dirty="0">
                <a:solidFill>
                  <a:srgbClr val="374151"/>
                </a:solidFill>
                <a:effectLst/>
                <a:latin typeface="Söhne"/>
              </a:rPr>
              <a:t>Variable capture in functional interfaces refers to the ability of lambda expressions to access and use variables from their surrounding context. When a lambda expression uses variables from the enclosing scope, those variables are effectively "captured" and made available inside the lambda body.</a:t>
            </a:r>
          </a:p>
          <a:p>
            <a:pPr marL="0" indent="0">
              <a:buNone/>
            </a:pPr>
            <a:r>
              <a:rPr lang="en-US" b="0" i="0" dirty="0">
                <a:solidFill>
                  <a:srgbClr val="374151"/>
                </a:solidFill>
                <a:effectLst/>
                <a:latin typeface="Söhne"/>
              </a:rPr>
              <a:t>There are two types of variable capture in lambda expressions:</a:t>
            </a:r>
            <a:endParaRPr lang="en-US" dirty="0">
              <a:solidFill>
                <a:srgbClr val="374151"/>
              </a:solidFill>
              <a:latin typeface="Söhne"/>
            </a:endParaRPr>
          </a:p>
          <a:p>
            <a:r>
              <a:rPr lang="en-US" b="1" i="0" dirty="0">
                <a:solidFill>
                  <a:srgbClr val="374151"/>
                </a:solidFill>
                <a:effectLst/>
                <a:latin typeface="Söhne"/>
              </a:rPr>
              <a:t>Accessing Local Variables</a:t>
            </a:r>
          </a:p>
          <a:p>
            <a:r>
              <a:rPr lang="en-US" b="1" i="0" dirty="0">
                <a:solidFill>
                  <a:srgbClr val="374151"/>
                </a:solidFill>
                <a:effectLst/>
                <a:latin typeface="Söhne"/>
              </a:rPr>
              <a:t>Accessing Instance Variables and Parameters</a:t>
            </a:r>
            <a:endParaRPr lang="en-IN" b="1" dirty="0"/>
          </a:p>
        </p:txBody>
      </p:sp>
    </p:spTree>
    <p:extLst>
      <p:ext uri="{BB962C8B-B14F-4D97-AF65-F5344CB8AC3E}">
        <p14:creationId xmlns:p14="http://schemas.microsoft.com/office/powerpoint/2010/main" val="330184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CDEFA-3C49-D6DD-EDDE-A8D46FE17780}"/>
              </a:ext>
            </a:extLst>
          </p:cNvPr>
          <p:cNvSpPr>
            <a:spLocks noGrp="1"/>
          </p:cNvSpPr>
          <p:nvPr>
            <p:ph idx="1"/>
          </p:nvPr>
        </p:nvSpPr>
        <p:spPr>
          <a:xfrm>
            <a:off x="838200" y="476250"/>
            <a:ext cx="10515600" cy="5700713"/>
          </a:xfrm>
        </p:spPr>
        <p:txBody>
          <a:bodyPr/>
          <a:lstStyle/>
          <a:p>
            <a:pPr marL="0" indent="0">
              <a:buNone/>
            </a:pPr>
            <a:r>
              <a:rPr lang="en-US" b="1" i="0" dirty="0">
                <a:solidFill>
                  <a:srgbClr val="374151"/>
                </a:solidFill>
                <a:effectLst/>
                <a:latin typeface="Söhne"/>
              </a:rPr>
              <a:t>Accessing Local Variables</a:t>
            </a:r>
          </a:p>
          <a:p>
            <a:pPr marL="0" indent="0">
              <a:buNone/>
            </a:pPr>
            <a:r>
              <a:rPr lang="en-US" b="0" i="0" dirty="0">
                <a:solidFill>
                  <a:srgbClr val="374151"/>
                </a:solidFill>
                <a:effectLst/>
                <a:latin typeface="Söhne"/>
              </a:rPr>
              <a:t>Lambda expressions can access final or effectively final local variables from the enclosing scope. An effectively final variable is one that is not explicitly declared as final but its value does not change after initialization. The lambda expression can read the value of these variables but cannot modify them.</a:t>
            </a:r>
          </a:p>
          <a:p>
            <a:pPr marL="0" indent="0">
              <a:buNone/>
            </a:pPr>
            <a:endParaRPr lang="en-IN" dirty="0"/>
          </a:p>
        </p:txBody>
      </p:sp>
      <p:pic>
        <p:nvPicPr>
          <p:cNvPr id="5" name="Picture 4">
            <a:extLst>
              <a:ext uri="{FF2B5EF4-FFF2-40B4-BE49-F238E27FC236}">
                <a16:creationId xmlns:a16="http://schemas.microsoft.com/office/drawing/2014/main" id="{E05708DB-B25B-7331-7E6F-4BDE4A6EC108}"/>
              </a:ext>
            </a:extLst>
          </p:cNvPr>
          <p:cNvPicPr>
            <a:picLocks noChangeAspect="1"/>
          </p:cNvPicPr>
          <p:nvPr/>
        </p:nvPicPr>
        <p:blipFill>
          <a:blip r:embed="rId2"/>
          <a:stretch>
            <a:fillRect/>
          </a:stretch>
        </p:blipFill>
        <p:spPr>
          <a:xfrm>
            <a:off x="962025" y="3133725"/>
            <a:ext cx="8439150" cy="3248025"/>
          </a:xfrm>
          <a:prstGeom prst="rect">
            <a:avLst/>
          </a:prstGeom>
        </p:spPr>
      </p:pic>
    </p:spTree>
    <p:extLst>
      <p:ext uri="{BB962C8B-B14F-4D97-AF65-F5344CB8AC3E}">
        <p14:creationId xmlns:p14="http://schemas.microsoft.com/office/powerpoint/2010/main" val="34376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82A8-2CED-5B3F-DB31-88900D85C5D1}"/>
              </a:ext>
            </a:extLst>
          </p:cNvPr>
          <p:cNvSpPr>
            <a:spLocks noGrp="1"/>
          </p:cNvSpPr>
          <p:nvPr>
            <p:ph idx="1"/>
          </p:nvPr>
        </p:nvSpPr>
        <p:spPr>
          <a:xfrm>
            <a:off x="838200" y="514350"/>
            <a:ext cx="10515600" cy="5662613"/>
          </a:xfrm>
        </p:spPr>
        <p:txBody>
          <a:bodyPr/>
          <a:lstStyle/>
          <a:p>
            <a:pPr marL="0" indent="0">
              <a:buNone/>
            </a:pPr>
            <a:r>
              <a:rPr lang="en-US" b="1" i="0" dirty="0">
                <a:solidFill>
                  <a:srgbClr val="374151"/>
                </a:solidFill>
                <a:effectLst/>
                <a:latin typeface="Söhne"/>
              </a:rPr>
              <a:t>Accessing Instance Variables and Parameters</a:t>
            </a:r>
          </a:p>
          <a:p>
            <a:pPr marL="0" indent="0">
              <a:buNone/>
            </a:pPr>
            <a:r>
              <a:rPr lang="en-US" b="0" i="0" dirty="0">
                <a:solidFill>
                  <a:srgbClr val="374151"/>
                </a:solidFill>
                <a:effectLst/>
                <a:latin typeface="Söhne"/>
              </a:rPr>
              <a:t>Lambda expressions can also access instance variables and method parameters of the enclosing class or method. Unlike local variables, these variables do not need to be declared as final or effectively final.</a:t>
            </a:r>
          </a:p>
          <a:p>
            <a:pPr marL="0" indent="0">
              <a:buNone/>
            </a:pPr>
            <a:endParaRPr lang="en-IN" dirty="0"/>
          </a:p>
        </p:txBody>
      </p:sp>
      <p:pic>
        <p:nvPicPr>
          <p:cNvPr id="5" name="Picture 4">
            <a:extLst>
              <a:ext uri="{FF2B5EF4-FFF2-40B4-BE49-F238E27FC236}">
                <a16:creationId xmlns:a16="http://schemas.microsoft.com/office/drawing/2014/main" id="{618D3839-B785-4B2C-EE8A-53F62D9CA40F}"/>
              </a:ext>
            </a:extLst>
          </p:cNvPr>
          <p:cNvPicPr>
            <a:picLocks noChangeAspect="1"/>
          </p:cNvPicPr>
          <p:nvPr/>
        </p:nvPicPr>
        <p:blipFill>
          <a:blip r:embed="rId2"/>
          <a:stretch>
            <a:fillRect/>
          </a:stretch>
        </p:blipFill>
        <p:spPr>
          <a:xfrm>
            <a:off x="971550" y="2486024"/>
            <a:ext cx="8210550" cy="4257676"/>
          </a:xfrm>
          <a:prstGeom prst="rect">
            <a:avLst/>
          </a:prstGeom>
        </p:spPr>
      </p:pic>
    </p:spTree>
    <p:extLst>
      <p:ext uri="{BB962C8B-B14F-4D97-AF65-F5344CB8AC3E}">
        <p14:creationId xmlns:p14="http://schemas.microsoft.com/office/powerpoint/2010/main" val="423347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84996-3385-93B7-8F0F-BCCF544E6548}"/>
              </a:ext>
            </a:extLst>
          </p:cNvPr>
          <p:cNvSpPr>
            <a:spLocks noGrp="1"/>
          </p:cNvSpPr>
          <p:nvPr>
            <p:ph idx="1"/>
          </p:nvPr>
        </p:nvSpPr>
        <p:spPr>
          <a:xfrm>
            <a:off x="838200" y="457200"/>
            <a:ext cx="10515600" cy="5719763"/>
          </a:xfrm>
        </p:spPr>
        <p:txBody>
          <a:bodyPr/>
          <a:lstStyle/>
          <a:p>
            <a:pPr marL="0" indent="0">
              <a:buNone/>
            </a:pPr>
            <a:r>
              <a:rPr lang="en-US" dirty="0">
                <a:solidFill>
                  <a:schemeClr val="accent1">
                    <a:lumMod val="50000"/>
                  </a:schemeClr>
                </a:solidFill>
                <a:latin typeface="Söhne"/>
              </a:rPr>
              <a:t>Please </a:t>
            </a:r>
            <a:r>
              <a:rPr lang="en-US" b="0" i="0" dirty="0">
                <a:solidFill>
                  <a:schemeClr val="accent1">
                    <a:lumMod val="50000"/>
                  </a:schemeClr>
                </a:solidFill>
                <a:effectLst/>
                <a:latin typeface="Söhne"/>
              </a:rPr>
              <a:t>note that when a lambda expression accesses a local variable or an instance variable, it captures the variable itself, not its value. This means that if the variable changes its value after the lambda expression is created, the lambda will use the updated value when executed.</a:t>
            </a:r>
          </a:p>
          <a:p>
            <a:pPr marL="0" indent="0">
              <a:buNone/>
            </a:pPr>
            <a:endParaRPr lang="en-US" dirty="0">
              <a:solidFill>
                <a:schemeClr val="accent1">
                  <a:lumMod val="50000"/>
                </a:schemeClr>
              </a:solidFill>
              <a:latin typeface="Söhne"/>
            </a:endParaRPr>
          </a:p>
          <a:p>
            <a:pPr marL="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113945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1C4A70C3BD47479AB0D3D12689C30A" ma:contentTypeVersion="8" ma:contentTypeDescription="Create a new document." ma:contentTypeScope="" ma:versionID="aeaa723cae496cddbe7a9bc25e61049b">
  <xsd:schema xmlns:xsd="http://www.w3.org/2001/XMLSchema" xmlns:xs="http://www.w3.org/2001/XMLSchema" xmlns:p="http://schemas.microsoft.com/office/2006/metadata/properties" xmlns:ns2="302c4cf7-7ef5-4946-90aa-01a96c6a7e6e" xmlns:ns3="78a4f64e-1682-465d-bfaf-9d6b0be0fc64" targetNamespace="http://schemas.microsoft.com/office/2006/metadata/properties" ma:root="true" ma:fieldsID="a8e732a4525fae784721184339027262" ns2:_="" ns3:_="">
    <xsd:import namespace="302c4cf7-7ef5-4946-90aa-01a96c6a7e6e"/>
    <xsd:import namespace="78a4f64e-1682-465d-bfaf-9d6b0be0fc6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c4cf7-7ef5-4946-90aa-01a96c6a7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a4f64e-1682-465d-bfaf-9d6b0be0fc6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134528c-fb5f-414c-9aa6-35d85a04c9cb}" ma:internalName="TaxCatchAll" ma:showField="CatchAllData" ma:web="78a4f64e-1682-465d-bfaf-9d6b0be0f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174D3-A563-44AA-878E-FD5C465E138A}">
  <ds:schemaRefs>
    <ds:schemaRef ds:uri="http://schemas.microsoft.com/sharepoint/v3/contenttype/forms"/>
  </ds:schemaRefs>
</ds:datastoreItem>
</file>

<file path=customXml/itemProps2.xml><?xml version="1.0" encoding="utf-8"?>
<ds:datastoreItem xmlns:ds="http://schemas.openxmlformats.org/officeDocument/2006/customXml" ds:itemID="{EF3A111E-105E-4B0B-80C1-2ADB6186B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c4cf7-7ef5-4946-90aa-01a96c6a7e6e"/>
    <ds:schemaRef ds:uri="78a4f64e-1682-465d-bfaf-9d6b0be0f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993</TotalTime>
  <Words>1982</Words>
  <Application>Microsoft Office PowerPoint</Application>
  <PresentationFormat>Widescreen</PresentationFormat>
  <Paragraphs>154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Functional Interfaces &amp; Lambda Expressions</vt:lpstr>
      <vt:lpstr>PowerPoint Presentation</vt:lpstr>
      <vt:lpstr>PowerPoint Presentation</vt:lpstr>
      <vt:lpstr>PowerPoint Presentation</vt:lpstr>
      <vt:lpstr>PowerPoint Presentation</vt:lpstr>
      <vt:lpstr>Variable Capture in functional interface</vt:lpstr>
      <vt:lpstr>PowerPoint Presentation</vt:lpstr>
      <vt:lpstr>PowerPoint Presentation</vt:lpstr>
      <vt:lpstr>PowerPoint Presentation</vt:lpstr>
      <vt:lpstr>Type Interface</vt:lpstr>
      <vt:lpstr>PowerPoint Presentation</vt:lpstr>
      <vt:lpstr>Benefits of Type interface</vt:lpstr>
      <vt:lpstr>Method References</vt:lpstr>
      <vt:lpstr>Overview</vt:lpstr>
      <vt:lpstr>PowerPoint Presentation</vt:lpstr>
      <vt:lpstr>PowerPoint Presentation</vt:lpstr>
      <vt:lpstr>PowerPoint Presentation</vt:lpstr>
      <vt:lpstr>PowerPoint Presentation</vt:lpstr>
      <vt:lpstr>Streams</vt:lpstr>
      <vt:lpstr>Why Streams?</vt:lpstr>
      <vt:lpstr>Streams VS Collections</vt:lpstr>
      <vt:lpstr>Anatomy of 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Interfaces &amp; Lambda Expressions</dc:title>
  <dc:creator>Preeti Shankar Joshi</dc:creator>
  <cp:lastModifiedBy>Preeti Shankar Joshi</cp:lastModifiedBy>
  <cp:revision>18</cp:revision>
  <dcterms:created xsi:type="dcterms:W3CDTF">2023-06-21T11:25:40Z</dcterms:created>
  <dcterms:modified xsi:type="dcterms:W3CDTF">2023-07-03T05:29:03Z</dcterms:modified>
</cp:coreProperties>
</file>