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4"/>
  </p:notesMasterIdLst>
  <p:handoutMasterIdLst>
    <p:handoutMasterId r:id="rId15"/>
  </p:handoutMasterIdLst>
  <p:sldIdLst>
    <p:sldId id="257" r:id="rId5"/>
    <p:sldId id="389" r:id="rId6"/>
    <p:sldId id="317" r:id="rId7"/>
    <p:sldId id="390" r:id="rId8"/>
    <p:sldId id="392" r:id="rId9"/>
    <p:sldId id="391" r:id="rId10"/>
    <p:sldId id="393" r:id="rId11"/>
    <p:sldId id="39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3725" autoAdjust="0"/>
  </p:normalViewPr>
  <p:slideViewPr>
    <p:cSldViewPr snapToGrid="0">
      <p:cViewPr varScale="1">
        <p:scale>
          <a:sx n="112" d="100"/>
          <a:sy n="112" d="100"/>
        </p:scale>
        <p:origin x="558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31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13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4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92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61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ooh/Computer-and-Information-Technology/Software-developers.ht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rmAutofit/>
          </a:bodyPr>
          <a:lstStyle/>
          <a:p>
            <a:r>
              <a:rPr lang="en-US" sz="4000" dirty="0"/>
              <a:t>Web Developer Research Guide</a:t>
            </a: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7452360" cy="6858000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rmAutofit/>
          </a:bodyPr>
          <a:lstStyle/>
          <a:p>
            <a:r>
              <a:rPr lang="en-US" dirty="0"/>
              <a:t>Timothy Jelinek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544EAA-ACEB-83A7-9405-3C96002047F2}"/>
              </a:ext>
            </a:extLst>
          </p:cNvPr>
          <p:cNvSpPr txBox="1"/>
          <p:nvPr/>
        </p:nvSpPr>
        <p:spPr>
          <a:xfrm>
            <a:off x="7999413" y="4700186"/>
            <a:ext cx="4033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purpose of this guide is to provide online resources for people working as or who are looking to become web developers.</a:t>
            </a: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/>
          <a:lstStyle/>
          <a:p>
            <a:r>
              <a:rPr lang="en-US" sz="3600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7306"/>
            <a:ext cx="3565525" cy="3415519"/>
          </a:xfrm>
        </p:spPr>
        <p:txBody>
          <a:bodyPr/>
          <a:lstStyle/>
          <a:p>
            <a:r>
              <a:rPr lang="en-US" sz="1800" dirty="0"/>
              <a:t>Journal Database</a:t>
            </a:r>
          </a:p>
          <a:p>
            <a:r>
              <a:rPr lang="en-US" sz="1800" dirty="0"/>
              <a:t>Professional Journal</a:t>
            </a:r>
          </a:p>
          <a:p>
            <a:r>
              <a:rPr lang="en-US" sz="1800" dirty="0"/>
              <a:t>Government Report</a:t>
            </a:r>
          </a:p>
          <a:p>
            <a:r>
              <a:rPr lang="en-US" sz="1800" dirty="0"/>
              <a:t>Bureau of Labor Statistics</a:t>
            </a:r>
          </a:p>
          <a:p>
            <a:r>
              <a:rPr lang="en-US" sz="1800" dirty="0"/>
              <a:t>General Resources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08928" y="1596771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8575" y="596392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91612" y="3324733"/>
            <a:ext cx="2936876" cy="2936876"/>
          </a:xfr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Journal Database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389922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MDPI Open-Source Database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A9951-C21A-5994-00B3-6ECE0BCA2AB1}"/>
              </a:ext>
            </a:extLst>
          </p:cNvPr>
          <p:cNvSpPr txBox="1"/>
          <p:nvPr/>
        </p:nvSpPr>
        <p:spPr>
          <a:xfrm>
            <a:off x="550863" y="4299807"/>
            <a:ext cx="54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https://www.mdpi.com/journal/computers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28D06-5804-A1DB-DE62-C8EBD6CF436C}"/>
              </a:ext>
            </a:extLst>
          </p:cNvPr>
          <p:cNvSpPr txBox="1"/>
          <p:nvPr/>
        </p:nvSpPr>
        <p:spPr>
          <a:xfrm>
            <a:off x="550863" y="4780757"/>
            <a:ext cx="5251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database of articles talks about computers.</a:t>
            </a:r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Journal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389922"/>
          </a:xfrm>
        </p:spPr>
        <p:txBody>
          <a:bodyPr vert="horz" wrap="square" lIns="0" tIns="0" rIns="0" bIns="0" rtlCol="0"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MDPI Open-Source Database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A9951-C21A-5994-00B3-6ECE0BCA2AB1}"/>
              </a:ext>
            </a:extLst>
          </p:cNvPr>
          <p:cNvSpPr txBox="1"/>
          <p:nvPr/>
        </p:nvSpPr>
        <p:spPr>
          <a:xfrm>
            <a:off x="550863" y="4299807"/>
            <a:ext cx="54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https://www.mdpi.com/2073-431X/12/4/69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28D06-5804-A1DB-DE62-C8EBD6CF436C}"/>
              </a:ext>
            </a:extLst>
          </p:cNvPr>
          <p:cNvSpPr txBox="1"/>
          <p:nvPr/>
        </p:nvSpPr>
        <p:spPr>
          <a:xfrm>
            <a:off x="550863" y="4780757"/>
            <a:ext cx="52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article talks about how a style of an input image is transferred onto a second ‘content’ image.</a:t>
            </a:r>
          </a:p>
        </p:txBody>
      </p:sp>
    </p:spTree>
    <p:extLst>
      <p:ext uri="{BB962C8B-B14F-4D97-AF65-F5344CB8AC3E}">
        <p14:creationId xmlns:p14="http://schemas.microsoft.com/office/powerpoint/2010/main" val="278618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Government Report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3827610"/>
            <a:ext cx="6413959" cy="389922"/>
          </a:xfrm>
        </p:spPr>
        <p:txBody>
          <a:bodyPr vert="horz" wrap="square" lIns="0" tIns="0" rIns="0" bIns="0" rtlCol="0">
            <a:normAutofit fontScale="77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Quantum Computing and Communications: Status and Prospects</a:t>
            </a:r>
          </a:p>
          <a:p>
            <a:pPr marL="0" indent="0">
              <a:lnSpc>
                <a:spcPct val="100000"/>
              </a:lnSpc>
              <a:buNone/>
            </a:pPr>
            <a:endParaRPr 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A9951-C21A-5994-00B3-6ECE0BCA2AB1}"/>
              </a:ext>
            </a:extLst>
          </p:cNvPr>
          <p:cNvSpPr txBox="1"/>
          <p:nvPr/>
        </p:nvSpPr>
        <p:spPr>
          <a:xfrm>
            <a:off x="550863" y="4299807"/>
            <a:ext cx="5437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https://www.gao.gov/products/gao-22-104422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28D06-5804-A1DB-DE62-C8EBD6CF436C}"/>
              </a:ext>
            </a:extLst>
          </p:cNvPr>
          <p:cNvSpPr txBox="1"/>
          <p:nvPr/>
        </p:nvSpPr>
        <p:spPr>
          <a:xfrm>
            <a:off x="550863" y="4780757"/>
            <a:ext cx="52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report talks about quantum computers.  It has hardware and fast facts.</a:t>
            </a:r>
          </a:p>
        </p:txBody>
      </p:sp>
    </p:spTree>
    <p:extLst>
      <p:ext uri="{BB962C8B-B14F-4D97-AF65-F5344CB8AC3E}">
        <p14:creationId xmlns:p14="http://schemas.microsoft.com/office/powerpoint/2010/main" val="762259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Bureau of Labor Statistics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389922"/>
          </a:xfrm>
        </p:spPr>
        <p:txBody>
          <a:bodyPr vert="horz" wrap="square" lIns="0" tIns="0" rIns="0" bIns="0" rtlCol="0"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Software Developers, Quality Assurance, Analysts, and Testers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A9951-C21A-5994-00B3-6ECE0BCA2AB1}"/>
              </a:ext>
            </a:extLst>
          </p:cNvPr>
          <p:cNvSpPr txBox="1"/>
          <p:nvPr/>
        </p:nvSpPr>
        <p:spPr>
          <a:xfrm>
            <a:off x="550862" y="4155289"/>
            <a:ext cx="893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https://www.bls.gov/ooh/Computer-and-Information-Technology/Software-developers.htm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28D06-5804-A1DB-DE62-C8EBD6CF436C}"/>
              </a:ext>
            </a:extLst>
          </p:cNvPr>
          <p:cNvSpPr txBox="1"/>
          <p:nvPr/>
        </p:nvSpPr>
        <p:spPr>
          <a:xfrm>
            <a:off x="550861" y="4836196"/>
            <a:ext cx="5251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talks about everything you need to know about what to expect when it comes to looking at a job in web development.  Information includes pay, entry level education, and job outlook.</a:t>
            </a:r>
          </a:p>
        </p:txBody>
      </p:sp>
    </p:spTree>
    <p:extLst>
      <p:ext uri="{BB962C8B-B14F-4D97-AF65-F5344CB8AC3E}">
        <p14:creationId xmlns:p14="http://schemas.microsoft.com/office/powerpoint/2010/main" val="389988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1" y="449037"/>
            <a:ext cx="7627464" cy="90340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Resources Pt. 1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3872897"/>
            <a:ext cx="5437187" cy="389922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Accessibility on the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A9951-C21A-5994-00B3-6ECE0BCA2AB1}"/>
              </a:ext>
            </a:extLst>
          </p:cNvPr>
          <p:cNvSpPr txBox="1"/>
          <p:nvPr/>
        </p:nvSpPr>
        <p:spPr>
          <a:xfrm>
            <a:off x="550862" y="4155289"/>
            <a:ext cx="101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https://www.codecademy.com/article/accessibility-on-the-platform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28D06-5804-A1DB-DE62-C8EBD6CF436C}"/>
              </a:ext>
            </a:extLst>
          </p:cNvPr>
          <p:cNvSpPr txBox="1"/>
          <p:nvPr/>
        </p:nvSpPr>
        <p:spPr>
          <a:xfrm>
            <a:off x="550861" y="4662975"/>
            <a:ext cx="525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article talks about code editors, narration pane and web browsers.  It tells you how to make a site that is accessible to many people.</a:t>
            </a:r>
          </a:p>
        </p:txBody>
      </p:sp>
      <p:sp>
        <p:nvSpPr>
          <p:cNvPr id="2" name="Subtitle 15">
            <a:extLst>
              <a:ext uri="{FF2B5EF4-FFF2-40B4-BE49-F238E27FC236}">
                <a16:creationId xmlns:a16="http://schemas.microsoft.com/office/drawing/2014/main" id="{0AE8B6E1-E03A-23CE-D59B-C556AF0B6CE3}"/>
              </a:ext>
            </a:extLst>
          </p:cNvPr>
          <p:cNvSpPr txBox="1">
            <a:spLocks/>
          </p:cNvSpPr>
          <p:nvPr/>
        </p:nvSpPr>
        <p:spPr>
          <a:xfrm>
            <a:off x="550862" y="1466779"/>
            <a:ext cx="5437187" cy="389922"/>
          </a:xfrm>
          <a:prstGeom prst="rect">
            <a:avLst/>
          </a:prstGeom>
        </p:spPr>
        <p:txBody>
          <a:bodyPr vert="horz" wrap="square" lIns="0" tIns="0" rIns="0" bIns="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dirty="0"/>
              <a:t>Integrate ReactJS into a legacy Dojo Application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A4712-7FE0-8204-2F1E-2E767F1E64B5}"/>
              </a:ext>
            </a:extLst>
          </p:cNvPr>
          <p:cNvSpPr txBox="1"/>
          <p:nvPr/>
        </p:nvSpPr>
        <p:spPr>
          <a:xfrm>
            <a:off x="550862" y="1753817"/>
            <a:ext cx="1026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https://developer.ibm.com/articles/migrating-existing-legacy-application-in-dojo-to-react-step-by-step-guide/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0317F-DE8A-8F07-745B-2D6D81208F93}"/>
              </a:ext>
            </a:extLst>
          </p:cNvPr>
          <p:cNvSpPr txBox="1"/>
          <p:nvPr/>
        </p:nvSpPr>
        <p:spPr>
          <a:xfrm>
            <a:off x="550861" y="2340113"/>
            <a:ext cx="525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article talks about how to integrate ReactJS into a legacy Dojo application.  It talks about what ReactJS is and the highlights of the integration.</a:t>
            </a:r>
          </a:p>
        </p:txBody>
      </p:sp>
    </p:spTree>
    <p:extLst>
      <p:ext uri="{BB962C8B-B14F-4D97-AF65-F5344CB8AC3E}">
        <p14:creationId xmlns:p14="http://schemas.microsoft.com/office/powerpoint/2010/main" val="1086146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1" y="449037"/>
            <a:ext cx="7627464" cy="90340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General Resources Pt. 2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2" y="3872897"/>
            <a:ext cx="5437187" cy="389922"/>
          </a:xfrm>
        </p:spPr>
        <p:txBody>
          <a:bodyPr vert="horz" wrap="square" lIns="0" tIns="0" rIns="0" bIns="0" rtlCol="0">
            <a:normAutofit fontScale="925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kern="1200" dirty="0">
                <a:latin typeface="+mn-lt"/>
                <a:ea typeface="+mn-ea"/>
                <a:cs typeface="+mn-cs"/>
              </a:rPr>
              <a:t>The Beginner’s Guide to Website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1A9951-C21A-5994-00B3-6ECE0BCA2AB1}"/>
              </a:ext>
            </a:extLst>
          </p:cNvPr>
          <p:cNvSpPr txBox="1"/>
          <p:nvPr/>
        </p:nvSpPr>
        <p:spPr>
          <a:xfrm>
            <a:off x="550862" y="4155289"/>
            <a:ext cx="1014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https://blog.hubspot.com/website/website-development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28D06-5804-A1DB-DE62-C8EBD6CF436C}"/>
              </a:ext>
            </a:extLst>
          </p:cNvPr>
          <p:cNvSpPr txBox="1"/>
          <p:nvPr/>
        </p:nvSpPr>
        <p:spPr>
          <a:xfrm>
            <a:off x="550861" y="4662975"/>
            <a:ext cx="5251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blog talks about the basics of web development, why the job is important, and everything you need to know about websites.</a:t>
            </a:r>
          </a:p>
        </p:txBody>
      </p:sp>
      <p:sp>
        <p:nvSpPr>
          <p:cNvPr id="2" name="Subtitle 15">
            <a:extLst>
              <a:ext uri="{FF2B5EF4-FFF2-40B4-BE49-F238E27FC236}">
                <a16:creationId xmlns:a16="http://schemas.microsoft.com/office/drawing/2014/main" id="{0AE8B6E1-E03A-23CE-D59B-C556AF0B6CE3}"/>
              </a:ext>
            </a:extLst>
          </p:cNvPr>
          <p:cNvSpPr txBox="1">
            <a:spLocks/>
          </p:cNvSpPr>
          <p:nvPr/>
        </p:nvSpPr>
        <p:spPr>
          <a:xfrm>
            <a:off x="550862" y="1466779"/>
            <a:ext cx="7114716" cy="389922"/>
          </a:xfrm>
          <a:prstGeom prst="rect">
            <a:avLst/>
          </a:prstGeom>
        </p:spPr>
        <p:txBody>
          <a:bodyPr vert="horz" wrap="square" lIns="0" tIns="0" rIns="0" bIns="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en-US" dirty="0"/>
              <a:t>What Does a Web Developer Do (and How Do I Become One)?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2A4712-7FE0-8204-2F1E-2E767F1E64B5}"/>
              </a:ext>
            </a:extLst>
          </p:cNvPr>
          <p:cNvSpPr txBox="1"/>
          <p:nvPr/>
        </p:nvSpPr>
        <p:spPr>
          <a:xfrm>
            <a:off x="550862" y="1753817"/>
            <a:ext cx="1026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https://www.coursera.org/articles/web-developer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D0317F-DE8A-8F07-745B-2D6D81208F93}"/>
              </a:ext>
            </a:extLst>
          </p:cNvPr>
          <p:cNvSpPr txBox="1"/>
          <p:nvPr/>
        </p:nvSpPr>
        <p:spPr>
          <a:xfrm>
            <a:off x="550861" y="2267497"/>
            <a:ext cx="5251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page talks about what web development is, different career paths, and what you do for each job.</a:t>
            </a:r>
          </a:p>
        </p:txBody>
      </p:sp>
    </p:spTree>
    <p:extLst>
      <p:ext uri="{BB962C8B-B14F-4D97-AF65-F5344CB8AC3E}">
        <p14:creationId xmlns:p14="http://schemas.microsoft.com/office/powerpoint/2010/main" val="2051288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FD9480-0CB5-3229-2CFA-275D095D6B09}"/>
              </a:ext>
            </a:extLst>
          </p:cNvPr>
          <p:cNvSpPr txBox="1"/>
          <p:nvPr/>
        </p:nvSpPr>
        <p:spPr>
          <a:xfrm>
            <a:off x="640936" y="1589518"/>
            <a:ext cx="978493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MDPI.  “Computers”  2023. Accessed on 27 March 2023.</a:t>
            </a:r>
          </a:p>
          <a:p>
            <a:endParaRPr lang="en-US" sz="1400" dirty="0"/>
          </a:p>
          <a:p>
            <a:r>
              <a:rPr lang="en-US" sz="1400" dirty="0" err="1"/>
              <a:t>Ioannou</a:t>
            </a:r>
            <a:r>
              <a:rPr lang="en-US" sz="1400" dirty="0"/>
              <a:t>, </a:t>
            </a:r>
            <a:r>
              <a:rPr lang="en-US" sz="1400" dirty="0" err="1"/>
              <a:t>Eleftherios</a:t>
            </a:r>
            <a:r>
              <a:rPr lang="en-US" sz="1400" dirty="0"/>
              <a:t>.  Maddock, Steve.  </a:t>
            </a:r>
            <a:r>
              <a:rPr lang="en-US" sz="1400" i="1" dirty="0"/>
              <a:t>MDPI.</a:t>
            </a:r>
            <a:r>
              <a:rPr lang="en-US" sz="1400" dirty="0"/>
              <a:t>  “Depth-Aware Neural Style Transfer For Videos.” 14 February 2023. Accessed on 27 March 2023.</a:t>
            </a:r>
          </a:p>
          <a:p>
            <a:endParaRPr lang="en-US" sz="1400" dirty="0"/>
          </a:p>
          <a:p>
            <a:r>
              <a:rPr lang="en-US" sz="1400" i="1" dirty="0"/>
              <a:t>GAO.</a:t>
            </a:r>
            <a:r>
              <a:rPr lang="en-US" sz="1400" dirty="0"/>
              <a:t>  “Quantum Computing and Communications:  Status and Prospects.”  19 October 2021.  Accessed on 27 March 2023.</a:t>
            </a:r>
            <a:endParaRPr lang="en-US" sz="1400" i="1" dirty="0"/>
          </a:p>
          <a:p>
            <a:endParaRPr lang="en-US" sz="1400" dirty="0"/>
          </a:p>
          <a:p>
            <a:r>
              <a:rPr lang="en-US" sz="1400" dirty="0"/>
              <a:t>Bureau of Labor Statistics, U.S. Department of Labor, </a:t>
            </a:r>
            <a:r>
              <a:rPr lang="en-US" sz="1400" i="1" dirty="0"/>
              <a:t>Occupational Outlook Handbook,</a:t>
            </a:r>
            <a:r>
              <a:rPr lang="en-US" sz="1400" dirty="0"/>
              <a:t> Software Developers, Quality Assurance Analysts, and testers at </a:t>
            </a:r>
            <a:r>
              <a:rPr lang="en-US" sz="1400" dirty="0">
                <a:hlinkClick r:id="rId3"/>
              </a:rPr>
              <a:t>https://www.bls.gov/ooh/Computer-and-Information-Technology/Software-developers.htm</a:t>
            </a:r>
            <a:r>
              <a:rPr lang="en-US" sz="1400" dirty="0"/>
              <a:t>.  Accessed on 27 March 2023.</a:t>
            </a:r>
          </a:p>
          <a:p>
            <a:endParaRPr lang="en-US" sz="1400" dirty="0"/>
          </a:p>
          <a:p>
            <a:r>
              <a:rPr lang="en-US" sz="1400" dirty="0" err="1"/>
              <a:t>Daga</a:t>
            </a:r>
            <a:r>
              <a:rPr lang="en-US" sz="1400" dirty="0"/>
              <a:t>, Saumya.  Latha, </a:t>
            </a:r>
            <a:r>
              <a:rPr lang="en-US" sz="1400" dirty="0" err="1"/>
              <a:t>Maruthi</a:t>
            </a:r>
            <a:r>
              <a:rPr lang="en-US" sz="1400" dirty="0"/>
              <a:t>.  “Integrate ReactJS into a legacy Dojo Application.”  17 December 2021.  Accessed on 27 March 2023.</a:t>
            </a:r>
            <a:endParaRPr lang="en-US" sz="1400" i="1" dirty="0"/>
          </a:p>
          <a:p>
            <a:endParaRPr lang="en-US" sz="1400" dirty="0"/>
          </a:p>
          <a:p>
            <a:r>
              <a:rPr lang="en-US" sz="1400" dirty="0" err="1"/>
              <a:t>Codecademy</a:t>
            </a:r>
            <a:r>
              <a:rPr lang="en-US" sz="1400" dirty="0"/>
              <a:t> Team. “Accessibility on the Platform.” Accessed on 27 March 2023.</a:t>
            </a:r>
          </a:p>
          <a:p>
            <a:endParaRPr lang="en-US" sz="1400" i="1" dirty="0"/>
          </a:p>
          <a:p>
            <a:r>
              <a:rPr lang="en-US" sz="1400" dirty="0"/>
              <a:t>Coursera. “What does a Web Developer Do (and How Do I Become One)?.” 7 November 2022.  Accessed on 27 March 2023.</a:t>
            </a:r>
          </a:p>
          <a:p>
            <a:endParaRPr lang="en-US" sz="1400" dirty="0"/>
          </a:p>
          <a:p>
            <a:r>
              <a:rPr lang="en-US" sz="1400" dirty="0"/>
              <a:t>HubSpot. “The Beginner’s Guide to Website Development.” Accessed on 27 March 2023.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{D2A8740C-2B2D-4F35-BBFE-A33C1FDB4ED7}tf33713516_win32</Template>
  <TotalTime>69</TotalTime>
  <Words>616</Words>
  <Application>Microsoft Office PowerPoint</Application>
  <PresentationFormat>Widescreen</PresentationFormat>
  <Paragraphs>75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Web Developer Research Guide</vt:lpstr>
      <vt:lpstr>Table of Contents</vt:lpstr>
      <vt:lpstr>Journal Database</vt:lpstr>
      <vt:lpstr>Journal</vt:lpstr>
      <vt:lpstr>Government Report</vt:lpstr>
      <vt:lpstr>Bureau of Labor Statistics</vt:lpstr>
      <vt:lpstr>General Resources Pt. 1</vt:lpstr>
      <vt:lpstr>General Resources Pt. 2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Developer Research Guide</dc:title>
  <dc:creator>jelinekt2</dc:creator>
  <cp:lastModifiedBy>jelinekt2</cp:lastModifiedBy>
  <cp:revision>2</cp:revision>
  <dcterms:created xsi:type="dcterms:W3CDTF">2023-03-28T04:03:29Z</dcterms:created>
  <dcterms:modified xsi:type="dcterms:W3CDTF">2023-03-28T05:13:00Z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