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4" r:id="rId9"/>
    <p:sldId id="265" r:id="rId10"/>
    <p:sldId id="267" r:id="rId11"/>
    <p:sldId id="270" r:id="rId12"/>
    <p:sldId id="271" r:id="rId13"/>
    <p:sldId id="272" r:id="rId14"/>
    <p:sldId id="274" r:id="rId15"/>
    <p:sldId id="273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D050-45CD-4285-A9AA-E32096344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FD325-BDA7-418A-9CCC-4971DC04E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01EB4-1510-45DE-9526-FDFEEC8F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A122-99CD-4928-8A19-3A068FE082A5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398C4-769B-42E9-9DD7-5346718C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FB0B9-0EB8-4BB1-AF21-A5C2DC6B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182C-BD4F-4A74-8C3B-7B984437D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76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7C10-2731-4111-91D4-D429F72E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912A0-1759-4A9F-A962-20BA733BC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63228-8B57-46B6-932D-3E43CABD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A122-99CD-4928-8A19-3A068FE082A5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4A8D-500D-4C44-A500-81E21B6B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07004-1AA6-42AA-9591-B1FD39BE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182C-BD4F-4A74-8C3B-7B984437D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52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1EDF3-A1E3-46A7-A889-E40C71418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F0392-BB90-4605-8211-2525BB35C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0E9B1-DBE3-4CA0-A1FD-0132A0B8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A122-99CD-4928-8A19-3A068FE082A5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47040-848D-4C12-8B9C-D9352AEB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8F6E0-4A24-464C-B889-725B4CBB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182C-BD4F-4A74-8C3B-7B984437D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12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E512-84C8-43BC-A107-4FC0F9C5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1DB9-DFD8-430F-AFCD-9AD494F7F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D0998-7372-4E2A-A0C8-F61CD632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A122-99CD-4928-8A19-3A068FE082A5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29E7-63DA-42B0-8525-7D3C0BF7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98559-7904-4737-B9D7-0BCE15CB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182C-BD4F-4A74-8C3B-7B984437D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75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2810-8BF3-44A0-A3CB-BEB44DB3B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035D9-86E8-44F7-8037-A87C5F5F7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068AE-934D-45C9-A84F-F0B377CA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A122-99CD-4928-8A19-3A068FE082A5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98A26-1777-499A-BC2D-9B712474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3D0C7-1A34-4CC7-989B-82DF074B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182C-BD4F-4A74-8C3B-7B984437D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55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7AF0-B655-4DF6-9E7B-9E54EE59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73664-6DF6-445E-9818-F4BA8817D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30751-CE5D-4CE0-B9FE-2828EF4F4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BE3FB-85C6-4A9C-9A79-4374291A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A122-99CD-4928-8A19-3A068FE082A5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52629-7F62-44BF-BB02-12EDA018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CCA12-8D74-4A24-B1E7-67C1EEEB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182C-BD4F-4A74-8C3B-7B984437D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31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8B35-3853-4959-8735-C5D3A2028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9093D-C78E-4FC9-AEE9-7A277B447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3DD8C-B19D-4F35-9362-0E2A0B9FB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C3639-F9E8-47FC-9883-95D840C8D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17D3B-74EF-4BC3-89FD-4018F42F2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73F967-5480-42DE-A99A-66B4DF6B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A122-99CD-4928-8A19-3A068FE082A5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04DA0-39A6-4ED6-91A1-5D5090E7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D3BB1-317F-427D-9193-F705EC7F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182C-BD4F-4A74-8C3B-7B984437D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93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D6CA-1E4A-47B1-87DD-44DBCE20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7ECF1-852D-4520-A749-3F15FAC07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A122-99CD-4928-8A19-3A068FE082A5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6D2E1-0342-4193-B13D-0CCD7201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B9937-6190-4EE0-86F4-BCD6D0D6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182C-BD4F-4A74-8C3B-7B984437D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29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AE2BF-3E0F-49EA-AEB2-93954310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A122-99CD-4928-8A19-3A068FE082A5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12582-30DF-4CD5-9DC7-271BB7C8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FB8BF-953F-49EF-B031-FEA04FAD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182C-BD4F-4A74-8C3B-7B984437D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39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18C9-9364-4159-9B6E-F377878A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21F99-38B3-4D9E-8455-5533244A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46556-09E6-4041-A54F-FF7DDB484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64416-31FB-437E-A1D5-1CC2D17E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A122-99CD-4928-8A19-3A068FE082A5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C0206-1C3C-4208-9B39-593FD02A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F912F-BB28-4C24-B619-1339674A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182C-BD4F-4A74-8C3B-7B984437D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63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14AB-887A-4E5C-BE24-B9A96447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0C0C5-D529-443B-B461-72E7EF1B4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54712-6939-4479-ADEE-D144124CE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311DA-15C2-4FC1-AE80-EE6705EA2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A122-99CD-4928-8A19-3A068FE082A5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6E84D-6FB3-45FD-A768-5B7BC4C5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B33A3-291F-4649-93AC-7F5C5764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182C-BD4F-4A74-8C3B-7B984437D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06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57521-A118-4549-8014-0260F21D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1AF1B-CDE6-4756-BA58-C0A451896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826F2-8734-4EF0-8AFA-FC8A13FFC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7A122-99CD-4928-8A19-3A068FE082A5}" type="datetimeFigureOut">
              <a:rPr lang="en-GB" smtClean="0"/>
              <a:t>05/04/2022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67F98-5569-4C7D-A83E-4D0DDB4FB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5D0CA-84FB-4408-BFCD-4AC316AD2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F182C-BD4F-4A74-8C3B-7B984437D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27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58FB-420E-4F7C-8D2D-CF9D83EB3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59" y="269695"/>
            <a:ext cx="5882641" cy="3898044"/>
          </a:xfrm>
        </p:spPr>
        <p:txBody>
          <a:bodyPr anchor="ctr">
            <a:normAutofit/>
          </a:bodyPr>
          <a:lstStyle/>
          <a:p>
            <a:pPr algn="l"/>
            <a:r>
              <a:rPr lang="en-GB" dirty="0">
                <a:latin typeface="Avenir Next LT Pro" panose="020B0504020202020204" pitchFamily="34" charset="0"/>
              </a:rPr>
              <a:t>Machine Learning of Nonequilibrium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464F0-6F3D-4DD9-92C6-A29DB735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9" y="4332872"/>
            <a:ext cx="5135881" cy="1721419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latin typeface="Avenir Next LT Pro" panose="020B0504020202020204" pitchFamily="34" charset="0"/>
              </a:rPr>
              <a:t>Matthew Stewart</a:t>
            </a:r>
          </a:p>
          <a:p>
            <a:pPr algn="l"/>
            <a:r>
              <a:rPr lang="en-GB" dirty="0">
                <a:latin typeface="Avenir Next LT Pro" panose="020B0504020202020204" pitchFamily="34" charset="0"/>
              </a:rPr>
              <a:t>Supervisor: Prof. Richard Blythe</a:t>
            </a:r>
          </a:p>
          <a:p>
            <a:pPr algn="l"/>
            <a:r>
              <a:rPr lang="en-GB" dirty="0">
                <a:latin typeface="Avenir Next LT Pro" panose="020B0504020202020204" pitchFamily="34" charset="0"/>
              </a:rPr>
              <a:t>April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7BFCA-80A7-4B4A-BFE4-9CA770E1D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6" r="20666"/>
          <a:stretch/>
        </p:blipFill>
        <p:spPr>
          <a:xfrm>
            <a:off x="5737123" y="269695"/>
            <a:ext cx="6489290" cy="650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55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AC33-9968-4A71-9C21-85F12FD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Measuring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93015-B76A-42D4-9446-9A1F2A8CA7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51188"/>
                <a:ext cx="10515600" cy="2807335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Complexity 1: 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)||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GB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Complexity 2: 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e>
                            <m: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GB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KL-divergence:	  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)||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93015-B76A-42D4-9446-9A1F2A8CA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51188"/>
                <a:ext cx="10515600" cy="2807335"/>
              </a:xfrm>
              <a:blipFill>
                <a:blip r:embed="rId2"/>
                <a:stretch>
                  <a:fillRect l="-1217" t="-3261" b="-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CD3BF3-C04A-45B4-914C-3EB259B7C884}"/>
                  </a:ext>
                </a:extLst>
              </p:cNvPr>
              <p:cNvSpPr txBox="1"/>
              <p:nvPr/>
            </p:nvSpPr>
            <p:spPr>
              <a:xfrm>
                <a:off x="3180080" y="1656370"/>
                <a:ext cx="5831840" cy="1287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GB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GB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CD3BF3-C04A-45B4-914C-3EB259B7C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080" y="1656370"/>
                <a:ext cx="5831840" cy="128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33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5D7447-34F5-4E82-A039-BCBCEA886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5B5251-71BC-42A9-B009-D287762F5AC9}"/>
              </a:ext>
            </a:extLst>
          </p:cNvPr>
          <p:cNvGrpSpPr/>
          <p:nvPr/>
        </p:nvGrpSpPr>
        <p:grpSpPr>
          <a:xfrm>
            <a:off x="965424" y="496412"/>
            <a:ext cx="9960077" cy="5865175"/>
            <a:chOff x="1052051" y="182880"/>
            <a:chExt cx="9960077" cy="58651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ECC0CF8-51AC-430A-A23B-2212A1F07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96" t="9317" r="8963" b="5617"/>
            <a:stretch/>
          </p:blipFill>
          <p:spPr>
            <a:xfrm>
              <a:off x="1052051" y="646602"/>
              <a:ext cx="9960077" cy="509543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149F2F-E5EC-4AEC-A3A3-201BD5ADC955}"/>
                </a:ext>
              </a:extLst>
            </p:cNvPr>
            <p:cNvSpPr txBox="1"/>
            <p:nvPr/>
          </p:nvSpPr>
          <p:spPr>
            <a:xfrm>
              <a:off x="3881568" y="182880"/>
              <a:ext cx="44288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latin typeface="Avenir Next LT Pro" panose="020B0504020202020204" pitchFamily="34" charset="0"/>
                </a:rPr>
                <a:t>Latent Space Distributions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4E07B2-AF7D-4CE9-ACD1-C149365918AE}"/>
                </a:ext>
              </a:extLst>
            </p:cNvPr>
            <p:cNvSpPr txBox="1"/>
            <p:nvPr/>
          </p:nvSpPr>
          <p:spPr>
            <a:xfrm>
              <a:off x="6047109" y="5524835"/>
              <a:ext cx="311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531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1291F74-F9B5-4FAD-8DA2-684610EA4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53" y="471026"/>
            <a:ext cx="11050493" cy="591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7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F8853A3-F939-4CE0-B5CE-F196773DA339}"/>
              </a:ext>
            </a:extLst>
          </p:cNvPr>
          <p:cNvGrpSpPr/>
          <p:nvPr/>
        </p:nvGrpSpPr>
        <p:grpSpPr>
          <a:xfrm>
            <a:off x="5554750" y="327503"/>
            <a:ext cx="6355098" cy="6356998"/>
            <a:chOff x="5353655" y="250501"/>
            <a:chExt cx="6355098" cy="635699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A56C07E-1F42-4A1A-B8BD-7E8EB61E63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53655" y="250501"/>
              <a:ext cx="6355098" cy="6356998"/>
              <a:chOff x="2677264" y="61621"/>
              <a:chExt cx="6793995" cy="679602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7EAE1C0-48B7-40C8-90F4-D93E304BB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677264" y="61621"/>
                <a:ext cx="6793995" cy="6571761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45E22C-82EB-4668-B61C-069571A85EE9}"/>
                  </a:ext>
                </a:extLst>
              </p:cNvPr>
              <p:cNvSpPr txBox="1"/>
              <p:nvPr/>
            </p:nvSpPr>
            <p:spPr>
              <a:xfrm>
                <a:off x="2677264" y="6364098"/>
                <a:ext cx="6793995" cy="49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65000"/>
                      </a:schemeClr>
                    </a:solidFill>
                    <a:latin typeface="Avenir Next LT Pro" panose="020B0504020202020204" pitchFamily="34" charset="0"/>
                  </a:rPr>
                  <a:t>Wood, Anthony &amp; Blythe, Richard &amp; Evans, Martin. (2017). Journal of Physics A: Mathematical and Theoretical</a:t>
                </a: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9F893E-21A4-45BB-915D-47B96147259C}"/>
                </a:ext>
              </a:extLst>
            </p:cNvPr>
            <p:cNvSpPr/>
            <p:nvPr/>
          </p:nvSpPr>
          <p:spPr>
            <a:xfrm>
              <a:off x="6433609" y="2113418"/>
              <a:ext cx="240631" cy="2406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160271F-FB0F-4722-A52E-0DAE6ECE64F8}"/>
                </a:ext>
              </a:extLst>
            </p:cNvPr>
            <p:cNvSpPr/>
            <p:nvPr/>
          </p:nvSpPr>
          <p:spPr>
            <a:xfrm>
              <a:off x="7254603" y="2957536"/>
              <a:ext cx="240631" cy="2406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64B9C96-D23F-4476-92CF-C29716777653}"/>
                </a:ext>
              </a:extLst>
            </p:cNvPr>
            <p:cNvSpPr/>
            <p:nvPr/>
          </p:nvSpPr>
          <p:spPr>
            <a:xfrm>
              <a:off x="8546676" y="4205826"/>
              <a:ext cx="240631" cy="2406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BB98D1C-E84C-44B3-B104-465861E55A1A}"/>
                </a:ext>
              </a:extLst>
            </p:cNvPr>
            <p:cNvSpPr/>
            <p:nvPr/>
          </p:nvSpPr>
          <p:spPr>
            <a:xfrm>
              <a:off x="9427531" y="5087676"/>
              <a:ext cx="240631" cy="2406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6B37B6-1625-4BE7-B5E9-41B2A4B0F51B}"/>
                </a:ext>
              </a:extLst>
            </p:cNvPr>
            <p:cNvSpPr/>
            <p:nvPr/>
          </p:nvSpPr>
          <p:spPr>
            <a:xfrm>
              <a:off x="6313293" y="5301716"/>
              <a:ext cx="240631" cy="2406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4952AF3-4E2D-4355-B7CA-5FD845006642}"/>
                </a:ext>
              </a:extLst>
            </p:cNvPr>
            <p:cNvSpPr/>
            <p:nvPr/>
          </p:nvSpPr>
          <p:spPr>
            <a:xfrm>
              <a:off x="7619119" y="3965194"/>
              <a:ext cx="240631" cy="2406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D0D6ECD-8A3B-46EB-B809-4D77A5323623}"/>
                </a:ext>
              </a:extLst>
            </p:cNvPr>
            <p:cNvSpPr/>
            <p:nvPr/>
          </p:nvSpPr>
          <p:spPr>
            <a:xfrm>
              <a:off x="6756159" y="4847044"/>
              <a:ext cx="240631" cy="2406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3285136-5232-411E-B110-823A0D82489D}"/>
                </a:ext>
              </a:extLst>
            </p:cNvPr>
            <p:cNvSpPr/>
            <p:nvPr/>
          </p:nvSpPr>
          <p:spPr>
            <a:xfrm>
              <a:off x="7142514" y="4431369"/>
              <a:ext cx="240631" cy="2406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1446881-F00E-4412-8A04-1E35EAA5252E}"/>
              </a:ext>
            </a:extLst>
          </p:cNvPr>
          <p:cNvSpPr txBox="1"/>
          <p:nvPr/>
        </p:nvSpPr>
        <p:spPr>
          <a:xfrm>
            <a:off x="654000" y="2511318"/>
            <a:ext cx="4429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2"/>
                </a:solidFill>
                <a:latin typeface="Avenir Next LT Pro" panose="020B0504020202020204" pitchFamily="34" charset="0"/>
              </a:rPr>
              <a:t>Mixed Mean Field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AA82E1-0ACB-4E7D-9BBF-200A8B516157}"/>
              </a:ext>
            </a:extLst>
          </p:cNvPr>
          <p:cNvSpPr txBox="1"/>
          <p:nvPr/>
        </p:nvSpPr>
        <p:spPr>
          <a:xfrm>
            <a:off x="594533" y="4282828"/>
            <a:ext cx="496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/>
                </a:solidFill>
                <a:latin typeface="Avenir Next LT Pro" panose="020B0504020202020204" pitchFamily="34" charset="0"/>
              </a:rPr>
              <a:t>Mixed Coexistence Dataset</a:t>
            </a:r>
          </a:p>
        </p:txBody>
      </p:sp>
    </p:spTree>
    <p:extLst>
      <p:ext uri="{BB962C8B-B14F-4D97-AF65-F5344CB8AC3E}">
        <p14:creationId xmlns:p14="http://schemas.microsoft.com/office/powerpoint/2010/main" val="62015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histogram&#10;&#10;Description automatically generated">
            <a:extLst>
              <a:ext uri="{FF2B5EF4-FFF2-40B4-BE49-F238E27FC236}">
                <a16:creationId xmlns:a16="http://schemas.microsoft.com/office/drawing/2014/main" id="{999B1A5A-FBFB-47A5-9509-3C9BE30E6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089" y="868584"/>
            <a:ext cx="6918048" cy="518853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2BE0DE1-72E4-4016-A8A8-764C7A979231}"/>
              </a:ext>
            </a:extLst>
          </p:cNvPr>
          <p:cNvGrpSpPr/>
          <p:nvPr/>
        </p:nvGrpSpPr>
        <p:grpSpPr>
          <a:xfrm>
            <a:off x="0" y="389242"/>
            <a:ext cx="6355098" cy="6356998"/>
            <a:chOff x="5353655" y="250501"/>
            <a:chExt cx="6355098" cy="63569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1D9FF7E-90D4-42DD-A714-0A7DF8A385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53655" y="250501"/>
              <a:ext cx="6355098" cy="6356998"/>
              <a:chOff x="2677264" y="61621"/>
              <a:chExt cx="6793995" cy="679602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7D7639C-E77D-4C84-B30D-F965807824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677264" y="61621"/>
                <a:ext cx="6793995" cy="6571761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4A371F-7D48-448C-8EF5-98A713ED2ED1}"/>
                  </a:ext>
                </a:extLst>
              </p:cNvPr>
              <p:cNvSpPr txBox="1"/>
              <p:nvPr/>
            </p:nvSpPr>
            <p:spPr>
              <a:xfrm>
                <a:off x="2677264" y="6364098"/>
                <a:ext cx="6793995" cy="49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65000"/>
                      </a:schemeClr>
                    </a:solidFill>
                    <a:latin typeface="Avenir Next LT Pro" panose="020B0504020202020204" pitchFamily="34" charset="0"/>
                  </a:rPr>
                  <a:t>Wood, Anthony &amp; Blythe, Richard &amp; Evans, Martin. (2017). Journal of Physics A: Mathematical and Theoretical</a:t>
                </a: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6D63786-839B-4F29-BB81-78417824BC40}"/>
                </a:ext>
              </a:extLst>
            </p:cNvPr>
            <p:cNvSpPr/>
            <p:nvPr/>
          </p:nvSpPr>
          <p:spPr>
            <a:xfrm>
              <a:off x="6433609" y="2113418"/>
              <a:ext cx="240631" cy="2406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E303243-E2C6-40BC-8B4C-9DF4C8359E14}"/>
                </a:ext>
              </a:extLst>
            </p:cNvPr>
            <p:cNvSpPr/>
            <p:nvPr/>
          </p:nvSpPr>
          <p:spPr>
            <a:xfrm>
              <a:off x="7254603" y="2957536"/>
              <a:ext cx="240631" cy="2406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1FBC916-4018-4037-9A6C-BAB75DFA2712}"/>
                </a:ext>
              </a:extLst>
            </p:cNvPr>
            <p:cNvSpPr/>
            <p:nvPr/>
          </p:nvSpPr>
          <p:spPr>
            <a:xfrm>
              <a:off x="8546676" y="4205826"/>
              <a:ext cx="240631" cy="24063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7095FD-FDD9-40D3-8B46-9598DA2FB19B}"/>
                </a:ext>
              </a:extLst>
            </p:cNvPr>
            <p:cNvSpPr/>
            <p:nvPr/>
          </p:nvSpPr>
          <p:spPr>
            <a:xfrm>
              <a:off x="9427531" y="5087676"/>
              <a:ext cx="240631" cy="2406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1190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histogram&#10;&#10;Description automatically generated">
            <a:extLst>
              <a:ext uri="{FF2B5EF4-FFF2-40B4-BE49-F238E27FC236}">
                <a16:creationId xmlns:a16="http://schemas.microsoft.com/office/drawing/2014/main" id="{C0800E3A-F324-4A13-9F73-DC2D05D47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32624" y="834731"/>
            <a:ext cx="6918048" cy="5188536"/>
          </a:xfrm>
          <a:prstGeom prst="rect">
            <a:avLst/>
          </a:prstGeom>
        </p:spPr>
      </p:pic>
      <p:pic>
        <p:nvPicPr>
          <p:cNvPr id="3" name="Picture 2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4ECAEB9C-46A8-46A2-A11A-E591EDFE5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251" y="878304"/>
            <a:ext cx="7369749" cy="488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02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8D2F221-376D-492D-A2A1-F1FFD708470C}"/>
              </a:ext>
            </a:extLst>
          </p:cNvPr>
          <p:cNvGrpSpPr/>
          <p:nvPr/>
        </p:nvGrpSpPr>
        <p:grpSpPr>
          <a:xfrm>
            <a:off x="29770" y="270741"/>
            <a:ext cx="6355098" cy="6356998"/>
            <a:chOff x="5353655" y="250501"/>
            <a:chExt cx="6355098" cy="63569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A607E5C-1845-4AEA-B5B0-F6401167FBC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53655" y="250501"/>
              <a:ext cx="6355098" cy="6356998"/>
              <a:chOff x="2677264" y="61621"/>
              <a:chExt cx="6793995" cy="6796026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817ECCF-9721-455B-BE28-7CA380D9B8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677264" y="61621"/>
                <a:ext cx="6793995" cy="657176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C44448-4A94-4EE3-937B-2828F1CAA6DE}"/>
                  </a:ext>
                </a:extLst>
              </p:cNvPr>
              <p:cNvSpPr txBox="1"/>
              <p:nvPr/>
            </p:nvSpPr>
            <p:spPr>
              <a:xfrm>
                <a:off x="2677264" y="6364098"/>
                <a:ext cx="6793995" cy="49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65000"/>
                      </a:schemeClr>
                    </a:solidFill>
                    <a:latin typeface="Avenir Next LT Pro" panose="020B0504020202020204" pitchFamily="34" charset="0"/>
                  </a:rPr>
                  <a:t>Wood, Anthony &amp; Blythe, Richard &amp; Evans, Martin. (2017). Journal of Physics A: Mathematical and Theoretical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880B8E8-BF2C-4C64-B283-B8E70B823A79}"/>
                </a:ext>
              </a:extLst>
            </p:cNvPr>
            <p:cNvSpPr/>
            <p:nvPr/>
          </p:nvSpPr>
          <p:spPr>
            <a:xfrm>
              <a:off x="6313293" y="5301716"/>
              <a:ext cx="240631" cy="2406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917DF55-F085-4543-AF16-68405D0F6E0B}"/>
                </a:ext>
              </a:extLst>
            </p:cNvPr>
            <p:cNvSpPr/>
            <p:nvPr/>
          </p:nvSpPr>
          <p:spPr>
            <a:xfrm>
              <a:off x="7619119" y="3965194"/>
              <a:ext cx="240631" cy="2406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CF4005-52C5-4711-BC65-C7B33963475A}"/>
                </a:ext>
              </a:extLst>
            </p:cNvPr>
            <p:cNvSpPr/>
            <p:nvPr/>
          </p:nvSpPr>
          <p:spPr>
            <a:xfrm>
              <a:off x="6756159" y="4847044"/>
              <a:ext cx="240631" cy="2406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DD1B9C-FFE8-4050-8DEF-F01BDF7FC6AC}"/>
                </a:ext>
              </a:extLst>
            </p:cNvPr>
            <p:cNvSpPr/>
            <p:nvPr/>
          </p:nvSpPr>
          <p:spPr>
            <a:xfrm>
              <a:off x="7142514" y="4431369"/>
              <a:ext cx="240631" cy="24063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Picture 13" descr="Chart&#10;&#10;Description automatically generated with medium confidence">
            <a:extLst>
              <a:ext uri="{FF2B5EF4-FFF2-40B4-BE49-F238E27FC236}">
                <a16:creationId xmlns:a16="http://schemas.microsoft.com/office/drawing/2014/main" id="{4EE0EBD6-808B-4D6A-9907-07D3512F1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94" y="-84649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30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&#10;&#10;Description automatically generated with medium confidence">
            <a:extLst>
              <a:ext uri="{FF2B5EF4-FFF2-40B4-BE49-F238E27FC236}">
                <a16:creationId xmlns:a16="http://schemas.microsoft.com/office/drawing/2014/main" id="{5B0406B0-96CE-44BC-9A06-8C464FE07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53" y="-12061"/>
            <a:ext cx="6858000" cy="68580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465A1AE-C01E-4CAF-97A2-CF0CB425900B}"/>
              </a:ext>
            </a:extLst>
          </p:cNvPr>
          <p:cNvGrpSpPr/>
          <p:nvPr/>
        </p:nvGrpSpPr>
        <p:grpSpPr>
          <a:xfrm>
            <a:off x="269876" y="77788"/>
            <a:ext cx="11744324" cy="6948488"/>
            <a:chOff x="269876" y="77788"/>
            <a:chExt cx="11744324" cy="6948488"/>
          </a:xfrm>
        </p:grpSpPr>
        <p:pic>
          <p:nvPicPr>
            <p:cNvPr id="16" name="Picture 15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22F83C76-E42E-4BCD-B1CC-CBC18E7F00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3" t="8842" r="51389" b="48519"/>
            <a:stretch/>
          </p:blipFill>
          <p:spPr>
            <a:xfrm>
              <a:off x="7502524" y="4102100"/>
              <a:ext cx="4419600" cy="2924176"/>
            </a:xfrm>
            <a:prstGeom prst="rect">
              <a:avLst/>
            </a:prstGeom>
          </p:spPr>
        </p:pic>
        <p:pic>
          <p:nvPicPr>
            <p:cNvPr id="17" name="Picture 16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21276DF5-C47B-4997-A620-09BB0EE85A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58" t="10185" r="9027" b="50185"/>
            <a:stretch/>
          </p:blipFill>
          <p:spPr>
            <a:xfrm>
              <a:off x="269876" y="4102100"/>
              <a:ext cx="4368800" cy="2717800"/>
            </a:xfrm>
            <a:prstGeom prst="rect">
              <a:avLst/>
            </a:prstGeom>
          </p:spPr>
        </p:pic>
        <p:pic>
          <p:nvPicPr>
            <p:cNvPr id="18" name="Picture 17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97CE2B40-4FD5-442A-9119-CE183F8010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22" t="51018" r="51563" b="10463"/>
            <a:stretch/>
          </p:blipFill>
          <p:spPr>
            <a:xfrm>
              <a:off x="269876" y="77788"/>
              <a:ext cx="4368800" cy="2641600"/>
            </a:xfrm>
            <a:prstGeom prst="rect">
              <a:avLst/>
            </a:prstGeom>
          </p:spPr>
        </p:pic>
        <p:pic>
          <p:nvPicPr>
            <p:cNvPr id="19" name="Picture 18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0F73EDE3-6341-4E05-9A04-5E93688F51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42" t="51666" r="8796" b="7778"/>
            <a:stretch/>
          </p:blipFill>
          <p:spPr>
            <a:xfrm>
              <a:off x="7607300" y="77788"/>
              <a:ext cx="4406900" cy="2781300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F7D8E1-E7FC-4F66-8EBD-CA384AE710CD}"/>
                </a:ext>
              </a:extLst>
            </p:cNvPr>
            <p:cNvCxnSpPr/>
            <p:nvPr/>
          </p:nvCxnSpPr>
          <p:spPr>
            <a:xfrm flipV="1">
              <a:off x="6173788" y="1562100"/>
              <a:ext cx="1328736" cy="1800224"/>
            </a:xfrm>
            <a:prstGeom prst="straightConnector1">
              <a:avLst/>
            </a:prstGeom>
            <a:ln w="57150">
              <a:solidFill>
                <a:srgbClr val="2FDCD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E17DD4F-F944-495E-84CE-F3EFDAAAC7E0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6173788" y="3336922"/>
              <a:ext cx="1328736" cy="2227266"/>
            </a:xfrm>
            <a:prstGeom prst="straightConnector1">
              <a:avLst/>
            </a:prstGeom>
            <a:ln w="57150">
              <a:solidFill>
                <a:srgbClr val="2FDCD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A6B5A77-95B6-493E-8B21-5AEEBD3F2C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3452" y="1562100"/>
              <a:ext cx="1459707" cy="1762125"/>
            </a:xfrm>
            <a:prstGeom prst="straightConnector1">
              <a:avLst/>
            </a:prstGeom>
            <a:ln w="57150">
              <a:solidFill>
                <a:srgbClr val="2FDCD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6291420-AA3B-4805-BF96-343D3E29D3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7390" y="3324225"/>
              <a:ext cx="1388470" cy="2136775"/>
            </a:xfrm>
            <a:prstGeom prst="straightConnector1">
              <a:avLst/>
            </a:prstGeom>
            <a:ln w="57150">
              <a:solidFill>
                <a:srgbClr val="2FDCD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69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F069-510F-4331-9B1D-41E6334A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venir Next LT Pro" panose="020B0504020202020204" pitchFamily="34" charset="0"/>
              </a:rPr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17C8A-E38E-404D-9022-2BA18CA77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latin typeface="Avenir Next LT Pro" panose="020B0504020202020204" pitchFamily="34" charset="0"/>
              </a:rPr>
              <a:t>Complexity measures and latent distributions show VAE has learned the coexistence complexity</a:t>
            </a:r>
          </a:p>
          <a:p>
            <a:endParaRPr lang="en-GB" dirty="0">
              <a:latin typeface="Avenir Next LT Pro" panose="020B0504020202020204" pitchFamily="34" charset="0"/>
            </a:endParaRPr>
          </a:p>
          <a:p>
            <a:r>
              <a:rPr lang="en-GB" dirty="0">
                <a:latin typeface="Avenir Next LT Pro" panose="020B0504020202020204" pitchFamily="34" charset="0"/>
              </a:rPr>
              <a:t>The latent variables are physically relevant</a:t>
            </a:r>
          </a:p>
          <a:p>
            <a:endParaRPr lang="en-GB" dirty="0">
              <a:latin typeface="Avenir Next LT Pro" panose="020B0504020202020204" pitchFamily="34" charset="0"/>
            </a:endParaRPr>
          </a:p>
          <a:p>
            <a:r>
              <a:rPr lang="en-GB" dirty="0">
                <a:latin typeface="Avenir Next LT Pro" panose="020B0504020202020204" pitchFamily="34" charset="0"/>
              </a:rPr>
              <a:t>What about more subtle correlations?</a:t>
            </a:r>
          </a:p>
          <a:p>
            <a:endParaRPr lang="en-GB" dirty="0">
              <a:latin typeface="Avenir Next LT Pro" panose="020B0504020202020204" pitchFamily="34" charset="0"/>
            </a:endParaRPr>
          </a:p>
          <a:p>
            <a:r>
              <a:rPr lang="en-GB" dirty="0">
                <a:latin typeface="Avenir Next LT Pro" panose="020B0504020202020204" pitchFamily="34" charset="0"/>
              </a:rPr>
              <a:t>Other generative neural network models such as generative adversarial network (GAN) </a:t>
            </a:r>
          </a:p>
          <a:p>
            <a:endParaRPr lang="en-GB" dirty="0">
              <a:latin typeface="Avenir Next LT Pro" panose="020B0504020202020204" pitchFamily="34" charset="0"/>
            </a:endParaRPr>
          </a:p>
          <a:p>
            <a:r>
              <a:rPr lang="en-GB" dirty="0">
                <a:latin typeface="Avenir Next LT Pro" panose="020B0504020202020204" pitchFamily="34" charset="0"/>
              </a:rPr>
              <a:t>Other </a:t>
            </a:r>
            <a:r>
              <a:rPr lang="en-GB">
                <a:latin typeface="Avenir Next LT Pro" panose="020B0504020202020204" pitchFamily="34" charset="0"/>
              </a:rPr>
              <a:t>nonequilibrium systems</a:t>
            </a:r>
            <a:endParaRPr lang="en-GB" dirty="0">
              <a:latin typeface="Avenir Next LT Pro" panose="020B0504020202020204" pitchFamily="34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61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D421-FE36-490B-9A21-99B2776F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venir Next LT Pro" panose="020B0504020202020204" pitchFamily="34" charset="0"/>
              </a:rPr>
              <a:t>What is a Nonequilibrium state?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1B97A-401D-4E51-9899-F73C43827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Avenir Next LT Pro" panose="020B0504020202020204" pitchFamily="34" charset="0"/>
              </a:rPr>
              <a:t>Equilibrium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D38A5F3-937A-42F7-8AC6-89E951CCFE0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GB" dirty="0">
                    <a:latin typeface="Avenir Next LT Pro" panose="020B0504020202020204" pitchFamily="34" charset="0"/>
                  </a:rPr>
                  <a:t>Passive exchange with surroundings</a:t>
                </a:r>
              </a:p>
              <a:p>
                <a:endParaRPr lang="en-GB" dirty="0">
                  <a:latin typeface="Avenir Next LT Pro" panose="020B0504020202020204" pitchFamily="34" charset="0"/>
                </a:endParaRPr>
              </a:p>
              <a:p>
                <a:r>
                  <a:rPr lang="en-GB" dirty="0">
                    <a:latin typeface="Avenir Next LT Pro" panose="020B0504020202020204" pitchFamily="34" charset="0"/>
                  </a:rPr>
                  <a:t>Time reversible</a:t>
                </a:r>
              </a:p>
              <a:p>
                <a:endParaRPr lang="en-GB" dirty="0">
                  <a:latin typeface="Avenir Next LT Pro" panose="020B0504020202020204" pitchFamily="34" charset="0"/>
                </a:endParaRPr>
              </a:p>
              <a:p>
                <a:r>
                  <a:rPr lang="en-GB" dirty="0">
                    <a:latin typeface="Avenir Next LT Pro" panose="020B0504020202020204" pitchFamily="34" charset="0"/>
                  </a:rPr>
                  <a:t>Boltzmann distribution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</m:oMath>
                </a14:m>
                <a:r>
                  <a:rPr lang="en-GB" sz="2800" dirty="0"/>
                  <a:t>  ,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GB" dirty="0">
                  <a:latin typeface="Avenir Next LT Pro" panose="020B0504020202020204" pitchFamily="34" charset="0"/>
                </a:endParaRP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D38A5F3-937A-42F7-8AC6-89E951CCFE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891" t="-2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CF2AC-F974-4FBE-AA27-E77F8FB39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>
                <a:latin typeface="Avenir Next LT Pro" panose="020B0504020202020204" pitchFamily="34" charset="0"/>
              </a:rPr>
              <a:t>Nonequilibrium system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C7DD1-7400-4C48-9DDE-3D2A647BAA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GB" i="1" dirty="0">
                <a:latin typeface="Avenir Next LT Pro" panose="020B0504020202020204" pitchFamily="34" charset="0"/>
              </a:rPr>
              <a:t>Current</a:t>
            </a:r>
            <a:r>
              <a:rPr lang="en-GB" dirty="0">
                <a:latin typeface="Avenir Next LT Pro" panose="020B0504020202020204" pitchFamily="34" charset="0"/>
              </a:rPr>
              <a:t> driven by surroundings</a:t>
            </a:r>
          </a:p>
          <a:p>
            <a:endParaRPr lang="en-GB" dirty="0">
              <a:latin typeface="Avenir Next LT Pro" panose="020B0504020202020204" pitchFamily="34" charset="0"/>
            </a:endParaRPr>
          </a:p>
          <a:p>
            <a:r>
              <a:rPr lang="en-GB" dirty="0">
                <a:latin typeface="Avenir Next LT Pro" panose="020B0504020202020204" pitchFamily="34" charset="0"/>
              </a:rPr>
              <a:t>Trajectory has direction</a:t>
            </a:r>
          </a:p>
          <a:p>
            <a:endParaRPr lang="en-GB" dirty="0"/>
          </a:p>
          <a:p>
            <a:r>
              <a:rPr lang="en-GB" dirty="0">
                <a:latin typeface="Avenir Next LT Pro" panose="020B0504020202020204" pitchFamily="34" charset="0"/>
              </a:rPr>
              <a:t>Distribution </a:t>
            </a:r>
            <a:r>
              <a:rPr lang="en-GB" b="1" dirty="0">
                <a:latin typeface="Avenir Next LT Pro" panose="020B0504020202020204" pitchFamily="34" charset="0"/>
              </a:rPr>
              <a:t>unknown</a:t>
            </a:r>
            <a:r>
              <a:rPr lang="en-GB" dirty="0">
                <a:latin typeface="Avenir Next LT Pro" panose="020B0504020202020204" pitchFamily="34" charset="0"/>
              </a:rPr>
              <a:t> in general and likely complicated!</a:t>
            </a:r>
          </a:p>
        </p:txBody>
      </p:sp>
    </p:spTree>
    <p:extLst>
      <p:ext uri="{BB962C8B-B14F-4D97-AF65-F5344CB8AC3E}">
        <p14:creationId xmlns:p14="http://schemas.microsoft.com/office/powerpoint/2010/main" val="399632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D429-A8A1-4BBA-8643-35BBD905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05AE3-22F1-49B0-A7F5-312B05BC3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Following from work by Wetzel (2017) - Investigation of the 2D </a:t>
            </a:r>
            <a:r>
              <a:rPr lang="en-GB" dirty="0" err="1"/>
              <a:t>Ising</a:t>
            </a:r>
            <a:r>
              <a:rPr lang="en-GB" dirty="0"/>
              <a:t> model phase transition. </a:t>
            </a:r>
          </a:p>
          <a:p>
            <a:endParaRPr lang="en-GB" dirty="0"/>
          </a:p>
          <a:p>
            <a:r>
              <a:rPr lang="en-GB" dirty="0"/>
              <a:t>Use a machine learning (ML) approach to learn the distribution of a paradigm nonequilibrium system. Will it learn the physics?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70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53E6-6D6A-4F03-8596-117849E9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venir Next LT Pro" panose="020B0504020202020204" pitchFamily="34" charset="0"/>
              </a:rPr>
              <a:t>Defining the TASEP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0F2714-E80E-448C-A705-9A9074025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306" y="3593871"/>
            <a:ext cx="2937387" cy="31692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>
                <a:solidFill>
                  <a:schemeClr val="accent1"/>
                </a:solidFill>
                <a:latin typeface="Avenir Next LT Pro" panose="020B0504020202020204" pitchFamily="34" charset="0"/>
              </a:rPr>
              <a:t>T</a:t>
            </a:r>
            <a:r>
              <a:rPr lang="en-GB" sz="4000" dirty="0">
                <a:latin typeface="Avenir Next LT Pro" panose="020B0504020202020204" pitchFamily="34" charset="0"/>
              </a:rPr>
              <a:t>otally</a:t>
            </a:r>
          </a:p>
          <a:p>
            <a:pPr marL="0" indent="0">
              <a:buNone/>
            </a:pPr>
            <a:r>
              <a:rPr lang="en-GB" sz="4000" dirty="0">
                <a:solidFill>
                  <a:schemeClr val="accent1"/>
                </a:solidFill>
                <a:latin typeface="Avenir Next LT Pro" panose="020B0504020202020204" pitchFamily="34" charset="0"/>
              </a:rPr>
              <a:t>A</a:t>
            </a:r>
            <a:r>
              <a:rPr lang="en-GB" sz="4000" dirty="0">
                <a:latin typeface="Avenir Next LT Pro" panose="020B0504020202020204" pitchFamily="34" charset="0"/>
              </a:rPr>
              <a:t>symmetric</a:t>
            </a:r>
          </a:p>
          <a:p>
            <a:pPr marL="0" indent="0">
              <a:buNone/>
            </a:pPr>
            <a:r>
              <a:rPr lang="en-GB" sz="4000" dirty="0">
                <a:solidFill>
                  <a:schemeClr val="accent1"/>
                </a:solidFill>
                <a:latin typeface="Avenir Next LT Pro" panose="020B0504020202020204" pitchFamily="34" charset="0"/>
              </a:rPr>
              <a:t>S</a:t>
            </a:r>
            <a:r>
              <a:rPr lang="en-GB" sz="4000" dirty="0">
                <a:latin typeface="Avenir Next LT Pro" panose="020B0504020202020204" pitchFamily="34" charset="0"/>
              </a:rPr>
              <a:t>imple</a:t>
            </a:r>
          </a:p>
          <a:p>
            <a:pPr marL="0" indent="0">
              <a:buNone/>
            </a:pPr>
            <a:r>
              <a:rPr lang="en-GB" sz="4000" dirty="0">
                <a:solidFill>
                  <a:schemeClr val="accent1"/>
                </a:solidFill>
                <a:latin typeface="Avenir Next LT Pro" panose="020B0504020202020204" pitchFamily="34" charset="0"/>
              </a:rPr>
              <a:t>E</a:t>
            </a:r>
            <a:r>
              <a:rPr lang="en-GB" sz="4000" dirty="0">
                <a:latin typeface="Avenir Next LT Pro" panose="020B0504020202020204" pitchFamily="34" charset="0"/>
              </a:rPr>
              <a:t>xclusion</a:t>
            </a:r>
          </a:p>
          <a:p>
            <a:pPr marL="0" indent="0">
              <a:buNone/>
            </a:pPr>
            <a:r>
              <a:rPr lang="en-GB" sz="4000" dirty="0">
                <a:solidFill>
                  <a:schemeClr val="accent1"/>
                </a:solidFill>
                <a:latin typeface="Avenir Next LT Pro" panose="020B0504020202020204" pitchFamily="34" charset="0"/>
              </a:rPr>
              <a:t>P</a:t>
            </a:r>
            <a:r>
              <a:rPr lang="en-GB" sz="4000" dirty="0">
                <a:latin typeface="Avenir Next LT Pro" panose="020B0504020202020204" pitchFamily="34" charset="0"/>
              </a:rPr>
              <a:t>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C9A55-E0A9-4A6D-81F1-6EDBC4F5A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330679"/>
            <a:ext cx="11430000" cy="933450"/>
          </a:xfrm>
          <a:prstGeom prst="rect">
            <a:avLst/>
          </a:prstGeom>
        </p:spPr>
      </p:pic>
      <p:sp>
        <p:nvSpPr>
          <p:cNvPr id="12" name="Arrow: Bent 11">
            <a:extLst>
              <a:ext uri="{FF2B5EF4-FFF2-40B4-BE49-F238E27FC236}">
                <a16:creationId xmlns:a16="http://schemas.microsoft.com/office/drawing/2014/main" id="{E3066E21-22FC-4E0C-832A-E3ABAEC6317C}"/>
              </a:ext>
            </a:extLst>
          </p:cNvPr>
          <p:cNvSpPr/>
          <p:nvPr/>
        </p:nvSpPr>
        <p:spPr>
          <a:xfrm rot="5400000">
            <a:off x="196258" y="1618661"/>
            <a:ext cx="669201" cy="543560"/>
          </a:xfrm>
          <a:prstGeom prst="bentArrow">
            <a:avLst>
              <a:gd name="adj1" fmla="val 7178"/>
              <a:gd name="adj2" fmla="val 8664"/>
              <a:gd name="adj3" fmla="val 25000"/>
              <a:gd name="adj4" fmla="val 78960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14803496-BBCB-4663-AAF5-A831510F7B0E}"/>
              </a:ext>
            </a:extLst>
          </p:cNvPr>
          <p:cNvSpPr/>
          <p:nvPr/>
        </p:nvSpPr>
        <p:spPr>
          <a:xfrm>
            <a:off x="11353800" y="1681482"/>
            <a:ext cx="669201" cy="543560"/>
          </a:xfrm>
          <a:prstGeom prst="bentArrow">
            <a:avLst>
              <a:gd name="adj1" fmla="val 7178"/>
              <a:gd name="adj2" fmla="val 8664"/>
              <a:gd name="adj3" fmla="val 25000"/>
              <a:gd name="adj4" fmla="val 78960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5936A7-A3EE-40BC-8E9F-F48AFD45A11C}"/>
              </a:ext>
            </a:extLst>
          </p:cNvPr>
          <p:cNvSpPr txBox="1"/>
          <p:nvPr/>
        </p:nvSpPr>
        <p:spPr>
          <a:xfrm>
            <a:off x="10906760" y="1305967"/>
            <a:ext cx="894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GB" sz="4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A49F4D-B953-42F3-86A2-C19F528080C5}"/>
              </a:ext>
            </a:extLst>
          </p:cNvPr>
          <p:cNvSpPr txBox="1"/>
          <p:nvPr/>
        </p:nvSpPr>
        <p:spPr>
          <a:xfrm>
            <a:off x="802639" y="1305967"/>
            <a:ext cx="894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GB" sz="4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10F412-2354-4E08-AD20-F3725AF43B5B}"/>
              </a:ext>
            </a:extLst>
          </p:cNvPr>
          <p:cNvSpPr txBox="1"/>
          <p:nvPr/>
        </p:nvSpPr>
        <p:spPr>
          <a:xfrm rot="1128001">
            <a:off x="2679807" y="2828835"/>
            <a:ext cx="6832385" cy="1200329"/>
          </a:xfrm>
          <a:prstGeom prst="rect">
            <a:avLst/>
          </a:prstGeom>
          <a:solidFill>
            <a:schemeClr val="bg1"/>
          </a:solidFill>
          <a:ln w="57150">
            <a:solidFill>
              <a:srgbClr val="0071BB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venir Next LT Pro" panose="020B0504020202020204" pitchFamily="34" charset="0"/>
              </a:rPr>
              <a:t>Current driven by surroundings</a:t>
            </a:r>
          </a:p>
          <a:p>
            <a:r>
              <a:rPr lang="en-GB" sz="3600" dirty="0">
                <a:effectLst/>
                <a:latin typeface="Avenir Next LT Pro" panose="020B0504020202020204" pitchFamily="34" charset="0"/>
              </a:rPr>
              <a:t>⇒ NONEQUILIBRIUM SYSTEM</a:t>
            </a:r>
            <a:endParaRPr lang="en-GB" sz="36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98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37E1F3-400C-4061-9F94-F9C1A1F992A6}"/>
              </a:ext>
            </a:extLst>
          </p:cNvPr>
          <p:cNvGrpSpPr/>
          <p:nvPr/>
        </p:nvGrpSpPr>
        <p:grpSpPr>
          <a:xfrm>
            <a:off x="1758786" y="1403216"/>
            <a:ext cx="8674428" cy="4701807"/>
            <a:chOff x="1627239" y="1305853"/>
            <a:chExt cx="8937522" cy="53971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F049F7B-B65A-4E2E-ADED-6D80C3CA8836}"/>
                </a:ext>
              </a:extLst>
            </p:cNvPr>
            <p:cNvSpPr txBox="1"/>
            <p:nvPr/>
          </p:nvSpPr>
          <p:spPr>
            <a:xfrm>
              <a:off x="1627239" y="6445055"/>
              <a:ext cx="8937522" cy="257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>
                      <a:lumMod val="65000"/>
                    </a:schemeClr>
                  </a:solidFill>
                  <a:latin typeface="Avenir Next LT Pro" panose="020B0504020202020204" pitchFamily="34" charset="0"/>
                </a:rPr>
                <a:t>Clancy, S. &amp; Brown, W. (2008) Nature Education 1(1):101</a:t>
              </a:r>
            </a:p>
          </p:txBody>
        </p:sp>
        <p:pic>
          <p:nvPicPr>
            <p:cNvPr id="4" name="Picture 3" descr="Diagram&#10;&#10;Description automatically generated">
              <a:extLst>
                <a:ext uri="{FF2B5EF4-FFF2-40B4-BE49-F238E27FC236}">
                  <a16:creationId xmlns:a16="http://schemas.microsoft.com/office/drawing/2014/main" id="{B2E081A7-148E-4B66-92C1-621D39CA7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362" y="1305853"/>
              <a:ext cx="8131277" cy="5187022"/>
            </a:xfrm>
            <a:prstGeom prst="rect">
              <a:avLst/>
            </a:prstGeom>
          </p:spPr>
        </p:pic>
      </p:grpSp>
      <p:sp>
        <p:nvSpPr>
          <p:cNvPr id="5" name="Arrow: Bent 4">
            <a:extLst>
              <a:ext uri="{FF2B5EF4-FFF2-40B4-BE49-F238E27FC236}">
                <a16:creationId xmlns:a16="http://schemas.microsoft.com/office/drawing/2014/main" id="{AEC3866C-81EB-4F70-B708-FEE89D99975E}"/>
              </a:ext>
            </a:extLst>
          </p:cNvPr>
          <p:cNvSpPr/>
          <p:nvPr/>
        </p:nvSpPr>
        <p:spPr>
          <a:xfrm rot="2649294">
            <a:off x="7267621" y="1092310"/>
            <a:ext cx="669201" cy="543560"/>
          </a:xfrm>
          <a:prstGeom prst="bentArrow">
            <a:avLst>
              <a:gd name="adj1" fmla="val 7178"/>
              <a:gd name="adj2" fmla="val 8664"/>
              <a:gd name="adj3" fmla="val 25000"/>
              <a:gd name="adj4" fmla="val 78960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0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ABF222-F1BC-49A1-865D-9FD810DC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GB" dirty="0"/>
              <a:t>Matthew Stewart </a:t>
            </a:r>
            <a:r>
              <a:rPr lang="en-GB" dirty="0" err="1"/>
              <a:t>MPhys</a:t>
            </a:r>
            <a:r>
              <a:rPr lang="en-GB" dirty="0"/>
              <a:t> Project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2B228B-1192-4EB3-A353-9A1463C2DAAA}"/>
              </a:ext>
            </a:extLst>
          </p:cNvPr>
          <p:cNvGrpSpPr>
            <a:grpSpLocks noChangeAspect="1"/>
          </p:cNvGrpSpPr>
          <p:nvPr/>
        </p:nvGrpSpPr>
        <p:grpSpPr>
          <a:xfrm>
            <a:off x="271516" y="0"/>
            <a:ext cx="6355098" cy="6356998"/>
            <a:chOff x="2677264" y="61621"/>
            <a:chExt cx="6793995" cy="67960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2448BD0-1CA2-4885-845D-C5892F51E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77264" y="61621"/>
              <a:ext cx="6793995" cy="657176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5DEC43-5DBC-42F2-9EFC-E7FD6E8E4F37}"/>
                </a:ext>
              </a:extLst>
            </p:cNvPr>
            <p:cNvSpPr txBox="1"/>
            <p:nvPr/>
          </p:nvSpPr>
          <p:spPr>
            <a:xfrm>
              <a:off x="2677264" y="6364098"/>
              <a:ext cx="6793995" cy="49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>
                      <a:lumMod val="65000"/>
                    </a:schemeClr>
                  </a:solidFill>
                  <a:latin typeface="Avenir Next LT Pro" panose="020B0504020202020204" pitchFamily="34" charset="0"/>
                </a:rPr>
                <a:t>Wood, Anthony &amp; Blythe, Richard &amp; Evans, Martin. (2017). Journal of Physics A: Mathematical and Theoretical</a:t>
              </a:r>
            </a:p>
          </p:txBody>
        </p:sp>
      </p:grpSp>
      <p:pic>
        <p:nvPicPr>
          <p:cNvPr id="31" name="Picture 30" descr="Icon&#10;&#10;Description automatically generated with low confidence">
            <a:extLst>
              <a:ext uri="{FF2B5EF4-FFF2-40B4-BE49-F238E27FC236}">
                <a16:creationId xmlns:a16="http://schemas.microsoft.com/office/drawing/2014/main" id="{B95651AC-63F2-4D9B-A60C-9A370CF42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" t="7147" r="8188" b="2421"/>
          <a:stretch/>
        </p:blipFill>
        <p:spPr>
          <a:xfrm>
            <a:off x="6967719" y="3541086"/>
            <a:ext cx="4585219" cy="3134351"/>
          </a:xfrm>
          <a:prstGeom prst="rect">
            <a:avLst/>
          </a:prstGeom>
        </p:spPr>
      </p:pic>
      <p:pic>
        <p:nvPicPr>
          <p:cNvPr id="33" name="Picture 32" descr="Shape, rectangle&#10;&#10;Description automatically generated">
            <a:extLst>
              <a:ext uri="{FF2B5EF4-FFF2-40B4-BE49-F238E27FC236}">
                <a16:creationId xmlns:a16="http://schemas.microsoft.com/office/drawing/2014/main" id="{0BBEF7D6-80C6-4E36-A08D-CB66B38B1B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1" t="8491" r="7383" b="3865"/>
          <a:stretch/>
        </p:blipFill>
        <p:spPr>
          <a:xfrm>
            <a:off x="7048999" y="680095"/>
            <a:ext cx="4586400" cy="3063865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50C5491-44CC-48F9-B594-E99C38C41347}"/>
              </a:ext>
            </a:extLst>
          </p:cNvPr>
          <p:cNvSpPr/>
          <p:nvPr/>
        </p:nvSpPr>
        <p:spPr>
          <a:xfrm>
            <a:off x="1686560" y="2103119"/>
            <a:ext cx="5281159" cy="134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5A8C2BA-9D58-472B-85C3-E572925431C9}"/>
              </a:ext>
            </a:extLst>
          </p:cNvPr>
          <p:cNvSpPr/>
          <p:nvPr/>
        </p:nvSpPr>
        <p:spPr>
          <a:xfrm>
            <a:off x="1686560" y="4723599"/>
            <a:ext cx="5281159" cy="134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5D7447-34F5-4E82-A039-BCBCEA8866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sz="3000" dirty="0">
                    <a:latin typeface="Avenir Next LT Pro" panose="020B0504020202020204" pitchFamily="34" charset="0"/>
                  </a:rPr>
                  <a:t>Consider fitting a polynomial to experimental data.</a:t>
                </a:r>
              </a:p>
              <a:p>
                <a:pPr marL="0" indent="0">
                  <a:buNone/>
                </a:pPr>
                <a:endParaRPr lang="en-GB" dirty="0">
                  <a:latin typeface="Avenir Next LT Pro" panose="020B05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3000" u="sng" dirty="0">
                    <a:latin typeface="Avenir Next LT Pro" panose="020B0504020202020204" pitchFamily="34" charset="0"/>
                  </a:rPr>
                  <a:t>Model design</a:t>
                </a:r>
              </a:p>
              <a:p>
                <a:pPr lvl="1"/>
                <a:r>
                  <a:rPr lang="en-GB" sz="2600" dirty="0">
                    <a:latin typeface="Avenir Next LT Pro" panose="020B0504020202020204" pitchFamily="34" charset="0"/>
                  </a:rPr>
                  <a:t>Choose degree of polynomial: </a:t>
                </a:r>
                <a14:m>
                  <m:oMath xmlns:m="http://schemas.openxmlformats.org/officeDocument/2006/math">
                    <m:r>
                      <a:rPr lang="en-GB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b="0" i="1" smtClean="0">
                            <a:solidFill>
                              <a:srgbClr val="0071B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b="0" i="1" smtClean="0">
                            <a:solidFill>
                              <a:srgbClr val="0071B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GB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b="0" i="1" smtClean="0">
                            <a:solidFill>
                              <a:srgbClr val="0071B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600" b="0" i="1" smtClean="0">
                        <a:solidFill>
                          <a:srgbClr val="0071BB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GB" sz="2600" dirty="0">
                  <a:latin typeface="Avenir Next LT Pro" panose="020B0504020202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venir Next LT Pro" panose="020B05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3000" u="sng" dirty="0">
                    <a:latin typeface="Avenir Next LT Pro" panose="020B0504020202020204" pitchFamily="34" charset="0"/>
                  </a:rPr>
                  <a:t>Training</a:t>
                </a:r>
              </a:p>
              <a:p>
                <a:pPr lvl="1"/>
                <a:r>
                  <a:rPr lang="en-GB" sz="2600" dirty="0">
                    <a:latin typeface="Avenir Next LT Pro" panose="020B0504020202020204" pitchFamily="34" charset="0"/>
                  </a:rPr>
                  <a:t>Adjust </a:t>
                </a:r>
                <a:r>
                  <a:rPr lang="en-GB" sz="2600" dirty="0">
                    <a:solidFill>
                      <a:srgbClr val="C00000"/>
                    </a:solidFill>
                    <a:latin typeface="Avenir Next LT Pro" panose="020B0504020202020204" pitchFamily="34" charset="0"/>
                  </a:rPr>
                  <a:t>fit parameters </a:t>
                </a:r>
                <a:r>
                  <a:rPr lang="en-GB" sz="2600" dirty="0">
                    <a:latin typeface="Avenir Next LT Pro" panose="020B0504020202020204" pitchFamily="34" charset="0"/>
                  </a:rPr>
                  <a:t>until </a:t>
                </a:r>
                <a:r>
                  <a:rPr lang="en-GB" sz="2600" i="1" dirty="0">
                    <a:latin typeface="Avenir Next LT Pro" panose="020B0504020202020204" pitchFamily="34" charset="0"/>
                  </a:rPr>
                  <a:t>loss function </a:t>
                </a:r>
                <a:r>
                  <a:rPr lang="en-GB" sz="2600" dirty="0">
                    <a:latin typeface="Avenir Next LT Pro" panose="020B0504020202020204" pitchFamily="34" charset="0"/>
                  </a:rPr>
                  <a:t>is minimised</a:t>
                </a:r>
              </a:p>
              <a:p>
                <a:pPr marL="0" indent="0">
                  <a:buNone/>
                </a:pPr>
                <a:endParaRPr lang="en-GB" dirty="0">
                  <a:latin typeface="Avenir Next LT Pro" panose="020B0504020202020204" pitchFamily="34" charset="0"/>
                </a:endParaRPr>
              </a:p>
              <a:p>
                <a:pPr marL="0" indent="0">
                  <a:buNone/>
                </a:pPr>
                <a:r>
                  <a:rPr lang="en-GB" u="sng" dirty="0">
                    <a:latin typeface="Avenir Next LT Pro" panose="020B0504020202020204" pitchFamily="34" charset="0"/>
                  </a:rPr>
                  <a:t>Testing</a:t>
                </a:r>
              </a:p>
              <a:p>
                <a:pPr lvl="1"/>
                <a:r>
                  <a:rPr lang="en-GB" sz="2600" dirty="0">
                    <a:latin typeface="Avenir Next LT Pro" panose="020B0504020202020204" pitchFamily="34" charset="0"/>
                  </a:rPr>
                  <a:t>Plot curve to see if </a:t>
                </a:r>
                <a14:m>
                  <m:oMath xmlns:m="http://schemas.openxmlformats.org/officeDocument/2006/math">
                    <m:r>
                      <a:rPr lang="en-GB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b="0" i="1" smtClean="0">
                            <a:solidFill>
                              <a:srgbClr val="0071B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600" dirty="0">
                    <a:latin typeface="Avenir Next LT Pro" panose="020B0504020202020204" pitchFamily="34" charset="0"/>
                  </a:rPr>
                  <a:t> is reasonable for whole </a:t>
                </a:r>
                <a:r>
                  <a:rPr lang="en-GB" sz="2600" dirty="0">
                    <a:solidFill>
                      <a:srgbClr val="0071BB"/>
                    </a:solidFill>
                    <a:latin typeface="Avenir Next LT Pro" panose="020B0504020202020204" pitchFamily="34" charset="0"/>
                  </a:rPr>
                  <a:t>input</a:t>
                </a:r>
                <a:r>
                  <a:rPr lang="en-GB" sz="2600" dirty="0">
                    <a:latin typeface="Avenir Next LT Pro" panose="020B0504020202020204" pitchFamily="34" charset="0"/>
                  </a:rPr>
                  <a:t> domain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5D7447-34F5-4E82-A039-BCBCEA8866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 b="-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8">
            <a:extLst>
              <a:ext uri="{FF2B5EF4-FFF2-40B4-BE49-F238E27FC236}">
                <a16:creationId xmlns:a16="http://schemas.microsoft.com/office/drawing/2014/main" id="{4DF3167E-264C-4C85-ADE3-FFE3F35E4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Neural Networks Work</a:t>
            </a:r>
          </a:p>
        </p:txBody>
      </p:sp>
    </p:spTree>
    <p:extLst>
      <p:ext uri="{BB962C8B-B14F-4D97-AF65-F5344CB8AC3E}">
        <p14:creationId xmlns:p14="http://schemas.microsoft.com/office/powerpoint/2010/main" val="203827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50F3CA4-9A53-48EC-A743-A923A059FC05}"/>
              </a:ext>
            </a:extLst>
          </p:cNvPr>
          <p:cNvGrpSpPr/>
          <p:nvPr/>
        </p:nvGrpSpPr>
        <p:grpSpPr>
          <a:xfrm>
            <a:off x="1458559" y="-73000"/>
            <a:ext cx="9274881" cy="6870650"/>
            <a:chOff x="1756913" y="346227"/>
            <a:chExt cx="8678173" cy="6165546"/>
          </a:xfrm>
          <a:solidFill>
            <a:schemeClr val="bg1"/>
          </a:solidFill>
        </p:grpSpPr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2C5D0654-1475-4F52-AFB2-3B01A6C55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913" y="346227"/>
              <a:ext cx="8678173" cy="6165546"/>
            </a:xfrm>
            <a:prstGeom prst="rect">
              <a:avLst/>
            </a:prstGeom>
            <a:grpFill/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7DC5D5-9D1A-4948-9B25-CBAF57F33D67}"/>
                </a:ext>
              </a:extLst>
            </p:cNvPr>
            <p:cNvSpPr txBox="1"/>
            <p:nvPr/>
          </p:nvSpPr>
          <p:spPr>
            <a:xfrm>
              <a:off x="3308554" y="6146648"/>
              <a:ext cx="55748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>
                      <a:lumMod val="65000"/>
                    </a:schemeClr>
                  </a:solidFill>
                </a:rPr>
                <a:t>https://www.ibm.com/cloud/learn/neural-networks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79CE88-8B3A-46AB-A9EC-295005422113}"/>
              </a:ext>
            </a:extLst>
          </p:cNvPr>
          <p:cNvGrpSpPr/>
          <p:nvPr/>
        </p:nvGrpSpPr>
        <p:grpSpPr>
          <a:xfrm>
            <a:off x="1573161" y="442452"/>
            <a:ext cx="1582994" cy="5973096"/>
            <a:chOff x="1573161" y="442452"/>
            <a:chExt cx="1582994" cy="59730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27A1D6D-DBC8-49B0-9CD4-E6FB49DE5212}"/>
                </a:ext>
              </a:extLst>
            </p:cNvPr>
            <p:cNvGrpSpPr/>
            <p:nvPr/>
          </p:nvGrpSpPr>
          <p:grpSpPr>
            <a:xfrm>
              <a:off x="1573161" y="442452"/>
              <a:ext cx="1582994" cy="5973096"/>
              <a:chOff x="1573161" y="442452"/>
              <a:chExt cx="1582994" cy="597309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78F90B7-4489-47D5-B1A7-1043F626F9EA}"/>
                  </a:ext>
                </a:extLst>
              </p:cNvPr>
              <p:cNvSpPr/>
              <p:nvPr/>
            </p:nvSpPr>
            <p:spPr>
              <a:xfrm>
                <a:off x="1573161" y="442452"/>
                <a:ext cx="1582994" cy="6489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DDA5F06-8A8F-49AD-81AF-6B5C4BCEEA04}"/>
                  </a:ext>
                </a:extLst>
              </p:cNvPr>
              <p:cNvSpPr/>
              <p:nvPr/>
            </p:nvSpPr>
            <p:spPr>
              <a:xfrm>
                <a:off x="1934678" y="1414914"/>
                <a:ext cx="856648" cy="50006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32599BF-B16C-4A17-BE16-4CA5DD7F0CF0}"/>
                    </a:ext>
                  </a:extLst>
                </p:cNvPr>
                <p:cNvSpPr txBox="1"/>
                <p:nvPr/>
              </p:nvSpPr>
              <p:spPr>
                <a:xfrm>
                  <a:off x="1916026" y="3362325"/>
                  <a:ext cx="93458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6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6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32599BF-B16C-4A17-BE16-4CA5DD7F0C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026" y="3362325"/>
                  <a:ext cx="934580" cy="10156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C4D112-E53F-4BFD-9836-9C2CF208625D}"/>
              </a:ext>
            </a:extLst>
          </p:cNvPr>
          <p:cNvGrpSpPr/>
          <p:nvPr/>
        </p:nvGrpSpPr>
        <p:grpSpPr>
          <a:xfrm>
            <a:off x="9149219" y="442452"/>
            <a:ext cx="2410721" cy="5973096"/>
            <a:chOff x="9149219" y="442452"/>
            <a:chExt cx="2410721" cy="597309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8332276-3C59-4BF6-ABD9-A342412DE739}"/>
                </a:ext>
              </a:extLst>
            </p:cNvPr>
            <p:cNvGrpSpPr/>
            <p:nvPr/>
          </p:nvGrpSpPr>
          <p:grpSpPr>
            <a:xfrm>
              <a:off x="9150444" y="442452"/>
              <a:ext cx="1582994" cy="5973096"/>
              <a:chOff x="1573161" y="442452"/>
              <a:chExt cx="1582994" cy="5973096"/>
            </a:xfrm>
            <a:noFill/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B95F46-5E69-4AAD-8DB4-7ADB9FAE171A}"/>
                  </a:ext>
                </a:extLst>
              </p:cNvPr>
              <p:cNvSpPr/>
              <p:nvPr/>
            </p:nvSpPr>
            <p:spPr>
              <a:xfrm>
                <a:off x="1573161" y="442452"/>
                <a:ext cx="1582994" cy="6489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49867D9-B1DF-496E-A222-CE5606B7D4D5}"/>
                  </a:ext>
                </a:extLst>
              </p:cNvPr>
              <p:cNvSpPr/>
              <p:nvPr/>
            </p:nvSpPr>
            <p:spPr>
              <a:xfrm>
                <a:off x="1934678" y="1414914"/>
                <a:ext cx="856648" cy="50006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347D6A7-F36D-4C07-9468-BA4F0C77B954}"/>
                    </a:ext>
                  </a:extLst>
                </p:cNvPr>
                <p:cNvSpPr txBox="1"/>
                <p:nvPr/>
              </p:nvSpPr>
              <p:spPr>
                <a:xfrm>
                  <a:off x="9149219" y="3362324"/>
                  <a:ext cx="241072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6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6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6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6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60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347D6A7-F36D-4C07-9468-BA4F0C77B9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9219" y="3362324"/>
                  <a:ext cx="2410721" cy="10156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2A4A38D-6CD0-434F-A90F-8CF6C60C79A1}"/>
              </a:ext>
            </a:extLst>
          </p:cNvPr>
          <p:cNvGrpSpPr/>
          <p:nvPr/>
        </p:nvGrpSpPr>
        <p:grpSpPr>
          <a:xfrm>
            <a:off x="2799855" y="158554"/>
            <a:ext cx="6712105" cy="6454002"/>
            <a:chOff x="2799855" y="158554"/>
            <a:chExt cx="6712105" cy="6454002"/>
          </a:xfrm>
          <a:solidFill>
            <a:schemeClr val="bg1"/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0B2AB6D-6B49-4FEF-8BC8-A8B10D8DA3A8}"/>
                </a:ext>
              </a:extLst>
            </p:cNvPr>
            <p:cNvGrpSpPr/>
            <p:nvPr/>
          </p:nvGrpSpPr>
          <p:grpSpPr>
            <a:xfrm>
              <a:off x="2799855" y="158554"/>
              <a:ext cx="6712105" cy="6454002"/>
              <a:chOff x="788979" y="442452"/>
              <a:chExt cx="6712105" cy="6454002"/>
            </a:xfrm>
            <a:grpFill/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4B8A1D6-9C68-402C-A07A-05D1DE59750C}"/>
                  </a:ext>
                </a:extLst>
              </p:cNvPr>
              <p:cNvSpPr/>
              <p:nvPr/>
            </p:nvSpPr>
            <p:spPr>
              <a:xfrm>
                <a:off x="1573161" y="442452"/>
                <a:ext cx="4999524" cy="125636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5A47C25-FBBF-4CFC-BEE0-0087EDDBB1C2}"/>
                  </a:ext>
                </a:extLst>
              </p:cNvPr>
              <p:cNvSpPr/>
              <p:nvPr/>
            </p:nvSpPr>
            <p:spPr>
              <a:xfrm>
                <a:off x="788979" y="1698812"/>
                <a:ext cx="6712105" cy="519764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727DD141-FD6D-465D-B2C0-432A86B1C762}"/>
                </a:ext>
              </a:extLst>
            </p:cNvPr>
            <p:cNvSpPr/>
            <p:nvPr/>
          </p:nvSpPr>
          <p:spPr>
            <a:xfrm>
              <a:off x="3033021" y="3176795"/>
              <a:ext cx="6296524" cy="1535441"/>
            </a:xfrm>
            <a:prstGeom prst="rightArrow">
              <a:avLst/>
            </a:prstGeom>
            <a:solidFill>
              <a:srgbClr val="0071B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533669-94BE-4647-AE51-8C165476D306}"/>
                    </a:ext>
                  </a:extLst>
                </p:cNvPr>
                <p:cNvSpPr txBox="1"/>
                <p:nvPr/>
              </p:nvSpPr>
              <p:spPr>
                <a:xfrm>
                  <a:off x="3821147" y="3286697"/>
                  <a:ext cx="4444181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6000" dirty="0">
                      <a:solidFill>
                        <a:schemeClr val="bg1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GB" sz="6000" dirty="0">
                      <a:solidFill>
                        <a:schemeClr val="bg1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GB" sz="6000" dirty="0">
                      <a:solidFill>
                        <a:schemeClr val="bg1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GB" sz="60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533669-94BE-4647-AE51-8C165476D3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147" y="3286697"/>
                  <a:ext cx="4444181" cy="1015663"/>
                </a:xfrm>
                <a:prstGeom prst="rect">
                  <a:avLst/>
                </a:prstGeom>
                <a:blipFill>
                  <a:blip r:embed="rId5"/>
                  <a:stretch>
                    <a:fillRect t="-17964" b="-3952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381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E56B4BB-01FA-4F10-A9E4-AF35A26EBBB9}"/>
              </a:ext>
            </a:extLst>
          </p:cNvPr>
          <p:cNvGrpSpPr/>
          <p:nvPr/>
        </p:nvGrpSpPr>
        <p:grpSpPr>
          <a:xfrm>
            <a:off x="659504" y="835281"/>
            <a:ext cx="10872991" cy="4686634"/>
            <a:chOff x="659504" y="1085683"/>
            <a:chExt cx="10872991" cy="4686634"/>
          </a:xfrm>
        </p:grpSpPr>
        <p:pic>
          <p:nvPicPr>
            <p:cNvPr id="4" name="Picture 3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6E42E3C9-3518-4234-A492-AFC5EE322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504" y="1085683"/>
              <a:ext cx="10872991" cy="468663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CD5DEA-1C6B-4072-9048-7E086BD10352}"/>
                </a:ext>
              </a:extLst>
            </p:cNvPr>
            <p:cNvSpPr txBox="1"/>
            <p:nvPr/>
          </p:nvSpPr>
          <p:spPr>
            <a:xfrm>
              <a:off x="3116890" y="5495318"/>
              <a:ext cx="5958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>
                      <a:lumMod val="65000"/>
                    </a:schemeClr>
                  </a:solidFill>
                </a:rPr>
                <a:t>https://en.wikipedia.org/wiki/Variational_autoencoder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C8949E-B502-4579-9381-D9F613734EAE}"/>
                  </a:ext>
                </a:extLst>
              </p:cNvPr>
              <p:cNvSpPr txBox="1"/>
              <p:nvPr/>
            </p:nvSpPr>
            <p:spPr>
              <a:xfrm>
                <a:off x="3303495" y="2272523"/>
                <a:ext cx="1470209" cy="58477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C8949E-B502-4579-9381-D9F613734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495" y="2272523"/>
                <a:ext cx="147020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816B5E-BBE1-4E32-B2DA-936062D43F16}"/>
                  </a:ext>
                </a:extLst>
              </p:cNvPr>
              <p:cNvSpPr txBox="1"/>
              <p:nvPr/>
            </p:nvSpPr>
            <p:spPr>
              <a:xfrm>
                <a:off x="7332002" y="2272523"/>
                <a:ext cx="1470209" cy="62863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816B5E-BBE1-4E32-B2DA-936062D43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002" y="2272523"/>
                <a:ext cx="1470209" cy="6286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8">
            <a:extLst>
              <a:ext uri="{FF2B5EF4-FFF2-40B4-BE49-F238E27FC236}">
                <a16:creationId xmlns:a16="http://schemas.microsoft.com/office/drawing/2014/main" id="{97FC968D-BD0D-476E-AD4C-8BBD992E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Variational Autoencoder (VAE)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323CC5-13A2-4403-938E-54EC2E1520FA}"/>
              </a:ext>
            </a:extLst>
          </p:cNvPr>
          <p:cNvGrpSpPr/>
          <p:nvPr/>
        </p:nvGrpSpPr>
        <p:grpSpPr>
          <a:xfrm>
            <a:off x="2391041" y="5747388"/>
            <a:ext cx="7633756" cy="584775"/>
            <a:chOff x="3118671" y="5383415"/>
            <a:chExt cx="7633756" cy="5847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CA1263-4600-4B39-BF13-9888329426F2}"/>
                </a:ext>
              </a:extLst>
            </p:cNvPr>
            <p:cNvSpPr txBox="1"/>
            <p:nvPr/>
          </p:nvSpPr>
          <p:spPr>
            <a:xfrm>
              <a:off x="5041643" y="5383415"/>
              <a:ext cx="1470209" cy="5847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GB" sz="3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5C7BA7-D72F-44CD-8DBF-FF771FAFADF4}"/>
                </a:ext>
              </a:extLst>
            </p:cNvPr>
            <p:cNvSpPr txBox="1"/>
            <p:nvPr/>
          </p:nvSpPr>
          <p:spPr>
            <a:xfrm>
              <a:off x="9067632" y="5383415"/>
              <a:ext cx="1470209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GB" sz="3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F6BBF4-89F7-4BF5-9F3D-F9A69B22C062}"/>
                    </a:ext>
                  </a:extLst>
                </p:cNvPr>
                <p:cNvSpPr txBox="1"/>
                <p:nvPr/>
              </p:nvSpPr>
              <p:spPr>
                <a:xfrm>
                  <a:off x="3118671" y="5383415"/>
                  <a:ext cx="7633756" cy="5715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)||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sz="3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sSub>
                              <m:sSubPr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GB" sz="32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F6BBF4-89F7-4BF5-9F3D-F9A69B22C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8671" y="5383415"/>
                  <a:ext cx="7633756" cy="5715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CD696FB-0AE6-43DA-916F-CD9E2516A4CE}"/>
              </a:ext>
            </a:extLst>
          </p:cNvPr>
          <p:cNvSpPr/>
          <p:nvPr/>
        </p:nvSpPr>
        <p:spPr>
          <a:xfrm>
            <a:off x="6736080" y="1270000"/>
            <a:ext cx="4389120" cy="3974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3F886C-C5B6-414F-A9AC-DF947D689D71}"/>
              </a:ext>
            </a:extLst>
          </p:cNvPr>
          <p:cNvSpPr/>
          <p:nvPr/>
        </p:nvSpPr>
        <p:spPr>
          <a:xfrm>
            <a:off x="7051435" y="5566672"/>
            <a:ext cx="3131964" cy="850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26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443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Avenir Next LT Pro</vt:lpstr>
      <vt:lpstr>Calibri</vt:lpstr>
      <vt:lpstr>Calibri Light</vt:lpstr>
      <vt:lpstr>Cambria Math</vt:lpstr>
      <vt:lpstr>Times New Roman</vt:lpstr>
      <vt:lpstr>Office Theme</vt:lpstr>
      <vt:lpstr>Machine Learning of Nonequilibrium States</vt:lpstr>
      <vt:lpstr>What is a Nonequilibrium state?</vt:lpstr>
      <vt:lpstr>Aims of the Project</vt:lpstr>
      <vt:lpstr>Defining the TASEP</vt:lpstr>
      <vt:lpstr>PowerPoint Presentation</vt:lpstr>
      <vt:lpstr>PowerPoint Presentation</vt:lpstr>
      <vt:lpstr>How Neural Networks Work</vt:lpstr>
      <vt:lpstr>PowerPoint Presentation</vt:lpstr>
      <vt:lpstr>Variational Autoencoder (VAE)</vt:lpstr>
      <vt:lpstr>Measuring Complexity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of Nonequilibrium States</dc:title>
  <dc:creator>STEWART Matthew</dc:creator>
  <cp:lastModifiedBy>STEWART Matthew</cp:lastModifiedBy>
  <cp:revision>7</cp:revision>
  <dcterms:created xsi:type="dcterms:W3CDTF">2022-04-05T08:37:49Z</dcterms:created>
  <dcterms:modified xsi:type="dcterms:W3CDTF">2022-04-05T10:54:13Z</dcterms:modified>
</cp:coreProperties>
</file>