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4" r:id="rId2"/>
    <p:sldId id="263" r:id="rId3"/>
    <p:sldId id="256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9" autoAdjust="0"/>
    <p:restoredTop sz="94826" autoAdjust="0"/>
  </p:normalViewPr>
  <p:slideViewPr>
    <p:cSldViewPr snapToGrid="0">
      <p:cViewPr varScale="1">
        <p:scale>
          <a:sx n="112" d="100"/>
          <a:sy n="112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D1DAE-8D5D-1F4F-BE0C-363561884B68}" type="datetimeFigureOut">
              <a:rPr kumimoji="1" lang="zh-CN" altLang="en-US" smtClean="0"/>
              <a:t>2019-09-17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4BA85-FEDB-FF49-91C0-A6FE0B32DD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15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726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3955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可以实现设备的批量配置，也可以</a:t>
            </a:r>
            <a:r>
              <a:rPr kumimoji="1" lang="zh-CN" altLang="en-US" smtClean="0"/>
              <a:t>实现对单一设备的操作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4BA85-FEDB-FF49-91C0-A6FE0B32DDA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05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313" y="744538"/>
            <a:ext cx="6616700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79482" y="4714969"/>
            <a:ext cx="5438711" cy="4467355"/>
          </a:xfrm>
          <a:prstGeom prst="rect">
            <a:avLst/>
          </a:prstGeom>
          <a:noFill/>
          <a:ln/>
        </p:spPr>
        <p:txBody>
          <a:bodyPr lIns="80165" tIns="40083" rIns="80165" bIns="40083"/>
          <a:lstStyle/>
          <a:p>
            <a:pPr marL="0" lvl="1">
              <a:lnSpc>
                <a:spcPct val="150000"/>
              </a:lnSpc>
              <a:defRPr/>
            </a:pPr>
            <a:r>
              <a:rPr lang="zh-CN" altLang="en-US" sz="1000" b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架构组件：</a:t>
            </a:r>
            <a:endParaRPr lang="en-US" altLang="zh-CN" sz="1000" b="1" dirty="0" smtClean="0">
              <a:solidFill>
                <a:srgbClr val="FF0000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Fabric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：对应一个交换网络，由一对网关组，加上一个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Spine-Leaf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网络组成</a:t>
            </a:r>
            <a:r>
              <a:rPr lang="zh-CN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网关组：由一对网关交换机、一对防火墙、一对负载均衡设备构成。网关交换机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虚拟化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，两个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作为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VXLAN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双活，部署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。防火墙串接在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之间，彼此运行静态路由。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连接数据中心核心交换机。负载均衡与通过静态路由连接到两个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VS1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的一对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接口。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Spine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交换机独立部署。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交换机成对部署，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台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之间运行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m-lag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 marL="304733" lvl="1" indent="-304733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  <a:defRPr/>
            </a:pP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服务器网卡主备或双活接入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对</a:t>
            </a:r>
            <a:r>
              <a:rPr lang="en-US" altLang="zh-CN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Leaf</a:t>
            </a:r>
            <a:r>
              <a:rPr lang="zh-CN" altLang="en-US" sz="1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交换机。</a:t>
            </a:r>
            <a:endParaRPr lang="en-US" altLang="zh-CN" sz="1000" dirty="0" smtClean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endParaRPr lang="zh-CN" altLang="en-US" dirty="0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24FF2-1CB7-4E75-96C2-B2B9D500A31C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869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-1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5" y="0"/>
            <a:ext cx="12190236" cy="68580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999300" y="1785928"/>
            <a:ext cx="10255368" cy="1714512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3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36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999299" y="4000504"/>
            <a:ext cx="3861098" cy="360363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落款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r>
              <a:rPr lang="zh-CN" altLang="en-US" sz="2000" b="1" dirty="0"/>
              <a:t> 黑色</a:t>
            </a:r>
            <a:r>
              <a:rPr lang="en-US" altLang="zh-CN" sz="2000" b="1" dirty="0"/>
              <a:t>)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7" hasCustomPrompt="1"/>
          </p:nvPr>
        </p:nvSpPr>
        <p:spPr>
          <a:xfrm>
            <a:off x="999297" y="4500575"/>
            <a:ext cx="3840427" cy="360363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l">
              <a:buNone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日期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0" y="494865"/>
            <a:ext cx="28413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55" y="626752"/>
            <a:ext cx="3759873" cy="5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055968" y="6093298"/>
            <a:ext cx="3439885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1168"/>
            <a:ext cx="12191647" cy="180994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385" y="1340769"/>
            <a:ext cx="10862682" cy="4320480"/>
          </a:xfrm>
        </p:spPr>
        <p:txBody>
          <a:bodyPr lIns="91410" tIns="45705" rIns="91410" bIns="4570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583" y="6356352"/>
            <a:ext cx="2844717" cy="365125"/>
          </a:xfrm>
        </p:spPr>
        <p:txBody>
          <a:bodyPr lIns="91410" tIns="45705" rIns="91410" bIns="45705"/>
          <a:lstStyle/>
          <a:p>
            <a:fld id="{04EBE0E1-1C55-4334-85A3-E2728A37F884}" type="datetimeFigureOut">
              <a:rPr lang="zh-CN" altLang="en-US" smtClean="0"/>
              <a:t>2019-09-17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479" y="6356352"/>
            <a:ext cx="3860688" cy="365125"/>
          </a:xfrm>
        </p:spPr>
        <p:txBody>
          <a:bodyPr lIns="91410" tIns="45705" rIns="91410" bIns="45705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347" y="6356352"/>
            <a:ext cx="2844717" cy="365125"/>
          </a:xfrm>
        </p:spPr>
        <p:txBody>
          <a:bodyPr lIns="91410" tIns="45705" rIns="91410" bIns="45705"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27" y="201133"/>
            <a:ext cx="4321622" cy="79208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gray">
          <a:xfrm>
            <a:off x="201633" y="1079027"/>
            <a:ext cx="7824537" cy="4571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10" tIns="45705" rIns="91410" bIns="45705"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CCFA5AD-83F8-4F94-A4AB-ED786BE814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74" t="5697" b="4930"/>
          <a:stretch/>
        </p:blipFill>
        <p:spPr>
          <a:xfrm>
            <a:off x="527383" y="192113"/>
            <a:ext cx="759635" cy="5916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ECAEFC7-30CF-4B2F-922A-14691BCFBBB3}"/>
              </a:ext>
            </a:extLst>
          </p:cNvPr>
          <p:cNvSpPr/>
          <p:nvPr/>
        </p:nvSpPr>
        <p:spPr>
          <a:xfrm>
            <a:off x="1345353" y="738055"/>
            <a:ext cx="10844986" cy="4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文本占位符 8">
            <a:extLst>
              <a:ext uri="{FF2B5EF4-FFF2-40B4-BE49-F238E27FC236}">
                <a16:creationId xmlns:a16="http://schemas.microsoft.com/office/drawing/2014/main" xmlns="" id="{8C541A9E-F728-4944-BE21-C9BBAC4F78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45991" y="295124"/>
            <a:ext cx="9008504" cy="435370"/>
          </a:xfrm>
          <a:prstGeom prst="rect">
            <a:avLst/>
          </a:prstGeom>
        </p:spPr>
        <p:txBody>
          <a:bodyPr lIns="91410" tIns="45705" rIns="91410" bIns="45705" anchor="ctr"/>
          <a:lstStyle>
            <a:lvl1pPr marL="0" indent="0">
              <a:buNone/>
              <a:defRPr sz="29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标题微软雅黑</a:t>
            </a:r>
            <a:r>
              <a:rPr lang="en-US" altLang="zh-CN" dirty="0"/>
              <a:t>32</a:t>
            </a:r>
            <a:r>
              <a:rPr lang="zh-CN" altLang="en-US" dirty="0"/>
              <a:t>号加粗黑色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xmlns="" id="{05D8DE56-AE90-42C3-9800-708D84AB40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384" y="1436959"/>
            <a:ext cx="11137237" cy="1091932"/>
          </a:xfrm>
          <a:prstGeom prst="rect">
            <a:avLst/>
          </a:prstGeom>
        </p:spPr>
        <p:txBody>
          <a:bodyPr lIns="91410" tIns="45705" rIns="91410" bIns="45705"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5E16A69-409A-4CE4-875B-43ADA63B7318}"/>
              </a:ext>
            </a:extLst>
          </p:cNvPr>
          <p:cNvSpPr/>
          <p:nvPr/>
        </p:nvSpPr>
        <p:spPr>
          <a:xfrm>
            <a:off x="11222994" y="178700"/>
            <a:ext cx="573674" cy="5517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  <p:sp>
        <p:nvSpPr>
          <p:cNvPr id="3" name="灯片编号占位符 5"/>
          <p:cNvSpPr>
            <a:spLocks noGrp="1" noChangeArrowheads="1"/>
          </p:cNvSpPr>
          <p:nvPr/>
        </p:nvSpPr>
        <p:spPr bwMode="auto">
          <a:xfrm>
            <a:off x="11221819" y="259399"/>
            <a:ext cx="578608" cy="426382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1708" tIns="30854" rIns="61708" bIns="30854" anchor="ctr"/>
          <a:lstStyle/>
          <a:p>
            <a:pPr algn="ct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>
                <a:buFont typeface="Arial" panose="020B0604020202020204" pitchFamily="34" charset="0"/>
                <a:buNone/>
                <a:defRPr/>
              </a:pPr>
              <a:t>‹#›</a:t>
            </a:fld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xmlns="" id="{2D5D9DF4-FD2F-4CEC-9A73-8CC03E6B79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384" y="888319"/>
            <a:ext cx="3487268" cy="444095"/>
          </a:xfrm>
          <a:prstGeom prst="rect">
            <a:avLst/>
          </a:prstGeom>
          <a:solidFill>
            <a:srgbClr val="24ABAE">
              <a:alpha val="95000"/>
            </a:srgbClr>
          </a:solidFill>
          <a:effectLst>
            <a:outerShdw blurRad="12700" dist="50800" dir="2700000" algn="tl" rotWithShape="0">
              <a:srgbClr val="24ABAE">
                <a:alpha val="40000"/>
              </a:srgbClr>
            </a:outerShdw>
          </a:effectLst>
        </p:spPr>
        <p:txBody>
          <a:bodyPr lIns="91410" tIns="45705" rIns="91410" bIns="45705" anchor="ctr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文本框 14">
            <a:extLst>
              <a:ext uri="{FF2B5EF4-FFF2-40B4-BE49-F238E27FC236}">
                <a16:creationId xmlns:a16="http://schemas.microsoft.com/office/drawing/2014/main" xmlns="" id="{339BBBEC-E062-4610-B7D9-51F1F0E82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6482286"/>
            <a:ext cx="12192000" cy="37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  <a:effectLst>
            <a:outerShdw blurRad="25400" dist="25400" dir="16200000" rotWithShape="0">
              <a:prstClr val="black">
                <a:alpha val="50000"/>
              </a:prstClr>
            </a:outerShdw>
          </a:effectLst>
          <a:extLst/>
        </p:spPr>
        <p:txBody>
          <a:bodyPr lIns="161969" tIns="45705" rIns="91410" bIns="4570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259789" algn="l" defTabSz="8227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47B731A4-0ABB-448E-BD4C-A1DF82744EB2}"/>
              </a:ext>
            </a:extLst>
          </p:cNvPr>
          <p:cNvSpPr/>
          <p:nvPr/>
        </p:nvSpPr>
        <p:spPr>
          <a:xfrm>
            <a:off x="0" y="738055"/>
            <a:ext cx="444286" cy="45719"/>
          </a:xfrm>
          <a:prstGeom prst="rect">
            <a:avLst/>
          </a:prstGeom>
          <a:solidFill>
            <a:srgbClr val="FFC000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60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59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B-1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097025" y="1571612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096064" y="2075049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6064" y="258798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 algn="l" defTabSz="914099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lang="zh-CN" altLang="en-US" sz="1800" b="1" kern="1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096064" y="3092037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1096064" y="3604973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marR="0" indent="-285656" algn="l" defTabSz="9140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1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CF378971-9DEF-426A-AB05-85B248B97436}"/>
              </a:ext>
            </a:extLst>
          </p:cNvPr>
          <p:cNvSpPr/>
          <p:nvPr/>
        </p:nvSpPr>
        <p:spPr>
          <a:xfrm>
            <a:off x="816178" y="476672"/>
            <a:ext cx="2239925" cy="648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6192" y="274638"/>
            <a:ext cx="8142304" cy="562074"/>
          </a:xfrm>
          <a:prstGeom prst="rect">
            <a:avLst/>
          </a:prstGeom>
        </p:spPr>
        <p:txBody>
          <a:bodyPr/>
          <a:lstStyle>
            <a:lvl1pPr algn="l">
              <a:defRPr sz="28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1151029" cy="504056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8915829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911423" y="344215"/>
            <a:ext cx="7680853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algn="l">
              <a:defRPr lang="zh-CN" altLang="en-US" sz="2667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2019-09-17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17" y="164637"/>
            <a:ext cx="3060671" cy="6977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665979"/>
            <a:ext cx="12192000" cy="1920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5" tIns="60943" rIns="121885" bIns="60943"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" y="300605"/>
            <a:ext cx="623943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041" y="300605"/>
            <a:ext cx="61012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992562" y="6412106"/>
            <a:ext cx="697033" cy="441461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91417" tIns="45709" rIns="91417" bIns="4570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36847" y="6365558"/>
            <a:ext cx="608429" cy="492408"/>
          </a:xfrm>
          <a:prstGeom prst="rect">
            <a:avLst/>
          </a:prstGeom>
        </p:spPr>
        <p:txBody>
          <a:bodyPr wrap="none" lIns="121885" tIns="60943" rIns="121885" bIns="60943">
            <a:spAutoFit/>
          </a:bodyPr>
          <a:lstStyle/>
          <a:p>
            <a:pPr algn="ctr"/>
            <a:fld id="{0C913308-F349-4B6D-A68A-DD1791B4A57B}" type="slidenum">
              <a:rPr lang="zh-CN" altLang="en-US" sz="2400" smtClean="0">
                <a:solidFill>
                  <a:prstClr val="white"/>
                </a:solidFill>
              </a:rPr>
              <a:pPr algn="ctr"/>
              <a:t>‹#›</a:t>
            </a:fld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 animBg="1"/>
      <p:bldP spid="10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911423" y="344215"/>
            <a:ext cx="7680853" cy="5027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 algn="l">
              <a:defRPr lang="zh-CN" altLang="en-US" sz="2667" b="1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2019-09-17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317" y="164637"/>
            <a:ext cx="3060671" cy="6977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6665979"/>
            <a:ext cx="12192000" cy="1920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5" tIns="60943" rIns="121885" bIns="60943" rtlCol="0" anchor="ctr"/>
          <a:lstStyle/>
          <a:p>
            <a:pPr algn="ctr"/>
            <a:endParaRPr lang="zh-CN" altLang="en-US" sz="2400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" y="300605"/>
            <a:ext cx="623943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041" y="300605"/>
            <a:ext cx="61012" cy="573617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121885" tIns="60943" rIns="121885" bIns="60943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992562" y="6412106"/>
            <a:ext cx="697033" cy="441461"/>
          </a:xfrm>
          <a:prstGeom prst="rect">
            <a:avLst/>
          </a:prstGeom>
          <a:solidFill>
            <a:srgbClr val="0070C0"/>
          </a:solidFill>
          <a:ln w="25400">
            <a:noFill/>
            <a:bevel/>
          </a:ln>
        </p:spPr>
        <p:txBody>
          <a:bodyPr lIns="91417" tIns="45709" rIns="91417" bIns="45709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zh-CN" sz="24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036847" y="6365558"/>
            <a:ext cx="608429" cy="492408"/>
          </a:xfrm>
          <a:prstGeom prst="rect">
            <a:avLst/>
          </a:prstGeom>
        </p:spPr>
        <p:txBody>
          <a:bodyPr wrap="none" lIns="121885" tIns="60943" rIns="121885" bIns="60943">
            <a:spAutoFit/>
          </a:bodyPr>
          <a:lstStyle/>
          <a:p>
            <a:pPr algn="ctr"/>
            <a:fld id="{0C913308-F349-4B6D-A68A-DD1791B4A57B}" type="slidenum">
              <a:rPr lang="zh-CN" altLang="en-US" sz="2400" smtClean="0">
                <a:solidFill>
                  <a:prstClr val="white"/>
                </a:solidFill>
              </a:rPr>
              <a:pPr algn="ctr"/>
              <a:t>‹#›</a:t>
            </a:fld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-102.jpg"/>
          <p:cNvPicPr>
            <a:picLocks noChangeAspect="1"/>
          </p:cNvPicPr>
          <p:nvPr/>
        </p:nvPicPr>
        <p:blipFill rotWithShape="1">
          <a:blip r:embed="rId2" cstate="print"/>
          <a:srcRect t="66800"/>
          <a:stretch>
            <a:fillRect/>
          </a:stretch>
        </p:blipFill>
        <p:spPr>
          <a:xfrm>
            <a:off x="883" y="6093298"/>
            <a:ext cx="12190236" cy="764704"/>
          </a:xfrm>
          <a:prstGeom prst="rect">
            <a:avLst/>
          </a:prstGeom>
        </p:spPr>
      </p:pic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176953" y="2283535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8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18</a:t>
            </a:r>
            <a:r>
              <a:rPr lang="zh-CN" altLang="en-US" dirty="0"/>
              <a:t>号 黑色）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3616085" y="2844779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6085" y="3406023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3616085" y="398313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3616085" y="4560241"/>
            <a:ext cx="5184676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1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黑色）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284134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976105" y="1292216"/>
            <a:ext cx="9215013" cy="72008"/>
          </a:xfrm>
          <a:prstGeom prst="rect">
            <a:avLst/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5" rIns="91410" bIns="45705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51" y="430217"/>
            <a:ext cx="10327216" cy="871537"/>
          </a:xfrm>
          <a:prstGeom prst="rect">
            <a:avLst/>
          </a:prstGeom>
        </p:spPr>
        <p:txBody>
          <a:bodyPr lIns="103223" tIns="51612" rIns="103223" bIns="51612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idx="1"/>
          </p:nvPr>
        </p:nvSpPr>
        <p:spPr bwMode="auto">
          <a:xfrm>
            <a:off x="877662" y="1628781"/>
            <a:ext cx="10436683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69" tIns="45233" rIns="90469" bIns="45233"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1486" y="6489703"/>
            <a:ext cx="2796116" cy="455614"/>
          </a:xfrm>
          <a:prstGeom prst="rect">
            <a:avLst/>
          </a:prstGeom>
        </p:spPr>
        <p:txBody>
          <a:bodyPr lIns="103223" tIns="51612" rIns="103223" bIns="51612"/>
          <a:lstStyle>
            <a:lvl1pPr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09454A60-CA41-46B1-88DE-05B4A94CFDB1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00799402"/>
      </p:ext>
    </p:extLst>
  </p:cSld>
  <p:clrMapOvr>
    <a:masterClrMapping/>
  </p:clrMapOvr>
  <p:transition spd="med"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BE0E1-1C55-4334-85A3-E2728A37F884}" type="datetimeFigureOut">
              <a:rPr lang="zh-CN" altLang="en-US" smtClean="0"/>
              <a:t>2019-09-17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1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-1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8607" y="285728"/>
            <a:ext cx="7089631" cy="435370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28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778608" y="928670"/>
            <a:ext cx="10634785" cy="5429288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16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11" y="188642"/>
            <a:ext cx="2556309" cy="5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-1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8607" y="285728"/>
            <a:ext cx="7089631" cy="435370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(</a:t>
            </a:r>
            <a:r>
              <a:rPr lang="zh-CN" altLang="en-US" dirty="0"/>
              <a:t>黑体 </a:t>
            </a:r>
            <a:r>
              <a:rPr lang="en-US" altLang="zh-CN" dirty="0"/>
              <a:t>28</a:t>
            </a:r>
            <a:r>
              <a:rPr lang="zh-CN" altLang="en-US" dirty="0"/>
              <a:t>号 黑色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11" y="188642"/>
            <a:ext cx="2556309" cy="58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-1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" y="0"/>
            <a:ext cx="12190236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029" y="5085188"/>
            <a:ext cx="1897157" cy="1200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" y="13"/>
            <a:ext cx="12191946" cy="686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819891" y="1556797"/>
            <a:ext cx="7596549" cy="57606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目录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32</a:t>
            </a:r>
            <a:r>
              <a:rPr lang="zh-CN" altLang="en-US" dirty="0"/>
              <a:t>号黑色加粗</a:t>
            </a: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0754" y="2349504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0" name="灯片编号占位符 5"/>
          <p:cNvSpPr>
            <a:spLocks noGrp="1" noChangeArrowheads="1"/>
          </p:cNvSpPr>
          <p:nvPr/>
        </p:nvSpPr>
        <p:spPr bwMode="auto">
          <a:xfrm>
            <a:off x="8895256" y="6286381"/>
            <a:ext cx="2741070" cy="368300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8546" tIns="34273" rIns="68546" bIns="34273"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3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19794" y="2852942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9794" y="3365871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819794" y="3869926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2819794" y="4382864"/>
            <a:ext cx="5088445" cy="359420"/>
          </a:xfrm>
          <a:prstGeom prst="rect">
            <a:avLst/>
          </a:prstGeom>
        </p:spPr>
        <p:txBody>
          <a:bodyPr lIns="91410" tIns="45705" rIns="91410" bIns="45705"/>
          <a:lstStyle>
            <a:lvl1pPr marL="285656" indent="-285656">
              <a:buFont typeface="Wingdings" panose="05000000000000000000" pitchFamily="2" charset="2"/>
              <a:buChar char="n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050" indent="0">
              <a:buNone/>
              <a:defRPr/>
            </a:lvl2pPr>
          </a:lstStyle>
          <a:p>
            <a:pPr lvl="0"/>
            <a:r>
              <a:rPr lang="zh-CN" altLang="en-US" dirty="0"/>
              <a:t>微软雅黑</a:t>
            </a:r>
            <a:r>
              <a:rPr lang="zh-CN" altLang="zh-CN" dirty="0"/>
              <a:t>2</a:t>
            </a:r>
            <a:r>
              <a:rPr lang="en-US" altLang="zh-CN" dirty="0"/>
              <a:t>0</a:t>
            </a:r>
            <a:r>
              <a:rPr lang="zh-CN" altLang="en-US" dirty="0"/>
              <a:t>号黑色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Documents and Settings\Administrator\桌面\ppt\PPT-0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" y="1881146"/>
            <a:ext cx="12191946" cy="501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Documents and Settings\Administrator\桌面\ppt\PPT-07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" y="-2190"/>
            <a:ext cx="12191946" cy="257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5"/>
          <p:cNvSpPr>
            <a:spLocks noGrp="1" noChangeArrowheads="1"/>
          </p:cNvSpPr>
          <p:nvPr/>
        </p:nvSpPr>
        <p:spPr bwMode="auto">
          <a:xfrm>
            <a:off x="8895256" y="6286381"/>
            <a:ext cx="2741070" cy="368300"/>
          </a:xfrm>
          <a:prstGeom prst="rect">
            <a:avLst/>
          </a:prstGeom>
          <a:noFill/>
          <a:ln w="9525">
            <a:noFill/>
            <a:bevel/>
          </a:ln>
        </p:spPr>
        <p:txBody>
          <a:bodyPr lIns="68546" tIns="34273" rIns="68546" bIns="34273" anchor="ctr"/>
          <a:lstStyle/>
          <a:p>
            <a:pPr algn="r">
              <a:buFont typeface="Arial" panose="020B0604020202020204" pitchFamily="34" charset="0"/>
              <a:buNone/>
              <a:defRPr/>
            </a:pPr>
            <a:fld id="{469781A3-0A7F-4A9A-A2DB-5CEDC794F157}" type="slidenum">
              <a:rPr lang="zh-CN" altLang="en-US" sz="13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3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27385" y="286422"/>
            <a:ext cx="7010994" cy="435371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标题微软雅黑</a:t>
            </a:r>
            <a:r>
              <a:rPr lang="en-US" altLang="zh-CN" dirty="0"/>
              <a:t>32</a:t>
            </a:r>
            <a:r>
              <a:rPr lang="zh-CN" altLang="en-US" dirty="0"/>
              <a:t>号加粗黑色</a:t>
            </a:r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27380" y="1340772"/>
            <a:ext cx="11137189" cy="446449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zh-CN" altLang="en-US" dirty="0"/>
              <a:t>正文微软雅黑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r>
              <a:rPr lang="en-US" altLang="zh-CN" dirty="0"/>
              <a:t>-20</a:t>
            </a:r>
            <a:r>
              <a:rPr lang="zh-CN" altLang="en-US" dirty="0"/>
              <a:t>号黑色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" y="2359"/>
            <a:ext cx="12179077" cy="6853287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83" y="6356352"/>
            <a:ext cx="2844717" cy="365125"/>
          </a:xfrm>
        </p:spPr>
        <p:txBody>
          <a:bodyPr lIns="91410" tIns="45705" rIns="91410" bIns="45705"/>
          <a:lstStyle/>
          <a:p>
            <a:fld id="{04EBE0E1-1C55-4334-85A3-E2728A37F884}" type="datetimeFigureOut">
              <a:rPr lang="zh-CN" altLang="en-US" smtClean="0"/>
              <a:t>2019-09-17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479" y="6356352"/>
            <a:ext cx="3860688" cy="365125"/>
          </a:xfrm>
        </p:spPr>
        <p:txBody>
          <a:bodyPr lIns="91410" tIns="45705" rIns="91410" bIns="45705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347" y="6356352"/>
            <a:ext cx="2844717" cy="365125"/>
          </a:xfrm>
        </p:spPr>
        <p:txBody>
          <a:bodyPr lIns="91410" tIns="45705" rIns="91410" bIns="45705"/>
          <a:lstStyle/>
          <a:p>
            <a:fld id="{E666783E-13DD-4BBD-B9FC-D0ECBC57382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9779" y="2564905"/>
            <a:ext cx="5088418" cy="369302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endParaRPr lang="zh-CN" alt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287838" y="2348882"/>
            <a:ext cx="5376442" cy="707856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endParaRPr lang="zh-CN" altLang="en-US" sz="4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836" y="266020"/>
            <a:ext cx="2166460" cy="17948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28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p:txStyles>
    <p:titleStyle>
      <a:lvl1pPr algn="ctr" defTabSz="91409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88" indent="-342788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05" indent="-285656" algn="l" defTabSz="9140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24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74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22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71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20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70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19" indent="-228525" algn="l" defTabSz="91409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9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48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97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46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96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44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94" algn="l" defTabSz="9140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8.png"/><Relationship Id="rId7" Type="http://schemas.openxmlformats.org/officeDocument/2006/relationships/image" Target="../media/image21.jpe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microsoft.com/office/2007/relationships/hdphoto" Target="../media/hdphoto1.wdp"/><Relationship Id="rId9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9.jpeg"/><Relationship Id="rId3" Type="http://schemas.openxmlformats.org/officeDocument/2006/relationships/image" Target="../media/image27.pn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6.png"/><Relationship Id="rId11" Type="http://schemas.openxmlformats.org/officeDocument/2006/relationships/image" Target="../media/image24.jpeg"/><Relationship Id="rId5" Type="http://schemas.openxmlformats.org/officeDocument/2006/relationships/image" Target="../media/image19.png"/><Relationship Id="rId10" Type="http://schemas.openxmlformats.org/officeDocument/2006/relationships/image" Target="../media/image23.jpeg"/><Relationship Id="rId4" Type="http://schemas.openxmlformats.org/officeDocument/2006/relationships/image" Target="../media/image28.png"/><Relationship Id="rId9" Type="http://schemas.openxmlformats.org/officeDocument/2006/relationships/image" Target="../media/image22.jpeg"/><Relationship Id="rId1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圆角矩形 49"/>
          <p:cNvSpPr>
            <a:spLocks noChangeArrowheads="1"/>
          </p:cNvSpPr>
          <p:nvPr/>
        </p:nvSpPr>
        <p:spPr bwMode="auto">
          <a:xfrm>
            <a:off x="5345666" y="3597059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119" name="直线连接符 118"/>
          <p:cNvCxnSpPr/>
          <p:nvPr/>
        </p:nvCxnSpPr>
        <p:spPr>
          <a:xfrm flipH="1">
            <a:off x="7446583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连接符 145"/>
          <p:cNvCxnSpPr/>
          <p:nvPr/>
        </p:nvCxnSpPr>
        <p:spPr>
          <a:xfrm flipH="1">
            <a:off x="7320091" y="4312680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/>
          <p:cNvCxnSpPr/>
          <p:nvPr/>
        </p:nvCxnSpPr>
        <p:spPr>
          <a:xfrm flipH="1">
            <a:off x="5926736" y="4291468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stCxn id="121" idx="0"/>
            <a:endCxn id="145" idx="2"/>
          </p:cNvCxnSpPr>
          <p:nvPr/>
        </p:nvCxnSpPr>
        <p:spPr bwMode="auto">
          <a:xfrm flipV="1">
            <a:off x="6650135" y="2559481"/>
            <a:ext cx="142273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>
          <a:xfrm>
            <a:off x="6239742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cxnSp>
        <p:nvCxnSpPr>
          <p:cNvPr id="101" name="直线连接符 100"/>
          <p:cNvCxnSpPr/>
          <p:nvPr/>
        </p:nvCxnSpPr>
        <p:spPr>
          <a:xfrm>
            <a:off x="5798977" y="4859305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/>
          <p:cNvCxnSpPr/>
          <p:nvPr/>
        </p:nvCxnSpPr>
        <p:spPr>
          <a:xfrm flipH="1">
            <a:off x="6601749" y="4859305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罐形 102"/>
          <p:cNvSpPr/>
          <p:nvPr/>
        </p:nvSpPr>
        <p:spPr>
          <a:xfrm rot="5400000">
            <a:off x="9449311" y="3901303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app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400" dirty="0"/>
          </a:p>
        </p:txBody>
      </p:sp>
      <p:sp>
        <p:nvSpPr>
          <p:cNvPr id="104" name="矩形 103"/>
          <p:cNvSpPr/>
          <p:nvPr/>
        </p:nvSpPr>
        <p:spPr>
          <a:xfrm>
            <a:off x="5514503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SLB</a:t>
            </a:r>
          </a:p>
        </p:txBody>
      </p:sp>
      <p:sp>
        <p:nvSpPr>
          <p:cNvPr id="110" name="罐形 109"/>
          <p:cNvSpPr/>
          <p:nvPr/>
        </p:nvSpPr>
        <p:spPr>
          <a:xfrm rot="5400000">
            <a:off x="6423659" y="3817878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web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vsw</a:t>
            </a:r>
            <a:endParaRPr kumimoji="1" lang="zh-CN" altLang="en-US" sz="1050" dirty="0"/>
          </a:p>
        </p:txBody>
      </p:sp>
      <p:cxnSp>
        <p:nvCxnSpPr>
          <p:cNvPr id="111" name="直线连接符 110"/>
          <p:cNvCxnSpPr/>
          <p:nvPr/>
        </p:nvCxnSpPr>
        <p:spPr>
          <a:xfrm>
            <a:off x="9594890" y="4840733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9314742" y="5525399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APP</a:t>
            </a:r>
            <a:endParaRPr kumimoji="1" lang="zh-CN" altLang="en-US" sz="1400" dirty="0"/>
          </a:p>
        </p:txBody>
      </p:sp>
      <p:sp>
        <p:nvSpPr>
          <p:cNvPr id="114" name="矩形 113"/>
          <p:cNvSpPr/>
          <p:nvPr/>
        </p:nvSpPr>
        <p:spPr>
          <a:xfrm>
            <a:off x="5761625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560069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7" name="矩形 116"/>
          <p:cNvSpPr/>
          <p:nvPr/>
        </p:nvSpPr>
        <p:spPr>
          <a:xfrm>
            <a:off x="9561864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18" name="矩形 117"/>
          <p:cNvSpPr/>
          <p:nvPr/>
        </p:nvSpPr>
        <p:spPr>
          <a:xfrm>
            <a:off x="7084576" y="5525399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WEB01</a:t>
            </a:r>
            <a:endParaRPr kumimoji="1" lang="zh-CN" altLang="en-US" sz="1400" dirty="0"/>
          </a:p>
        </p:txBody>
      </p:sp>
      <p:sp>
        <p:nvSpPr>
          <p:cNvPr id="120" name="矩形 119"/>
          <p:cNvSpPr/>
          <p:nvPr/>
        </p:nvSpPr>
        <p:spPr>
          <a:xfrm>
            <a:off x="7404903" y="548919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pic>
        <p:nvPicPr>
          <p:cNvPr id="121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3388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2" name="直线连接符 121"/>
          <p:cNvCxnSpPr>
            <a:stCxn id="125" idx="2"/>
            <a:endCxn id="103" idx="2"/>
          </p:cNvCxnSpPr>
          <p:nvPr/>
        </p:nvCxnSpPr>
        <p:spPr>
          <a:xfrm>
            <a:off x="9390645" y="3441197"/>
            <a:ext cx="221961" cy="12858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/>
          <p:cNvCxnSpPr>
            <a:stCxn id="121" idx="2"/>
            <a:endCxn id="110" idx="2"/>
          </p:cNvCxnSpPr>
          <p:nvPr/>
        </p:nvCxnSpPr>
        <p:spPr>
          <a:xfrm flipH="1">
            <a:off x="6586954" y="3441197"/>
            <a:ext cx="63181" cy="12858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461" descr="图片24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174392" y="2980114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7" name="直接连接符 186"/>
          <p:cNvCxnSpPr>
            <a:stCxn id="125" idx="0"/>
            <a:endCxn id="145" idx="2"/>
          </p:cNvCxnSpPr>
          <p:nvPr/>
        </p:nvCxnSpPr>
        <p:spPr bwMode="auto">
          <a:xfrm flipH="1" flipV="1">
            <a:off x="8072870" y="2559481"/>
            <a:ext cx="1317775" cy="42063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5605217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SSL</a:t>
            </a:r>
            <a:endParaRPr kumimoji="1" lang="zh-CN" altLang="en-US" sz="1400" dirty="0"/>
          </a:p>
        </p:txBody>
      </p:sp>
      <p:sp>
        <p:nvSpPr>
          <p:cNvPr id="143" name="矩形 142"/>
          <p:cNvSpPr/>
          <p:nvPr/>
        </p:nvSpPr>
        <p:spPr>
          <a:xfrm>
            <a:off x="6961428" y="4010245"/>
            <a:ext cx="722187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WAF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8265701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735293" y="3734208"/>
            <a:ext cx="8498588" cy="232750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测试环境现状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3613" y="1056457"/>
            <a:ext cx="432505" cy="457567"/>
          </a:xfrm>
          <a:prstGeom prst="rect">
            <a:avLst/>
          </a:prstGeom>
          <a:noFill/>
        </p:spPr>
      </p:pic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3613" y="2538928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5" name="TextBox 238"/>
          <p:cNvSpPr txBox="1"/>
          <p:nvPr/>
        </p:nvSpPr>
        <p:spPr>
          <a:xfrm>
            <a:off x="3424152" y="1066860"/>
            <a:ext cx="1097400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Gateway</a:t>
            </a: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172.20.13.30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43"/>
          <p:cNvSpPr txBox="1"/>
          <p:nvPr/>
        </p:nvSpPr>
        <p:spPr>
          <a:xfrm>
            <a:off x="3385433" y="2556989"/>
            <a:ext cx="1180756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ToR</a:t>
            </a: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172.20.13.149</a:t>
            </a:r>
          </a:p>
        </p:txBody>
      </p:sp>
      <p:sp>
        <p:nvSpPr>
          <p:cNvPr id="126" name="矩形 125"/>
          <p:cNvSpPr/>
          <p:nvPr/>
        </p:nvSpPr>
        <p:spPr>
          <a:xfrm>
            <a:off x="6111912" y="4718436"/>
            <a:ext cx="722187" cy="419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WEB01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66" name="直线连接符 65"/>
          <p:cNvCxnSpPr>
            <a:stCxn id="166" idx="2"/>
            <a:endCxn id="106" idx="2"/>
          </p:cNvCxnSpPr>
          <p:nvPr/>
        </p:nvCxnSpPr>
        <p:spPr>
          <a:xfrm>
            <a:off x="4709866" y="3000011"/>
            <a:ext cx="1845126" cy="10364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stCxn id="166" idx="2"/>
            <a:endCxn id="83" idx="2"/>
          </p:cNvCxnSpPr>
          <p:nvPr/>
        </p:nvCxnSpPr>
        <p:spPr>
          <a:xfrm>
            <a:off x="4709866" y="3000011"/>
            <a:ext cx="3902222" cy="10364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5395142" y="4052342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/>
          <p:nvPr/>
        </p:nvCxnSpPr>
        <p:spPr>
          <a:xfrm flipH="1">
            <a:off x="6473919" y="4381641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8448793" y="3722735"/>
            <a:ext cx="326590" cy="954081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app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vsw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110668" y="4718436"/>
            <a:ext cx="584310" cy="419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SLB</a:t>
            </a:r>
          </a:p>
        </p:txBody>
      </p:sp>
      <p:sp>
        <p:nvSpPr>
          <p:cNvPr id="106" name="罐形 105"/>
          <p:cNvSpPr/>
          <p:nvPr/>
        </p:nvSpPr>
        <p:spPr>
          <a:xfrm rot="5400000">
            <a:off x="6391696" y="2755449"/>
            <a:ext cx="326591" cy="2888650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web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vsw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8624382" y="4033769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8344234" y="4718435"/>
            <a:ext cx="584310" cy="4190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5357790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432239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8591356" y="4682227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cxnSp>
        <p:nvCxnSpPr>
          <p:cNvPr id="187" name="直接连接符 186"/>
          <p:cNvCxnSpPr>
            <a:stCxn id="166" idx="0"/>
            <a:endCxn id="145" idx="2"/>
          </p:cNvCxnSpPr>
          <p:nvPr/>
        </p:nvCxnSpPr>
        <p:spPr bwMode="auto">
          <a:xfrm flipV="1">
            <a:off x="4709866" y="1514024"/>
            <a:ext cx="0" cy="1024904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7136889" y="4718436"/>
            <a:ext cx="722187" cy="41901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WEB01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18" name="直线连接符 117"/>
          <p:cNvCxnSpPr/>
          <p:nvPr/>
        </p:nvCxnSpPr>
        <p:spPr>
          <a:xfrm flipH="1">
            <a:off x="7498896" y="4381641"/>
            <a:ext cx="19394" cy="68472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7457216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62144" y="913425"/>
            <a:ext cx="2735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/>
              <a:t>VLAN10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Gateway:192.168.0.254</a:t>
            </a:r>
          </a:p>
          <a:p>
            <a:r>
              <a:rPr kumimoji="1" lang="en-US" altLang="zh-CN" sz="1200"/>
              <a:t>VLAN11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Gateway:192.168.1.254</a:t>
            </a:r>
          </a:p>
          <a:p>
            <a:r>
              <a:rPr kumimoji="1" lang="en-US" altLang="zh-CN" sz="1200"/>
              <a:t>VLAN12</a:t>
            </a:r>
            <a:r>
              <a:rPr kumimoji="1" lang="zh-CN" altLang="en-US" sz="1200"/>
              <a:t> </a:t>
            </a:r>
            <a:r>
              <a:rPr kumimoji="1" lang="en-US" altLang="zh-CN" sz="1200"/>
              <a:t>Gateway:192.168.2.254</a:t>
            </a:r>
            <a:endParaRPr kumimoji="1"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3882099" y="1494104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40G1/0/1</a:t>
            </a:r>
            <a:endParaRPr kumimoji="1" lang="zh-CN" altLang="en-US" sz="1100"/>
          </a:p>
        </p:txBody>
      </p:sp>
      <p:sp>
        <p:nvSpPr>
          <p:cNvPr id="10" name="文本框 9"/>
          <p:cNvSpPr txBox="1"/>
          <p:nvPr/>
        </p:nvSpPr>
        <p:spPr>
          <a:xfrm>
            <a:off x="3842119" y="2322507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40G1/0/51</a:t>
            </a:r>
            <a:endParaRPr kumimoji="1" lang="zh-CN" altLang="en-US" sz="1100"/>
          </a:p>
        </p:txBody>
      </p:sp>
      <p:sp>
        <p:nvSpPr>
          <p:cNvPr id="14" name="文本框 13"/>
          <p:cNvSpPr txBox="1"/>
          <p:nvPr/>
        </p:nvSpPr>
        <p:spPr>
          <a:xfrm>
            <a:off x="4690953" y="1882987"/>
            <a:ext cx="8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Trunk</a:t>
            </a:r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4606670" y="315108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T1/0/47</a:t>
            </a:r>
            <a:endParaRPr kumimoji="1" lang="zh-CN" altLang="en-US" sz="1100"/>
          </a:p>
        </p:txBody>
      </p:sp>
      <p:sp>
        <p:nvSpPr>
          <p:cNvPr id="53" name="文本框 52"/>
          <p:cNvSpPr txBox="1"/>
          <p:nvPr/>
        </p:nvSpPr>
        <p:spPr>
          <a:xfrm>
            <a:off x="5417399" y="315108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T1/0/48</a:t>
            </a:r>
            <a:endParaRPr kumimoji="1" lang="zh-CN" altLang="en-US" sz="1100"/>
          </a:p>
        </p:txBody>
      </p:sp>
      <p:sp>
        <p:nvSpPr>
          <p:cNvPr id="55" name="文本框 54"/>
          <p:cNvSpPr txBox="1"/>
          <p:nvPr/>
        </p:nvSpPr>
        <p:spPr>
          <a:xfrm>
            <a:off x="5976037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192.168.1.11</a:t>
            </a:r>
            <a:endParaRPr kumimoji="1" lang="zh-CN" altLang="en-US" sz="900"/>
          </a:p>
        </p:txBody>
      </p:sp>
      <p:sp>
        <p:nvSpPr>
          <p:cNvPr id="56" name="文本框 55"/>
          <p:cNvSpPr txBox="1"/>
          <p:nvPr/>
        </p:nvSpPr>
        <p:spPr>
          <a:xfrm>
            <a:off x="6988472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192.168.1.12</a:t>
            </a:r>
            <a:endParaRPr kumimoji="1" lang="zh-CN" altLang="en-US" sz="900"/>
          </a:p>
        </p:txBody>
      </p:sp>
      <p:sp>
        <p:nvSpPr>
          <p:cNvPr id="57" name="文本框 56"/>
          <p:cNvSpPr txBox="1"/>
          <p:nvPr/>
        </p:nvSpPr>
        <p:spPr>
          <a:xfrm>
            <a:off x="5020560" y="5167634"/>
            <a:ext cx="117371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/>
              <a:t>VS</a:t>
            </a:r>
            <a:r>
              <a:rPr kumimoji="1" lang="zh-CN" altLang="en-US" sz="900"/>
              <a:t>：</a:t>
            </a:r>
            <a:endParaRPr kumimoji="1" lang="en-US" altLang="zh-CN" sz="900"/>
          </a:p>
          <a:p>
            <a:r>
              <a:rPr kumimoji="1" lang="en-US" altLang="zh-CN" sz="900"/>
              <a:t>192.168.1.10:80</a:t>
            </a:r>
          </a:p>
          <a:p>
            <a:r>
              <a:rPr kumimoji="1" lang="en-US" altLang="zh-CN" sz="900"/>
              <a:t>pool</a:t>
            </a:r>
            <a:r>
              <a:rPr kumimoji="1" lang="zh-CN" altLang="en-US" sz="900"/>
              <a:t> </a:t>
            </a:r>
            <a:r>
              <a:rPr kumimoji="1" lang="en-US" altLang="zh-CN" sz="900"/>
              <a:t>member:</a:t>
            </a:r>
          </a:p>
          <a:p>
            <a:r>
              <a:rPr kumimoji="1" lang="en-US" altLang="zh-CN" sz="900"/>
              <a:t>192.168.1.11:80</a:t>
            </a:r>
          </a:p>
          <a:p>
            <a:r>
              <a:rPr kumimoji="1" lang="en-US" altLang="zh-CN" sz="900"/>
              <a:t>192.168.1.12:80</a:t>
            </a:r>
            <a:endParaRPr kumimoji="1" lang="zh-CN" altLang="en-US" sz="900"/>
          </a:p>
        </p:txBody>
      </p:sp>
      <p:sp>
        <p:nvSpPr>
          <p:cNvPr id="58" name="文本框 57"/>
          <p:cNvSpPr txBox="1"/>
          <p:nvPr/>
        </p:nvSpPr>
        <p:spPr>
          <a:xfrm>
            <a:off x="8133394" y="5123454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192.168.2.11</a:t>
            </a:r>
            <a:endParaRPr kumimoji="1" lang="zh-CN" altLang="en-US" sz="900"/>
          </a:p>
        </p:txBody>
      </p:sp>
      <p:sp>
        <p:nvSpPr>
          <p:cNvPr id="62" name="TextBox 243"/>
          <p:cNvSpPr txBox="1"/>
          <p:nvPr/>
        </p:nvSpPr>
        <p:spPr>
          <a:xfrm>
            <a:off x="8074152" y="5600055"/>
            <a:ext cx="1180756" cy="461657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Server</a:t>
            </a: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172.20.13.170</a:t>
            </a:r>
          </a:p>
        </p:txBody>
      </p:sp>
      <p:cxnSp>
        <p:nvCxnSpPr>
          <p:cNvPr id="69" name="直线连接符 68"/>
          <p:cNvCxnSpPr>
            <a:endCxn id="71" idx="0"/>
          </p:cNvCxnSpPr>
          <p:nvPr/>
        </p:nvCxnSpPr>
        <p:spPr>
          <a:xfrm>
            <a:off x="2407537" y="4033770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2127389" y="4718436"/>
            <a:ext cx="584310" cy="4190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SLB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390179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936287" y="5123455"/>
            <a:ext cx="124745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/>
              <a:t>vs:</a:t>
            </a:r>
          </a:p>
          <a:p>
            <a:r>
              <a:rPr kumimoji="1" lang="en-US" altLang="zh-CN" sz="900"/>
              <a:t>192.168.0.10:443</a:t>
            </a:r>
          </a:p>
          <a:p>
            <a:r>
              <a:rPr kumimoji="1" lang="en-US" altLang="zh-CN" sz="900"/>
              <a:t>pool</a:t>
            </a:r>
            <a:r>
              <a:rPr kumimoji="1" lang="zh-CN" altLang="en-US" sz="900"/>
              <a:t> </a:t>
            </a:r>
            <a:r>
              <a:rPr kumimoji="1" lang="en-US" altLang="zh-CN" sz="900"/>
              <a:t>member:</a:t>
            </a:r>
          </a:p>
          <a:p>
            <a:r>
              <a:rPr kumimoji="1" lang="en-US" altLang="zh-CN" sz="900"/>
              <a:t>192.168.0.11:443</a:t>
            </a:r>
          </a:p>
          <a:p>
            <a:r>
              <a:rPr kumimoji="1" lang="en-US" altLang="zh-CN" sz="900"/>
              <a:t>192.168.0.12:443</a:t>
            </a:r>
            <a:endParaRPr kumimoji="1" lang="zh-CN" altLang="en-US" sz="900"/>
          </a:p>
        </p:txBody>
      </p:sp>
      <p:sp>
        <p:nvSpPr>
          <p:cNvPr id="77" name="文本框 76"/>
          <p:cNvSpPr txBox="1"/>
          <p:nvPr/>
        </p:nvSpPr>
        <p:spPr>
          <a:xfrm>
            <a:off x="3968964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192.168.0.12</a:t>
            </a:r>
            <a:endParaRPr kumimoji="1" lang="zh-CN" altLang="en-US" sz="900"/>
          </a:p>
        </p:txBody>
      </p:sp>
      <p:cxnSp>
        <p:nvCxnSpPr>
          <p:cNvPr id="78" name="直线连接符 77"/>
          <p:cNvCxnSpPr/>
          <p:nvPr/>
        </p:nvCxnSpPr>
        <p:spPr>
          <a:xfrm>
            <a:off x="4487062" y="4162213"/>
            <a:ext cx="9754" cy="556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4120466" y="4718436"/>
            <a:ext cx="722187" cy="4190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SSL02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61448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3092555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192.168.0.11</a:t>
            </a:r>
            <a:endParaRPr kumimoji="1" lang="zh-CN" altLang="en-US" sz="900"/>
          </a:p>
        </p:txBody>
      </p:sp>
      <p:cxnSp>
        <p:nvCxnSpPr>
          <p:cNvPr id="91" name="直线连接符 90"/>
          <p:cNvCxnSpPr/>
          <p:nvPr/>
        </p:nvCxnSpPr>
        <p:spPr>
          <a:xfrm>
            <a:off x="3610653" y="4162213"/>
            <a:ext cx="9754" cy="5562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3244057" y="4718436"/>
            <a:ext cx="722187" cy="4190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>
                <a:solidFill>
                  <a:schemeClr val="tx1"/>
                </a:solidFill>
              </a:rPr>
              <a:t>SSL01</a:t>
            </a:r>
            <a:endParaRPr kumimoji="1"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585039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cxnSp>
        <p:nvCxnSpPr>
          <p:cNvPr id="95" name="直线连接符 94"/>
          <p:cNvCxnSpPr>
            <a:stCxn id="166" idx="2"/>
            <a:endCxn id="79" idx="2"/>
          </p:cNvCxnSpPr>
          <p:nvPr/>
        </p:nvCxnSpPr>
        <p:spPr>
          <a:xfrm flipH="1">
            <a:off x="2939230" y="3000011"/>
            <a:ext cx="1770636" cy="103646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3817571" y="3141563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T1/0/46</a:t>
            </a:r>
            <a:endParaRPr kumimoji="1" lang="zh-CN" altLang="en-US" sz="1100"/>
          </a:p>
        </p:txBody>
      </p:sp>
      <p:sp>
        <p:nvSpPr>
          <p:cNvPr id="2" name="文本框 1"/>
          <p:cNvSpPr txBox="1"/>
          <p:nvPr/>
        </p:nvSpPr>
        <p:spPr>
          <a:xfrm>
            <a:off x="1026551" y="5281828"/>
            <a:ext cx="702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100"/>
              <a:t>ntp</a:t>
            </a:r>
          </a:p>
          <a:p>
            <a:pPr algn="ctr"/>
            <a:r>
              <a:rPr kumimoji="1" lang="en-US" altLang="zh-CN" sz="1100"/>
              <a:t>snmp</a:t>
            </a:r>
          </a:p>
          <a:p>
            <a:pPr algn="ctr"/>
            <a:r>
              <a:rPr kumimoji="1" lang="en-US" altLang="zh-CN" sz="1100"/>
              <a:t>syslog</a:t>
            </a:r>
          </a:p>
          <a:p>
            <a:pPr algn="ctr"/>
            <a:r>
              <a:rPr kumimoji="1" lang="en-US" altLang="zh-CN" sz="1100"/>
              <a:t>netflow</a:t>
            </a:r>
          </a:p>
        </p:txBody>
      </p:sp>
      <p:cxnSp>
        <p:nvCxnSpPr>
          <p:cNvPr id="59" name="直线连接符 58"/>
          <p:cNvCxnSpPr>
            <a:endCxn id="60" idx="0"/>
          </p:cNvCxnSpPr>
          <p:nvPr/>
        </p:nvCxnSpPr>
        <p:spPr>
          <a:xfrm>
            <a:off x="1374601" y="4033770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094453" y="4718436"/>
            <a:ext cx="584310" cy="4190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MG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341575" y="468222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83613" y="5123455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900"/>
              <a:t>192.168.0.99</a:t>
            </a:r>
            <a:endParaRPr kumimoji="1" lang="zh-CN" altLang="en-US" sz="900"/>
          </a:p>
        </p:txBody>
      </p:sp>
      <p:sp>
        <p:nvSpPr>
          <p:cNvPr id="79" name="罐形 78"/>
          <p:cNvSpPr/>
          <p:nvPr/>
        </p:nvSpPr>
        <p:spPr>
          <a:xfrm rot="5400000">
            <a:off x="2775935" y="2144158"/>
            <a:ext cx="326591" cy="411123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SSL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</a:rPr>
              <a:t>vsw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95926" y="877216"/>
            <a:ext cx="9191134" cy="55989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/>
          <p:cNvCxnSpPr/>
          <p:nvPr/>
        </p:nvCxnSpPr>
        <p:spPr>
          <a:xfrm>
            <a:off x="9587060" y="5684363"/>
            <a:ext cx="838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0067827" y="5444320"/>
            <a:ext cx="1476513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NETCLI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server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4697943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1304693" y="1271239"/>
            <a:ext cx="6311590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607843" y="2036960"/>
            <a:ext cx="1892806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663740" y="2036960"/>
            <a:ext cx="3647875" cy="1316555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81703" y="5888407"/>
            <a:ext cx="8170744" cy="599542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26007" y="3777479"/>
            <a:ext cx="2857880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76852" y="4542359"/>
            <a:ext cx="5907035" cy="960470"/>
          </a:xfrm>
          <a:prstGeom prst="rect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76853" y="3778775"/>
            <a:ext cx="2912071" cy="641348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7846" y="4675321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9894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Router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1942" y="4675320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Firewall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845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79893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GSLB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51941" y="5103239"/>
            <a:ext cx="1080000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7842" y="3877555"/>
            <a:ext cx="1296000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95847" y="3873117"/>
            <a:ext cx="1296000" cy="4758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6831" y="3873117"/>
            <a:ext cx="1287625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商业 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SDN Controller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07843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23990" y="5089074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3990" y="4675320"/>
            <a:ext cx="1287625" cy="307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VDS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34034" y="3873117"/>
            <a:ext cx="1277581" cy="4758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ODL/ONOS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7072" y="6041117"/>
            <a:ext cx="1476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防火墙厂商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27" name="矩形 26"/>
          <p:cNvSpPr/>
          <p:nvPr/>
        </p:nvSpPr>
        <p:spPr>
          <a:xfrm>
            <a:off x="5882301" y="6041117"/>
            <a:ext cx="162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271529" y="6041117"/>
            <a:ext cx="1260000" cy="3079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安全厂商设备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304693" y="3557240"/>
            <a:ext cx="6311590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7742424" y="3557240"/>
            <a:ext cx="2104103" cy="20295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607843" y="1455349"/>
            <a:ext cx="5680447" cy="4758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网络编排系统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939670" y="1455349"/>
            <a:ext cx="1795346" cy="47586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92755" y="5059372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SNMP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92755" y="4633268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sFlow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92755" y="4207164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流量镜像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17702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配置生成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76079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配置下发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17702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网络设计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817702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配置审核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192755" y="3781060"/>
            <a:ext cx="1287625" cy="32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Telemetry</a:t>
            </a:r>
          </a:p>
        </p:txBody>
      </p:sp>
      <p:sp>
        <p:nvSpPr>
          <p:cNvPr id="45" name="矩形 44"/>
          <p:cNvSpPr/>
          <p:nvPr/>
        </p:nvSpPr>
        <p:spPr>
          <a:xfrm>
            <a:off x="1731412" y="2137713"/>
            <a:ext cx="1627659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731413" y="2730275"/>
            <a:ext cx="1595232" cy="47586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安全要求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7742424" y="1271239"/>
            <a:ext cx="2104103" cy="22078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8022239" y="2151448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网络性能分析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22239" y="2756266"/>
            <a:ext cx="1630208" cy="475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网络路径分析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607843" y="553571"/>
            <a:ext cx="8127173" cy="4758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管理系统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358526" y="354996"/>
            <a:ext cx="8488001" cy="7927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下箭头 59"/>
          <p:cNvSpPr/>
          <p:nvPr/>
        </p:nvSpPr>
        <p:spPr>
          <a:xfrm>
            <a:off x="4010144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下箭头 60"/>
          <p:cNvSpPr/>
          <p:nvPr/>
        </p:nvSpPr>
        <p:spPr>
          <a:xfrm rot="10800000">
            <a:off x="8429547" y="1070898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>
            <a:off x="4023996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8429547" y="3374756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燕尾形箭头 63"/>
          <p:cNvSpPr/>
          <p:nvPr/>
        </p:nvSpPr>
        <p:spPr>
          <a:xfrm>
            <a:off x="3326645" y="2402040"/>
            <a:ext cx="581477" cy="556342"/>
          </a:xfrm>
          <a:prstGeom prst="notched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976079" y="250712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配置保存</a:t>
            </a:r>
          </a:p>
        </p:txBody>
      </p:sp>
      <p:sp>
        <p:nvSpPr>
          <p:cNvPr id="66" name="矩形 65"/>
          <p:cNvSpPr/>
          <p:nvPr/>
        </p:nvSpPr>
        <p:spPr>
          <a:xfrm>
            <a:off x="4976079" y="2931135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配置比对</a:t>
            </a:r>
          </a:p>
        </p:txBody>
      </p:sp>
      <p:sp>
        <p:nvSpPr>
          <p:cNvPr id="67" name="矩形 66"/>
          <p:cNvSpPr/>
          <p:nvPr/>
        </p:nvSpPr>
        <p:spPr>
          <a:xfrm>
            <a:off x="6114380" y="2083116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ZTP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114380" y="2500211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健康检查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14380" y="2935177"/>
            <a:ext cx="1008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场景切换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1304693" y="5719723"/>
            <a:ext cx="8541834" cy="9429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4023996" y="5537164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下箭头 71"/>
          <p:cNvSpPr/>
          <p:nvPr/>
        </p:nvSpPr>
        <p:spPr>
          <a:xfrm rot="10800000">
            <a:off x="8429547" y="5501071"/>
            <a:ext cx="729856" cy="3315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形标注 1"/>
          <p:cNvSpPr/>
          <p:nvPr/>
        </p:nvSpPr>
        <p:spPr>
          <a:xfrm>
            <a:off x="10095844" y="365711"/>
            <a:ext cx="1928884" cy="994289"/>
          </a:xfrm>
          <a:prstGeom prst="wedgeEllipseCallout">
            <a:avLst>
              <a:gd name="adj1" fmla="val -73191"/>
              <a:gd name="adj2" fmla="val 789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smtClean="0">
                <a:latin typeface="Microsoft YaHei Light" charset="-122"/>
                <a:ea typeface="Microsoft YaHei Light" charset="-122"/>
                <a:cs typeface="Microsoft YaHei Light" charset="-122"/>
              </a:rPr>
              <a:t>三棱镜</a:t>
            </a:r>
            <a:endParaRPr kumimoji="1" lang="zh-CN" altLang="en-US" b="1"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1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圆角矩形 49"/>
          <p:cNvSpPr>
            <a:spLocks noChangeArrowheads="1"/>
          </p:cNvSpPr>
          <p:nvPr/>
        </p:nvSpPr>
        <p:spPr bwMode="auto">
          <a:xfrm>
            <a:off x="157191" y="3422732"/>
            <a:ext cx="5776208" cy="3321043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4" name="圆角矩形 49"/>
          <p:cNvSpPr>
            <a:spLocks noChangeArrowheads="1"/>
          </p:cNvSpPr>
          <p:nvPr/>
        </p:nvSpPr>
        <p:spPr bwMode="auto">
          <a:xfrm>
            <a:off x="284927" y="3641663"/>
            <a:ext cx="5454408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3" name="标题 1"/>
          <p:cNvSpPr>
            <a:spLocks noGrp="1"/>
          </p:cNvSpPr>
          <p:nvPr>
            <p:ph type="title"/>
          </p:nvPr>
        </p:nvSpPr>
        <p:spPr>
          <a:xfrm>
            <a:off x="157191" y="252338"/>
            <a:ext cx="11344625" cy="62487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94" tIns="45697" rIns="91394" bIns="45697" rtlCol="0" anchor="ctr">
            <a:normAutofit/>
          </a:bodyPr>
          <a:lstStyle/>
          <a:p>
            <a:pPr defTabSz="1219078" eaLnBrk="0" fontAlgn="base" hangingPunct="0">
              <a:spcAft>
                <a:spcPct val="0"/>
              </a:spcAft>
            </a:pPr>
            <a:r>
              <a:rPr lang="zh-CN" altLang="en-US" sz="2399" b="1" dirty="0" smtClean="0">
                <a:solidFill>
                  <a:srgbClr val="990000"/>
                </a:solidFill>
                <a:latin typeface="微软雅黑"/>
                <a:ea typeface="微软雅黑"/>
                <a:cs typeface="微软雅黑"/>
                <a:sym typeface="Lucida Grande"/>
              </a:rPr>
              <a:t>测试环境</a:t>
            </a:r>
            <a:endParaRPr lang="zh-CN" altLang="en-US" sz="2399" b="1" dirty="0">
              <a:solidFill>
                <a:srgbClr val="990000"/>
              </a:solidFill>
              <a:latin typeface="微软雅黑"/>
              <a:ea typeface="微软雅黑"/>
              <a:cs typeface="微软雅黑"/>
              <a:sym typeface="Lucida Grande"/>
            </a:endParaRPr>
          </a:p>
        </p:txBody>
      </p:sp>
      <p:grpSp>
        <p:nvGrpSpPr>
          <p:cNvPr id="2" name="组合 2926"/>
          <p:cNvGrpSpPr/>
          <p:nvPr/>
        </p:nvGrpSpPr>
        <p:grpSpPr>
          <a:xfrm>
            <a:off x="265664" y="2871049"/>
            <a:ext cx="672129" cy="370133"/>
            <a:chOff x="5775206" y="4061612"/>
            <a:chExt cx="586836" cy="544782"/>
          </a:xfrm>
        </p:grpSpPr>
        <p:cxnSp>
          <p:nvCxnSpPr>
            <p:cNvPr id="2919" name="直接连接符 2918"/>
            <p:cNvCxnSpPr/>
            <p:nvPr/>
          </p:nvCxnSpPr>
          <p:spPr bwMode="auto">
            <a:xfrm flipV="1">
              <a:off x="5775206" y="4175788"/>
              <a:ext cx="26034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0" name="TextBox 2919"/>
            <p:cNvSpPr txBox="1"/>
            <p:nvPr/>
          </p:nvSpPr>
          <p:spPr>
            <a:xfrm>
              <a:off x="6011957" y="4061612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10GE</a:t>
              </a:r>
              <a:endParaRPr lang="zh-CN" altLang="en-US" sz="800" dirty="0" err="1"/>
            </a:p>
          </p:txBody>
        </p:sp>
        <p:cxnSp>
          <p:nvCxnSpPr>
            <p:cNvPr id="2921" name="直接连接符 2920"/>
            <p:cNvCxnSpPr/>
            <p:nvPr/>
          </p:nvCxnSpPr>
          <p:spPr bwMode="auto">
            <a:xfrm flipV="1">
              <a:off x="5775206" y="4403551"/>
              <a:ext cx="260345" cy="0"/>
            </a:xfrm>
            <a:prstGeom prst="line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22" name="TextBox 2921"/>
            <p:cNvSpPr txBox="1"/>
            <p:nvPr/>
          </p:nvSpPr>
          <p:spPr>
            <a:xfrm>
              <a:off x="6011957" y="4289374"/>
              <a:ext cx="350085" cy="317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800" dirty="0"/>
                <a:t>40GE</a:t>
              </a:r>
              <a:endParaRPr lang="zh-CN" altLang="en-US" sz="800" dirty="0" err="1"/>
            </a:p>
          </p:txBody>
        </p:sp>
      </p:grpSp>
      <p:pic>
        <p:nvPicPr>
          <p:cNvPr id="139" name="Picture 459" descr="图片23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322" y="2738281"/>
            <a:ext cx="432505" cy="46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2" name="Picture 713" descr="图片3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8839" y="1231164"/>
            <a:ext cx="432505" cy="462590"/>
          </a:xfrm>
          <a:prstGeom prst="rect">
            <a:avLst/>
          </a:prstGeom>
          <a:noFill/>
        </p:spPr>
      </p:pic>
      <p:pic>
        <p:nvPicPr>
          <p:cNvPr id="145" name="Picture 460" descr="图片23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56617" y="2101914"/>
            <a:ext cx="432505" cy="457567"/>
          </a:xfrm>
          <a:prstGeom prst="rect">
            <a:avLst/>
          </a:prstGeom>
          <a:noFill/>
        </p:spPr>
      </p:pic>
      <p:cxnSp>
        <p:nvCxnSpPr>
          <p:cNvPr id="151" name="直接连接符 150"/>
          <p:cNvCxnSpPr>
            <a:stCxn id="142" idx="2"/>
            <a:endCxn id="145" idx="0"/>
          </p:cNvCxnSpPr>
          <p:nvPr/>
        </p:nvCxnSpPr>
        <p:spPr bwMode="auto">
          <a:xfrm flipH="1">
            <a:off x="8072870" y="1693754"/>
            <a:ext cx="2222" cy="4081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6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62775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8" name="直接连接符 177"/>
          <p:cNvCxnSpPr>
            <a:stCxn id="145" idx="3"/>
            <a:endCxn id="26" idx="1"/>
          </p:cNvCxnSpPr>
          <p:nvPr/>
        </p:nvCxnSpPr>
        <p:spPr bwMode="auto">
          <a:xfrm flipV="1">
            <a:off x="8289122" y="1784555"/>
            <a:ext cx="746453" cy="54614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直接连接符 181"/>
          <p:cNvCxnSpPr>
            <a:stCxn id="166" idx="3"/>
            <a:endCxn id="139" idx="1"/>
          </p:cNvCxnSpPr>
          <p:nvPr/>
        </p:nvCxnSpPr>
        <p:spPr bwMode="auto">
          <a:xfrm>
            <a:off x="3295280" y="2969892"/>
            <a:ext cx="2324042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直接连接符 183"/>
          <p:cNvCxnSpPr>
            <a:stCxn id="139" idx="3"/>
            <a:endCxn id="102" idx="1"/>
          </p:cNvCxnSpPr>
          <p:nvPr/>
        </p:nvCxnSpPr>
        <p:spPr bwMode="auto">
          <a:xfrm flipV="1">
            <a:off x="6051827" y="2969892"/>
            <a:ext cx="2696605" cy="78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直接连接符 195"/>
          <p:cNvCxnSpPr>
            <a:stCxn id="192" idx="0"/>
            <a:endCxn id="166" idx="2"/>
          </p:cNvCxnSpPr>
          <p:nvPr/>
        </p:nvCxnSpPr>
        <p:spPr bwMode="auto">
          <a:xfrm flipV="1">
            <a:off x="3032655" y="3200433"/>
            <a:ext cx="46373" cy="16796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5" name="TextBox 238"/>
          <p:cNvSpPr txBox="1"/>
          <p:nvPr/>
        </p:nvSpPr>
        <p:spPr>
          <a:xfrm>
            <a:off x="7322522" y="2181615"/>
            <a:ext cx="52826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网关</a:t>
            </a:r>
          </a:p>
        </p:txBody>
      </p:sp>
      <p:sp>
        <p:nvSpPr>
          <p:cNvPr id="266" name="TextBox 239"/>
          <p:cNvSpPr txBox="1"/>
          <p:nvPr/>
        </p:nvSpPr>
        <p:spPr>
          <a:xfrm>
            <a:off x="5492306" y="3098105"/>
            <a:ext cx="621210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>
                <a:latin typeface="微软雅黑" pitchFamily="34" charset="-122"/>
                <a:ea typeface="微软雅黑" pitchFamily="34" charset="-122"/>
              </a:rPr>
              <a:t>Spine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43"/>
          <p:cNvSpPr txBox="1"/>
          <p:nvPr/>
        </p:nvSpPr>
        <p:spPr>
          <a:xfrm>
            <a:off x="2317671" y="2750125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" name="Picture 461" descr="图片24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48432" y="2739350"/>
            <a:ext cx="432505" cy="461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" name="TextBox 243"/>
          <p:cNvSpPr txBox="1"/>
          <p:nvPr/>
        </p:nvSpPr>
        <p:spPr>
          <a:xfrm>
            <a:off x="9135135" y="2817689"/>
            <a:ext cx="507428" cy="292336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err="1">
                <a:latin typeface="微软雅黑" pitchFamily="34" charset="-122"/>
                <a:ea typeface="微软雅黑" pitchFamily="34" charset="-122"/>
              </a:rPr>
              <a:t>ToR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1804401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VMB</a:t>
            </a:r>
            <a:endParaRPr kumimoji="1" lang="zh-CN" altLang="en-US" sz="1400" dirty="0"/>
          </a:p>
        </p:txBody>
      </p:sp>
      <p:sp>
        <p:nvSpPr>
          <p:cNvPr id="35" name="或者 34"/>
          <p:cNvSpPr/>
          <p:nvPr/>
        </p:nvSpPr>
        <p:spPr>
          <a:xfrm>
            <a:off x="2853518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7" name="终止符 36"/>
          <p:cNvSpPr/>
          <p:nvPr/>
        </p:nvSpPr>
        <p:spPr>
          <a:xfrm>
            <a:off x="2657975" y="4504598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VTEPX</a:t>
            </a:r>
            <a:endParaRPr kumimoji="1" lang="zh-CN" altLang="en-US" sz="1400" dirty="0"/>
          </a:p>
        </p:txBody>
      </p:sp>
      <p:cxnSp>
        <p:nvCxnSpPr>
          <p:cNvPr id="66" name="直线连接符 65"/>
          <p:cNvCxnSpPr>
            <a:endCxn id="106" idx="2"/>
          </p:cNvCxnSpPr>
          <p:nvPr/>
        </p:nvCxnSpPr>
        <p:spPr>
          <a:xfrm flipH="1">
            <a:off x="1501027" y="4749690"/>
            <a:ext cx="1302567" cy="3580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>
            <a:endCxn id="83" idx="2"/>
          </p:cNvCxnSpPr>
          <p:nvPr/>
        </p:nvCxnSpPr>
        <p:spPr>
          <a:xfrm>
            <a:off x="3346256" y="4775129"/>
            <a:ext cx="1180422" cy="33264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84"/>
          <p:cNvCxnSpPr>
            <a:endCxn id="105" idx="0"/>
          </p:cNvCxnSpPr>
          <p:nvPr/>
        </p:nvCxnSpPr>
        <p:spPr>
          <a:xfrm>
            <a:off x="713050" y="5452934"/>
            <a:ext cx="7681" cy="6660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/>
          <p:cNvCxnSpPr>
            <a:endCxn id="126" idx="0"/>
          </p:cNvCxnSpPr>
          <p:nvPr/>
        </p:nvCxnSpPr>
        <p:spPr>
          <a:xfrm>
            <a:off x="2096556" y="5450105"/>
            <a:ext cx="0" cy="6689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35" idx="2"/>
            <a:endCxn id="106" idx="0"/>
          </p:cNvCxnSpPr>
          <p:nvPr/>
        </p:nvCxnSpPr>
        <p:spPr>
          <a:xfrm rot="10800000">
            <a:off x="2491833" y="5271065"/>
            <a:ext cx="361687" cy="6573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35" idx="6"/>
            <a:endCxn id="83" idx="3"/>
          </p:cNvCxnSpPr>
          <p:nvPr/>
        </p:nvCxnSpPr>
        <p:spPr>
          <a:xfrm flipV="1">
            <a:off x="3216115" y="5271071"/>
            <a:ext cx="321533" cy="6573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罐形 82"/>
          <p:cNvSpPr/>
          <p:nvPr/>
        </p:nvSpPr>
        <p:spPr>
          <a:xfrm rot="5400000">
            <a:off x="4363384" y="4282039"/>
            <a:ext cx="326590" cy="197806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105" name="矩形 104"/>
          <p:cNvSpPr/>
          <p:nvPr/>
        </p:nvSpPr>
        <p:spPr>
          <a:xfrm>
            <a:off x="428576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VMA</a:t>
            </a:r>
            <a:endParaRPr kumimoji="1" lang="zh-CN" altLang="en-US" sz="1400" dirty="0"/>
          </a:p>
        </p:txBody>
      </p:sp>
      <p:sp>
        <p:nvSpPr>
          <p:cNvPr id="106" name="罐形 105"/>
          <p:cNvSpPr/>
          <p:nvPr/>
        </p:nvSpPr>
        <p:spPr>
          <a:xfrm rot="5400000">
            <a:off x="1337732" y="4198614"/>
            <a:ext cx="326591" cy="2144903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138" name="罐形 137"/>
          <p:cNvSpPr/>
          <p:nvPr/>
        </p:nvSpPr>
        <p:spPr>
          <a:xfrm rot="5400000">
            <a:off x="2916257" y="5044914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144" name="直线连接符 143"/>
          <p:cNvCxnSpPr>
            <a:stCxn id="138" idx="4"/>
            <a:endCxn id="35" idx="0"/>
          </p:cNvCxnSpPr>
          <p:nvPr/>
        </p:nvCxnSpPr>
        <p:spPr>
          <a:xfrm flipH="1">
            <a:off x="3034817" y="5434366"/>
            <a:ext cx="10230" cy="30400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/>
          <p:cNvCxnSpPr>
            <a:stCxn id="37" idx="2"/>
            <a:endCxn id="138" idx="2"/>
          </p:cNvCxnSpPr>
          <p:nvPr/>
        </p:nvCxnSpPr>
        <p:spPr>
          <a:xfrm>
            <a:off x="3044374" y="4775129"/>
            <a:ext cx="673" cy="4016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5058629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VMD</a:t>
            </a:r>
            <a:endParaRPr kumimoji="1" lang="zh-CN" altLang="en-US" sz="1400" dirty="0"/>
          </a:p>
        </p:txBody>
      </p:sp>
      <p:cxnSp>
        <p:nvCxnSpPr>
          <p:cNvPr id="172" name="直线连接符 171"/>
          <p:cNvCxnSpPr>
            <a:endCxn id="177" idx="0"/>
          </p:cNvCxnSpPr>
          <p:nvPr/>
        </p:nvCxnSpPr>
        <p:spPr>
          <a:xfrm>
            <a:off x="3875511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/>
          <p:cNvCxnSpPr>
            <a:endCxn id="168" idx="0"/>
          </p:cNvCxnSpPr>
          <p:nvPr/>
        </p:nvCxnSpPr>
        <p:spPr>
          <a:xfrm>
            <a:off x="5331217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3595363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VMC</a:t>
            </a:r>
            <a:endParaRPr kumimoji="1"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675698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204260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5" name="矩形 194"/>
          <p:cNvSpPr/>
          <p:nvPr/>
        </p:nvSpPr>
        <p:spPr>
          <a:xfrm>
            <a:off x="3842485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7" name="矩形 196"/>
          <p:cNvSpPr/>
          <p:nvPr/>
        </p:nvSpPr>
        <p:spPr>
          <a:xfrm>
            <a:off x="529964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9" name="矩形 198"/>
          <p:cNvSpPr/>
          <p:nvPr/>
        </p:nvSpPr>
        <p:spPr>
          <a:xfrm>
            <a:off x="3009358" y="4458666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0" name="圆角矩形 49"/>
          <p:cNvSpPr>
            <a:spLocks noChangeArrowheads="1"/>
          </p:cNvSpPr>
          <p:nvPr/>
        </p:nvSpPr>
        <p:spPr bwMode="auto">
          <a:xfrm>
            <a:off x="6038281" y="3422733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2" name="圆角矩形 49"/>
          <p:cNvSpPr>
            <a:spLocks noChangeArrowheads="1"/>
          </p:cNvSpPr>
          <p:nvPr/>
        </p:nvSpPr>
        <p:spPr bwMode="auto">
          <a:xfrm>
            <a:off x="6166017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8077768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VMF</a:t>
            </a:r>
            <a:endParaRPr kumimoji="1" lang="zh-CN" altLang="en-US" sz="1400" dirty="0"/>
          </a:p>
        </p:txBody>
      </p:sp>
      <p:sp>
        <p:nvSpPr>
          <p:cNvPr id="215" name="或者 214"/>
          <p:cNvSpPr/>
          <p:nvPr/>
        </p:nvSpPr>
        <p:spPr>
          <a:xfrm>
            <a:off x="7229281" y="5738375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16" name="终止符 215"/>
          <p:cNvSpPr/>
          <p:nvPr/>
        </p:nvSpPr>
        <p:spPr>
          <a:xfrm>
            <a:off x="7024180" y="4508381"/>
            <a:ext cx="772797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VTEPY</a:t>
            </a:r>
            <a:endParaRPr kumimoji="1" lang="zh-CN" altLang="en-US" sz="1400" dirty="0"/>
          </a:p>
        </p:txBody>
      </p:sp>
      <p:cxnSp>
        <p:nvCxnSpPr>
          <p:cNvPr id="219" name="直线连接符 218"/>
          <p:cNvCxnSpPr>
            <a:endCxn id="227" idx="2"/>
          </p:cNvCxnSpPr>
          <p:nvPr/>
        </p:nvCxnSpPr>
        <p:spPr>
          <a:xfrm flipH="1">
            <a:off x="6589813" y="4752794"/>
            <a:ext cx="498688" cy="3549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线连接符 219"/>
          <p:cNvCxnSpPr>
            <a:endCxn id="225" idx="2"/>
          </p:cNvCxnSpPr>
          <p:nvPr/>
        </p:nvCxnSpPr>
        <p:spPr>
          <a:xfrm>
            <a:off x="7754903" y="4752793"/>
            <a:ext cx="595453" cy="3549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线连接符 220"/>
          <p:cNvCxnSpPr>
            <a:stCxn id="227" idx="4"/>
            <a:endCxn id="226" idx="0"/>
          </p:cNvCxnSpPr>
          <p:nvPr/>
        </p:nvCxnSpPr>
        <p:spPr>
          <a:xfrm>
            <a:off x="6589813" y="5434362"/>
            <a:ext cx="12007" cy="684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连接符 221"/>
          <p:cNvCxnSpPr>
            <a:stCxn id="225" idx="4"/>
            <a:endCxn id="214" idx="0"/>
          </p:cNvCxnSpPr>
          <p:nvPr/>
        </p:nvCxnSpPr>
        <p:spPr>
          <a:xfrm>
            <a:off x="8350356" y="5434363"/>
            <a:ext cx="19567" cy="6846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215" idx="2"/>
            <a:endCxn id="227" idx="0"/>
          </p:cNvCxnSpPr>
          <p:nvPr/>
        </p:nvCxnSpPr>
        <p:spPr>
          <a:xfrm rot="10800000">
            <a:off x="6858038" y="5271067"/>
            <a:ext cx="371244" cy="657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肘形连接符 223"/>
          <p:cNvCxnSpPr>
            <a:stCxn id="215" idx="6"/>
            <a:endCxn id="225" idx="3"/>
          </p:cNvCxnSpPr>
          <p:nvPr/>
        </p:nvCxnSpPr>
        <p:spPr>
          <a:xfrm flipV="1">
            <a:off x="7591877" y="5271069"/>
            <a:ext cx="408609" cy="6573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罐形 224"/>
          <p:cNvSpPr/>
          <p:nvPr/>
        </p:nvSpPr>
        <p:spPr>
          <a:xfrm rot="5400000">
            <a:off x="8187061" y="4921196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VNI5002</a:t>
            </a:r>
            <a:endParaRPr kumimoji="1" lang="zh-CN" altLang="en-US" sz="1400" dirty="0"/>
          </a:p>
        </p:txBody>
      </p:sp>
      <p:sp>
        <p:nvSpPr>
          <p:cNvPr id="226" name="矩形 225"/>
          <p:cNvSpPr/>
          <p:nvPr/>
        </p:nvSpPr>
        <p:spPr>
          <a:xfrm>
            <a:off x="6309665" y="6119028"/>
            <a:ext cx="584310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VME</a:t>
            </a:r>
            <a:endParaRPr kumimoji="1" lang="zh-CN" altLang="en-US" sz="1400" dirty="0"/>
          </a:p>
        </p:txBody>
      </p:sp>
      <p:sp>
        <p:nvSpPr>
          <p:cNvPr id="227" name="罐形 226"/>
          <p:cNvSpPr/>
          <p:nvPr/>
        </p:nvSpPr>
        <p:spPr>
          <a:xfrm rot="5400000">
            <a:off x="6426518" y="4921195"/>
            <a:ext cx="326590" cy="699742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VNI5001</a:t>
            </a:r>
            <a:endParaRPr kumimoji="1" lang="zh-CN" altLang="en-US" sz="1050" dirty="0"/>
          </a:p>
        </p:txBody>
      </p:sp>
      <p:sp>
        <p:nvSpPr>
          <p:cNvPr id="228" name="罐形 227"/>
          <p:cNvSpPr/>
          <p:nvPr/>
        </p:nvSpPr>
        <p:spPr>
          <a:xfrm rot="5400000">
            <a:off x="7282462" y="5044913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229" name="直线连接符 228"/>
          <p:cNvCxnSpPr>
            <a:stCxn id="228" idx="4"/>
            <a:endCxn id="215" idx="0"/>
          </p:cNvCxnSpPr>
          <p:nvPr/>
        </p:nvCxnSpPr>
        <p:spPr>
          <a:xfrm flipH="1">
            <a:off x="7410579" y="5434365"/>
            <a:ext cx="673" cy="30401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连接符 229"/>
          <p:cNvCxnSpPr>
            <a:stCxn id="216" idx="2"/>
            <a:endCxn id="228" idx="2"/>
          </p:cNvCxnSpPr>
          <p:nvPr/>
        </p:nvCxnSpPr>
        <p:spPr>
          <a:xfrm>
            <a:off x="7410579" y="4778912"/>
            <a:ext cx="673" cy="39787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矩形 244"/>
          <p:cNvSpPr/>
          <p:nvPr/>
        </p:nvSpPr>
        <p:spPr>
          <a:xfrm>
            <a:off x="6556787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8315972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9" name="矩形 248"/>
          <p:cNvSpPr/>
          <p:nvPr/>
        </p:nvSpPr>
        <p:spPr>
          <a:xfrm>
            <a:off x="7375563" y="4462447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64" name="直接连接符 195"/>
          <p:cNvCxnSpPr>
            <a:stCxn id="200" idx="2"/>
            <a:endCxn id="199" idx="0"/>
          </p:cNvCxnSpPr>
          <p:nvPr/>
        </p:nvCxnSpPr>
        <p:spPr bwMode="auto">
          <a:xfrm flipH="1">
            <a:off x="3054391" y="4227902"/>
            <a:ext cx="8929" cy="2307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直接连接符 195"/>
          <p:cNvCxnSpPr>
            <a:stCxn id="249" idx="0"/>
            <a:endCxn id="204" idx="2"/>
          </p:cNvCxnSpPr>
          <p:nvPr/>
        </p:nvCxnSpPr>
        <p:spPr bwMode="auto">
          <a:xfrm flipV="1">
            <a:off x="7420597" y="4197431"/>
            <a:ext cx="222229" cy="26501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4" name="圆角矩形 49"/>
          <p:cNvSpPr>
            <a:spLocks noChangeArrowheads="1"/>
          </p:cNvSpPr>
          <p:nvPr/>
        </p:nvSpPr>
        <p:spPr bwMode="auto">
          <a:xfrm>
            <a:off x="9035576" y="3429615"/>
            <a:ext cx="2864487" cy="3321044"/>
          </a:xfrm>
          <a:prstGeom prst="roundRect">
            <a:avLst>
              <a:gd name="adj" fmla="val 8448"/>
            </a:avLst>
          </a:prstGeom>
          <a:solidFill>
            <a:srgbClr val="FBFBFB"/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 anchor="b"/>
          <a:lstStyle/>
          <a:p>
            <a:pPr algn="ctr"/>
            <a:endParaRPr lang="zh-CN" altLang="en-US" sz="1400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5" name="圆角矩形 49"/>
          <p:cNvSpPr>
            <a:spLocks noChangeArrowheads="1"/>
          </p:cNvSpPr>
          <p:nvPr/>
        </p:nvSpPr>
        <p:spPr bwMode="auto">
          <a:xfrm>
            <a:off x="9162771" y="3641663"/>
            <a:ext cx="2636619" cy="297685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9525" algn="ctr">
            <a:solidFill>
              <a:srgbClr val="C00000"/>
            </a:solidFill>
            <a:prstDash val="lgDash"/>
            <a:round/>
            <a:headEnd/>
            <a:tailEnd/>
          </a:ln>
        </p:spPr>
        <p:txBody>
          <a:bodyPr lIns="103196" tIns="51599" rIns="103196" bIns="51599"/>
          <a:lstStyle/>
          <a:p>
            <a:pPr algn="ctr"/>
            <a:endParaRPr lang="zh-CN" altLang="en-US" sz="1899" dirty="0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7" name="或者 386"/>
          <p:cNvSpPr/>
          <p:nvPr/>
        </p:nvSpPr>
        <p:spPr>
          <a:xfrm>
            <a:off x="11187018" y="4425178"/>
            <a:ext cx="362596" cy="380070"/>
          </a:xfrm>
          <a:prstGeom prst="flowChar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388" name="终止符 387"/>
          <p:cNvSpPr/>
          <p:nvPr/>
        </p:nvSpPr>
        <p:spPr>
          <a:xfrm>
            <a:off x="9388850" y="4482263"/>
            <a:ext cx="816472" cy="270531"/>
          </a:xfrm>
          <a:prstGeom prst="flowChartTermina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VTEPZ</a:t>
            </a:r>
            <a:endParaRPr kumimoji="1" lang="zh-CN" altLang="en-US" sz="1400" dirty="0"/>
          </a:p>
        </p:txBody>
      </p:sp>
      <p:cxnSp>
        <p:nvCxnSpPr>
          <p:cNvPr id="389" name="直线连接符 388"/>
          <p:cNvCxnSpPr>
            <a:stCxn id="388" idx="2"/>
          </p:cNvCxnSpPr>
          <p:nvPr/>
        </p:nvCxnSpPr>
        <p:spPr>
          <a:xfrm>
            <a:off x="9797087" y="4752794"/>
            <a:ext cx="38375" cy="70014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线连接符 390"/>
          <p:cNvCxnSpPr>
            <a:endCxn id="396" idx="0"/>
          </p:cNvCxnSpPr>
          <p:nvPr/>
        </p:nvCxnSpPr>
        <p:spPr>
          <a:xfrm>
            <a:off x="9737969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矩形 395"/>
          <p:cNvSpPr/>
          <p:nvPr/>
        </p:nvSpPr>
        <p:spPr>
          <a:xfrm>
            <a:off x="9306420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/>
              <a:t>controller</a:t>
            </a:r>
            <a:endParaRPr kumimoji="1" lang="zh-CN" altLang="en-US" sz="1400" dirty="0"/>
          </a:p>
        </p:txBody>
      </p:sp>
      <p:sp>
        <p:nvSpPr>
          <p:cNvPr id="397" name="罐形 396"/>
          <p:cNvSpPr/>
          <p:nvPr/>
        </p:nvSpPr>
        <p:spPr>
          <a:xfrm rot="5400000">
            <a:off x="10292184" y="4281528"/>
            <a:ext cx="326590" cy="2017564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LSW</a:t>
            </a:r>
          </a:p>
          <a:p>
            <a:pPr algn="ctr"/>
            <a:r>
              <a:rPr kumimoji="1" lang="en-US" altLang="zh-CN" sz="1050" dirty="0"/>
              <a:t>VNI9000</a:t>
            </a:r>
            <a:endParaRPr kumimoji="1" lang="zh-CN" altLang="en-US" sz="1050" dirty="0"/>
          </a:p>
        </p:txBody>
      </p:sp>
      <p:sp>
        <p:nvSpPr>
          <p:cNvPr id="398" name="罐形 397"/>
          <p:cNvSpPr/>
          <p:nvPr/>
        </p:nvSpPr>
        <p:spPr>
          <a:xfrm rot="5400000">
            <a:off x="10547790" y="4354552"/>
            <a:ext cx="257580" cy="521325"/>
          </a:xfrm>
          <a:prstGeom prst="ca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VNI</a:t>
            </a:r>
          </a:p>
          <a:p>
            <a:pPr algn="ctr"/>
            <a:r>
              <a:rPr kumimoji="1" lang="en-US" altLang="zh-CN" sz="1050" dirty="0"/>
              <a:t>5000</a:t>
            </a:r>
            <a:endParaRPr kumimoji="1" lang="zh-CN" altLang="en-US" sz="1050" dirty="0"/>
          </a:p>
        </p:txBody>
      </p:sp>
      <p:cxnSp>
        <p:nvCxnSpPr>
          <p:cNvPr id="399" name="直线连接符 398"/>
          <p:cNvCxnSpPr>
            <a:stCxn id="398" idx="1"/>
            <a:endCxn id="387" idx="2"/>
          </p:cNvCxnSpPr>
          <p:nvPr/>
        </p:nvCxnSpPr>
        <p:spPr>
          <a:xfrm flipV="1">
            <a:off x="10937243" y="4615214"/>
            <a:ext cx="249776" cy="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线连接符 399"/>
          <p:cNvCxnSpPr>
            <a:stCxn id="388" idx="3"/>
            <a:endCxn id="398" idx="3"/>
          </p:cNvCxnSpPr>
          <p:nvPr/>
        </p:nvCxnSpPr>
        <p:spPr>
          <a:xfrm flipV="1">
            <a:off x="10205322" y="4615215"/>
            <a:ext cx="210595" cy="231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矩形 400"/>
          <p:cNvSpPr/>
          <p:nvPr/>
        </p:nvSpPr>
        <p:spPr>
          <a:xfrm>
            <a:off x="9737969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403" name="矩形 402"/>
          <p:cNvSpPr/>
          <p:nvPr/>
        </p:nvSpPr>
        <p:spPr>
          <a:xfrm>
            <a:off x="9754170" y="4436329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405" name="直接连接符 195"/>
          <p:cNvCxnSpPr>
            <a:stCxn id="403" idx="0"/>
            <a:endCxn id="218" idx="2"/>
          </p:cNvCxnSpPr>
          <p:nvPr/>
        </p:nvCxnSpPr>
        <p:spPr bwMode="auto">
          <a:xfrm flipH="1" flipV="1">
            <a:off x="9797131" y="4197432"/>
            <a:ext cx="2071" cy="23889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6" name="直接连接符 195"/>
          <p:cNvCxnSpPr>
            <a:stCxn id="102" idx="2"/>
            <a:endCxn id="247" idx="0"/>
          </p:cNvCxnSpPr>
          <p:nvPr/>
        </p:nvCxnSpPr>
        <p:spPr bwMode="auto">
          <a:xfrm>
            <a:off x="8964685" y="3200433"/>
            <a:ext cx="832446" cy="18128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线连接符 11"/>
          <p:cNvCxnSpPr>
            <a:stCxn id="397" idx="0"/>
            <a:endCxn id="387" idx="4"/>
          </p:cNvCxnSpPr>
          <p:nvPr/>
        </p:nvCxnSpPr>
        <p:spPr>
          <a:xfrm flipH="1" flipV="1">
            <a:off x="11368316" y="4805248"/>
            <a:ext cx="14296" cy="485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0386382" y="6119028"/>
            <a:ext cx="912402" cy="419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ESG</a:t>
            </a:r>
            <a:endParaRPr kumimoji="1" lang="zh-CN" altLang="en-US" sz="1400" dirty="0"/>
          </a:p>
        </p:txBody>
      </p:sp>
      <p:cxnSp>
        <p:nvCxnSpPr>
          <p:cNvPr id="155" name="直线连接符 154"/>
          <p:cNvCxnSpPr/>
          <p:nvPr/>
        </p:nvCxnSpPr>
        <p:spPr>
          <a:xfrm>
            <a:off x="10837406" y="5453605"/>
            <a:ext cx="24653" cy="6654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罐形 188"/>
          <p:cNvSpPr/>
          <p:nvPr/>
        </p:nvSpPr>
        <p:spPr>
          <a:xfrm rot="5400000">
            <a:off x="2823021" y="3266114"/>
            <a:ext cx="326591" cy="1450493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0" name="矩形 199"/>
          <p:cNvSpPr/>
          <p:nvPr/>
        </p:nvSpPr>
        <p:spPr>
          <a:xfrm>
            <a:off x="3018287" y="413512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192" name="矩形 191"/>
          <p:cNvSpPr/>
          <p:nvPr/>
        </p:nvSpPr>
        <p:spPr>
          <a:xfrm>
            <a:off x="2987622" y="3368393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84" name="文本框 83"/>
          <p:cNvSpPr txBox="1"/>
          <p:nvPr/>
        </p:nvSpPr>
        <p:spPr>
          <a:xfrm>
            <a:off x="2565303" y="3001657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03" name="罐形 202"/>
          <p:cNvSpPr/>
          <p:nvPr/>
        </p:nvSpPr>
        <p:spPr>
          <a:xfrm rot="5400000">
            <a:off x="7395038" y="3143657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04" name="矩形 203"/>
          <p:cNvSpPr/>
          <p:nvPr/>
        </p:nvSpPr>
        <p:spPr>
          <a:xfrm>
            <a:off x="7597792" y="4104651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32" name="文本框 231"/>
          <p:cNvSpPr txBox="1"/>
          <p:nvPr/>
        </p:nvSpPr>
        <p:spPr>
          <a:xfrm>
            <a:off x="9149224" y="3056116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3" name="矩形 232"/>
          <p:cNvSpPr/>
          <p:nvPr/>
        </p:nvSpPr>
        <p:spPr>
          <a:xfrm>
            <a:off x="7575274" y="376861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34" name="直接连接符 195"/>
          <p:cNvCxnSpPr>
            <a:stCxn id="102" idx="2"/>
            <a:endCxn id="242" idx="0"/>
          </p:cNvCxnSpPr>
          <p:nvPr/>
        </p:nvCxnSpPr>
        <p:spPr bwMode="auto">
          <a:xfrm flipH="1">
            <a:off x="7620308" y="3200433"/>
            <a:ext cx="1344377" cy="1675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5" name="文本框 234"/>
          <p:cNvSpPr txBox="1"/>
          <p:nvPr/>
        </p:nvSpPr>
        <p:spPr>
          <a:xfrm>
            <a:off x="7914332" y="3082744"/>
            <a:ext cx="594944" cy="307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Trunk</a:t>
            </a:r>
            <a:endParaRPr kumimoji="1" lang="zh-CN" altLang="en-US" sz="1400" dirty="0"/>
          </a:p>
        </p:txBody>
      </p:sp>
      <p:sp>
        <p:nvSpPr>
          <p:cNvPr id="236" name="罐形 235"/>
          <p:cNvSpPr/>
          <p:nvPr/>
        </p:nvSpPr>
        <p:spPr>
          <a:xfrm rot="5400000">
            <a:off x="10055527" y="3143658"/>
            <a:ext cx="326591" cy="1695407"/>
          </a:xfrm>
          <a:prstGeom prst="ca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zh-CN" sz="1050" dirty="0"/>
              <a:t>VDS</a:t>
            </a:r>
            <a:endParaRPr kumimoji="1" lang="zh-CN" altLang="en-US" sz="1050" dirty="0"/>
          </a:p>
        </p:txBody>
      </p:sp>
      <p:sp>
        <p:nvSpPr>
          <p:cNvPr id="218" name="矩形 217"/>
          <p:cNvSpPr/>
          <p:nvPr/>
        </p:nvSpPr>
        <p:spPr>
          <a:xfrm>
            <a:off x="9752098" y="4104652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404" name="矩形 403"/>
          <p:cNvSpPr/>
          <p:nvPr/>
        </p:nvSpPr>
        <p:spPr>
          <a:xfrm>
            <a:off x="9762621" y="379543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2" name="矩形 241"/>
          <p:cNvSpPr/>
          <p:nvPr/>
        </p:nvSpPr>
        <p:spPr>
          <a:xfrm>
            <a:off x="7575275" y="3368004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sp>
        <p:nvSpPr>
          <p:cNvPr id="247" name="矩形 246"/>
          <p:cNvSpPr/>
          <p:nvPr/>
        </p:nvSpPr>
        <p:spPr>
          <a:xfrm>
            <a:off x="9752098" y="3381718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48" name="直接连接符 195"/>
          <p:cNvCxnSpPr>
            <a:stCxn id="256" idx="0"/>
            <a:endCxn id="192" idx="2"/>
          </p:cNvCxnSpPr>
          <p:nvPr/>
        </p:nvCxnSpPr>
        <p:spPr bwMode="auto">
          <a:xfrm flipH="1" flipV="1">
            <a:off x="3032655" y="3461173"/>
            <a:ext cx="10183" cy="3272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6" name="矩形 255"/>
          <p:cNvSpPr/>
          <p:nvPr/>
        </p:nvSpPr>
        <p:spPr>
          <a:xfrm>
            <a:off x="2997805" y="378841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/>
          </a:p>
        </p:txBody>
      </p:sp>
      <p:cxnSp>
        <p:nvCxnSpPr>
          <p:cNvPr id="258" name="直接连接符 195"/>
          <p:cNvCxnSpPr>
            <a:stCxn id="233" idx="0"/>
            <a:endCxn id="242" idx="2"/>
          </p:cNvCxnSpPr>
          <p:nvPr/>
        </p:nvCxnSpPr>
        <p:spPr bwMode="auto">
          <a:xfrm flipV="1">
            <a:off x="7620307" y="3460784"/>
            <a:ext cx="1" cy="30783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直接连接符 195"/>
          <p:cNvCxnSpPr>
            <a:stCxn id="404" idx="0"/>
            <a:endCxn id="247" idx="2"/>
          </p:cNvCxnSpPr>
          <p:nvPr/>
        </p:nvCxnSpPr>
        <p:spPr bwMode="auto">
          <a:xfrm flipH="1" flipV="1">
            <a:off x="9797131" y="3474498"/>
            <a:ext cx="10523" cy="3209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文本框 140"/>
          <p:cNvSpPr txBox="1"/>
          <p:nvPr/>
        </p:nvSpPr>
        <p:spPr>
          <a:xfrm>
            <a:off x="25973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10.1.1.11</a:t>
            </a:r>
            <a:endParaRPr kumimoji="1" lang="zh-CN" altLang="en-US" sz="1100" dirty="0"/>
          </a:p>
        </p:txBody>
      </p:sp>
      <p:sp>
        <p:nvSpPr>
          <p:cNvPr id="267" name="文本框 266"/>
          <p:cNvSpPr txBox="1"/>
          <p:nvPr/>
        </p:nvSpPr>
        <p:spPr>
          <a:xfrm>
            <a:off x="2312648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68" name="文本框 267"/>
          <p:cNvSpPr txBox="1"/>
          <p:nvPr/>
        </p:nvSpPr>
        <p:spPr>
          <a:xfrm>
            <a:off x="6153907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10.1.1.13</a:t>
            </a:r>
            <a:endParaRPr kumimoji="1" lang="zh-CN" altLang="en-US" sz="1100" dirty="0"/>
          </a:p>
        </p:txBody>
      </p:sp>
      <p:sp>
        <p:nvSpPr>
          <p:cNvPr id="272" name="文本框 271"/>
          <p:cNvSpPr txBox="1"/>
          <p:nvPr/>
        </p:nvSpPr>
        <p:spPr>
          <a:xfrm>
            <a:off x="8013533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10.1.2.13</a:t>
            </a:r>
            <a:endParaRPr kumimoji="1" lang="zh-CN" altLang="en-US" sz="1100" dirty="0"/>
          </a:p>
        </p:txBody>
      </p:sp>
      <p:sp>
        <p:nvSpPr>
          <p:cNvPr id="273" name="文本框 272"/>
          <p:cNvSpPr txBox="1"/>
          <p:nvPr/>
        </p:nvSpPr>
        <p:spPr>
          <a:xfrm>
            <a:off x="386873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10.1.2.11</a:t>
            </a:r>
            <a:endParaRPr kumimoji="1" lang="zh-CN" altLang="en-US" sz="1100" dirty="0"/>
          </a:p>
        </p:txBody>
      </p:sp>
      <p:sp>
        <p:nvSpPr>
          <p:cNvPr id="274" name="文本框 273"/>
          <p:cNvSpPr txBox="1"/>
          <p:nvPr/>
        </p:nvSpPr>
        <p:spPr>
          <a:xfrm>
            <a:off x="3115613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5" name="文本框 274"/>
          <p:cNvSpPr txBox="1"/>
          <p:nvPr/>
        </p:nvSpPr>
        <p:spPr>
          <a:xfrm>
            <a:off x="6682699" y="5668902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</a:t>
            </a:r>
            <a:endParaRPr kumimoji="1" lang="zh-CN" altLang="en-US" sz="1100" dirty="0"/>
          </a:p>
        </p:txBody>
      </p:sp>
      <p:sp>
        <p:nvSpPr>
          <p:cNvPr id="276" name="文本框 275"/>
          <p:cNvSpPr txBox="1"/>
          <p:nvPr/>
        </p:nvSpPr>
        <p:spPr>
          <a:xfrm>
            <a:off x="7485664" y="5668415"/>
            <a:ext cx="650970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</a:t>
            </a:r>
            <a:endParaRPr kumimoji="1" lang="zh-CN" altLang="en-US" sz="1100" dirty="0"/>
          </a:p>
        </p:txBody>
      </p:sp>
      <p:sp>
        <p:nvSpPr>
          <p:cNvPr id="277" name="矩形 276"/>
          <p:cNvSpPr/>
          <p:nvPr/>
        </p:nvSpPr>
        <p:spPr>
          <a:xfrm>
            <a:off x="10817026" y="6082820"/>
            <a:ext cx="90066" cy="927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" dirty="0">
              <a:solidFill>
                <a:schemeClr val="tx1"/>
              </a:solidFill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3063319" y="4285673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172.16.1.1</a:t>
            </a:r>
            <a:endParaRPr kumimoji="1" lang="zh-CN" altLang="en-US" sz="1100" dirty="0"/>
          </a:p>
        </p:txBody>
      </p:sp>
      <p:sp>
        <p:nvSpPr>
          <p:cNvPr id="280" name="文本框 279"/>
          <p:cNvSpPr txBox="1"/>
          <p:nvPr/>
        </p:nvSpPr>
        <p:spPr>
          <a:xfrm>
            <a:off x="752026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/>
              <a:t>172.16.2.1</a:t>
            </a:r>
            <a:endParaRPr kumimoji="1" lang="zh-CN" altLang="en-US" sz="1100" dirty="0"/>
          </a:p>
        </p:txBody>
      </p:sp>
      <p:sp>
        <p:nvSpPr>
          <p:cNvPr id="281" name="文本框 280"/>
          <p:cNvSpPr txBox="1"/>
          <p:nvPr/>
        </p:nvSpPr>
        <p:spPr>
          <a:xfrm>
            <a:off x="9775005" y="4285672"/>
            <a:ext cx="795204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172.16.3.1</a:t>
            </a:r>
            <a:endParaRPr kumimoji="1" lang="zh-CN" altLang="en-US" sz="1100" dirty="0"/>
          </a:p>
        </p:txBody>
      </p:sp>
      <p:sp>
        <p:nvSpPr>
          <p:cNvPr id="282" name="文本框 281"/>
          <p:cNvSpPr txBox="1"/>
          <p:nvPr/>
        </p:nvSpPr>
        <p:spPr>
          <a:xfrm>
            <a:off x="982826" y="2812182"/>
            <a:ext cx="1477905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Vlan10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172.16.1.254</a:t>
            </a:r>
          </a:p>
        </p:txBody>
      </p:sp>
      <p:sp>
        <p:nvSpPr>
          <p:cNvPr id="283" name="文本框 282"/>
          <p:cNvSpPr txBox="1"/>
          <p:nvPr/>
        </p:nvSpPr>
        <p:spPr>
          <a:xfrm>
            <a:off x="9680468" y="2812183"/>
            <a:ext cx="1477905" cy="430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Vlan20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172.16.2.254</a:t>
            </a:r>
          </a:p>
          <a:p>
            <a:r>
              <a:rPr kumimoji="1" lang="en-US" altLang="zh-CN" sz="1100" dirty="0"/>
              <a:t>Vlan30</a:t>
            </a:r>
            <a:r>
              <a:rPr kumimoji="1" lang="zh-CN" altLang="en-US" sz="1100" dirty="0"/>
              <a:t>：</a:t>
            </a:r>
            <a:r>
              <a:rPr kumimoji="1" lang="en-US" altLang="zh-CN" sz="1100" dirty="0"/>
              <a:t>172.16.3.254</a:t>
            </a:r>
          </a:p>
        </p:txBody>
      </p:sp>
      <p:sp>
        <p:nvSpPr>
          <p:cNvPr id="313" name="文本框 312"/>
          <p:cNvSpPr txBox="1"/>
          <p:nvPr/>
        </p:nvSpPr>
        <p:spPr>
          <a:xfrm>
            <a:off x="4677579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10.1.2.12</a:t>
            </a:r>
            <a:endParaRPr kumimoji="1" lang="zh-CN" altLang="en-US" sz="1100" dirty="0"/>
          </a:p>
        </p:txBody>
      </p:sp>
      <p:sp>
        <p:nvSpPr>
          <p:cNvPr id="314" name="文本框 313"/>
          <p:cNvSpPr txBox="1"/>
          <p:nvPr/>
        </p:nvSpPr>
        <p:spPr>
          <a:xfrm>
            <a:off x="1374211" y="5853379"/>
            <a:ext cx="723087" cy="261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10.1.1.12</a:t>
            </a:r>
            <a:endParaRPr kumimoji="1" lang="zh-CN" altLang="en-US" sz="1100" dirty="0"/>
          </a:p>
        </p:txBody>
      </p:sp>
      <p:sp>
        <p:nvSpPr>
          <p:cNvPr id="140" name="TextBox 242"/>
          <p:cNvSpPr txBox="1"/>
          <p:nvPr/>
        </p:nvSpPr>
        <p:spPr>
          <a:xfrm>
            <a:off x="2765693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242"/>
          <p:cNvSpPr txBox="1"/>
          <p:nvPr/>
        </p:nvSpPr>
        <p:spPr>
          <a:xfrm>
            <a:off x="7140051" y="60950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242"/>
          <p:cNvSpPr txBox="1"/>
          <p:nvPr/>
        </p:nvSpPr>
        <p:spPr>
          <a:xfrm>
            <a:off x="11109759" y="4768768"/>
            <a:ext cx="51711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DLR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7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314" y="1273714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86" descr="Firewall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943" y="1099004"/>
            <a:ext cx="351618" cy="738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90" descr="Gatewa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5" y="1151747"/>
            <a:ext cx="56478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20" descr="contentswtch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16" y="1151747"/>
            <a:ext cx="559097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82" descr="ProxyDN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435" y="1758757"/>
            <a:ext cx="509845" cy="63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43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95" descr="catalys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496" y="1306128"/>
            <a:ext cx="632912" cy="3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5" name="直接连接符 134"/>
          <p:cNvCxnSpPr>
            <a:stCxn id="132" idx="3"/>
            <a:endCxn id="128" idx="1"/>
          </p:cNvCxnSpPr>
          <p:nvPr/>
        </p:nvCxnSpPr>
        <p:spPr>
          <a:xfrm>
            <a:off x="3326255" y="1468202"/>
            <a:ext cx="611688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34" idx="1"/>
            <a:endCxn id="128" idx="3"/>
          </p:cNvCxnSpPr>
          <p:nvPr/>
        </p:nvCxnSpPr>
        <p:spPr>
          <a:xfrm flipH="1">
            <a:off x="4289561" y="1468202"/>
            <a:ext cx="390935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127" idx="3"/>
            <a:endCxn id="130" idx="1"/>
          </p:cNvCxnSpPr>
          <p:nvPr/>
        </p:nvCxnSpPr>
        <p:spPr>
          <a:xfrm>
            <a:off x="6269483" y="1468203"/>
            <a:ext cx="44043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>
            <a:stCxn id="129" idx="3"/>
            <a:endCxn id="132" idx="1"/>
          </p:cNvCxnSpPr>
          <p:nvPr/>
        </p:nvCxnSpPr>
        <p:spPr>
          <a:xfrm flipV="1">
            <a:off x="1950790" y="1468202"/>
            <a:ext cx="742553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>
            <a:stCxn id="131" idx="0"/>
            <a:endCxn id="132" idx="2"/>
          </p:cNvCxnSpPr>
          <p:nvPr/>
        </p:nvCxnSpPr>
        <p:spPr>
          <a:xfrm flipV="1">
            <a:off x="3009358" y="1630276"/>
            <a:ext cx="441" cy="128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>
            <a:endCxn id="127" idx="1"/>
          </p:cNvCxnSpPr>
          <p:nvPr/>
        </p:nvCxnSpPr>
        <p:spPr>
          <a:xfrm>
            <a:off x="4682664" y="1442127"/>
            <a:ext cx="1006650" cy="2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30" idx="3"/>
            <a:endCxn id="142" idx="1"/>
          </p:cNvCxnSpPr>
          <p:nvPr/>
        </p:nvCxnSpPr>
        <p:spPr>
          <a:xfrm flipV="1">
            <a:off x="7269013" y="1462459"/>
            <a:ext cx="589826" cy="57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96" descr="FirewallCentri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446" y="1564141"/>
            <a:ext cx="409855" cy="580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" name="Picture 67" descr="generalap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261" y="1000167"/>
            <a:ext cx="527426" cy="47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8" name="Picture 70" descr="LocalDirecto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478" y="2274175"/>
            <a:ext cx="580169" cy="3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圆角矩形 25"/>
          <p:cNvSpPr/>
          <p:nvPr/>
        </p:nvSpPr>
        <p:spPr>
          <a:xfrm>
            <a:off x="9035575" y="818984"/>
            <a:ext cx="1901667" cy="19311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TextBox 243"/>
          <p:cNvSpPr txBox="1"/>
          <p:nvPr/>
        </p:nvSpPr>
        <p:spPr>
          <a:xfrm>
            <a:off x="1317668" y="888062"/>
            <a:ext cx="701458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Router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0" name="TextBox 243"/>
          <p:cNvSpPr txBox="1"/>
          <p:nvPr/>
        </p:nvSpPr>
        <p:spPr>
          <a:xfrm>
            <a:off x="2810577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TextBox 243"/>
          <p:cNvSpPr txBox="1"/>
          <p:nvPr/>
        </p:nvSpPr>
        <p:spPr>
          <a:xfrm>
            <a:off x="3264280" y="1904598"/>
            <a:ext cx="550776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DNS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" name="TextBox 243"/>
          <p:cNvSpPr txBox="1"/>
          <p:nvPr/>
        </p:nvSpPr>
        <p:spPr>
          <a:xfrm>
            <a:off x="3812633" y="877217"/>
            <a:ext cx="46581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5" name="TextBox 243"/>
          <p:cNvSpPr txBox="1"/>
          <p:nvPr/>
        </p:nvSpPr>
        <p:spPr>
          <a:xfrm>
            <a:off x="4777816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9" name="TextBox 243"/>
          <p:cNvSpPr txBox="1"/>
          <p:nvPr/>
        </p:nvSpPr>
        <p:spPr>
          <a:xfrm>
            <a:off x="5739335" y="889411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243"/>
          <p:cNvSpPr txBox="1"/>
          <p:nvPr/>
        </p:nvSpPr>
        <p:spPr>
          <a:xfrm>
            <a:off x="6719681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243"/>
          <p:cNvSpPr txBox="1"/>
          <p:nvPr/>
        </p:nvSpPr>
        <p:spPr>
          <a:xfrm>
            <a:off x="7857642" y="889411"/>
            <a:ext cx="47222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FW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3" name="TextBox 243"/>
          <p:cNvSpPr txBox="1"/>
          <p:nvPr/>
        </p:nvSpPr>
        <p:spPr>
          <a:xfrm>
            <a:off x="10124689" y="1114037"/>
            <a:ext cx="481847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SSL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243"/>
          <p:cNvSpPr txBox="1"/>
          <p:nvPr/>
        </p:nvSpPr>
        <p:spPr>
          <a:xfrm>
            <a:off x="10124689" y="1727943"/>
            <a:ext cx="565203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WAF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243"/>
          <p:cNvSpPr txBox="1"/>
          <p:nvPr/>
        </p:nvSpPr>
        <p:spPr>
          <a:xfrm>
            <a:off x="10124689" y="2315430"/>
            <a:ext cx="488259" cy="292380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pPr>
              <a:buNone/>
            </a:pP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SLB</a:t>
            </a:r>
            <a:endParaRPr lang="en-US" altLang="zh-CN" sz="11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7" name="直接连接符 186"/>
          <p:cNvCxnSpPr>
            <a:stCxn id="139" idx="0"/>
            <a:endCxn id="145" idx="1"/>
          </p:cNvCxnSpPr>
          <p:nvPr/>
        </p:nvCxnSpPr>
        <p:spPr bwMode="auto">
          <a:xfrm flipV="1">
            <a:off x="5835575" y="2330698"/>
            <a:ext cx="2021042" cy="407583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05312275"/>
      </p:ext>
    </p:extLst>
  </p:cSld>
  <p:clrMapOvr>
    <a:masterClrMapping/>
  </p:clrMapOvr>
  <p:transition spd="med" advClick="0" advTm="8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架构办安全架构18年工作汇报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架构办基础架构18年工作总结与19年工作计划</Template>
  <TotalTime>916</TotalTime>
  <Words>642</Words>
  <Application>Microsoft Office PowerPoint</Application>
  <PresentationFormat>宽屏</PresentationFormat>
  <Paragraphs>196</Paragraphs>
  <Slides>4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DengXian</vt:lpstr>
      <vt:lpstr>Lucida Grande</vt:lpstr>
      <vt:lpstr>Microsoft YaHei Light</vt:lpstr>
      <vt:lpstr>黑体</vt:lpstr>
      <vt:lpstr>华文中宋</vt:lpstr>
      <vt:lpstr>宋体</vt:lpstr>
      <vt:lpstr>微软雅黑</vt:lpstr>
      <vt:lpstr>Arial</vt:lpstr>
      <vt:lpstr>Times New Roman</vt:lpstr>
      <vt:lpstr>Verdana</vt:lpstr>
      <vt:lpstr>Wingdings</vt:lpstr>
      <vt:lpstr>架构办安全架构18年工作汇报</vt:lpstr>
      <vt:lpstr>测试环境</vt:lpstr>
      <vt:lpstr>测试环境现状</vt:lpstr>
      <vt:lpstr>PowerPoint 演示文稿</vt:lpstr>
      <vt:lpstr>测试环境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CAJJ</dc:creator>
  <cp:lastModifiedBy>CAJJ</cp:lastModifiedBy>
  <cp:revision>107</cp:revision>
  <dcterms:created xsi:type="dcterms:W3CDTF">2018-07-22T16:27:12Z</dcterms:created>
  <dcterms:modified xsi:type="dcterms:W3CDTF">2019-09-17T15:07:38Z</dcterms:modified>
</cp:coreProperties>
</file>