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8" r:id="rId7"/>
    <p:sldId id="279" r:id="rId8"/>
    <p:sldId id="280" r:id="rId9"/>
    <p:sldId id="281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D8B00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68" d="100"/>
          <a:sy n="68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 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91F449-133C-4EAD-A465-7860998839FD}"/>
              </a:ext>
            </a:extLst>
          </p:cNvPr>
          <p:cNvSpPr/>
          <p:nvPr/>
        </p:nvSpPr>
        <p:spPr>
          <a:xfrm>
            <a:off x="5657463" y="2869025"/>
            <a:ext cx="1411547" cy="72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9BD98E-D363-44A5-993A-E7079255D773}"/>
              </a:ext>
            </a:extLst>
          </p:cNvPr>
          <p:cNvSpPr txBox="1"/>
          <p:nvPr/>
        </p:nvSpPr>
        <p:spPr>
          <a:xfrm>
            <a:off x="7002779" y="30317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Unterschied?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B0F280-D69E-41FD-81A8-7CCBF21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E41601-5CA0-4DB1-9460-B2E213C0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persist</a:t>
            </a:r>
            <a:r>
              <a:rPr lang="de-DE" dirty="0"/>
              <a:t> vs. 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D2892-6493-499C-A7CD-434A9388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27DE78-992C-4C8F-B2B3-8A4C8C9CEC4E}"/>
              </a:ext>
            </a:extLst>
          </p:cNvPr>
          <p:cNvSpPr/>
          <p:nvPr/>
        </p:nvSpPr>
        <p:spPr>
          <a:xfrm>
            <a:off x="988986" y="331232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568033-709D-4CF3-B710-88DE61E5F9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7396" y="3596411"/>
            <a:ext cx="501590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F747F0-BB99-4D4F-9A96-F7DC5C66FFB2}"/>
              </a:ext>
            </a:extLst>
          </p:cNvPr>
          <p:cNvSpPr txBox="1"/>
          <p:nvPr/>
        </p:nvSpPr>
        <p:spPr>
          <a:xfrm>
            <a:off x="295200" y="3263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CAF9EA0-FB06-4BE6-97A2-5D8A3D72A930}"/>
              </a:ext>
            </a:extLst>
          </p:cNvPr>
          <p:cNvSpPr/>
          <p:nvPr/>
        </p:nvSpPr>
        <p:spPr>
          <a:xfrm>
            <a:off x="7296405" y="3263169"/>
            <a:ext cx="913526" cy="6664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66B08D-5077-4CB8-9B1B-80DD7D90F2FD}"/>
              </a:ext>
            </a:extLst>
          </p:cNvPr>
          <p:cNvSpPr/>
          <p:nvPr/>
        </p:nvSpPr>
        <p:spPr>
          <a:xfrm>
            <a:off x="4669655" y="3263169"/>
            <a:ext cx="1502942" cy="6664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Persistenz-kontext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E6E9B-8B25-4268-9016-20E4486956E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72597" y="3596411"/>
            <a:ext cx="1123808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CD07ECE-99A2-4EE7-9CE9-F99072B126DF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3533365" y="1424565"/>
            <a:ext cx="49156" cy="3726365"/>
          </a:xfrm>
          <a:prstGeom prst="bentConnector3">
            <a:avLst>
              <a:gd name="adj1" fmla="val 1161036"/>
            </a:avLst>
          </a:prstGeom>
          <a:ln>
            <a:solidFill>
              <a:srgbClr val="005A9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BC6B1AC-764C-47F5-82C5-1E02736FF885}"/>
              </a:ext>
            </a:extLst>
          </p:cNvPr>
          <p:cNvSpPr txBox="1"/>
          <p:nvPr/>
        </p:nvSpPr>
        <p:spPr>
          <a:xfrm>
            <a:off x="2934573" y="239463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5A9B"/>
                </a:solidFill>
              </a:rPr>
              <a:t>persist</a:t>
            </a:r>
            <a:r>
              <a:rPr lang="de-DE" dirty="0">
                <a:solidFill>
                  <a:srgbClr val="005A9B"/>
                </a:solidFill>
              </a:rPr>
              <a:t>()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EB07250-0149-4811-A51D-5E7C7681C266}"/>
              </a:ext>
            </a:extLst>
          </p:cNvPr>
          <p:cNvSpPr/>
          <p:nvPr/>
        </p:nvSpPr>
        <p:spPr>
          <a:xfrm>
            <a:off x="2852168" y="4705087"/>
            <a:ext cx="1411550" cy="832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Kopie der Entity-Instanz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A0D858E-6B44-4AC8-91FD-A059DB4CF62E}"/>
              </a:ext>
            </a:extLst>
          </p:cNvPr>
          <p:cNvCxnSpPr>
            <a:stCxn id="6" idx="2"/>
            <a:endCxn id="25" idx="1"/>
          </p:cNvCxnSpPr>
          <p:nvPr/>
        </p:nvCxnSpPr>
        <p:spPr>
          <a:xfrm rot="16200000" flipH="1">
            <a:off x="1653058" y="3922198"/>
            <a:ext cx="1240813" cy="11574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ADF88AC-E2F1-44C4-B4BC-D12033217595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flipV="1">
            <a:off x="4263718" y="3929652"/>
            <a:ext cx="1157408" cy="11916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7B44E67A-BE5B-4E2D-B1ED-CEEB5014EA75}"/>
              </a:ext>
            </a:extLst>
          </p:cNvPr>
          <p:cNvSpPr/>
          <p:nvPr/>
        </p:nvSpPr>
        <p:spPr>
          <a:xfrm>
            <a:off x="2599155" y="2910448"/>
            <a:ext cx="1209365" cy="295562"/>
          </a:xfrm>
          <a:prstGeom prst="wedgeRectCallout">
            <a:avLst>
              <a:gd name="adj1" fmla="val -67762"/>
              <a:gd name="adj2" fmla="val 95669"/>
            </a:avLst>
          </a:prstGeom>
          <a:noFill/>
          <a:ln w="19050">
            <a:solidFill>
              <a:srgbClr val="00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A9B"/>
                </a:solidFill>
              </a:rPr>
              <a:t>managed</a:t>
            </a:r>
            <a:endParaRPr lang="de-DE" dirty="0">
              <a:solidFill>
                <a:srgbClr val="005A9B"/>
              </a:solidFill>
            </a:endParaRP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72799BA5-5D04-4168-A6DF-41294C9DEEF1}"/>
              </a:ext>
            </a:extLst>
          </p:cNvPr>
          <p:cNvSpPr/>
          <p:nvPr/>
        </p:nvSpPr>
        <p:spPr>
          <a:xfrm>
            <a:off x="4325429" y="5537530"/>
            <a:ext cx="1157408" cy="295562"/>
          </a:xfrm>
          <a:prstGeom prst="wedgeRectCallout">
            <a:avLst>
              <a:gd name="adj1" fmla="val -52562"/>
              <a:gd name="adj2" fmla="val -96565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managed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6C638F8-69FF-4178-B54D-E64BF19E29BD}"/>
              </a:ext>
            </a:extLst>
          </p:cNvPr>
          <p:cNvSpPr txBox="1"/>
          <p:nvPr/>
        </p:nvSpPr>
        <p:spPr>
          <a:xfrm>
            <a:off x="1688119" y="477542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merge</a:t>
            </a:r>
            <a:r>
              <a:rPr lang="de-DE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40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Tutorial</a:t>
            </a:r>
          </a:p>
        </p:txBody>
      </p:sp>
    </p:spTree>
    <p:extLst>
      <p:ext uri="{BB962C8B-B14F-4D97-AF65-F5344CB8AC3E}">
        <p14:creationId xmlns:p14="http://schemas.microsoft.com/office/powerpoint/2010/main" val="40285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8C31DA-7F66-4D03-ADA7-55900790B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600" dirty="0" err="1"/>
              <a:t>Git</a:t>
            </a:r>
            <a:r>
              <a:rPr lang="de-DE" sz="1600" dirty="0"/>
              <a:t> Grundlagen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EGIT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Persistenz einrichten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JDBC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JPA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Änderungen in </a:t>
            </a:r>
            <a:r>
              <a:rPr lang="de-DE" sz="1600" dirty="0" err="1"/>
              <a:t>git</a:t>
            </a:r>
            <a:r>
              <a:rPr lang="de-DE" sz="1600" dirty="0"/>
              <a:t> pushen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JUNIT Tests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Maven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23A30B-3574-4327-9147-DD8632E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B52C60-9041-4321-BE79-D1499167D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40413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9771C-F8F1-4E59-9EBB-F9080C4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F7A831A-5303-4953-A70F-3B5D8AF4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JPA-Projektstruktur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D9B34-C1D8-4674-830E-DFA29002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C1BFC2-6CA7-4057-A350-6B92C691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974"/>
              </p:ext>
            </p:extLst>
          </p:nvPr>
        </p:nvGraphicFramePr>
        <p:xfrm>
          <a:off x="621436" y="2654423"/>
          <a:ext cx="7812349" cy="3458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448">
                  <a:extLst>
                    <a:ext uri="{9D8B030D-6E8A-4147-A177-3AD203B41FA5}">
                      <a16:colId xmlns:a16="http://schemas.microsoft.com/office/drawing/2014/main" val="2567757996"/>
                    </a:ext>
                  </a:extLst>
                </a:gridCol>
                <a:gridCol w="5149901">
                  <a:extLst>
                    <a:ext uri="{9D8B030D-6E8A-4147-A177-3AD203B41FA5}">
                      <a16:colId xmlns:a16="http://schemas.microsoft.com/office/drawing/2014/main" val="2427892411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Paketname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Inhalt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693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thema1.tutorial.jdbc.servlet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Servlets </a:t>
                      </a:r>
                      <a:r>
                        <a:rPr lang="en-US" sz="1000" dirty="0" err="1">
                          <a:effectLst/>
                        </a:rPr>
                        <a:t>für</a:t>
                      </a:r>
                      <a:r>
                        <a:rPr lang="en-US" sz="1000" dirty="0">
                          <a:effectLst/>
                        </a:rPr>
                        <a:t> JDBC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503634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thema1.tutorial.jpa.entities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JPA-Entities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56644033"/>
                  </a:ext>
                </a:extLst>
              </a:tr>
              <a:tr h="71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thema1.tutorial.jpa.services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Serviceklassen und Interfaces für JPA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(Es sind bereits Beispiel-Service-Klassen enthalten, die Beispiele für Einfügen, Löschen und Selektieren beinhalten)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269966898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thema1.tutorial.jpa.servlets.apmanaged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Managed Servlets für JPA 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94543853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thema1.tutorial.jpa.servlets.customer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Servlets für Entity Customer (von jedem zu erstellen)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925977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thema1.tutorial.jpa.servlets.order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Servlets für Entity Order </a:t>
                      </a:r>
                    </a:p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(Beispiel Servlets für unterschiedliche Operationen mit der </a:t>
                      </a:r>
                      <a:r>
                        <a:rPr lang="de-DE" sz="1000" dirty="0" err="1">
                          <a:effectLst/>
                        </a:rPr>
                        <a:t>Enity</a:t>
                      </a:r>
                      <a:r>
                        <a:rPr lang="de-DE" sz="1000" dirty="0">
                          <a:effectLst/>
                        </a:rPr>
                        <a:t> Order)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43914769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A39105D-6B27-4A2F-B20E-99E4665F1F8C}"/>
              </a:ext>
            </a:extLst>
          </p:cNvPr>
          <p:cNvSpPr txBox="1"/>
          <p:nvPr/>
        </p:nvSpPr>
        <p:spPr>
          <a:xfrm>
            <a:off x="487396" y="1775534"/>
            <a:ext cx="83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aus </a:t>
            </a:r>
            <a:r>
              <a:rPr lang="de-DE" sz="1400" dirty="0" err="1"/>
              <a:t>git</a:t>
            </a:r>
            <a:r>
              <a:rPr lang="de-DE" sz="1400" dirty="0"/>
              <a:t> geklonte Projekt beinhaltet bereits verschiedene </a:t>
            </a:r>
            <a:r>
              <a:rPr lang="de-DE" sz="1400" dirty="0" err="1"/>
              <a:t>packages</a:t>
            </a:r>
            <a:r>
              <a:rPr lang="de-DE" sz="1400" dirty="0"/>
              <a:t> mit Servlets und Services.</a:t>
            </a:r>
          </a:p>
        </p:txBody>
      </p:sp>
    </p:spTree>
    <p:extLst>
      <p:ext uri="{BB962C8B-B14F-4D97-AF65-F5344CB8AC3E}">
        <p14:creationId xmlns:p14="http://schemas.microsoft.com/office/powerpoint/2010/main" val="26032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213</Words>
  <Application>Microsoft Office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thi_template_thi_2</vt:lpstr>
      <vt:lpstr>Bildschirm</vt:lpstr>
      <vt:lpstr>Hörsaal</vt:lpstr>
      <vt:lpstr>1_Bildschirm</vt:lpstr>
      <vt:lpstr>Nachtrag Persistenz</vt:lpstr>
      <vt:lpstr>Java Persistence API</vt:lpstr>
      <vt:lpstr>Java Persistence API</vt:lpstr>
      <vt:lpstr>Einführung Tutorial</vt:lpstr>
      <vt:lpstr>Tutorial Thema 1 </vt:lpstr>
      <vt:lpstr>Tutorial Thema 1</vt:lpstr>
      <vt:lpstr>Tutorial Thema 1 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Matthias</cp:lastModifiedBy>
  <cp:revision>466</cp:revision>
  <cp:lastPrinted>2013-09-13T13:09:18Z</cp:lastPrinted>
  <dcterms:created xsi:type="dcterms:W3CDTF">2018-10-10T07:22:37Z</dcterms:created>
  <dcterms:modified xsi:type="dcterms:W3CDTF">2018-11-14T23:41:53Z</dcterms:modified>
</cp:coreProperties>
</file>