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  <p:sldMasterId id="2147483669" r:id="rId3"/>
    <p:sldMasterId id="2147483681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2" r:id="rId6"/>
    <p:sldId id="278" r:id="rId7"/>
    <p:sldId id="279" r:id="rId8"/>
    <p:sldId id="280" r:id="rId9"/>
    <p:sldId id="281" r:id="rId10"/>
    <p:sldId id="277" r:id="rId11"/>
    <p:sldId id="282" r:id="rId1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B"/>
    <a:srgbClr val="6D8B00"/>
    <a:srgbClr val="969696"/>
    <a:srgbClr val="96BE00"/>
    <a:srgbClr val="42F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22" autoAdjust="0"/>
  </p:normalViewPr>
  <p:slideViewPr>
    <p:cSldViewPr snapToGrid="0" snapToObjects="1">
      <p:cViewPr varScale="1">
        <p:scale>
          <a:sx n="108" d="100"/>
          <a:sy n="108" d="100"/>
        </p:scale>
        <p:origin x="17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-408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13250-C537-B448-BED9-AF61DCF088B2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4A695-7498-A74F-BC00-EA565901E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708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8C751-7494-BF40-8574-213D7890D13D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48DAB-2417-E040-ADE8-0DE3F02E62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71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196477" y="4130561"/>
            <a:ext cx="787061" cy="3762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fld id="{4DAB4EE1-6072-2F44-92CB-9F66911368CD}" type="datetimeFigureOut">
              <a:rPr lang="de-DE" smtClean="0"/>
              <a:pPr/>
              <a:t>20.08.13</a:t>
            </a:fld>
            <a:endParaRPr lang="de-DE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527200" y="4139505"/>
            <a:ext cx="4535119" cy="3672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/>
              <a:t>Autorenname	</a:t>
            </a:r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528570" y="3280855"/>
            <a:ext cx="5454698" cy="592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2400" b="0" i="1" baseline="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/>
              <a:t>Masteruntertitelformat bearbeiten</a:t>
            </a:r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540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60"/>
            <a:ext cx="4051577" cy="16099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3541921"/>
            <a:ext cx="4050940" cy="296948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155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196477" y="4130561"/>
            <a:ext cx="787061" cy="3762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fld id="{4DAB4EE1-6072-2F44-92CB-9F66911368CD}" type="datetimeFigureOut">
              <a:rPr lang="de-DE" smtClean="0"/>
              <a:pPr/>
              <a:t>20.08.13</a:t>
            </a:fld>
            <a:endParaRPr lang="de-DE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527200" y="4139505"/>
            <a:ext cx="4535119" cy="3672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/>
              <a:t>Autorenname	</a:t>
            </a:r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528570" y="3280855"/>
            <a:ext cx="5454698" cy="592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2400" b="0" i="1" baseline="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/>
              <a:t>Masteruntertitelformat bearbeiten</a:t>
            </a:r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8641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963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4382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9638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158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2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7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352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168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0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0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0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0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0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6540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898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87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8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09612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60"/>
            <a:ext cx="8298000" cy="1064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2978941"/>
            <a:ext cx="8297862" cy="35280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1491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3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1733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76484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8926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55411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5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54713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60"/>
            <a:ext cx="4051577" cy="16099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3541921"/>
            <a:ext cx="4050940" cy="296948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304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8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70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60"/>
            <a:ext cx="8298000" cy="1064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2978941"/>
            <a:ext cx="8297862" cy="35280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32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3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60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19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2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88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5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892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5.emf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4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7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4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Textplatzhalter 17"/>
          <p:cNvSpPr>
            <a:spLocks noGrp="1"/>
          </p:cNvSpPr>
          <p:nvPr>
            <p:ph type="body" idx="1"/>
          </p:nvPr>
        </p:nvSpPr>
        <p:spPr>
          <a:xfrm>
            <a:off x="2527200" y="3251201"/>
            <a:ext cx="5454000" cy="3257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8662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r" defTabSz="457200" rtl="0" eaLnBrk="1" latinLnBrk="0" hangingPunct="1">
        <a:lnSpc>
          <a:spcPts val="3000"/>
        </a:lnSpc>
        <a:spcBef>
          <a:spcPct val="0"/>
        </a:spcBef>
        <a:buNone/>
        <a:defRPr sz="3000" i="1" kern="1200">
          <a:solidFill>
            <a:srgbClr val="005A9B"/>
          </a:solidFill>
          <a:latin typeface="Arial"/>
          <a:ea typeface="+mj-ea"/>
          <a:cs typeface="Arial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75200" y="6627685"/>
            <a:ext cx="3332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latin typeface="Arial"/>
              </a:rPr>
              <a:t>Fußzeile auf Masterfolie eingeben</a:t>
            </a:r>
          </a:p>
          <a:p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680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1" r:id="rId2"/>
    <p:sldLayoutId id="2147483663" r:id="rId3"/>
    <p:sldLayoutId id="2147483667" r:id="rId4"/>
    <p:sldLayoutId id="2147483665" r:id="rId5"/>
    <p:sldLayoutId id="2147483662" r:id="rId6"/>
    <p:sldLayoutId id="2147483678" r:id="rId7"/>
    <p:sldLayoutId id="2147483677" r:id="rId8"/>
    <p:sldLayoutId id="2147483664" r:id="rId9"/>
    <p:sldLayoutId id="2147483680" r:id="rId10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2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3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3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3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3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3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75200" y="6627685"/>
            <a:ext cx="3332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latin typeface="Arial"/>
              </a:rPr>
              <a:t>Fußzeile auf Masterfolie eingeben</a:t>
            </a:r>
          </a:p>
          <a:p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527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  <p:sldLayoutId id="2147483674" r:id="rId4"/>
    <p:sldLayoutId id="2147483679" r:id="rId5"/>
    <p:sldLayoutId id="2147483675" r:id="rId6"/>
    <p:sldLayoutId id="2147483676" r:id="rId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75200" y="6627685"/>
            <a:ext cx="33324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latin typeface="Arial"/>
              </a:rPr>
              <a:t>Teamarbeit mit </a:t>
            </a:r>
            <a:r>
              <a:rPr lang="de-DE" sz="800" dirty="0" err="1">
                <a:latin typeface="Arial"/>
              </a:rPr>
              <a:t>Git</a:t>
            </a:r>
            <a:r>
              <a:rPr lang="de-DE" sz="800" dirty="0">
                <a:latin typeface="Arial"/>
              </a:rPr>
              <a:t> und GitHub</a:t>
            </a:r>
          </a:p>
        </p:txBody>
      </p:sp>
    </p:spTree>
    <p:extLst>
      <p:ext uri="{BB962C8B-B14F-4D97-AF65-F5344CB8AC3E}">
        <p14:creationId xmlns:p14="http://schemas.microsoft.com/office/powerpoint/2010/main" val="403088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2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7196477" y="4130561"/>
            <a:ext cx="787061" cy="376237"/>
          </a:xfrm>
        </p:spPr>
        <p:txBody>
          <a:bodyPr>
            <a:normAutofit/>
          </a:bodyPr>
          <a:lstStyle/>
          <a:p>
            <a:r>
              <a:rPr lang="de-DE" dirty="0"/>
              <a:t>12.11.18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27200" y="4139505"/>
            <a:ext cx="4535119" cy="367293"/>
          </a:xfrm>
        </p:spPr>
        <p:txBody>
          <a:bodyPr/>
          <a:lstStyle/>
          <a:p>
            <a:r>
              <a:rPr lang="de-DE" dirty="0"/>
              <a:t>Katrin Krüger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JDBC, JPA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Nachtrag Persistenz</a:t>
            </a:r>
          </a:p>
        </p:txBody>
      </p:sp>
    </p:spTree>
    <p:extLst>
      <p:ext uri="{BB962C8B-B14F-4D97-AF65-F5344CB8AC3E}">
        <p14:creationId xmlns:p14="http://schemas.microsoft.com/office/powerpoint/2010/main" val="29295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D1F72B9-4712-420D-92EF-59A571BA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701CBEEF-E9D3-4823-B513-8728B3D29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00" y="745067"/>
            <a:ext cx="7315200" cy="342054"/>
          </a:xfrm>
        </p:spPr>
        <p:txBody>
          <a:bodyPr/>
          <a:lstStyle/>
          <a:p>
            <a:r>
              <a:rPr lang="de-DE" dirty="0"/>
              <a:t>Lebenszyklus Entity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A15665-0311-42A3-844D-6F3CB3A6D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A03BC614-96D2-4FFF-8B1F-AF27129E0319}"/>
              </a:ext>
            </a:extLst>
          </p:cNvPr>
          <p:cNvSpPr/>
          <p:nvPr/>
        </p:nvSpPr>
        <p:spPr>
          <a:xfrm>
            <a:off x="5150525" y="2147669"/>
            <a:ext cx="1411550" cy="568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9574843-19FC-4D5F-8596-CEA69E58211A}"/>
              </a:ext>
            </a:extLst>
          </p:cNvPr>
          <p:cNvSpPr/>
          <p:nvPr/>
        </p:nvSpPr>
        <p:spPr>
          <a:xfrm>
            <a:off x="853735" y="2415435"/>
            <a:ext cx="1411550" cy="568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detached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2893DB5-7F72-4185-B815-B6B24DD00E58}"/>
              </a:ext>
            </a:extLst>
          </p:cNvPr>
          <p:cNvSpPr/>
          <p:nvPr/>
        </p:nvSpPr>
        <p:spPr>
          <a:xfrm>
            <a:off x="853735" y="5017363"/>
            <a:ext cx="1411550" cy="568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removed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429D5DE-6233-4A2B-81F3-9239BC5270FA}"/>
              </a:ext>
            </a:extLst>
          </p:cNvPr>
          <p:cNvSpPr/>
          <p:nvPr/>
        </p:nvSpPr>
        <p:spPr>
          <a:xfrm>
            <a:off x="5150525" y="3741993"/>
            <a:ext cx="1411550" cy="568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managed</a:t>
            </a:r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CA74752-460B-4669-87F8-68576CA1F036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856300" y="1248063"/>
            <a:ext cx="0" cy="899606"/>
          </a:xfrm>
          <a:prstGeom prst="straightConnector1">
            <a:avLst/>
          </a:prstGeom>
          <a:ln>
            <a:solidFill>
              <a:srgbClr val="6D8B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26BF43A-8C81-4015-A367-D320ECF01F00}"/>
              </a:ext>
            </a:extLst>
          </p:cNvPr>
          <p:cNvSpPr txBox="1"/>
          <p:nvPr/>
        </p:nvSpPr>
        <p:spPr>
          <a:xfrm>
            <a:off x="5856300" y="1184699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new</a:t>
            </a:r>
            <a:endParaRPr lang="de-DE" dirty="0">
              <a:solidFill>
                <a:srgbClr val="6D8B00"/>
              </a:solidFill>
            </a:endParaRPr>
          </a:p>
          <a:p>
            <a:r>
              <a:rPr lang="de-DE" dirty="0">
                <a:solidFill>
                  <a:srgbClr val="6D8B00"/>
                </a:solidFill>
              </a:rPr>
              <a:t>Neue Instanz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0F58811-BB0F-4807-AB27-61FE85E05241}"/>
              </a:ext>
            </a:extLst>
          </p:cNvPr>
          <p:cNvCxnSpPr>
            <a:cxnSpLocks/>
            <a:stCxn id="9" idx="0"/>
            <a:endCxn id="2" idx="2"/>
          </p:cNvCxnSpPr>
          <p:nvPr/>
        </p:nvCxnSpPr>
        <p:spPr>
          <a:xfrm flipV="1">
            <a:off x="5856300" y="2715840"/>
            <a:ext cx="0" cy="1026153"/>
          </a:xfrm>
          <a:prstGeom prst="straightConnector1">
            <a:avLst/>
          </a:prstGeom>
          <a:ln>
            <a:solidFill>
              <a:srgbClr val="6D8B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D57026D7-1167-4B5B-96BB-16A0CFFFB76D}"/>
              </a:ext>
            </a:extLst>
          </p:cNvPr>
          <p:cNvSpPr txBox="1"/>
          <p:nvPr/>
        </p:nvSpPr>
        <p:spPr>
          <a:xfrm>
            <a:off x="5856300" y="2887507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persist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  <a:p>
            <a:r>
              <a:rPr lang="de-DE" dirty="0" err="1">
                <a:solidFill>
                  <a:srgbClr val="6D8B00"/>
                </a:solidFill>
              </a:rPr>
              <a:t>merge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3D4562C-BA58-449C-8E2F-1F8EC4E610B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562075" y="4026078"/>
            <a:ext cx="1044606" cy="1"/>
          </a:xfrm>
          <a:prstGeom prst="straightConnector1">
            <a:avLst/>
          </a:prstGeom>
          <a:ln>
            <a:solidFill>
              <a:srgbClr val="6D8B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52EA5C8C-4DB7-4326-ACF8-93F92F8D2DA8}"/>
              </a:ext>
            </a:extLst>
          </p:cNvPr>
          <p:cNvSpPr txBox="1"/>
          <p:nvPr/>
        </p:nvSpPr>
        <p:spPr>
          <a:xfrm>
            <a:off x="6838193" y="4004754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6D8B00"/>
                </a:solidFill>
              </a:rPr>
              <a:t>find()</a:t>
            </a:r>
          </a:p>
          <a:p>
            <a:r>
              <a:rPr lang="de-DE" dirty="0">
                <a:solidFill>
                  <a:srgbClr val="6D8B00"/>
                </a:solidFill>
              </a:rPr>
              <a:t>Datenbankabfrage</a:t>
            </a:r>
          </a:p>
        </p:txBody>
      </p: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B276472D-9D00-4EDA-AD26-E3EFFD820A5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265285" y="4310164"/>
            <a:ext cx="3161359" cy="991285"/>
          </a:xfrm>
          <a:prstGeom prst="bentConnector3">
            <a:avLst>
              <a:gd name="adj1" fmla="val 99986"/>
            </a:avLst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CBC3DE0-FCF1-4D87-8FB4-32F86B255922}"/>
              </a:ext>
            </a:extLst>
          </p:cNvPr>
          <p:cNvSpPr txBox="1"/>
          <p:nvPr/>
        </p:nvSpPr>
        <p:spPr>
          <a:xfrm>
            <a:off x="3530689" y="532523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persist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474D81F2-E342-4BCB-B15F-ECA8652A2AB7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 flipV="1">
            <a:off x="1559511" y="4210745"/>
            <a:ext cx="3591015" cy="806618"/>
          </a:xfrm>
          <a:prstGeom prst="bentConnector2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1BC95A62-BD26-48C7-9F5D-E8181694243E}"/>
              </a:ext>
            </a:extLst>
          </p:cNvPr>
          <p:cNvSpPr txBox="1"/>
          <p:nvPr/>
        </p:nvSpPr>
        <p:spPr>
          <a:xfrm>
            <a:off x="2045911" y="41869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remove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EDCE40FB-C8AD-4CCA-BF31-43175C59DBB6}"/>
              </a:ext>
            </a:extLst>
          </p:cNvPr>
          <p:cNvCxnSpPr>
            <a:cxnSpLocks/>
            <a:endCxn id="7" idx="3"/>
          </p:cNvCxnSpPr>
          <p:nvPr/>
        </p:nvCxnSpPr>
        <p:spPr>
          <a:xfrm rot="10800000">
            <a:off x="2265286" y="2699521"/>
            <a:ext cx="2885239" cy="1165266"/>
          </a:xfrm>
          <a:prstGeom prst="bentConnector3">
            <a:avLst>
              <a:gd name="adj1" fmla="val 50000"/>
            </a:avLst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A81CC637-A796-424D-99AE-F081577F17C8}"/>
              </a:ext>
            </a:extLst>
          </p:cNvPr>
          <p:cNvSpPr txBox="1"/>
          <p:nvPr/>
        </p:nvSpPr>
        <p:spPr>
          <a:xfrm>
            <a:off x="2562296" y="237281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detach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CF6F0498-BBBF-49EE-8B3D-69A59B48DC53}"/>
              </a:ext>
            </a:extLst>
          </p:cNvPr>
          <p:cNvCxnSpPr>
            <a:stCxn id="7" idx="2"/>
            <a:endCxn id="9" idx="1"/>
          </p:cNvCxnSpPr>
          <p:nvPr/>
        </p:nvCxnSpPr>
        <p:spPr>
          <a:xfrm rot="16200000" flipH="1">
            <a:off x="2833781" y="1709334"/>
            <a:ext cx="1042473" cy="3591015"/>
          </a:xfrm>
          <a:prstGeom prst="bentConnector2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D25FF654-8183-4C0E-A8D2-6B488824BE8A}"/>
              </a:ext>
            </a:extLst>
          </p:cNvPr>
          <p:cNvSpPr txBox="1"/>
          <p:nvPr/>
        </p:nvSpPr>
        <p:spPr>
          <a:xfrm>
            <a:off x="1611701" y="365263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merge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ABB01412-73D6-487D-AB01-3F22D981965D}"/>
              </a:ext>
            </a:extLst>
          </p:cNvPr>
          <p:cNvGrpSpPr/>
          <p:nvPr/>
        </p:nvGrpSpPr>
        <p:grpSpPr>
          <a:xfrm>
            <a:off x="5762430" y="4310164"/>
            <a:ext cx="543001" cy="516630"/>
            <a:chOff x="5762430" y="4310164"/>
            <a:chExt cx="543001" cy="516630"/>
          </a:xfrm>
        </p:grpSpPr>
        <p:cxnSp>
          <p:nvCxnSpPr>
            <p:cNvPr id="47" name="Verbinder: gewinkelt 46">
              <a:extLst>
                <a:ext uri="{FF2B5EF4-FFF2-40B4-BE49-F238E27FC236}">
                  <a16:creationId xmlns:a16="http://schemas.microsoft.com/office/drawing/2014/main" id="{C2886017-1C5D-40D0-9B0E-BCD80B9E3B2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689109" y="4383485"/>
              <a:ext cx="516630" cy="369988"/>
            </a:xfrm>
            <a:prstGeom prst="bentConnector3">
              <a:avLst>
                <a:gd name="adj1" fmla="val 97936"/>
              </a:avLst>
            </a:prstGeom>
            <a:ln>
              <a:solidFill>
                <a:srgbClr val="6D8B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Verbinder: gewinkelt 55">
              <a:extLst>
                <a:ext uri="{FF2B5EF4-FFF2-40B4-BE49-F238E27FC236}">
                  <a16:creationId xmlns:a16="http://schemas.microsoft.com/office/drawing/2014/main" id="{0918497F-A8B3-4C24-B38D-A46A5E2E11D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71110" y="4471989"/>
              <a:ext cx="495630" cy="173012"/>
            </a:xfrm>
            <a:prstGeom prst="bentConnector3">
              <a:avLst>
                <a:gd name="adj1" fmla="val 101889"/>
              </a:avLst>
            </a:prstGeom>
            <a:ln>
              <a:solidFill>
                <a:srgbClr val="6D8B00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feld 63">
            <a:extLst>
              <a:ext uri="{FF2B5EF4-FFF2-40B4-BE49-F238E27FC236}">
                <a16:creationId xmlns:a16="http://schemas.microsoft.com/office/drawing/2014/main" id="{E443C1E5-52E3-40D5-A286-5414BB2943B6}"/>
              </a:ext>
            </a:extLst>
          </p:cNvPr>
          <p:cNvSpPr txBox="1"/>
          <p:nvPr/>
        </p:nvSpPr>
        <p:spPr>
          <a:xfrm>
            <a:off x="5576963" y="476814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merge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D91F449-133C-4EAD-A465-7860998839FD}"/>
              </a:ext>
            </a:extLst>
          </p:cNvPr>
          <p:cNvSpPr/>
          <p:nvPr/>
        </p:nvSpPr>
        <p:spPr>
          <a:xfrm>
            <a:off x="5657463" y="2869025"/>
            <a:ext cx="1411547" cy="727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A9BD98E-D363-44A5-993A-E7079255D773}"/>
              </a:ext>
            </a:extLst>
          </p:cNvPr>
          <p:cNvSpPr txBox="1"/>
          <p:nvPr/>
        </p:nvSpPr>
        <p:spPr>
          <a:xfrm>
            <a:off x="7002779" y="303174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Unterschied?</a:t>
            </a:r>
          </a:p>
        </p:txBody>
      </p:sp>
    </p:spTree>
    <p:extLst>
      <p:ext uri="{BB962C8B-B14F-4D97-AF65-F5344CB8AC3E}">
        <p14:creationId xmlns:p14="http://schemas.microsoft.com/office/powerpoint/2010/main" val="106090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CB0F280-D69E-41FD-81A8-7CCBF21C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AE41601-5CA0-4DB1-9460-B2E213C036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persist</a:t>
            </a:r>
            <a:r>
              <a:rPr lang="de-DE" dirty="0"/>
              <a:t> vs. </a:t>
            </a:r>
            <a:r>
              <a:rPr lang="de-DE" dirty="0" err="1"/>
              <a:t>merge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7D2892-6493-499C-A7CD-434A93886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D27DE78-992C-4C8F-B2B3-8A4C8C9CEC4E}"/>
              </a:ext>
            </a:extLst>
          </p:cNvPr>
          <p:cNvSpPr/>
          <p:nvPr/>
        </p:nvSpPr>
        <p:spPr>
          <a:xfrm>
            <a:off x="988986" y="3312325"/>
            <a:ext cx="1411550" cy="568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Entity-Instanz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B568033-709D-4CF3-B710-88DE61E5F97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87396" y="3596411"/>
            <a:ext cx="501590" cy="0"/>
          </a:xfrm>
          <a:prstGeom prst="straightConnector1">
            <a:avLst/>
          </a:prstGeom>
          <a:ln>
            <a:solidFill>
              <a:srgbClr val="6D8B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9BF747F0-BB99-4D4F-9A96-F7DC5C66FFB2}"/>
              </a:ext>
            </a:extLst>
          </p:cNvPr>
          <p:cNvSpPr txBox="1"/>
          <p:nvPr/>
        </p:nvSpPr>
        <p:spPr>
          <a:xfrm>
            <a:off x="295200" y="326316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new</a:t>
            </a:r>
            <a:endParaRPr lang="de-DE" dirty="0">
              <a:solidFill>
                <a:srgbClr val="6D8B00"/>
              </a:solidFill>
            </a:endParaRPr>
          </a:p>
        </p:txBody>
      </p:sp>
      <p:sp>
        <p:nvSpPr>
          <p:cNvPr id="11" name="Zylinder 10">
            <a:extLst>
              <a:ext uri="{FF2B5EF4-FFF2-40B4-BE49-F238E27FC236}">
                <a16:creationId xmlns:a16="http://schemas.microsoft.com/office/drawing/2014/main" id="{ACAF9EA0-FB06-4BE6-97A2-5D8A3D72A930}"/>
              </a:ext>
            </a:extLst>
          </p:cNvPr>
          <p:cNvSpPr/>
          <p:nvPr/>
        </p:nvSpPr>
        <p:spPr>
          <a:xfrm>
            <a:off x="7296405" y="3263169"/>
            <a:ext cx="913526" cy="66648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DB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BA66B08D-5077-4CB8-9B1B-80DD7D90F2FD}"/>
              </a:ext>
            </a:extLst>
          </p:cNvPr>
          <p:cNvSpPr/>
          <p:nvPr/>
        </p:nvSpPr>
        <p:spPr>
          <a:xfrm>
            <a:off x="4669655" y="3263169"/>
            <a:ext cx="1502942" cy="66648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rgbClr val="6D8B00"/>
                </a:solidFill>
              </a:rPr>
              <a:t>Persistenz-kontext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DDE6E9B-8B25-4268-9016-20E4486956EC}"/>
              </a:ext>
            </a:extLst>
          </p:cNvPr>
          <p:cNvCxnSpPr>
            <a:cxnSpLocks/>
            <a:stCxn id="11" idx="2"/>
            <a:endCxn id="12" idx="3"/>
          </p:cNvCxnSpPr>
          <p:nvPr/>
        </p:nvCxnSpPr>
        <p:spPr>
          <a:xfrm flipH="1">
            <a:off x="6172597" y="3596411"/>
            <a:ext cx="1123808" cy="0"/>
          </a:xfrm>
          <a:prstGeom prst="straightConnector1">
            <a:avLst/>
          </a:prstGeom>
          <a:ln>
            <a:solidFill>
              <a:srgbClr val="6D8B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DCD07ECE-99A2-4EE7-9CE9-F99072B126DF}"/>
              </a:ext>
            </a:extLst>
          </p:cNvPr>
          <p:cNvCxnSpPr>
            <a:stCxn id="6" idx="0"/>
            <a:endCxn id="12" idx="0"/>
          </p:cNvCxnSpPr>
          <p:nvPr/>
        </p:nvCxnSpPr>
        <p:spPr>
          <a:xfrm rot="5400000" flipH="1" flipV="1">
            <a:off x="3533365" y="1424565"/>
            <a:ext cx="49156" cy="3726365"/>
          </a:xfrm>
          <a:prstGeom prst="bentConnector3">
            <a:avLst>
              <a:gd name="adj1" fmla="val 1161036"/>
            </a:avLst>
          </a:prstGeom>
          <a:ln>
            <a:solidFill>
              <a:srgbClr val="005A9B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CBC6B1AC-764C-47F5-82C5-1E02736FF885}"/>
              </a:ext>
            </a:extLst>
          </p:cNvPr>
          <p:cNvSpPr txBox="1"/>
          <p:nvPr/>
        </p:nvSpPr>
        <p:spPr>
          <a:xfrm>
            <a:off x="2934573" y="2394637"/>
            <a:ext cx="10182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05A9B"/>
                </a:solidFill>
              </a:rPr>
              <a:t>persist</a:t>
            </a:r>
            <a:r>
              <a:rPr lang="de-DE" dirty="0">
                <a:solidFill>
                  <a:srgbClr val="005A9B"/>
                </a:solidFill>
              </a:rPr>
              <a:t>()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EEB07250-0149-4811-A51D-5E7C7681C266}"/>
              </a:ext>
            </a:extLst>
          </p:cNvPr>
          <p:cNvSpPr/>
          <p:nvPr/>
        </p:nvSpPr>
        <p:spPr>
          <a:xfrm>
            <a:off x="2852168" y="4705087"/>
            <a:ext cx="1411550" cy="83244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6D8B00"/>
                </a:solidFill>
              </a:rPr>
              <a:t>Kopie der Entity-Instanz</a:t>
            </a:r>
          </a:p>
        </p:txBody>
      </p: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DA0D858E-6B44-4AC8-91FD-A059DB4CF62E}"/>
              </a:ext>
            </a:extLst>
          </p:cNvPr>
          <p:cNvCxnSpPr>
            <a:stCxn id="6" idx="2"/>
            <a:endCxn id="25" idx="1"/>
          </p:cNvCxnSpPr>
          <p:nvPr/>
        </p:nvCxnSpPr>
        <p:spPr>
          <a:xfrm rot="16200000" flipH="1">
            <a:off x="1653058" y="3922198"/>
            <a:ext cx="1240813" cy="1157407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EADF88AC-E2F1-44C4-B4BC-D12033217595}"/>
              </a:ext>
            </a:extLst>
          </p:cNvPr>
          <p:cNvCxnSpPr>
            <a:stCxn id="25" idx="3"/>
            <a:endCxn id="12" idx="2"/>
          </p:cNvCxnSpPr>
          <p:nvPr/>
        </p:nvCxnSpPr>
        <p:spPr>
          <a:xfrm flipV="1">
            <a:off x="4263718" y="3929652"/>
            <a:ext cx="1157408" cy="1191657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Sprechblase: rechteckig 30">
            <a:extLst>
              <a:ext uri="{FF2B5EF4-FFF2-40B4-BE49-F238E27FC236}">
                <a16:creationId xmlns:a16="http://schemas.microsoft.com/office/drawing/2014/main" id="{7B44E67A-BE5B-4E2D-B1ED-CEEB5014EA75}"/>
              </a:ext>
            </a:extLst>
          </p:cNvPr>
          <p:cNvSpPr/>
          <p:nvPr/>
        </p:nvSpPr>
        <p:spPr>
          <a:xfrm>
            <a:off x="2599155" y="2910448"/>
            <a:ext cx="1209365" cy="295562"/>
          </a:xfrm>
          <a:prstGeom prst="wedgeRectCallout">
            <a:avLst>
              <a:gd name="adj1" fmla="val -67762"/>
              <a:gd name="adj2" fmla="val 95669"/>
            </a:avLst>
          </a:prstGeom>
          <a:noFill/>
          <a:ln w="19050">
            <a:solidFill>
              <a:srgbClr val="005A9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5A9B"/>
                </a:solidFill>
              </a:rPr>
              <a:t>managed</a:t>
            </a:r>
            <a:endParaRPr lang="de-DE" dirty="0">
              <a:solidFill>
                <a:srgbClr val="005A9B"/>
              </a:solidFill>
            </a:endParaRPr>
          </a:p>
        </p:txBody>
      </p:sp>
      <p:sp>
        <p:nvSpPr>
          <p:cNvPr id="33" name="Sprechblase: rechteckig 32">
            <a:extLst>
              <a:ext uri="{FF2B5EF4-FFF2-40B4-BE49-F238E27FC236}">
                <a16:creationId xmlns:a16="http://schemas.microsoft.com/office/drawing/2014/main" id="{72799BA5-5D04-4168-A6DF-41294C9DEEF1}"/>
              </a:ext>
            </a:extLst>
          </p:cNvPr>
          <p:cNvSpPr/>
          <p:nvPr/>
        </p:nvSpPr>
        <p:spPr>
          <a:xfrm>
            <a:off x="4325429" y="5537530"/>
            <a:ext cx="1157408" cy="295562"/>
          </a:xfrm>
          <a:prstGeom prst="wedgeRectCallout">
            <a:avLst>
              <a:gd name="adj1" fmla="val -52562"/>
              <a:gd name="adj2" fmla="val -96565"/>
            </a:avLst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00000"/>
                </a:solidFill>
              </a:rPr>
              <a:t>managed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76C638F8-69FF-4178-B54D-E64BF19E29BD}"/>
              </a:ext>
            </a:extLst>
          </p:cNvPr>
          <p:cNvSpPr txBox="1"/>
          <p:nvPr/>
        </p:nvSpPr>
        <p:spPr>
          <a:xfrm>
            <a:off x="1688119" y="4775421"/>
            <a:ext cx="9925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C00000"/>
                </a:solidFill>
              </a:rPr>
              <a:t>merge</a:t>
            </a:r>
            <a:r>
              <a:rPr lang="de-DE" dirty="0">
                <a:solidFill>
                  <a:srgbClr val="C0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6404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/>
      <p:bldP spid="25" grpId="0" animBg="1"/>
      <p:bldP spid="31" grpId="0" animBg="1"/>
      <p:bldP spid="33" grpId="0" animBg="1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12.11.18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Tutorial</a:t>
            </a:r>
          </a:p>
        </p:txBody>
      </p:sp>
    </p:spTree>
    <p:extLst>
      <p:ext uri="{BB962C8B-B14F-4D97-AF65-F5344CB8AC3E}">
        <p14:creationId xmlns:p14="http://schemas.microsoft.com/office/powerpoint/2010/main" val="402852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28C31DA-7F66-4D03-ADA7-55900790BF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sz="1600" dirty="0" err="1"/>
              <a:t>Git</a:t>
            </a:r>
            <a:r>
              <a:rPr lang="de-DE" sz="1600" dirty="0"/>
              <a:t> Grundlagen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600" dirty="0"/>
              <a:t>EGIT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600" dirty="0"/>
              <a:t>Persistenz einrichten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600" dirty="0"/>
              <a:t>JDBC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600" dirty="0"/>
              <a:t>JPA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600" dirty="0"/>
              <a:t>Änderungen in </a:t>
            </a:r>
            <a:r>
              <a:rPr lang="de-DE" sz="1600" dirty="0" err="1"/>
              <a:t>git</a:t>
            </a:r>
            <a:r>
              <a:rPr lang="de-DE" sz="1600" dirty="0"/>
              <a:t> pushen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600" dirty="0"/>
              <a:t>JUNIT Tests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600" dirty="0"/>
              <a:t>Maven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23A30B-3574-4327-9147-DD8632E7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Tutorial Thema 1 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6CB52C60-9041-4321-BE79-D1499167D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</p:spTree>
    <p:extLst>
      <p:ext uri="{BB962C8B-B14F-4D97-AF65-F5344CB8AC3E}">
        <p14:creationId xmlns:p14="http://schemas.microsoft.com/office/powerpoint/2010/main" val="404134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329771C-F8F1-4E59-9EBB-F9080C4B5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Tutorial Thema 1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7F7A831A-5303-4953-A70F-3B5D8AF4E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Übersicht JPA-Projektstruktur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2D9B34-C1D8-4674-830E-DFA29002F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6</a:t>
            </a:fld>
            <a:endParaRPr lang="de-DE" dirty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73C1BFC2-6CA7-4057-A350-6B92C691E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383974"/>
              </p:ext>
            </p:extLst>
          </p:nvPr>
        </p:nvGraphicFramePr>
        <p:xfrm>
          <a:off x="621436" y="2654423"/>
          <a:ext cx="7812349" cy="345850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62448">
                  <a:extLst>
                    <a:ext uri="{9D8B030D-6E8A-4147-A177-3AD203B41FA5}">
                      <a16:colId xmlns:a16="http://schemas.microsoft.com/office/drawing/2014/main" val="2567757996"/>
                    </a:ext>
                  </a:extLst>
                </a:gridCol>
                <a:gridCol w="5149901">
                  <a:extLst>
                    <a:ext uri="{9D8B030D-6E8A-4147-A177-3AD203B41FA5}">
                      <a16:colId xmlns:a16="http://schemas.microsoft.com/office/drawing/2014/main" val="2427892411"/>
                    </a:ext>
                  </a:extLst>
                </a:gridCol>
              </a:tblGrid>
              <a:tr h="4461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</a:rPr>
                        <a:t>Paketname</a:t>
                      </a:r>
                      <a:endParaRPr lang="de-DE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</a:rPr>
                        <a:t>Inhalt</a:t>
                      </a:r>
                      <a:endParaRPr lang="de-DE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0269354"/>
                  </a:ext>
                </a:extLst>
              </a:tr>
              <a:tr h="348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thema1.tutorial.jdbc.servlet</a:t>
                      </a:r>
                      <a:endParaRPr lang="de-DE" sz="1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tc>
                  <a:txBody>
                    <a:bodyPr/>
                    <a:lstStyle/>
                    <a:p>
                      <a:pPr marL="107950" indent="-107950"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Servlets </a:t>
                      </a:r>
                      <a:r>
                        <a:rPr lang="en-US" sz="1000" dirty="0" err="1">
                          <a:effectLst/>
                        </a:rPr>
                        <a:t>für</a:t>
                      </a:r>
                      <a:r>
                        <a:rPr lang="en-US" sz="1000" dirty="0">
                          <a:effectLst/>
                        </a:rPr>
                        <a:t> JDBC</a:t>
                      </a:r>
                      <a:endParaRPr lang="de-DE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extLst>
                  <a:ext uri="{0D108BD9-81ED-4DB2-BD59-A6C34878D82A}">
                    <a16:rowId xmlns:a16="http://schemas.microsoft.com/office/drawing/2014/main" val="350363454"/>
                  </a:ext>
                </a:extLst>
              </a:tr>
              <a:tr h="348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thema1.tutorial.jpa.entities</a:t>
                      </a:r>
                      <a:endParaRPr lang="de-DE" sz="1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tc>
                  <a:txBody>
                    <a:bodyPr/>
                    <a:lstStyle/>
                    <a:p>
                      <a:pPr marL="107950" indent="-107950"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JPA-Entities</a:t>
                      </a:r>
                      <a:endParaRPr lang="de-DE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extLst>
                  <a:ext uri="{0D108BD9-81ED-4DB2-BD59-A6C34878D82A}">
                    <a16:rowId xmlns:a16="http://schemas.microsoft.com/office/drawing/2014/main" val="2756644033"/>
                  </a:ext>
                </a:extLst>
              </a:tr>
              <a:tr h="7163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thema1.tutorial.jpa.services</a:t>
                      </a:r>
                      <a:endParaRPr lang="de-DE" sz="1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tc>
                  <a:txBody>
                    <a:bodyPr/>
                    <a:lstStyle/>
                    <a:p>
                      <a:pPr marL="107950" indent="-107950" algn="l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Serviceklassen und Interfaces für JPA</a:t>
                      </a:r>
                    </a:p>
                    <a:p>
                      <a:pPr marL="228600" indent="-228600" algn="l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(Es sind bereits Beispiel-Service-Klassen enthalten, die Beispiele für Einfügen, Löschen und Selektieren beinhalten)</a:t>
                      </a:r>
                      <a:endParaRPr lang="de-DE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extLst>
                  <a:ext uri="{0D108BD9-81ED-4DB2-BD59-A6C34878D82A}">
                    <a16:rowId xmlns:a16="http://schemas.microsoft.com/office/drawing/2014/main" val="2269966898"/>
                  </a:ext>
                </a:extLst>
              </a:tr>
              <a:tr h="5326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thema1.tutorial.jpa.servlets.apmanaged</a:t>
                      </a:r>
                      <a:endParaRPr lang="de-DE" sz="1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tc>
                  <a:txBody>
                    <a:bodyPr/>
                    <a:lstStyle/>
                    <a:p>
                      <a:pPr marL="107950" indent="-107950"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Application Managed Servlets für JPA </a:t>
                      </a:r>
                      <a:endParaRPr lang="de-DE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extLst>
                  <a:ext uri="{0D108BD9-81ED-4DB2-BD59-A6C34878D82A}">
                    <a16:rowId xmlns:a16="http://schemas.microsoft.com/office/drawing/2014/main" val="1945438532"/>
                  </a:ext>
                </a:extLst>
              </a:tr>
              <a:tr h="5326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thema1.tutorial.jpa.servlets.customer</a:t>
                      </a:r>
                      <a:endParaRPr lang="de-DE" sz="1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tc>
                  <a:txBody>
                    <a:bodyPr/>
                    <a:lstStyle/>
                    <a:p>
                      <a:pPr marL="107950" indent="-107950" algn="l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Servlets für Entity Customer (von jedem zu erstellen)</a:t>
                      </a:r>
                      <a:endParaRPr lang="de-DE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extLst>
                  <a:ext uri="{0D108BD9-81ED-4DB2-BD59-A6C34878D82A}">
                    <a16:rowId xmlns:a16="http://schemas.microsoft.com/office/drawing/2014/main" val="2799925977"/>
                  </a:ext>
                </a:extLst>
              </a:tr>
              <a:tr h="5326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thema1.tutorial.jpa.servlets.order</a:t>
                      </a:r>
                      <a:endParaRPr lang="de-DE" sz="1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tc>
                  <a:txBody>
                    <a:bodyPr/>
                    <a:lstStyle/>
                    <a:p>
                      <a:pPr marL="107950" indent="-107950" algn="l"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Servlets für Entity Order </a:t>
                      </a:r>
                    </a:p>
                    <a:p>
                      <a:pPr marL="107950" indent="-107950" algn="l"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(Beispiel Servlets für unterschiedliche Operationen mit der </a:t>
                      </a:r>
                      <a:r>
                        <a:rPr lang="de-DE" sz="1000" dirty="0" err="1">
                          <a:effectLst/>
                        </a:rPr>
                        <a:t>Enity</a:t>
                      </a:r>
                      <a:r>
                        <a:rPr lang="de-DE" sz="1000" dirty="0">
                          <a:effectLst/>
                        </a:rPr>
                        <a:t> Order)</a:t>
                      </a:r>
                      <a:endParaRPr lang="de-DE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extLst>
                  <a:ext uri="{0D108BD9-81ED-4DB2-BD59-A6C34878D82A}">
                    <a16:rowId xmlns:a16="http://schemas.microsoft.com/office/drawing/2014/main" val="1439147695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8A39105D-6B27-4A2F-B20E-99E4665F1F8C}"/>
              </a:ext>
            </a:extLst>
          </p:cNvPr>
          <p:cNvSpPr txBox="1"/>
          <p:nvPr/>
        </p:nvSpPr>
        <p:spPr>
          <a:xfrm>
            <a:off x="487396" y="1775534"/>
            <a:ext cx="8381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Das aus </a:t>
            </a:r>
            <a:r>
              <a:rPr lang="de-DE" sz="1400" dirty="0" err="1"/>
              <a:t>git</a:t>
            </a:r>
            <a:r>
              <a:rPr lang="de-DE" sz="1400" dirty="0"/>
              <a:t> geklonte Projekt beinhaltet bereits verschiedene </a:t>
            </a:r>
            <a:r>
              <a:rPr lang="de-DE" sz="1400" dirty="0" err="1"/>
              <a:t>packages</a:t>
            </a:r>
            <a:r>
              <a:rPr lang="de-DE" sz="1400" dirty="0"/>
              <a:t> mit Servlets und Services.</a:t>
            </a:r>
          </a:p>
        </p:txBody>
      </p:sp>
    </p:spTree>
    <p:extLst>
      <p:ext uri="{BB962C8B-B14F-4D97-AF65-F5344CB8AC3E}">
        <p14:creationId xmlns:p14="http://schemas.microsoft.com/office/powerpoint/2010/main" val="260325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B8EB546E-4180-4086-B63E-720AD29ED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08" y="1828220"/>
            <a:ext cx="8099824" cy="4080136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FF4FF6A0-1E9A-4CC0-BA17-AE07976D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Tutorial Thema 1 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01978-AF97-4C88-AB28-3C4E3ACA4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Entities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D2B668-0A0E-4EEE-8CF8-98FCBD697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30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6E48D6D-6967-4C49-BA26-1C6C6B791B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4025" y="1770960"/>
            <a:ext cx="8298000" cy="3422478"/>
          </a:xfrm>
        </p:spPr>
        <p:txBody>
          <a:bodyPr anchor="ctr">
            <a:normAutofit/>
          </a:bodyPr>
          <a:lstStyle/>
          <a:p>
            <a:pPr algn="ctr"/>
            <a:r>
              <a:rPr lang="de-DE" sz="2800" dirty="0"/>
              <a:t>https://bit.ly/2RSxaks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049DBAB-B952-4143-AC1E-1E8D44E67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Tutorial Thema 1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C3A6068E-250F-4630-A864-067719BA7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Anleitung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1890B5-4426-4785-8B8A-C4B798474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3906050"/>
      </p:ext>
    </p:extLst>
  </p:cSld>
  <p:clrMapOvr>
    <a:masterClrMapping/>
  </p:clrMapOvr>
</p:sld>
</file>

<file path=ppt/theme/theme1.xml><?xml version="1.0" encoding="utf-8"?>
<a:theme xmlns:a="http://schemas.openxmlformats.org/drawingml/2006/main" name="thi_template_thi_2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örsaal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thi_template_EI</Template>
  <TotalTime>0</TotalTime>
  <Words>225</Words>
  <Application>Microsoft Office PowerPoint</Application>
  <PresentationFormat>Bildschirmpräsentation (4:3)</PresentationFormat>
  <Paragraphs>74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Times New Roman</vt:lpstr>
      <vt:lpstr>thi_template_thi_2</vt:lpstr>
      <vt:lpstr>Bildschirm</vt:lpstr>
      <vt:lpstr>Hörsaal</vt:lpstr>
      <vt:lpstr>1_Bildschirm</vt:lpstr>
      <vt:lpstr>Nachtrag Persistenz</vt:lpstr>
      <vt:lpstr>Java Persistence API</vt:lpstr>
      <vt:lpstr>Java Persistence API</vt:lpstr>
      <vt:lpstr>Einführung Tutorial</vt:lpstr>
      <vt:lpstr>Tutorial Thema 1 </vt:lpstr>
      <vt:lpstr>Tutorial Thema 1</vt:lpstr>
      <vt:lpstr>Tutorial Thema 1 </vt:lpstr>
      <vt:lpstr>Tutorial Thema 1</vt:lpstr>
    </vt:vector>
  </TitlesOfParts>
  <Company>Moped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Persistenz</dc:title>
  <dc:creator>Katrin Krueger</dc:creator>
  <cp:lastModifiedBy>Katrin Krueger</cp:lastModifiedBy>
  <cp:revision>468</cp:revision>
  <cp:lastPrinted>2013-09-13T13:09:18Z</cp:lastPrinted>
  <dcterms:created xsi:type="dcterms:W3CDTF">2018-10-10T07:22:37Z</dcterms:created>
  <dcterms:modified xsi:type="dcterms:W3CDTF">2018-11-15T07:55:27Z</dcterms:modified>
</cp:coreProperties>
</file>