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58" r:id="rId6"/>
    <p:sldId id="277" r:id="rId7"/>
    <p:sldId id="278" r:id="rId8"/>
    <p:sldId id="266" r:id="rId9"/>
    <p:sldId id="276" r:id="rId10"/>
    <p:sldId id="264" r:id="rId11"/>
    <p:sldId id="275" r:id="rId12"/>
    <p:sldId id="279" r:id="rId13"/>
    <p:sldId id="273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2A480-148A-44F3-A0DB-E12298E0B68A}" v="10952" dt="2018-09-13T19:48:2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957" autoAdjust="0"/>
  </p:normalViewPr>
  <p:slideViewPr>
    <p:cSldViewPr snapToGrid="0">
      <p:cViewPr varScale="1">
        <p:scale>
          <a:sx n="50" d="100"/>
          <a:sy n="50" d="100"/>
        </p:scale>
        <p:origin x="1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4224-26B7-4066-A488-EC968722394E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340C5-E79C-4BE2-9CCA-4B4E5EF6E0F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734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494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611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6262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48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240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890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259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117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10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632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91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051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340C5-E79C-4BE2-9CCA-4B4E5EF6E0F5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935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BD9-3090-B240-B779-BEFE8FDBE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A167-C2A8-054A-A304-606DDAD1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79592-EA40-1344-A42D-810CD2A1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5011-BB67-47F3-8367-F67B1820E3C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7681-FEF4-094C-ADD6-C18AAAFB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586C-E07B-E848-8938-7C843FEB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9098-BDA1-44FD-8F4D-E19F97038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3BC7BC5-EB29-1046-9AC3-08F27FCF6E42}"/>
              </a:ext>
            </a:extLst>
          </p:cNvPr>
          <p:cNvSpPr/>
          <p:nvPr/>
        </p:nvSpPr>
        <p:spPr>
          <a:xfrm>
            <a:off x="-1275515" y="5456041"/>
            <a:ext cx="8946635" cy="1401959"/>
          </a:xfrm>
          <a:prstGeom prst="parallelogram">
            <a:avLst/>
          </a:prstGeom>
          <a:solidFill>
            <a:srgbClr val="C77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776D620-9446-2246-9EB7-6142DDEF13D8}"/>
              </a:ext>
            </a:extLst>
          </p:cNvPr>
          <p:cNvSpPr/>
          <p:nvPr/>
        </p:nvSpPr>
        <p:spPr>
          <a:xfrm>
            <a:off x="7453156" y="4897721"/>
            <a:ext cx="5795311" cy="196027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3AA3FC6-B72C-6144-A317-89E46062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895" y="2616425"/>
            <a:ext cx="3233832" cy="323383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09A9666-6B70-A048-9EBD-47361CCE178B}"/>
              </a:ext>
            </a:extLst>
          </p:cNvPr>
          <p:cNvSpPr txBox="1">
            <a:spLocks/>
          </p:cNvSpPr>
          <p:nvPr/>
        </p:nvSpPr>
        <p:spPr>
          <a:xfrm>
            <a:off x="323330" y="5747388"/>
            <a:ext cx="9144000" cy="107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#HAXX</a:t>
            </a:r>
          </a:p>
        </p:txBody>
      </p:sp>
    </p:spTree>
    <p:extLst>
      <p:ext uri="{BB962C8B-B14F-4D97-AF65-F5344CB8AC3E}">
        <p14:creationId xmlns:p14="http://schemas.microsoft.com/office/powerpoint/2010/main" val="371196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D727C-923A-B94C-B3A8-E6D877F5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DA20F-6713-F147-83F3-C4E52C69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F794-1B6F-0545-8B8F-7E5DEB0C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5011-BB67-47F3-8367-F67B1820E3C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CCEF-7E68-394A-AB9B-66F2833C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6507-BD90-CB45-AAD1-EA679BAB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9098-BDA1-44FD-8F4D-E19F9703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4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6BA5-0982-A44D-A574-94E904B0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A41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361A-7995-AB48-9ACD-026AC692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928F104-BCBA-CD49-A518-5DB1337A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094" y="330200"/>
            <a:ext cx="856456" cy="856456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D1BFCCBE-BB3D-C04D-A928-620BE9D03DCC}"/>
              </a:ext>
            </a:extLst>
          </p:cNvPr>
          <p:cNvSpPr/>
          <p:nvPr/>
        </p:nvSpPr>
        <p:spPr>
          <a:xfrm>
            <a:off x="-6539924" y="-270328"/>
            <a:ext cx="8946635" cy="482600"/>
          </a:xfrm>
          <a:prstGeom prst="parallelogram">
            <a:avLst/>
          </a:prstGeom>
          <a:solidFill>
            <a:srgbClr val="C77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3FB827E-7A90-AF47-BBD1-D5C98BFEAB5A}"/>
              </a:ext>
            </a:extLst>
          </p:cNvPr>
          <p:cNvSpPr/>
          <p:nvPr/>
        </p:nvSpPr>
        <p:spPr>
          <a:xfrm>
            <a:off x="2377683" y="-270328"/>
            <a:ext cx="9994777" cy="4826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9D83-78A7-A442-9F87-77CDFAB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A41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0B5A-2403-1940-9D6F-CB31A7279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FA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2F357-E50B-4044-9F69-F5661DD6D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FA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F85DEFF0-B047-9045-AF6D-AE803778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094" y="330200"/>
            <a:ext cx="856456" cy="856456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502B47CD-B39D-184C-B634-F9C004155520}"/>
              </a:ext>
            </a:extLst>
          </p:cNvPr>
          <p:cNvSpPr/>
          <p:nvPr/>
        </p:nvSpPr>
        <p:spPr>
          <a:xfrm>
            <a:off x="-6539924" y="-270328"/>
            <a:ext cx="8946635" cy="482600"/>
          </a:xfrm>
          <a:prstGeom prst="parallelogram">
            <a:avLst/>
          </a:prstGeom>
          <a:solidFill>
            <a:srgbClr val="C77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0165759-2123-8C4E-96D1-1DAF7B9A47D2}"/>
              </a:ext>
            </a:extLst>
          </p:cNvPr>
          <p:cNvSpPr/>
          <p:nvPr/>
        </p:nvSpPr>
        <p:spPr>
          <a:xfrm>
            <a:off x="2377683" y="-270328"/>
            <a:ext cx="9994777" cy="4826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F9D45D-D325-5F4F-A848-6EA905C115A3}"/>
              </a:ext>
            </a:extLst>
          </p:cNvPr>
          <p:cNvSpPr/>
          <p:nvPr/>
        </p:nvSpPr>
        <p:spPr>
          <a:xfrm>
            <a:off x="0" y="-2"/>
            <a:ext cx="12192000" cy="6878235"/>
          </a:xfrm>
          <a:prstGeom prst="rect">
            <a:avLst/>
          </a:prstGeom>
          <a:solidFill>
            <a:srgbClr val="FFA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A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FDF38-1D5A-774C-BF74-6EFDDA90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0" y="20233"/>
            <a:ext cx="12192000" cy="6858000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EB70279B-CA28-5249-BBB5-2B6C058A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094" y="330200"/>
            <a:ext cx="856456" cy="8564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7C77FD-2B3D-45C9-9F1B-43446C5F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451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640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F9D45D-D325-5F4F-A848-6EA905C115A3}"/>
              </a:ext>
            </a:extLst>
          </p:cNvPr>
          <p:cNvSpPr/>
          <p:nvPr/>
        </p:nvSpPr>
        <p:spPr>
          <a:xfrm>
            <a:off x="0" y="-2"/>
            <a:ext cx="12192000" cy="6878235"/>
          </a:xfrm>
          <a:prstGeom prst="rect">
            <a:avLst/>
          </a:prstGeom>
          <a:solidFill>
            <a:srgbClr val="FFA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A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FDF38-1D5A-774C-BF74-6EFDDA90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0" y="20233"/>
            <a:ext cx="12192000" cy="6858000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EB70279B-CA28-5249-BBB5-2B6C058A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094" y="330200"/>
            <a:ext cx="856456" cy="8564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386D6F-CE18-2C46-A42B-E11AAC6C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47" y="1830185"/>
            <a:ext cx="10792350" cy="487362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1pPr>
            <a:lvl2pPr marL="971550" indent="-514350">
              <a:buFont typeface="+mj-lt"/>
              <a:buAutoNum type="arabicPeriod"/>
              <a:defRPr sz="2800">
                <a:solidFill>
                  <a:schemeClr val="bg1"/>
                </a:solidFill>
              </a:defRPr>
            </a:lvl2pPr>
            <a:lvl3pPr marL="1371600" indent="-457200">
              <a:buFont typeface="+mj-lt"/>
              <a:buAutoNum type="arabicPeriod"/>
              <a:defRPr sz="2400">
                <a:solidFill>
                  <a:schemeClr val="bg1"/>
                </a:solidFill>
              </a:defRPr>
            </a:lvl3pPr>
            <a:lvl4pPr marL="1828800" indent="-45720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4pPr>
            <a:lvl5pPr marL="2286000" indent="-45720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FD265A-FBC1-1049-9206-178B6EC52377}"/>
              </a:ext>
            </a:extLst>
          </p:cNvPr>
          <p:cNvSpPr txBox="1">
            <a:spLocks/>
          </p:cNvSpPr>
          <p:nvPr/>
        </p:nvSpPr>
        <p:spPr>
          <a:xfrm>
            <a:off x="667147" y="330200"/>
            <a:ext cx="9829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A41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38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F9D45D-D325-5F4F-A848-6EA905C115A3}"/>
              </a:ext>
            </a:extLst>
          </p:cNvPr>
          <p:cNvSpPr/>
          <p:nvPr/>
        </p:nvSpPr>
        <p:spPr>
          <a:xfrm>
            <a:off x="0" y="-2"/>
            <a:ext cx="2271253" cy="6878235"/>
          </a:xfrm>
          <a:prstGeom prst="rect">
            <a:avLst/>
          </a:prstGeom>
          <a:solidFill>
            <a:srgbClr val="FFA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A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FDF38-1D5A-774C-BF74-6EFDDA907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"/>
          </a:blip>
          <a:srcRect l="52500" r="28871"/>
          <a:stretch/>
        </p:blipFill>
        <p:spPr>
          <a:xfrm>
            <a:off x="0" y="20233"/>
            <a:ext cx="2271253" cy="6858000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EB70279B-CA28-5249-BBB5-2B6C058A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094" y="330200"/>
            <a:ext cx="856456" cy="8564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386D6F-CE18-2C46-A42B-E11AAC6C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1" y="1830185"/>
            <a:ext cx="10792350" cy="487362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3200">
                <a:solidFill>
                  <a:schemeClr val="tx1"/>
                </a:solidFill>
              </a:defRPr>
            </a:lvl1pPr>
            <a:lvl2pPr marL="971550" indent="-514350">
              <a:buFont typeface="+mj-lt"/>
              <a:buAutoNum type="arabicPeriod"/>
              <a:defRPr sz="28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rabicPeriod"/>
              <a:defRPr sz="2400">
                <a:solidFill>
                  <a:schemeClr val="tx1"/>
                </a:solidFill>
              </a:defRPr>
            </a:lvl3pPr>
            <a:lvl4pPr marL="1828800" indent="-457200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4pPr>
            <a:lvl5pPr marL="2286000" indent="-457200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9A9E17-4C97-F947-9179-070DFE14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1" y="350684"/>
            <a:ext cx="835886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8877-6656-8E4F-A96B-4DCB9E8A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A1CF-99A4-5443-862B-F2415115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EEE23-738C-5A4F-BD45-DEE291D83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AD65-1CAE-F44E-9C9F-B845B0F4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5011-BB67-47F3-8367-F67B1820E3C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D53A9-9098-0949-9874-402C1C43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057B5-A53B-A744-8712-6A9D8D9E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9098-BDA1-44FD-8F4D-E19F9703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FBAA-F5B1-E842-96C5-ECF71611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083BA-9F1F-1649-97FD-7DE780D4B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2738E-EF1F-FA4E-ABEE-D437B4155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811B-8A8B-4F4D-8747-864069E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5011-BB67-47F3-8367-F67B1820E3C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3B931-02D9-E244-AF5B-7D4D5CF2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3AC2-D6F6-A642-A6C9-AD775A93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9098-BDA1-44FD-8F4D-E19F9703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2B79-BC9B-E84C-B06C-0C69A6D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C02FD-1F8C-D24F-B1F3-24FC961AA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BA62-97A5-DF4E-BD87-86678C8C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5011-BB67-47F3-8367-F67B1820E3C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F0C6-1386-1242-B266-2E3E24B5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468A-588A-904E-A606-648770AA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9098-BDA1-44FD-8F4D-E19F9703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7B583-3A38-7A49-87BE-9E601C8E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EB40-E041-5D49-8615-01B47F24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F97D-DE8A-3C41-9685-7D3767C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5011-BB67-47F3-8367-F67B1820E3C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DA91-CAF9-4E41-9E4B-E01027A4D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075E-8D15-B24C-99C8-6CB330DC3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9098-BDA1-44FD-8F4D-E19F9703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ias-vdE/Hax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xdeploy.com/2015/04/10/part-i-creating-powershell-guis-in-minutes-using-visual-studio-a-new-hope/" TargetMode="External"/><Relationship Id="rId2" Type="http://schemas.openxmlformats.org/officeDocument/2006/relationships/hyperlink" Target="https://blogs.technet.microsoft.com/heyscriptingguy/2014/08/01/ive-got-a-powershell-secret-adding-a-gui-to-scrip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tthias-vdE/Haxx" TargetMode="External"/><Relationship Id="rId4" Type="http://schemas.openxmlformats.org/officeDocument/2006/relationships/hyperlink" Target="https://docs.microsoft.com/en-us/dotnet/api/system.windows.controls?view=netframework-4.7.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8D85-8C72-472D-9259-1E93E48CB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Toolmaking</a:t>
            </a:r>
            <a:br>
              <a:rPr lang="en-US" dirty="0"/>
            </a:br>
            <a:r>
              <a:rPr lang="en-US" dirty="0"/>
              <a:t>and GUI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5699-B075-4D93-AC09-DCBBB6F74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Matthias van den Elsacker</a:t>
            </a:r>
          </a:p>
        </p:txBody>
      </p:sp>
    </p:spTree>
    <p:extLst>
      <p:ext uri="{BB962C8B-B14F-4D97-AF65-F5344CB8AC3E}">
        <p14:creationId xmlns:p14="http://schemas.microsoft.com/office/powerpoint/2010/main" val="24748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800D-A70C-4AA9-B8F9-CE03B6BB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Let’s build a GUI!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184BDA-40F0-4D73-B35C-084F4162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DISCLAIMER:</a:t>
            </a:r>
          </a:p>
          <a:p>
            <a:endParaRPr lang="en-US" dirty="0"/>
          </a:p>
          <a:p>
            <a:r>
              <a:rPr lang="en-US" dirty="0"/>
              <a:t>I am not a programmer. Pardon my code.</a:t>
            </a:r>
          </a:p>
          <a:p>
            <a:endParaRPr lang="en-US" dirty="0"/>
          </a:p>
          <a:p>
            <a:r>
              <a:rPr lang="en-US" dirty="0"/>
              <a:t>“Works on my machine”, but should also work on yours.</a:t>
            </a:r>
          </a:p>
          <a:p>
            <a:pPr lvl="1"/>
            <a:r>
              <a:rPr lang="en-US" dirty="0"/>
              <a:t>As long as you have .NET 4.6.1+ and Powershell 5.1+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https://github.com/Matthias-vdE/Haxx</a:t>
            </a:r>
            <a:endParaRPr lang="en-US" dirty="0"/>
          </a:p>
          <a:p>
            <a:pPr lvl="1"/>
            <a:r>
              <a:rPr lang="en-US" dirty="0"/>
              <a:t>No pull or merge requests.</a:t>
            </a:r>
          </a:p>
          <a:p>
            <a:pPr lvl="2"/>
            <a:r>
              <a:rPr lang="en-US" dirty="0"/>
              <a:t>(Mainly because I don’t really know how GitHub works. CC, anyone?).</a:t>
            </a:r>
          </a:p>
        </p:txBody>
      </p:sp>
    </p:spTree>
    <p:extLst>
      <p:ext uri="{BB962C8B-B14F-4D97-AF65-F5344CB8AC3E}">
        <p14:creationId xmlns:p14="http://schemas.microsoft.com/office/powerpoint/2010/main" val="293445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206CF8D-32BB-48AC-9B42-A4AD8F9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real-world example: Self-Service Tools</a:t>
            </a:r>
            <a:endParaRPr lang="en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6F04A6-6EC4-4668-955A-C201F746CA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Easy to use.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Actually being used!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Built for users.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Less calls to the helpdesk for small tasks.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7DBB4-32A8-4753-A209-613050F89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86" y="1825625"/>
            <a:ext cx="3387827" cy="4351338"/>
          </a:xfrm>
        </p:spPr>
      </p:pic>
    </p:spTree>
    <p:extLst>
      <p:ext uri="{BB962C8B-B14F-4D97-AF65-F5344CB8AC3E}">
        <p14:creationId xmlns:p14="http://schemas.microsoft.com/office/powerpoint/2010/main" val="333333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357C-F5D3-4F52-9095-61F62FA5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should you though…?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90E3D-A86E-46BC-8564-8510426BF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XAML is easy.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already know PowerShell!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Perfect for System Admins.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Tip: </a:t>
            </a:r>
            <a:r>
              <a:rPr lang="en-US" dirty="0" err="1">
                <a:solidFill>
                  <a:schemeClr val="tx1"/>
                </a:solidFill>
              </a:rPr>
              <a:t>Sapien</a:t>
            </a:r>
            <a:r>
              <a:rPr lang="en-US" dirty="0">
                <a:solidFill>
                  <a:schemeClr val="tx1"/>
                </a:solidFill>
              </a:rPr>
              <a:t> PowerShell Studio</a:t>
            </a:r>
          </a:p>
          <a:p>
            <a:pPr lvl="1"/>
            <a:r>
              <a:rPr lang="en-US" dirty="0"/>
              <a:t>An IDE specifically designed for building and packaging PowerShell GUIs.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So: Yes, you should.</a:t>
            </a:r>
            <a:endParaRPr lang="en-BE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4DF553-1939-4321-867A-DB6AE8ED7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6164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175091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453E4-E885-4BB8-B324-C07E884F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1910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4E8FAB-EEB5-4409-B995-2C683DC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you, and have fun at </a:t>
            </a:r>
            <a:r>
              <a:rPr lang="en-US" dirty="0" err="1"/>
              <a:t>Haxx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85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3D3B-261B-47D5-968D-E4040D57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069D-8517-4C5E-8054-8C149258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https://blogs.technet.microsoft.com/heyscriptingguy/2014/08/01/ive-got-a-powershell-secret-adding-a-gui-to-scripts/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https://foxdeploy.com/2015/04/10/part-i-creating-powershell-guis-in-minutes-using-visual-studio-a-new-hope/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https://docs.microsoft.com/en-us/dotnet/api/system.windows.controls?view=netframework-4.7.2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https://github.com/Matthias-vdE/Haxx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A1EDB-B3D0-485B-B933-1C6DA0B7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as programming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02FF9-5114-4914-A038-A6EB612F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Mostly used as scripting language.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on .NET Framework.</a:t>
            </a:r>
          </a:p>
          <a:p>
            <a:pPr lvl="1"/>
            <a:r>
              <a:rPr lang="en-US" dirty="0"/>
              <a:t>C#/VB .NET = Object-Oriented programming languages.</a:t>
            </a:r>
          </a:p>
          <a:p>
            <a:endParaRPr lang="en-US" dirty="0"/>
          </a:p>
          <a:p>
            <a:r>
              <a:rPr lang="en-US" dirty="0"/>
              <a:t>PowerShell has all the building blocks for OO programming:</a:t>
            </a:r>
          </a:p>
          <a:p>
            <a:pPr lvl="1"/>
            <a:r>
              <a:rPr lang="en-US" dirty="0"/>
              <a:t>Objects, classes, functions,…</a:t>
            </a:r>
          </a:p>
          <a:p>
            <a:endParaRPr lang="en-US" dirty="0"/>
          </a:p>
          <a:p>
            <a:r>
              <a:rPr lang="en-US" dirty="0"/>
              <a:t>Conclusion: PowerShell is an OO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05915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6D44-9CB6-49E3-B4CF-375322D6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Toolmaking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4E35-347A-493F-BCB5-C56532D5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“toolmaking”?</a:t>
            </a:r>
          </a:p>
          <a:p>
            <a:endParaRPr lang="en-US" dirty="0"/>
          </a:p>
          <a:p>
            <a:r>
              <a:rPr lang="en-US" dirty="0"/>
              <a:t>More than just scripting.</a:t>
            </a:r>
          </a:p>
          <a:p>
            <a:endParaRPr lang="en-US" dirty="0"/>
          </a:p>
          <a:p>
            <a:r>
              <a:rPr lang="en-US" dirty="0"/>
              <a:t>Building the right “tools” for the job.</a:t>
            </a:r>
          </a:p>
          <a:p>
            <a:endParaRPr lang="en-US" dirty="0"/>
          </a:p>
          <a:p>
            <a:r>
              <a:rPr lang="en-US" dirty="0"/>
              <a:t>Easy to distribute and use.</a:t>
            </a:r>
          </a:p>
        </p:txBody>
      </p:sp>
    </p:spTree>
    <p:extLst>
      <p:ext uri="{BB962C8B-B14F-4D97-AF65-F5344CB8AC3E}">
        <p14:creationId xmlns:p14="http://schemas.microsoft.com/office/powerpoint/2010/main" val="139660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70F4-8911-4FD4-993C-866C335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Password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3EEF-680D-4898-92CA-0355DD7A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Module.</a:t>
            </a:r>
          </a:p>
          <a:p>
            <a:endParaRPr lang="en-US" dirty="0"/>
          </a:p>
          <a:p>
            <a:r>
              <a:rPr lang="en-US" dirty="0"/>
              <a:t>Two functions: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RandomPassword</a:t>
            </a:r>
            <a:r>
              <a:rPr lang="en-US" dirty="0"/>
              <a:t>: Generates a random password.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PasswordStrength</a:t>
            </a:r>
            <a:r>
              <a:rPr lang="en-US" dirty="0"/>
              <a:t>: Scores a password on length and complexity.</a:t>
            </a:r>
          </a:p>
          <a:p>
            <a:pPr lvl="1"/>
            <a:endParaRPr lang="en-US" dirty="0"/>
          </a:p>
          <a:p>
            <a:r>
              <a:rPr lang="en-US" dirty="0"/>
              <a:t>But this only works in the CLI.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even some system administrators are scared of the CLI…</a:t>
            </a:r>
          </a:p>
        </p:txBody>
      </p:sp>
    </p:spTree>
    <p:extLst>
      <p:ext uri="{BB962C8B-B14F-4D97-AF65-F5344CB8AC3E}">
        <p14:creationId xmlns:p14="http://schemas.microsoft.com/office/powerpoint/2010/main" val="37719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EBC-9934-45E9-9D99-CBD6293D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as 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01F3-E1FA-4654-8B02-483427F6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Extensible Application Markup Language (XAML).</a:t>
            </a:r>
          </a:p>
          <a:p>
            <a:pPr lvl="1"/>
            <a:r>
              <a:rPr lang="en-US" dirty="0"/>
              <a:t>Based on XML.</a:t>
            </a:r>
          </a:p>
          <a:p>
            <a:pPr lvl="1"/>
            <a:r>
              <a:rPr lang="en-US" dirty="0"/>
              <a:t>Easy to read and share.</a:t>
            </a:r>
          </a:p>
          <a:p>
            <a:pPr lvl="1"/>
            <a:r>
              <a:rPr lang="en-US" dirty="0"/>
              <a:t>No compilation needed.</a:t>
            </a:r>
          </a:p>
          <a:p>
            <a:endParaRPr lang="en-US" dirty="0"/>
          </a:p>
          <a:p>
            <a:r>
              <a:rPr lang="en-US" dirty="0"/>
              <a:t>Used for .NET and Windows Presentation Foundation (WPF).</a:t>
            </a:r>
          </a:p>
          <a:p>
            <a:pPr lvl="1"/>
            <a:r>
              <a:rPr lang="en-US" dirty="0"/>
              <a:t>XAML elements map to classes and functions via .NET API.</a:t>
            </a:r>
          </a:p>
          <a:p>
            <a:pPr lvl="1"/>
            <a:endParaRPr lang="en-US" dirty="0"/>
          </a:p>
          <a:p>
            <a:r>
              <a:rPr lang="en-US" dirty="0"/>
              <a:t>So if XAML works with .NET, and Powershell is built on .NET…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A9FF-B9FC-41A6-BDFA-C5D759C9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+ PowerShell = Interactive GUIs!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D0052-B7AE-4AFB-A683-55B0720B00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“Model-View-Controller”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MyForm.XAML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“View”</a:t>
            </a:r>
          </a:p>
          <a:p>
            <a:pPr lvl="1"/>
            <a:r>
              <a:rPr lang="en-US" dirty="0"/>
              <a:t>Presentation layer.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loadDialog.ps1</a:t>
            </a:r>
          </a:p>
          <a:p>
            <a:pPr lvl="1"/>
            <a:r>
              <a:rPr lang="en-US" dirty="0"/>
              <a:t>“Controller”</a:t>
            </a:r>
          </a:p>
          <a:p>
            <a:pPr lvl="1"/>
            <a:r>
              <a:rPr lang="en-US" dirty="0"/>
              <a:t>Helper/Proxy.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HelloWorld.ps1</a:t>
            </a:r>
          </a:p>
          <a:p>
            <a:pPr lvl="1"/>
            <a:r>
              <a:rPr lang="en-US" dirty="0"/>
              <a:t>“Model”</a:t>
            </a:r>
          </a:p>
          <a:p>
            <a:pPr lvl="1"/>
            <a:r>
              <a:rPr lang="en-US" dirty="0"/>
              <a:t>Actual logic and code to run.</a:t>
            </a:r>
            <a:endParaRPr lang="en-B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E73924-1519-4FF1-A12C-642574215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39" y="2734292"/>
            <a:ext cx="3915321" cy="2534004"/>
          </a:xfrm>
        </p:spPr>
      </p:pic>
    </p:spTree>
    <p:extLst>
      <p:ext uri="{BB962C8B-B14F-4D97-AF65-F5344CB8AC3E}">
        <p14:creationId xmlns:p14="http://schemas.microsoft.com/office/powerpoint/2010/main" val="244733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07C5-EB51-44FB-8C4B-599C866D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loadDialog.ps1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A8127-0FF3-49E3-9C8E-A919F45BE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Read XAML contents.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Load WPF assemblies.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Grab individual elements from XAML.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global variables.</a:t>
            </a:r>
            <a:endParaRPr lang="en-BE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49F21C-CF27-4B9C-973F-0E7A57AB64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1865"/>
            <a:ext cx="5181600" cy="2618858"/>
          </a:xfrm>
        </p:spPr>
      </p:pic>
    </p:spTree>
    <p:extLst>
      <p:ext uri="{BB962C8B-B14F-4D97-AF65-F5344CB8AC3E}">
        <p14:creationId xmlns:p14="http://schemas.microsoft.com/office/powerpoint/2010/main" val="1185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4AA9-3EEB-4773-BE75-37F77C4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2B9F-C245-488C-8ABA-8D1F874C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with “Name” attribute gets loaded into a global variable.</a:t>
            </a:r>
          </a:p>
          <a:p>
            <a:endParaRPr lang="en-US" dirty="0"/>
          </a:p>
          <a:p>
            <a:r>
              <a:rPr lang="en-US" dirty="0"/>
              <a:t>These variables represent the XAML objects: Label, </a:t>
            </a:r>
            <a:r>
              <a:rPr lang="en-US" dirty="0" err="1"/>
              <a:t>CheckBox</a:t>
            </a:r>
            <a:r>
              <a:rPr lang="en-US" dirty="0"/>
              <a:t>, Slider,…</a:t>
            </a:r>
          </a:p>
          <a:p>
            <a:endParaRPr lang="en-US" dirty="0"/>
          </a:p>
          <a:p>
            <a:r>
              <a:rPr lang="en-US" dirty="0"/>
              <a:t>Add event handlers and access properties via the .NET API.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OnValueChanged</a:t>
            </a:r>
            <a:r>
              <a:rPr lang="en-US" dirty="0"/>
              <a:t>, </a:t>
            </a:r>
            <a:r>
              <a:rPr lang="en-US" dirty="0" err="1"/>
              <a:t>IsChecked</a:t>
            </a:r>
            <a:r>
              <a:rPr lang="en-US" dirty="0"/>
              <a:t>, Value, Text,…</a:t>
            </a:r>
          </a:p>
          <a:p>
            <a:endParaRPr lang="en-US" dirty="0"/>
          </a:p>
          <a:p>
            <a:r>
              <a:rPr lang="en-US" dirty="0"/>
              <a:t>Put functions containing the logic </a:t>
            </a:r>
            <a:r>
              <a:rPr lang="en-US"/>
              <a:t>in the </a:t>
            </a:r>
            <a:r>
              <a:rPr lang="en-US" dirty="0"/>
              <a:t>main PS1 script file.</a:t>
            </a:r>
          </a:p>
        </p:txBody>
      </p:sp>
    </p:spTree>
    <p:extLst>
      <p:ext uri="{BB962C8B-B14F-4D97-AF65-F5344CB8AC3E}">
        <p14:creationId xmlns:p14="http://schemas.microsoft.com/office/powerpoint/2010/main" val="299927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EEECF-C63E-47C8-99E7-F8C0D7B4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a GUI around our Password Toolbox</a:t>
            </a:r>
            <a:endParaRPr lang="en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3AEE2-3DD8-47BE-A596-39F5569DC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Textboxes:</a:t>
            </a:r>
          </a:p>
          <a:p>
            <a:pPr lvl="1"/>
            <a:r>
              <a:rPr lang="en-US" dirty="0"/>
              <a:t>Generated password.</a:t>
            </a:r>
          </a:p>
          <a:p>
            <a:pPr lvl="1"/>
            <a:r>
              <a:rPr lang="en-US" dirty="0"/>
              <a:t>Password strength.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Slider:</a:t>
            </a:r>
          </a:p>
          <a:p>
            <a:pPr lvl="1"/>
            <a:r>
              <a:rPr lang="en-US" dirty="0"/>
              <a:t>To choose the length.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Checkbox:</a:t>
            </a:r>
          </a:p>
          <a:p>
            <a:pPr lvl="1"/>
            <a:r>
              <a:rPr lang="en-US" dirty="0"/>
              <a:t>Alphanumeric only?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Button</a:t>
            </a:r>
          </a:p>
          <a:p>
            <a:pPr lvl="1"/>
            <a:r>
              <a:rPr lang="en-US" dirty="0"/>
              <a:t>Users love pushing buttons.</a:t>
            </a:r>
            <a:endParaRPr lang="en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C19BFB-B646-4E08-B40F-36B500C6F6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307"/>
            <a:ext cx="5181600" cy="2913973"/>
          </a:xfrm>
        </p:spPr>
      </p:pic>
    </p:spTree>
    <p:extLst>
      <p:ext uri="{BB962C8B-B14F-4D97-AF65-F5344CB8AC3E}">
        <p14:creationId xmlns:p14="http://schemas.microsoft.com/office/powerpoint/2010/main" val="2565212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Hax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137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Ayuthaya</vt:lpstr>
      <vt:lpstr>Calibri</vt:lpstr>
      <vt:lpstr>Calibri Light</vt:lpstr>
      <vt:lpstr>Template_Haxx</vt:lpstr>
      <vt:lpstr>Powershell Toolmaking and GUI building</vt:lpstr>
      <vt:lpstr>PowerShell as programming language</vt:lpstr>
      <vt:lpstr>PowerShell Toolmaking</vt:lpstr>
      <vt:lpstr>Example: Password Toolbox</vt:lpstr>
      <vt:lpstr>XAML as presentation layer</vt:lpstr>
      <vt:lpstr>XAML + PowerShell = Interactive GUIs!</vt:lpstr>
      <vt:lpstr>loadDialog.ps1</vt:lpstr>
      <vt:lpstr>How does it work?</vt:lpstr>
      <vt:lpstr>Putting a GUI around our Password Toolbox</vt:lpstr>
      <vt:lpstr>Live demo: Let’s build a GUI!</vt:lpstr>
      <vt:lpstr>A real-world example: Self-Service Tools</vt:lpstr>
      <vt:lpstr>But should you though…?</vt:lpstr>
      <vt:lpstr>Q &amp; A</vt:lpstr>
      <vt:lpstr>Thank you, and have fun at Haxx!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2018-09-17T07:01:17Z</dcterms:created>
  <dcterms:modified xsi:type="dcterms:W3CDTF">2018-09-17T07:01:50Z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dd0ecc-77a7-427c-b56a-62f96371eb55_Enabled">
    <vt:lpwstr>True</vt:lpwstr>
  </property>
  <property fmtid="{D5CDD505-2E9C-101B-9397-08002B2CF9AE}" pid="3" name="MSIP_Label_01dd0ecc-77a7-427c-b56a-62f96371eb55_SiteId">
    <vt:lpwstr>c9ea13ce-64fd-48dc-9588-e71d0f5991ae</vt:lpwstr>
  </property>
  <property fmtid="{D5CDD505-2E9C-101B-9397-08002B2CF9AE}" pid="4" name="MSIP_Label_01dd0ecc-77a7-427c-b56a-62f96371eb55_Owner">
    <vt:lpwstr>x979471@umicore.com</vt:lpwstr>
  </property>
  <property fmtid="{D5CDD505-2E9C-101B-9397-08002B2CF9AE}" pid="5" name="MSIP_Label_01dd0ecc-77a7-427c-b56a-62f96371eb55_SetDate">
    <vt:lpwstr>2018-09-17T07:01:49.8974974Z</vt:lpwstr>
  </property>
  <property fmtid="{D5CDD505-2E9C-101B-9397-08002B2CF9AE}" pid="6" name="MSIP_Label_01dd0ecc-77a7-427c-b56a-62f96371eb55_Name">
    <vt:lpwstr>Non-Public</vt:lpwstr>
  </property>
  <property fmtid="{D5CDD505-2E9C-101B-9397-08002B2CF9AE}" pid="7" name="MSIP_Label_01dd0ecc-77a7-427c-b56a-62f96371eb55_Application">
    <vt:lpwstr>Microsoft Azure Information Protection</vt:lpwstr>
  </property>
  <property fmtid="{D5CDD505-2E9C-101B-9397-08002B2CF9AE}" pid="8" name="MSIP_Label_01dd0ecc-77a7-427c-b56a-62f96371eb55_Extended_MSFT_Method">
    <vt:lpwstr>Automatic</vt:lpwstr>
  </property>
  <property fmtid="{D5CDD505-2E9C-101B-9397-08002B2CF9AE}" pid="9" name="Sensitivity">
    <vt:lpwstr>Non-Public</vt:lpwstr>
  </property>
</Properties>
</file>