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2"/>
  </p:notesMasterIdLst>
  <p:sldIdLst>
    <p:sldId id="256" r:id="rId2"/>
    <p:sldId id="257" r:id="rId3"/>
    <p:sldId id="427" r:id="rId4"/>
    <p:sldId id="42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405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406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07" r:id="rId47"/>
    <p:sldId id="299" r:id="rId48"/>
    <p:sldId id="300" r:id="rId49"/>
    <p:sldId id="301" r:id="rId50"/>
    <p:sldId id="302" r:id="rId51"/>
    <p:sldId id="408" r:id="rId52"/>
    <p:sldId id="303" r:id="rId53"/>
    <p:sldId id="304" r:id="rId54"/>
    <p:sldId id="305" r:id="rId55"/>
    <p:sldId id="306" r:id="rId56"/>
    <p:sldId id="307" r:id="rId57"/>
    <p:sldId id="308" r:id="rId58"/>
    <p:sldId id="409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410" r:id="rId67"/>
    <p:sldId id="316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411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412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413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428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415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416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417" r:id="rId132"/>
    <p:sldId id="422" r:id="rId133"/>
    <p:sldId id="423" r:id="rId134"/>
    <p:sldId id="425" r:id="rId135"/>
    <p:sldId id="258" r:id="rId136"/>
    <p:sldId id="426" r:id="rId137"/>
    <p:sldId id="342" r:id="rId138"/>
    <p:sldId id="343" r:id="rId139"/>
    <p:sldId id="344" r:id="rId140"/>
    <p:sldId id="345" r:id="rId141"/>
    <p:sldId id="346" r:id="rId142"/>
    <p:sldId id="347" r:id="rId143"/>
    <p:sldId id="348" r:id="rId144"/>
    <p:sldId id="349" r:id="rId145"/>
    <p:sldId id="350" r:id="rId146"/>
    <p:sldId id="351" r:id="rId147"/>
    <p:sldId id="352" r:id="rId148"/>
    <p:sldId id="414" r:id="rId149"/>
    <p:sldId id="391" r:id="rId150"/>
    <p:sldId id="392" r:id="rId151"/>
    <p:sldId id="393" r:id="rId152"/>
    <p:sldId id="394" r:id="rId153"/>
    <p:sldId id="395" r:id="rId154"/>
    <p:sldId id="418" r:id="rId155"/>
    <p:sldId id="386" r:id="rId156"/>
    <p:sldId id="387" r:id="rId157"/>
    <p:sldId id="388" r:id="rId158"/>
    <p:sldId id="389" r:id="rId159"/>
    <p:sldId id="421" r:id="rId160"/>
    <p:sldId id="419" r:id="rId161"/>
    <p:sldId id="396" r:id="rId162"/>
    <p:sldId id="397" r:id="rId163"/>
    <p:sldId id="398" r:id="rId164"/>
    <p:sldId id="399" r:id="rId165"/>
    <p:sldId id="400" r:id="rId166"/>
    <p:sldId id="420" r:id="rId167"/>
    <p:sldId id="430" r:id="rId168"/>
    <p:sldId id="402" r:id="rId169"/>
    <p:sldId id="403" r:id="rId170"/>
    <p:sldId id="404" r:id="rId171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itle" id="{39C6B579-9606-42A2-8544-52BA0782C626}">
          <p14:sldIdLst>
            <p14:sldId id="256"/>
            <p14:sldId id="257"/>
            <p14:sldId id="427"/>
            <p14:sldId id="429"/>
          </p14:sldIdLst>
        </p14:section>
        <p14:section name="1. Introduction" id="{E4F09514-4E8B-4181-BD32-35734140E0A5}">
          <p14:sldIdLst>
            <p14:sldId id="259"/>
            <p14:sldId id="260"/>
            <p14:sldId id="261"/>
            <p14:sldId id="262"/>
          </p14:sldIdLst>
        </p14:section>
        <p14:section name="2. Meet Powershell" id="{264DB124-FB59-49A7-9492-309E4F74CA0F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. Using the help system" id="{7DA92440-947F-4D2F-892B-9786B71E2ED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405"/>
          </p14:sldIdLst>
        </p14:section>
        <p14:section name="4. Running commands" id="{E839729A-B6EF-4EDE-BB83-8A86516B980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06"/>
          </p14:sldIdLst>
        </p14:section>
        <p14:section name="5. Working with providers " id="{5E37728A-47A5-4EA7-9623-A7EAE774A5D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407"/>
          </p14:sldIdLst>
        </p14:section>
        <p14:section name="6. The pipeline" id="{1D0D21C7-B26E-4CB8-8E69-F41BCF2C0CCD}">
          <p14:sldIdLst>
            <p14:sldId id="299"/>
            <p14:sldId id="300"/>
            <p14:sldId id="301"/>
            <p14:sldId id="302"/>
            <p14:sldId id="408"/>
          </p14:sldIdLst>
        </p14:section>
        <p14:section name="7. Adding commands" id="{A892E3D8-BAB8-443E-A9E9-B101FF116D28}">
          <p14:sldIdLst>
            <p14:sldId id="303"/>
            <p14:sldId id="304"/>
            <p14:sldId id="305"/>
            <p14:sldId id="306"/>
            <p14:sldId id="307"/>
            <p14:sldId id="308"/>
            <p14:sldId id="409"/>
          </p14:sldIdLst>
        </p14:section>
        <p14:section name="8. Objects" id="{9DBFC2EC-8CD7-4D39-9D44-F970B7ACB47A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410"/>
          </p14:sldIdLst>
        </p14:section>
        <p14:section name="9. Formatting" id="{74C2C0B9-5F87-471A-A315-F553C7F23194}">
          <p14:sldIdLst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411"/>
          </p14:sldIdLst>
        </p14:section>
        <p14:section name="10. Filtering and Comparing" id="{C7269880-0E0C-49E7-9202-18E1CC9E19EA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412"/>
          </p14:sldIdLst>
        </p14:section>
        <p14:section name="11. Remote Control" id="{1E097E24-14DE-4517-9ADC-7284C6F6300F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413"/>
          </p14:sldIdLst>
        </p14:section>
        <p14:section name="12. Security" id="{D65E000C-4574-41B9-8456-E7BD5677DE2D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428"/>
          </p14:sldIdLst>
        </p14:section>
        <p14:section name="13. Variables" id="{7999D478-2471-4CFC-9075-1FC3589F61DA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415"/>
          </p14:sldIdLst>
        </p14:section>
        <p14:section name="14. Input and Output" id="{34E85B3B-EF4B-4CAC-A5E4-07CC78363524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416"/>
          </p14:sldIdLst>
        </p14:section>
        <p14:section name="15. Scripting" id="{9170B37C-AA85-41BC-9F8A-894D0269D31F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417"/>
          </p14:sldIdLst>
        </p14:section>
        <p14:section name="16. Active Directory" id="{D1313081-A828-4DC4-B7AC-D2BE76EAECE6}">
          <p14:sldIdLst>
            <p14:sldId id="422"/>
            <p14:sldId id="423"/>
            <p14:sldId id="425"/>
            <p14:sldId id="258"/>
            <p14:sldId id="426"/>
          </p14:sldIdLst>
        </p14:section>
        <p14:section name="BELOW ARE EXTRA AND ADVANCED TOPICS" id="{C24B55EB-5B54-4F79-8B13-7F36489F0CC2}">
          <p14:sldIdLst/>
        </p14:section>
        <p14:section name="17. Multitasking" id="{2957B3ED-2BF3-4975-8FB7-455C92C1D03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14"/>
          </p14:sldIdLst>
        </p14:section>
        <p14:section name="18. Programming in PowerShell" id="{55A4955A-6DA8-4957-99BA-982A59EB3569}">
          <p14:sldIdLst>
            <p14:sldId id="391"/>
            <p14:sldId id="392"/>
            <p14:sldId id="393"/>
            <p14:sldId id="394"/>
            <p14:sldId id="395"/>
            <p14:sldId id="418"/>
          </p14:sldIdLst>
        </p14:section>
        <p14:section name="19. Toolmaking and GUIs" id="{BD663D1E-4186-4D6D-A920-9871AFF093E5}">
          <p14:sldIdLst>
            <p14:sldId id="386"/>
            <p14:sldId id="387"/>
            <p14:sldId id="388"/>
            <p14:sldId id="389"/>
            <p14:sldId id="421"/>
            <p14:sldId id="419"/>
          </p14:sldIdLst>
        </p14:section>
        <p14:section name="20. Tips &amp; Tricks" id="{7BDF7171-8588-4030-8579-9A9E0A551C7D}">
          <p14:sldIdLst>
            <p14:sldId id="396"/>
            <p14:sldId id="397"/>
            <p14:sldId id="398"/>
            <p14:sldId id="399"/>
            <p14:sldId id="400"/>
            <p14:sldId id="420"/>
          </p14:sldIdLst>
        </p14:section>
        <p14:section name="20. End" id="{19792AC2-D8D9-4C2B-B935-708745EDC4A1}">
          <p14:sldIdLst>
            <p14:sldId id="430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E77A6-0273-4C9C-A94E-F3EC339215E6}" v="22" dt="2019-08-19T09:28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86635" autoAdjust="0"/>
  </p:normalViewPr>
  <p:slideViewPr>
    <p:cSldViewPr snapToGrid="0">
      <p:cViewPr varScale="1">
        <p:scale>
          <a:sx n="99" d="100"/>
          <a:sy n="99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356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6/11/relationships/changesInfo" Target="changesInfos/changesInfo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Elsacker, Matthias" userId="95e7c6a4-1047-4ab0-8e08-badac1dd2624" providerId="ADAL" clId="{2A9E77A6-0273-4C9C-A94E-F3EC339215E6}"/>
    <pc:docChg chg="custSel addSld delSld modSld sldOrd delSection modSection">
      <pc:chgData name="van den Elsacker, Matthias" userId="95e7c6a4-1047-4ab0-8e08-badac1dd2624" providerId="ADAL" clId="{2A9E77A6-0273-4C9C-A94E-F3EC339215E6}" dt="2019-08-19T09:27:27.763" v="970" actId="20577"/>
      <pc:docMkLst>
        <pc:docMk/>
      </pc:docMkLst>
      <pc:sldChg chg="modSp del">
        <pc:chgData name="van den Elsacker, Matthias" userId="95e7c6a4-1047-4ab0-8e08-badac1dd2624" providerId="ADAL" clId="{2A9E77A6-0273-4C9C-A94E-F3EC339215E6}" dt="2019-08-19T08:34:29.410" v="745" actId="2696"/>
        <pc:sldMkLst>
          <pc:docMk/>
          <pc:sldMk cId="133546762" sldId="256"/>
        </pc:sldMkLst>
        <pc:spChg chg="mod">
          <ac:chgData name="van den Elsacker, Matthias" userId="95e7c6a4-1047-4ab0-8e08-badac1dd2624" providerId="ADAL" clId="{2A9E77A6-0273-4C9C-A94E-F3EC339215E6}" dt="2019-08-19T06:35:13.990" v="478" actId="20577"/>
          <ac:spMkLst>
            <pc:docMk/>
            <pc:sldMk cId="133546762" sldId="256"/>
            <ac:spMk id="3" creationId="{4391AAFB-E0EB-4B7C-AAD2-785B18C7DCE7}"/>
          </ac:spMkLst>
        </pc:spChg>
      </pc:sldChg>
      <pc:sldChg chg="modSp del">
        <pc:chgData name="van den Elsacker, Matthias" userId="95e7c6a4-1047-4ab0-8e08-badac1dd2624" providerId="ADAL" clId="{2A9E77A6-0273-4C9C-A94E-F3EC339215E6}" dt="2019-08-19T08:34:29.421" v="746" actId="2696"/>
        <pc:sldMkLst>
          <pc:docMk/>
          <pc:sldMk cId="1822686362" sldId="257"/>
        </pc:sldMkLst>
        <pc:spChg chg="mod">
          <ac:chgData name="van den Elsacker, Matthias" userId="95e7c6a4-1047-4ab0-8e08-badac1dd2624" providerId="ADAL" clId="{2A9E77A6-0273-4C9C-A94E-F3EC339215E6}" dt="2019-08-19T06:36:13.726" v="548" actId="20577"/>
          <ac:spMkLst>
            <pc:docMk/>
            <pc:sldMk cId="1822686362" sldId="257"/>
            <ac:spMk id="3" creationId="{B74A3134-7936-4662-B69A-E70386C74667}"/>
          </ac:spMkLst>
        </pc:spChg>
      </pc:sldChg>
      <pc:sldChg chg="add">
        <pc:chgData name="van den Elsacker, Matthias" userId="95e7c6a4-1047-4ab0-8e08-badac1dd2624" providerId="ADAL" clId="{2A9E77A6-0273-4C9C-A94E-F3EC339215E6}" dt="2019-08-19T06:26:23.761" v="409"/>
        <pc:sldMkLst>
          <pc:docMk/>
          <pc:sldMk cId="1962644823" sldId="258"/>
        </pc:sldMkLst>
      </pc:sldChg>
      <pc:sldChg chg="modNotesTx">
        <pc:chgData name="van den Elsacker, Matthias" userId="95e7c6a4-1047-4ab0-8e08-badac1dd2624" providerId="ADAL" clId="{2A9E77A6-0273-4C9C-A94E-F3EC339215E6}" dt="2019-08-19T08:59:29.590" v="773" actId="20577"/>
        <pc:sldMkLst>
          <pc:docMk/>
          <pc:sldMk cId="3031518856" sldId="259"/>
        </pc:sldMkLst>
      </pc:sldChg>
      <pc:sldChg chg="modSp">
        <pc:chgData name="van den Elsacker, Matthias" userId="95e7c6a4-1047-4ab0-8e08-badac1dd2624" providerId="ADAL" clId="{2A9E77A6-0273-4C9C-A94E-F3EC339215E6}" dt="2019-08-19T06:48:12.401" v="639" actId="20577"/>
        <pc:sldMkLst>
          <pc:docMk/>
          <pc:sldMk cId="1303136936" sldId="262"/>
        </pc:sldMkLst>
        <pc:spChg chg="mod">
          <ac:chgData name="van den Elsacker, Matthias" userId="95e7c6a4-1047-4ab0-8e08-badac1dd2624" providerId="ADAL" clId="{2A9E77A6-0273-4C9C-A94E-F3EC339215E6}" dt="2019-08-19T06:48:12.401" v="639" actId="20577"/>
          <ac:spMkLst>
            <pc:docMk/>
            <pc:sldMk cId="1303136936" sldId="262"/>
            <ac:spMk id="3" creationId="{ADF6F5A5-7374-44D9-ACC3-6B7FFA3CF18B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8:59:39.429" v="795" actId="20577"/>
        <pc:sldMkLst>
          <pc:docMk/>
          <pc:sldMk cId="2851589849" sldId="263"/>
        </pc:sldMkLst>
      </pc:sldChg>
      <pc:sldChg chg="modSp">
        <pc:chgData name="van den Elsacker, Matthias" userId="95e7c6a4-1047-4ab0-8e08-badac1dd2624" providerId="ADAL" clId="{2A9E77A6-0273-4C9C-A94E-F3EC339215E6}" dt="2019-08-19T06:49:43.476" v="702" actId="20577"/>
        <pc:sldMkLst>
          <pc:docMk/>
          <pc:sldMk cId="1791366159" sldId="266"/>
        </pc:sldMkLst>
        <pc:spChg chg="mod">
          <ac:chgData name="van den Elsacker, Matthias" userId="95e7c6a4-1047-4ab0-8e08-badac1dd2624" providerId="ADAL" clId="{2A9E77A6-0273-4C9C-A94E-F3EC339215E6}" dt="2019-08-19T06:49:43.476" v="702" actId="20577"/>
          <ac:spMkLst>
            <pc:docMk/>
            <pc:sldMk cId="1791366159" sldId="266"/>
            <ac:spMk id="10" creationId="{8AC30B32-E451-4BF3-A1EE-B270C126443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0:03.365" v="801" actId="20577"/>
        <pc:sldMkLst>
          <pc:docMk/>
          <pc:sldMk cId="365085517" sldId="270"/>
        </pc:sldMkLst>
      </pc:sldChg>
      <pc:sldChg chg="modNotesTx">
        <pc:chgData name="van den Elsacker, Matthias" userId="95e7c6a4-1047-4ab0-8e08-badac1dd2624" providerId="ADAL" clId="{2A9E77A6-0273-4C9C-A94E-F3EC339215E6}" dt="2019-08-19T09:01:34.137" v="807" actId="20577"/>
        <pc:sldMkLst>
          <pc:docMk/>
          <pc:sldMk cId="1694061025" sldId="283"/>
        </pc:sldMkLst>
      </pc:sldChg>
      <pc:sldChg chg="modNotesTx">
        <pc:chgData name="van den Elsacker, Matthias" userId="95e7c6a4-1047-4ab0-8e08-badac1dd2624" providerId="ADAL" clId="{2A9E77A6-0273-4C9C-A94E-F3EC339215E6}" dt="2019-08-19T09:01:39.448" v="817" actId="20577"/>
        <pc:sldMkLst>
          <pc:docMk/>
          <pc:sldMk cId="2992565942" sldId="292"/>
        </pc:sldMkLst>
      </pc:sldChg>
      <pc:sldChg chg="modNotesTx">
        <pc:chgData name="van den Elsacker, Matthias" userId="95e7c6a4-1047-4ab0-8e08-badac1dd2624" providerId="ADAL" clId="{2A9E77A6-0273-4C9C-A94E-F3EC339215E6}" dt="2019-08-19T09:01:44.732" v="825" actId="20577"/>
        <pc:sldMkLst>
          <pc:docMk/>
          <pc:sldMk cId="2211259800" sldId="299"/>
        </pc:sldMkLst>
      </pc:sldChg>
      <pc:sldChg chg="modSp">
        <pc:chgData name="van den Elsacker, Matthias" userId="95e7c6a4-1047-4ab0-8e08-badac1dd2624" providerId="ADAL" clId="{2A9E77A6-0273-4C9C-A94E-F3EC339215E6}" dt="2019-08-19T07:06:21.845" v="704" actId="20577"/>
        <pc:sldMkLst>
          <pc:docMk/>
          <pc:sldMk cId="2183350687" sldId="302"/>
        </pc:sldMkLst>
        <pc:spChg chg="mod">
          <ac:chgData name="van den Elsacker, Matthias" userId="95e7c6a4-1047-4ab0-8e08-badac1dd2624" providerId="ADAL" clId="{2A9E77A6-0273-4C9C-A94E-F3EC339215E6}" dt="2019-08-19T07:06:21.845" v="704" actId="20577"/>
          <ac:spMkLst>
            <pc:docMk/>
            <pc:sldMk cId="2183350687" sldId="302"/>
            <ac:spMk id="3" creationId="{36F48D6F-53B3-48AA-8F06-A9E29818EA26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2:38.859" v="833" actId="20577"/>
        <pc:sldMkLst>
          <pc:docMk/>
          <pc:sldMk cId="3926908851" sldId="303"/>
        </pc:sldMkLst>
      </pc:sldChg>
      <pc:sldChg chg="modNotesTx">
        <pc:chgData name="van den Elsacker, Matthias" userId="95e7c6a4-1047-4ab0-8e08-badac1dd2624" providerId="ADAL" clId="{2A9E77A6-0273-4C9C-A94E-F3EC339215E6}" dt="2019-08-19T09:25:10.221" v="903" actId="20577"/>
        <pc:sldMkLst>
          <pc:docMk/>
          <pc:sldMk cId="2806597016" sldId="309"/>
        </pc:sldMkLst>
      </pc:sldChg>
      <pc:sldChg chg="modNotesTx">
        <pc:chgData name="van den Elsacker, Matthias" userId="95e7c6a4-1047-4ab0-8e08-badac1dd2624" providerId="ADAL" clId="{2A9E77A6-0273-4C9C-A94E-F3EC339215E6}" dt="2019-08-19T09:25:34.957" v="909" actId="20577"/>
        <pc:sldMkLst>
          <pc:docMk/>
          <pc:sldMk cId="2199197632" sldId="316"/>
        </pc:sldMkLst>
      </pc:sldChg>
      <pc:sldChg chg="modNotesTx">
        <pc:chgData name="van den Elsacker, Matthias" userId="95e7c6a4-1047-4ab0-8e08-badac1dd2624" providerId="ADAL" clId="{2A9E77A6-0273-4C9C-A94E-F3EC339215E6}" dt="2019-08-19T09:25:38.855" v="915" actId="20577"/>
        <pc:sldMkLst>
          <pc:docMk/>
          <pc:sldMk cId="976821048" sldId="326"/>
        </pc:sldMkLst>
      </pc:sldChg>
      <pc:sldChg chg="modSp">
        <pc:chgData name="van den Elsacker, Matthias" userId="95e7c6a4-1047-4ab0-8e08-badac1dd2624" providerId="ADAL" clId="{2A9E77A6-0273-4C9C-A94E-F3EC339215E6}" dt="2019-08-19T07:22:05.219" v="710" actId="20577"/>
        <pc:sldMkLst>
          <pc:docMk/>
          <pc:sldMk cId="2913384833" sldId="327"/>
        </pc:sldMkLst>
        <pc:spChg chg="mod">
          <ac:chgData name="van den Elsacker, Matthias" userId="95e7c6a4-1047-4ab0-8e08-badac1dd2624" providerId="ADAL" clId="{2A9E77A6-0273-4C9C-A94E-F3EC339215E6}" dt="2019-08-19T07:22:05.219" v="710" actId="20577"/>
          <ac:spMkLst>
            <pc:docMk/>
            <pc:sldMk cId="2913384833" sldId="327"/>
            <ac:spMk id="5" creationId="{B0ECD70A-F6CF-4558-9959-058475288A6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25:43.258" v="923" actId="20577"/>
        <pc:sldMkLst>
          <pc:docMk/>
          <pc:sldMk cId="4118785681" sldId="334"/>
        </pc:sldMkLst>
      </pc:sldChg>
      <pc:sldChg chg="modSp ord modNotesTx">
        <pc:chgData name="van den Elsacker, Matthias" userId="95e7c6a4-1047-4ab0-8e08-badac1dd2624" providerId="ADAL" clId="{2A9E77A6-0273-4C9C-A94E-F3EC339215E6}" dt="2019-08-19T09:26:40.697" v="939" actId="20577"/>
        <pc:sldMkLst>
          <pc:docMk/>
          <pc:sldMk cId="708830643" sldId="342"/>
        </pc:sldMkLst>
        <pc:spChg chg="mod">
          <ac:chgData name="van den Elsacker, Matthias" userId="95e7c6a4-1047-4ab0-8e08-badac1dd2624" providerId="ADAL" clId="{2A9E77A6-0273-4C9C-A94E-F3EC339215E6}" dt="2019-08-19T06:42:01.965" v="609" actId="20577"/>
          <ac:spMkLst>
            <pc:docMk/>
            <pc:sldMk cId="708830643" sldId="342"/>
            <ac:spMk id="4" creationId="{9D8BE6C8-5B9E-4BD4-AF90-81CE2A94B502}"/>
          </ac:spMkLst>
        </pc:spChg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3009543547" sldId="343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8121831" sldId="344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18400433" sldId="345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571775785" sldId="346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36726346" sldId="347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810075561" sldId="348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55347408" sldId="349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09106843" sldId="350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24510157" sldId="351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165640714" sldId="352"/>
        </pc:sldMkLst>
      </pc:sldChg>
      <pc:sldChg chg="modSp modNotesTx">
        <pc:chgData name="van den Elsacker, Matthias" userId="95e7c6a4-1047-4ab0-8e08-badac1dd2624" providerId="ADAL" clId="{2A9E77A6-0273-4C9C-A94E-F3EC339215E6}" dt="2019-08-19T09:25:47.918" v="931" actId="20577"/>
        <pc:sldMkLst>
          <pc:docMk/>
          <pc:sldMk cId="2348114438" sldId="353"/>
        </pc:sldMkLst>
        <pc:spChg chg="mod">
          <ac:chgData name="van den Elsacker, Matthias" userId="95e7c6a4-1047-4ab0-8e08-badac1dd2624" providerId="ADAL" clId="{2A9E77A6-0273-4C9C-A94E-F3EC339215E6}" dt="2019-08-19T06:41:08.612" v="599" actId="20577"/>
          <ac:spMkLst>
            <pc:docMk/>
            <pc:sldMk cId="2348114438" sldId="353"/>
            <ac:spMk id="4" creationId="{09FB3D5F-5E7B-45A3-93BD-17435117CB9F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6:59.871" v="945" actId="20577"/>
        <pc:sldMkLst>
          <pc:docMk/>
          <pc:sldMk cId="1067789683" sldId="362"/>
        </pc:sldMkLst>
        <pc:spChg chg="mod">
          <ac:chgData name="van den Elsacker, Matthias" userId="95e7c6a4-1047-4ab0-8e08-badac1dd2624" providerId="ADAL" clId="{2A9E77A6-0273-4C9C-A94E-F3EC339215E6}" dt="2019-08-19T06:41:19.522" v="601" actId="20577"/>
          <ac:spMkLst>
            <pc:docMk/>
            <pc:sldMk cId="1067789683" sldId="362"/>
            <ac:spMk id="2" creationId="{B6B79A81-FF1A-4765-9DF3-815C7437E7C4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10.488" v="953" actId="20577"/>
        <pc:sldMkLst>
          <pc:docMk/>
          <pc:sldMk cId="1489929044" sldId="372"/>
        </pc:sldMkLst>
        <pc:spChg chg="mod">
          <ac:chgData name="van den Elsacker, Matthias" userId="95e7c6a4-1047-4ab0-8e08-badac1dd2624" providerId="ADAL" clId="{2A9E77A6-0273-4C9C-A94E-F3EC339215E6}" dt="2019-08-19T06:41:28.812" v="603" actId="20577"/>
          <ac:spMkLst>
            <pc:docMk/>
            <pc:sldMk cId="1489929044" sldId="372"/>
            <ac:spMk id="2" creationId="{D258A3A4-ADD2-4618-998B-C13443D85B9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27.763" v="970" actId="20577"/>
        <pc:sldMkLst>
          <pc:docMk/>
          <pc:sldMk cId="1554113778" sldId="379"/>
        </pc:sldMkLst>
        <pc:spChg chg="mod">
          <ac:chgData name="van den Elsacker, Matthias" userId="95e7c6a4-1047-4ab0-8e08-badac1dd2624" providerId="ADAL" clId="{2A9E77A6-0273-4C9C-A94E-F3EC339215E6}" dt="2019-08-19T06:41:39.949" v="605" actId="20577"/>
          <ac:spMkLst>
            <pc:docMk/>
            <pc:sldMk cId="1554113778" sldId="379"/>
            <ac:spMk id="4" creationId="{773BB97E-EC2C-4CFF-BE54-F3EF0E37A437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0.341" v="887" actId="20577"/>
        <pc:sldMkLst>
          <pc:docMk/>
          <pc:sldMk cId="4016986379" sldId="386"/>
        </pc:sldMkLst>
        <pc:spChg chg="mod">
          <ac:chgData name="van den Elsacker, Matthias" userId="95e7c6a4-1047-4ab0-8e08-badac1dd2624" providerId="ADAL" clId="{2A9E77A6-0273-4C9C-A94E-F3EC339215E6}" dt="2019-08-19T06:42:32.195" v="615" actId="20577"/>
          <ac:spMkLst>
            <pc:docMk/>
            <pc:sldMk cId="4016986379" sldId="386"/>
            <ac:spMk id="4" creationId="{8D9BF5DC-BA43-481F-AB37-71EC7DF0B25A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5.256" v="895" actId="20577"/>
        <pc:sldMkLst>
          <pc:docMk/>
          <pc:sldMk cId="435146975" sldId="391"/>
        </pc:sldMkLst>
        <pc:spChg chg="mod">
          <ac:chgData name="van den Elsacker, Matthias" userId="95e7c6a4-1047-4ab0-8e08-badac1dd2624" providerId="ADAL" clId="{2A9E77A6-0273-4C9C-A94E-F3EC339215E6}" dt="2019-08-19T06:42:20.861" v="611" actId="20577"/>
          <ac:spMkLst>
            <pc:docMk/>
            <pc:sldMk cId="435146975" sldId="391"/>
            <ac:spMk id="4" creationId="{18B41388-E4EF-4860-9124-08DDC9A996E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26.394" v="879" actId="20577"/>
        <pc:sldMkLst>
          <pc:docMk/>
          <pc:sldMk cId="4234290466" sldId="396"/>
        </pc:sldMkLst>
        <pc:spChg chg="mod">
          <ac:chgData name="van den Elsacker, Matthias" userId="95e7c6a4-1047-4ab0-8e08-badac1dd2624" providerId="ADAL" clId="{2A9E77A6-0273-4C9C-A94E-F3EC339215E6}" dt="2019-08-19T06:42:42.797" v="619" actId="20577"/>
          <ac:spMkLst>
            <pc:docMk/>
            <pc:sldMk cId="4234290466" sldId="396"/>
            <ac:spMk id="4" creationId="{CF735F37-F358-4726-9606-3AAED41BA0B4}"/>
          </ac:spMkLst>
        </pc:spChg>
      </pc:sldChg>
      <pc:sldChg chg="del">
        <pc:chgData name="van den Elsacker, Matthias" userId="95e7c6a4-1047-4ab0-8e08-badac1dd2624" providerId="ADAL" clId="{2A9E77A6-0273-4C9C-A94E-F3EC339215E6}" dt="2019-08-19T08:34:44.229" v="749" actId="2696"/>
        <pc:sldMkLst>
          <pc:docMk/>
          <pc:sldMk cId="1929181819" sldId="401"/>
        </pc:sldMkLst>
      </pc:sldChg>
      <pc:sldChg chg="modNotesTx">
        <pc:chgData name="van den Elsacker, Matthias" userId="95e7c6a4-1047-4ab0-8e08-badac1dd2624" providerId="ADAL" clId="{2A9E77A6-0273-4C9C-A94E-F3EC339215E6}" dt="2019-08-19T09:04:21.377" v="871" actId="20577"/>
        <pc:sldMkLst>
          <pc:docMk/>
          <pc:sldMk cId="4070838077" sldId="402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435863859" sldId="414"/>
        </pc:sldMkLst>
      </pc:sldChg>
      <pc:sldChg chg="modNotesTx">
        <pc:chgData name="van den Elsacker, Matthias" userId="95e7c6a4-1047-4ab0-8e08-badac1dd2624" providerId="ADAL" clId="{2A9E77A6-0273-4C9C-A94E-F3EC339215E6}" dt="2019-08-19T09:27:17.903" v="962" actId="20577"/>
        <pc:sldMkLst>
          <pc:docMk/>
          <pc:sldMk cId="403303213" sldId="415"/>
        </pc:sldMkLst>
      </pc:sldChg>
      <pc:sldChg chg="modSp add modNotesTx">
        <pc:chgData name="van den Elsacker, Matthias" userId="95e7c6a4-1047-4ab0-8e08-badac1dd2624" providerId="ADAL" clId="{2A9E77A6-0273-4C9C-A94E-F3EC339215E6}" dt="2019-08-19T08:59:11.839" v="755" actId="20577"/>
        <pc:sldMkLst>
          <pc:docMk/>
          <pc:sldMk cId="593452974" sldId="422"/>
        </pc:sldMkLst>
        <pc:spChg chg="mod">
          <ac:chgData name="van den Elsacker, Matthias" userId="95e7c6a4-1047-4ab0-8e08-badac1dd2624" providerId="ADAL" clId="{2A9E77A6-0273-4C9C-A94E-F3EC339215E6}" dt="2019-08-19T06:41:50.467" v="607" actId="20577"/>
          <ac:spMkLst>
            <pc:docMk/>
            <pc:sldMk cId="593452974" sldId="422"/>
            <ac:spMk id="4" creationId="{773BB97E-EC2C-4CFF-BE54-F3EF0E37A437}"/>
          </ac:spMkLst>
        </pc:spChg>
        <pc:spChg chg="mod">
          <ac:chgData name="van den Elsacker, Matthias" userId="95e7c6a4-1047-4ab0-8e08-badac1dd2624" providerId="ADAL" clId="{2A9E77A6-0273-4C9C-A94E-F3EC339215E6}" dt="2019-08-19T06:15:50.071" v="67" actId="20577"/>
          <ac:spMkLst>
            <pc:docMk/>
            <pc:sldMk cId="593452974" sldId="422"/>
            <ac:spMk id="5" creationId="{52D46E4E-6D5B-4355-87B0-A06E0C25EED4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1:08.538" v="392" actId="20577"/>
        <pc:sldMkLst>
          <pc:docMk/>
          <pc:sldMk cId="3655941506" sldId="423"/>
        </pc:sldMkLst>
        <pc:spChg chg="mod">
          <ac:chgData name="van den Elsacker, Matthias" userId="95e7c6a4-1047-4ab0-8e08-badac1dd2624" providerId="ADAL" clId="{2A9E77A6-0273-4C9C-A94E-F3EC339215E6}" dt="2019-08-19T06:16:34.528" v="74" actId="20577"/>
          <ac:spMkLst>
            <pc:docMk/>
            <pc:sldMk cId="3655941506" sldId="423"/>
            <ac:spMk id="2" creationId="{65D6F753-3C1D-4249-99CB-FB254ECB5958}"/>
          </ac:spMkLst>
        </pc:spChg>
        <pc:spChg chg="mod">
          <ac:chgData name="van den Elsacker, Matthias" userId="95e7c6a4-1047-4ab0-8e08-badac1dd2624" providerId="ADAL" clId="{2A9E77A6-0273-4C9C-A94E-F3EC339215E6}" dt="2019-08-19T06:21:08.538" v="392" actId="20577"/>
          <ac:spMkLst>
            <pc:docMk/>
            <pc:sldMk cId="3655941506" sldId="423"/>
            <ac:spMk id="3" creationId="{22B134C8-4EC8-43D6-B720-A23F081A2C83}"/>
          </ac:spMkLst>
        </pc:spChg>
      </pc:sldChg>
      <pc:sldChg chg="modSp add del">
        <pc:chgData name="van den Elsacker, Matthias" userId="95e7c6a4-1047-4ab0-8e08-badac1dd2624" providerId="ADAL" clId="{2A9E77A6-0273-4C9C-A94E-F3EC339215E6}" dt="2019-08-19T06:26:27.474" v="411" actId="2696"/>
        <pc:sldMkLst>
          <pc:docMk/>
          <pc:sldMk cId="3167253058" sldId="424"/>
        </pc:sldMkLst>
        <pc:spChg chg="mod">
          <ac:chgData name="van den Elsacker, Matthias" userId="95e7c6a4-1047-4ab0-8e08-badac1dd2624" providerId="ADAL" clId="{2A9E77A6-0273-4C9C-A94E-F3EC339215E6}" dt="2019-08-19T06:24:32.436" v="406" actId="20577"/>
          <ac:spMkLst>
            <pc:docMk/>
            <pc:sldMk cId="3167253058" sldId="424"/>
            <ac:spMk id="2" creationId="{AE039BA8-DD45-4A94-AABA-DFC88C943EA3}"/>
          </ac:spMkLst>
        </pc:spChg>
        <pc:spChg chg="mod">
          <ac:chgData name="van den Elsacker, Matthias" userId="95e7c6a4-1047-4ab0-8e08-badac1dd2624" providerId="ADAL" clId="{2A9E77A6-0273-4C9C-A94E-F3EC339215E6}" dt="2019-08-19T06:24:37.949" v="408" actId="20577"/>
          <ac:spMkLst>
            <pc:docMk/>
            <pc:sldMk cId="3167253058" sldId="424"/>
            <ac:spMk id="3" creationId="{D5EB8A6C-853D-4CF6-B7BC-1642C222F8F2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6:23.950" v="410" actId="27636"/>
        <pc:sldMkLst>
          <pc:docMk/>
          <pc:sldMk cId="635204703" sldId="425"/>
        </pc:sldMkLst>
        <pc:spChg chg="mod">
          <ac:chgData name="van den Elsacker, Matthias" userId="95e7c6a4-1047-4ab0-8e08-badac1dd2624" providerId="ADAL" clId="{2A9E77A6-0273-4C9C-A94E-F3EC339215E6}" dt="2019-08-19T06:26:23.950" v="410" actId="27636"/>
          <ac:spMkLst>
            <pc:docMk/>
            <pc:sldMk cId="635204703" sldId="425"/>
            <ac:spMk id="3" creationId="{6BE359F2-33A4-4704-A04C-A75936785D56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7:07.754" v="461" actId="1036"/>
        <pc:sldMkLst>
          <pc:docMk/>
          <pc:sldMk cId="1068513014" sldId="426"/>
        </pc:sldMkLst>
        <pc:spChg chg="mod">
          <ac:chgData name="van den Elsacker, Matthias" userId="95e7c6a4-1047-4ab0-8e08-badac1dd2624" providerId="ADAL" clId="{2A9E77A6-0273-4C9C-A94E-F3EC339215E6}" dt="2019-08-19T06:26:54.536" v="423" actId="20577"/>
          <ac:spMkLst>
            <pc:docMk/>
            <pc:sldMk cId="1068513014" sldId="426"/>
            <ac:spMk id="2" creationId="{165A5C85-3D89-4A97-98FC-E79E87D03F3C}"/>
          </ac:spMkLst>
        </pc:spChg>
        <pc:picChg chg="mod">
          <ac:chgData name="van den Elsacker, Matthias" userId="95e7c6a4-1047-4ab0-8e08-badac1dd2624" providerId="ADAL" clId="{2A9E77A6-0273-4C9C-A94E-F3EC339215E6}" dt="2019-08-19T06:27:07.754" v="461" actId="1036"/>
          <ac:picMkLst>
            <pc:docMk/>
            <pc:sldMk cId="1068513014" sldId="426"/>
            <ac:picMk id="4" creationId="{011F3A48-2E53-4850-AE41-7FE7C558D691}"/>
          </ac:picMkLst>
        </pc:picChg>
        <pc:picChg chg="mod">
          <ac:chgData name="van den Elsacker, Matthias" userId="95e7c6a4-1047-4ab0-8e08-badac1dd2624" providerId="ADAL" clId="{2A9E77A6-0273-4C9C-A94E-F3EC339215E6}" dt="2019-08-19T06:27:02.609" v="439" actId="1036"/>
          <ac:picMkLst>
            <pc:docMk/>
            <pc:sldMk cId="1068513014" sldId="426"/>
            <ac:picMk id="6" creationId="{D52CB3F8-5222-41B9-83DC-9C094B327F3E}"/>
          </ac:picMkLst>
        </pc:picChg>
      </pc:sldChg>
      <pc:sldChg chg="modSp add del">
        <pc:chgData name="van den Elsacker, Matthias" userId="95e7c6a4-1047-4ab0-8e08-badac1dd2624" providerId="ADAL" clId="{2A9E77A6-0273-4C9C-A94E-F3EC339215E6}" dt="2019-08-19T08:34:29.448" v="747" actId="2696"/>
        <pc:sldMkLst>
          <pc:docMk/>
          <pc:sldMk cId="321910993" sldId="427"/>
        </pc:sldMkLst>
        <pc:spChg chg="mod">
          <ac:chgData name="van den Elsacker, Matthias" userId="95e7c6a4-1047-4ab0-8e08-badac1dd2624" providerId="ADAL" clId="{2A9E77A6-0273-4C9C-A94E-F3EC339215E6}" dt="2019-08-19T06:37:31.899" v="595" actId="20577"/>
          <ac:spMkLst>
            <pc:docMk/>
            <pc:sldMk cId="321910993" sldId="427"/>
            <ac:spMk id="3" creationId="{B74A3134-7936-4662-B69A-E70386C74667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7:57:34.396" v="744" actId="20577"/>
        <pc:sldMkLst>
          <pc:docMk/>
          <pc:sldMk cId="695048233" sldId="428"/>
        </pc:sldMkLst>
        <pc:spChg chg="mod">
          <ac:chgData name="van den Elsacker, Matthias" userId="95e7c6a4-1047-4ab0-8e08-badac1dd2624" providerId="ADAL" clId="{2A9E77A6-0273-4C9C-A94E-F3EC339215E6}" dt="2019-08-19T07:57:34.396" v="744" actId="20577"/>
          <ac:spMkLst>
            <pc:docMk/>
            <pc:sldMk cId="695048233" sldId="428"/>
            <ac:spMk id="5" creationId="{B4C94801-C826-4F3B-A663-2BC1A9FD4A78}"/>
          </ac:spMkLst>
        </pc:spChg>
      </pc:sldChg>
    </pc:docChg>
  </pc:docChgLst>
  <pc:docChgLst>
    <pc:chgData name="Matthias van den Elsacker" userId="80b22b213f6a4a7d" providerId="LiveId" clId="{EA87830F-56AC-4295-BA4A-DB7649B8F056}"/>
  </pc:docChgLst>
  <pc:docChgLst>
    <pc:chgData userId="80b22b213f6a4a7d" providerId="LiveId" clId="{E301CC38-B456-46A0-B4D1-4F966D619B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B5F5-420D-47BB-B7E2-7C11B7DA7B6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823F-68D2-4FB8-8AC7-F7134A57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*log*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ShowWindow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8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Get-Alias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3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cert: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localmachine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ca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LiteralPath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"ad*"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Export-CSV process.csv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Import-CSV process.csv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Out-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| Out-file services.html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notepad.exe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-name notepad | Stop-Process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Stop-Process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Get-Content Env:\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-Default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Find-Module Tesla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Get-Member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Sort-Object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$PSHOME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DotNetTypes.Format.ps1xml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-Property *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2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Sort-Object Status | Format-Table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Format-List 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format-wide -Column 4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Name,@{name=‘VM (MB)’;expression={$_.VM / 1MB -as [int]}}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5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2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-Name e*,s*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1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Where-Object {$_.Status -eq "Running"}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 there"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"GENERAL KENOBI"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2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$var = "localhost"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'what does $var contain?'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does $var contain?"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get-services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"$services[0].Name"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"$($services[0].Name)"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3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Read-Host "Please give a number"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[int]$int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7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5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[void][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Reflection.Assembly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LoadWithPartialName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 =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Microsoft.VisualBasic.Interaction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Inputbox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Message","Title","Default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3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write-host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.\PipelineExample.ps1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"This is a var in the global scope."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.\ScopeExample.ps1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8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1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Start-Job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-Name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Get-Job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Receive-Job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31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5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04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7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 C:\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PSVersionTable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449325"/>
            <a:ext cx="12192000" cy="48672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7" y="533399"/>
            <a:ext cx="1717996" cy="48691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449326"/>
            <a:ext cx="12192000" cy="48905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849613" y="1818388"/>
            <a:ext cx="8825659" cy="587441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2400" spc="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E2CE-F001-5844-99E0-96714A4CDE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24" b="24463"/>
          <a:stretch/>
        </p:blipFill>
        <p:spPr>
          <a:xfrm>
            <a:off x="0" y="1449325"/>
            <a:ext cx="12192000" cy="4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2249081"/>
            <a:ext cx="6181060" cy="342161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0" y="1"/>
            <a:ext cx="12192000" cy="295729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" y="483507"/>
            <a:ext cx="1066903" cy="30238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893964" y="1881352"/>
            <a:ext cx="2410819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181059" y="2249082"/>
            <a:ext cx="6010940" cy="342161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9405" y="2607734"/>
            <a:ext cx="5302249" cy="2722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8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415964"/>
            <a:ext cx="12192001" cy="753533"/>
          </a:xfrm>
        </p:spPr>
        <p:txBody>
          <a:bodyPr>
            <a:no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662431"/>
            <a:ext cx="12192001" cy="376959"/>
          </a:xfrm>
        </p:spPr>
        <p:txBody>
          <a:bodyPr>
            <a:noAutofit/>
          </a:bodyPr>
          <a:lstStyle>
            <a:lvl1pPr marL="0" indent="0" algn="ctr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3883257"/>
            <a:ext cx="12192001" cy="376959"/>
          </a:xfrm>
        </p:spPr>
        <p:txBody>
          <a:bodyPr>
            <a:noAutofit/>
          </a:bodyPr>
          <a:lstStyle>
            <a:lvl1pPr marL="0" indent="0" algn="ctr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0390" y="6498811"/>
            <a:ext cx="312439" cy="223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54833" y="5675772"/>
            <a:ext cx="327525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spc="400" dirty="0">
                <a:solidFill>
                  <a:schemeClr val="bg1"/>
                </a:solidFill>
              </a:rPr>
              <a:t>IT</a:t>
            </a:r>
            <a:r>
              <a:rPr lang="en-US" sz="1867" spc="400" dirty="0">
                <a:solidFill>
                  <a:srgbClr val="575756"/>
                </a:solidFill>
              </a:rPr>
              <a:t> IS ABOUT PEOPLE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515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17746" y="2410534"/>
            <a:ext cx="4197599" cy="64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4197599" cy="300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09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0480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315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0390" y="1431511"/>
            <a:ext cx="312439" cy="22352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458372" y="608472"/>
            <a:ext cx="32752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spc="400" dirty="0">
                <a:solidFill>
                  <a:schemeClr val="bg1"/>
                </a:solidFill>
              </a:rPr>
              <a:t>IT</a:t>
            </a:r>
            <a:r>
              <a:rPr lang="en-US" sz="1867" spc="4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1276351" y="2362200"/>
            <a:ext cx="9906000" cy="3276600"/>
          </a:xfrm>
        </p:spPr>
        <p:txBody>
          <a:bodyPr>
            <a:normAutofit/>
          </a:bodyPr>
          <a:lstStyle>
            <a:lvl1pPr marL="685783" indent="-685783" algn="l">
              <a:buClr>
                <a:srgbClr val="575756"/>
              </a:buClr>
              <a:buSzPct val="100000"/>
              <a:buFont typeface="+mj-lt"/>
              <a:buAutoNum type="arabicPeriod"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6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28014" y="973669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3" y="-25815"/>
            <a:ext cx="121920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0390" y="1431511"/>
            <a:ext cx="312439" cy="223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58372" y="608472"/>
            <a:ext cx="32752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spc="400" dirty="0">
                <a:solidFill>
                  <a:srgbClr val="F7A436"/>
                </a:solidFill>
              </a:rPr>
              <a:t>IT</a:t>
            </a:r>
            <a:r>
              <a:rPr lang="en-US" sz="1867" spc="4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/>
        </p:nvSpPr>
        <p:spPr>
          <a:xfrm>
            <a:off x="914400" y="2045828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2092691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5628" y="2266713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/>
          <p:cNvSpPr/>
          <p:nvPr/>
        </p:nvSpPr>
        <p:spPr>
          <a:xfrm>
            <a:off x="914400" y="2930636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2" y="2977499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5628" y="3151521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Oval 29"/>
          <p:cNvSpPr/>
          <p:nvPr/>
        </p:nvSpPr>
        <p:spPr>
          <a:xfrm>
            <a:off x="914400" y="381544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62306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85628" y="4036329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9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628014" y="973669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3" y="-25815"/>
            <a:ext cx="121920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0390" y="1431511"/>
            <a:ext cx="312439" cy="2235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8372" y="608472"/>
            <a:ext cx="32752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spc="400" dirty="0">
                <a:solidFill>
                  <a:srgbClr val="F7A436"/>
                </a:solidFill>
              </a:rPr>
              <a:t>IT</a:t>
            </a:r>
            <a:r>
              <a:rPr lang="en-US" sz="1867" spc="4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/>
        </p:nvSpPr>
        <p:spPr>
          <a:xfrm>
            <a:off x="914400" y="2045828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2092691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5628" y="2266713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Oval 25"/>
          <p:cNvSpPr/>
          <p:nvPr/>
        </p:nvSpPr>
        <p:spPr>
          <a:xfrm>
            <a:off x="914400" y="2930636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2" y="2977499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5628" y="3151521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Oval 28"/>
          <p:cNvSpPr/>
          <p:nvPr/>
        </p:nvSpPr>
        <p:spPr>
          <a:xfrm>
            <a:off x="914400" y="381544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62306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85628" y="4036329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Oval 31"/>
          <p:cNvSpPr/>
          <p:nvPr/>
        </p:nvSpPr>
        <p:spPr>
          <a:xfrm>
            <a:off x="914400" y="464929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4696156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985628" y="4870178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8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-3" y="-25815"/>
            <a:ext cx="121920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0390" y="1431511"/>
            <a:ext cx="312439" cy="22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8372" y="608472"/>
            <a:ext cx="32752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spc="400" dirty="0">
                <a:solidFill>
                  <a:srgbClr val="F7A436"/>
                </a:solidFill>
              </a:rPr>
              <a:t>IT</a:t>
            </a:r>
            <a:r>
              <a:rPr lang="en-US" sz="1867" spc="4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2045828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2092691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5628" y="2266713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2930636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2" y="2977499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5628" y="3151521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381544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62306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85628" y="4036329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Oval 14"/>
          <p:cNvSpPr/>
          <p:nvPr/>
        </p:nvSpPr>
        <p:spPr>
          <a:xfrm>
            <a:off x="914400" y="464929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4696156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985628" y="4870178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504464"/>
            <a:ext cx="713613" cy="713613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2" y="5551327"/>
            <a:ext cx="713613" cy="62865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985628" y="5725349"/>
            <a:ext cx="8534400" cy="2718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4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891" y="2603501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3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1080041" y="1897421"/>
            <a:ext cx="80191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33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10097109" y="4506513"/>
            <a:ext cx="65276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33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80352" y="2130449"/>
            <a:ext cx="8453907" cy="26966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  <p:extLst>
      <p:ext uri="{BB962C8B-B14F-4D97-AF65-F5344CB8AC3E}">
        <p14:creationId xmlns:p14="http://schemas.microsoft.com/office/powerpoint/2010/main" val="11006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80352" y="2130449"/>
            <a:ext cx="8453907" cy="26966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60160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628014" y="973669"/>
            <a:ext cx="8761413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0941" y="2249081"/>
            <a:ext cx="6181060" cy="3421616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1" y="2249082"/>
            <a:ext cx="6010940" cy="3421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450346" y="2607734"/>
            <a:ext cx="5302249" cy="2722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0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28014" y="973669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014" y="2603501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1"/>
            <a:ext cx="12192000" cy="295729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" y="483507"/>
            <a:ext cx="1066903" cy="30238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4893964" y="1881352"/>
            <a:ext cx="2410819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3600" b="0" i="0" kern="1200" spc="4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8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6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4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tsPR7Ye-u0OS1HqRHFzuFxuX3eVGfXtFoOzIyh2dgltUOERVRjU3RFZZM0NDU0VFWDBNUUhEMFpSNy4u" TargetMode="Externa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ias-vdE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dotnet/api/system.windows.controls?view=netframework-4.7.2" TargetMode="External"/><Relationship Id="rId5" Type="http://schemas.openxmlformats.org/officeDocument/2006/relationships/hyperlink" Target="https://foxdeploy.com/2015/04/10/part-i-creating-powershell-guis-in-minutes-using-visual-studio-a-new-hope/" TargetMode="External"/><Relationship Id="rId4" Type="http://schemas.openxmlformats.org/officeDocument/2006/relationships/hyperlink" Target="https://blogs.technet.microsoft.com/heyscriptingguy/2014/08/01/ive-got-a-powershell-secret-adding-a-gui-to-scripts/" TargetMode="Externa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vandenElsacker@axxe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Clinquart@axx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tsPR7Ye-u0OS1HqRHFzuFxuX3eVGfXtFoOzIyh2dgltUOERVRjU3RFZZM0NDU0VFWDBNUUhEMFpSNy4u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DB03-0070-49BF-99A3-05D681867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AFB-E0EB-4B7C-AAD2-785B18C7D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Matthias van den Elsacker</a:t>
            </a:r>
          </a:p>
          <a:p>
            <a:r>
              <a:rPr lang="en-US" dirty="0"/>
              <a:t>Xavier Clinquart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3480C-2409-4438-8DB6-35C5CD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17755-C46E-4944-A9F1-EC0D5F4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PowerShell (Console)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Windows PowerShell ISE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Visual Studio Community, Visual Studio Code, Notepad++,…</a:t>
            </a:r>
          </a:p>
          <a:p>
            <a:pPr lvl="1"/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7561065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ABB7-1ED6-40A3-8F33-CB7115F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021F9A-CE7E-4CCE-9517-CF552300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Cryptographic signature.</a:t>
            </a:r>
          </a:p>
          <a:p>
            <a:r>
              <a:rPr lang="en-US" sz="2000" dirty="0"/>
              <a:t>At the end of the file.</a:t>
            </a:r>
          </a:p>
          <a:p>
            <a:r>
              <a:rPr lang="en-US" sz="2000" dirty="0"/>
              <a:t>List identity of who signed the script.</a:t>
            </a:r>
          </a:p>
          <a:p>
            <a:r>
              <a:rPr lang="en-US" sz="2000" dirty="0"/>
              <a:t>Includes encrypted copy of the script.</a:t>
            </a:r>
          </a:p>
          <a:p>
            <a:r>
              <a:rPr lang="en-US" sz="2000" dirty="0"/>
              <a:t>Code-signing certificate needed to sign.</a:t>
            </a:r>
          </a:p>
          <a:p>
            <a:pPr lvl="1"/>
            <a:r>
              <a:rPr lang="en-US" sz="1600" dirty="0"/>
              <a:t>Via trusted CA like GoDaddy.</a:t>
            </a:r>
          </a:p>
          <a:p>
            <a:pPr lvl="1"/>
            <a:r>
              <a:rPr lang="en-US" sz="1600" dirty="0"/>
              <a:t>Via company PKI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C4AF4-F917-4F5E-BDDC-BDBEBFC8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9487"/>
            <a:ext cx="6045698" cy="20706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74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D08-91F7-4186-9042-C8F665D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F9-4BE3-40D8-9059-2994CA5B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needs to be trusted to run signed scripts.</a:t>
            </a:r>
          </a:p>
          <a:p>
            <a:r>
              <a:rPr lang="en-US" dirty="0"/>
              <a:t>Set-</a:t>
            </a:r>
            <a:r>
              <a:rPr lang="en-US" dirty="0" err="1"/>
              <a:t>AuthenticationcodeSignature</a:t>
            </a:r>
            <a:endParaRPr lang="en-US" dirty="0"/>
          </a:p>
          <a:p>
            <a:pPr lvl="1"/>
            <a:r>
              <a:rPr lang="en-US" dirty="0"/>
              <a:t>Adds digital signature to a script.</a:t>
            </a:r>
          </a:p>
          <a:p>
            <a:r>
              <a:rPr lang="en-US" dirty="0"/>
              <a:t>Help </a:t>
            </a:r>
            <a:r>
              <a:rPr lang="en-US" dirty="0" err="1"/>
              <a:t>about_signing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to create your own certificate.</a:t>
            </a:r>
          </a:p>
          <a:p>
            <a:r>
              <a:rPr lang="en-US" dirty="0"/>
              <a:t>IDEs usually do this for you automatically.</a:t>
            </a:r>
          </a:p>
          <a:p>
            <a:r>
              <a:rPr lang="en-US" dirty="0"/>
              <a:t>Certificates ensure that the script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3171065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2615-6479-41DD-A6EE-022783D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DD088-6F43-4411-9601-C9AFDC4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for running scripts.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8049F2-F1E5-4FF8-98F6-350DCF9D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1882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20D-5397-46C9-896C-F60EC2F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90B-DC1D-4B75-B009-486CD69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.PS1 extension is not executable.</a:t>
            </a:r>
          </a:p>
          <a:p>
            <a:pPr lvl="1"/>
            <a:r>
              <a:rPr lang="en-US" dirty="0"/>
              <a:t>Double clicking opens it in notepad or ISE.</a:t>
            </a:r>
          </a:p>
          <a:p>
            <a:pPr lvl="1"/>
            <a:r>
              <a:rPr lang="en-US" dirty="0"/>
              <a:t>Prevents users from accidentally running scripts.</a:t>
            </a:r>
          </a:p>
          <a:p>
            <a:r>
              <a:rPr lang="en-US" dirty="0"/>
              <a:t>Scripts can not be run by their name alone.</a:t>
            </a:r>
          </a:p>
          <a:p>
            <a:pPr lvl="1"/>
            <a:r>
              <a:rPr lang="en-US" dirty="0"/>
              <a:t>Example: You have a script called “test.ps1”.</a:t>
            </a:r>
          </a:p>
          <a:p>
            <a:pPr lvl="1"/>
            <a:r>
              <a:rPr lang="en-US" dirty="0"/>
              <a:t>Typing “test” or “test.ps1” will NOT run the script.</a:t>
            </a:r>
          </a:p>
          <a:p>
            <a:pPr lvl="1"/>
            <a:r>
              <a:rPr lang="en-US" dirty="0"/>
              <a:t>Absolute path “C:\test.ps1” or relative path “.\test.ps1” will run.</a:t>
            </a:r>
          </a:p>
          <a:p>
            <a:pPr lvl="2"/>
            <a:r>
              <a:rPr lang="en-US" dirty="0"/>
              <a:t>“.\” in this context means “current directory”.</a:t>
            </a:r>
          </a:p>
          <a:p>
            <a:pPr lvl="1"/>
            <a:r>
              <a:rPr lang="en-US" dirty="0"/>
              <a:t>Prevents “command hijacking”. Example: Naming your script “Dir.ps1”</a:t>
            </a:r>
          </a:p>
          <a:p>
            <a:pPr lvl="2"/>
            <a:r>
              <a:rPr lang="en-US" dirty="0"/>
              <a:t>“Dir” runs the Dir cmdlet. “.\Dir” runs the Dir.ps1 script.</a:t>
            </a:r>
          </a:p>
        </p:txBody>
      </p:sp>
    </p:spTree>
    <p:extLst>
      <p:ext uri="{BB962C8B-B14F-4D97-AF65-F5344CB8AC3E}">
        <p14:creationId xmlns:p14="http://schemas.microsoft.com/office/powerpoint/2010/main" val="18895649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82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A81-FF1A-4765-9DF3-815C743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44-5041-431A-AD77-C2FD6EE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PowerShell's storage closet</a:t>
            </a:r>
          </a:p>
        </p:txBody>
      </p:sp>
    </p:spTree>
    <p:extLst>
      <p:ext uri="{BB962C8B-B14F-4D97-AF65-F5344CB8AC3E}">
        <p14:creationId xmlns:p14="http://schemas.microsoft.com/office/powerpoint/2010/main" val="10677896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D83E9-274C-4BCB-86E7-9040F7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in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63952-AD4E-4674-86D1-3CAC5CEB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“Some text”.</a:t>
            </a:r>
          </a:p>
          <a:p>
            <a:pPr lvl="1"/>
            <a:r>
              <a:rPr lang="en-US" dirty="0"/>
              <a:t>$ is PowerShell syntax for “here comes a variable name” or “I want to access this”.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myVar</a:t>
            </a:r>
            <a:r>
              <a:rPr lang="en-US" dirty="0"/>
              <a:t>” is the actual name of the variable.</a:t>
            </a:r>
          </a:p>
          <a:p>
            <a:r>
              <a:rPr lang="en-US" dirty="0"/>
              <a:t>May contain letters, numbers and underscores.</a:t>
            </a:r>
          </a:p>
          <a:p>
            <a:r>
              <a:rPr lang="en-US" dirty="0"/>
              <a:t>May have spaces, but need to enclosed in {brackets}</a:t>
            </a:r>
          </a:p>
          <a:p>
            <a:pPr lvl="1"/>
            <a:r>
              <a:rPr lang="en-US" dirty="0"/>
              <a:t>Example: ${My Variable} (But don’t do this.)</a:t>
            </a:r>
          </a:p>
          <a:p>
            <a:r>
              <a:rPr lang="en-US" dirty="0"/>
              <a:t>Variables are not persistent between shell sessions.</a:t>
            </a:r>
          </a:p>
          <a:p>
            <a:r>
              <a:rPr lang="en-US" dirty="0"/>
              <a:t>May contain any type of Object such as String, Int,…</a:t>
            </a:r>
          </a:p>
        </p:txBody>
      </p:sp>
    </p:spTree>
    <p:extLst>
      <p:ext uri="{BB962C8B-B14F-4D97-AF65-F5344CB8AC3E}">
        <p14:creationId xmlns:p14="http://schemas.microsoft.com/office/powerpoint/2010/main" val="34145489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D02-2ACA-4BA3-AD3E-166BE93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932-F951-4F50-B063-87E0FC5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‘Single quotation marks’ are treated by PowerShell as a literal string.</a:t>
            </a:r>
          </a:p>
          <a:p>
            <a:pPr lvl="1"/>
            <a:r>
              <a:rPr lang="en-US" dirty="0"/>
              <a:t>Example: $var = ‘What does $var contain?’</a:t>
            </a:r>
          </a:p>
          <a:p>
            <a:r>
              <a:rPr lang="en-US" dirty="0"/>
              <a:t>“Double quotes” replaces variables with their values.</a:t>
            </a:r>
          </a:p>
          <a:p>
            <a:pPr lvl="1"/>
            <a:r>
              <a:rPr lang="en-US" dirty="0"/>
              <a:t>Example: $var = “The computer name is $</a:t>
            </a:r>
            <a:r>
              <a:rPr lang="en-US" dirty="0" err="1"/>
              <a:t>computername</a:t>
            </a:r>
            <a:r>
              <a:rPr lang="en-US" dirty="0"/>
              <a:t>”.</a:t>
            </a:r>
          </a:p>
          <a:p>
            <a:r>
              <a:rPr lang="en-US" dirty="0"/>
              <a:t>Special case: The backtick character `</a:t>
            </a:r>
          </a:p>
          <a:p>
            <a:pPr lvl="1"/>
            <a:r>
              <a:rPr lang="en-US" dirty="0"/>
              <a:t>Example: $var = “`$</a:t>
            </a:r>
            <a:r>
              <a:rPr lang="en-US" dirty="0" err="1"/>
              <a:t>computername</a:t>
            </a:r>
            <a:r>
              <a:rPr lang="en-US" dirty="0"/>
              <a:t> contains $</a:t>
            </a:r>
            <a:r>
              <a:rPr lang="en-US" dirty="0" err="1"/>
              <a:t>computername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Example: $var=“`$</a:t>
            </a:r>
            <a:r>
              <a:rPr lang="en-US" dirty="0" err="1"/>
              <a:t>computername`ncontains`n$computername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about_escape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63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F9C-6C09-4D26-ADF7-C0E4B2D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objects in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7E6D-004B-4B52-941D-AFF56722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$computers = “server1”,”server2”,”localhost”</a:t>
            </a:r>
          </a:p>
          <a:p>
            <a:pPr lvl="1"/>
            <a:r>
              <a:rPr lang="en-US" dirty="0"/>
              <a:t>Make sure the commas are outside the quotes.</a:t>
            </a:r>
          </a:p>
          <a:p>
            <a:r>
              <a:rPr lang="en-US" dirty="0"/>
              <a:t>Use [index] to reach individual items.</a:t>
            </a:r>
          </a:p>
          <a:p>
            <a:pPr lvl="1"/>
            <a:r>
              <a:rPr lang="en-US" dirty="0"/>
              <a:t>Example: $computers[0], $computers[-1]</a:t>
            </a:r>
          </a:p>
          <a:p>
            <a:pPr lvl="1"/>
            <a:r>
              <a:rPr lang="en-US" dirty="0"/>
              <a:t>Arrays start at 0.</a:t>
            </a:r>
          </a:p>
          <a:p>
            <a:pPr lvl="1"/>
            <a:r>
              <a:rPr lang="en-US" dirty="0"/>
              <a:t>-1 is the last object, -2 is the second to last,…</a:t>
            </a:r>
          </a:p>
          <a:p>
            <a:r>
              <a:rPr lang="en-US" dirty="0"/>
              <a:t>$</a:t>
            </a:r>
            <a:r>
              <a:rPr lang="en-US" dirty="0" err="1"/>
              <a:t>computers.count</a:t>
            </a:r>
            <a:r>
              <a:rPr lang="en-US" dirty="0"/>
              <a:t>, $computers[2].</a:t>
            </a:r>
            <a:r>
              <a:rPr lang="en-US" dirty="0" err="1"/>
              <a:t>toUpper</a:t>
            </a:r>
            <a:r>
              <a:rPr lang="en-US" dirty="0"/>
              <a:t>(),…</a:t>
            </a:r>
          </a:p>
        </p:txBody>
      </p:sp>
    </p:spTree>
    <p:extLst>
      <p:ext uri="{BB962C8B-B14F-4D97-AF65-F5344CB8AC3E}">
        <p14:creationId xmlns:p14="http://schemas.microsoft.com/office/powerpoint/2010/main" val="25833365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2F56-1306-44CF-A66A-A7A946B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2977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Working with multiple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55F2F-2888-40E8-BC18-65D0057C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“Loop” over every object.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3DA9FE-0F45-48BA-A459-4009332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76" y="2273358"/>
            <a:ext cx="6734792" cy="23112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29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FA6B-78DF-4AF5-85BB-99E91E8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console Window	</a:t>
            </a:r>
          </a:p>
        </p:txBody>
      </p:sp>
      <p:sp>
        <p:nvSpPr>
          <p:cNvPr id="114" name="Content Placeholder 9">
            <a:extLst>
              <a:ext uri="{FF2B5EF4-FFF2-40B4-BE49-F238E27FC236}">
                <a16:creationId xmlns:a16="http://schemas.microsoft.com/office/drawing/2014/main" id="{778E65C5-EEBC-4C56-A352-8D19134E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non-English characters.</a:t>
            </a:r>
          </a:p>
          <a:p>
            <a:r>
              <a:rPr lang="en-US" sz="2000" dirty="0"/>
              <a:t>No default clipboard operations.</a:t>
            </a:r>
          </a:p>
          <a:p>
            <a:r>
              <a:rPr lang="en-US" sz="2000" dirty="0"/>
              <a:t>No intellisense, only tab completion.</a:t>
            </a:r>
          </a:p>
          <a:p>
            <a:r>
              <a:rPr lang="en-US" sz="2000" dirty="0"/>
              <a:t>Although much improvement in PS v5.</a:t>
            </a:r>
          </a:p>
          <a:p>
            <a:r>
              <a:rPr lang="en-US" sz="2000" dirty="0"/>
              <a:t>Good for quick commands.</a:t>
            </a:r>
            <a:endParaRPr lang="en-US" sz="1600" dirty="0"/>
          </a:p>
        </p:txBody>
      </p:sp>
      <p:pic>
        <p:nvPicPr>
          <p:cNvPr id="115" name="Content Placeholder 4">
            <a:extLst>
              <a:ext uri="{FF2B5EF4-FFF2-40B4-BE49-F238E27FC236}">
                <a16:creationId xmlns:a16="http://schemas.microsoft.com/office/drawing/2014/main" id="{EFE99DE1-DAAB-4A8A-86BD-94CCB748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9" y="2097088"/>
            <a:ext cx="6587124" cy="3095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2738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48A-EBCD-4C72-841B-5B15A9F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D50-FAE6-4187-8157-B363D1E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services.Name</a:t>
            </a:r>
            <a:endParaRPr lang="en-US" dirty="0"/>
          </a:p>
          <a:p>
            <a:pPr lvl="1"/>
            <a:r>
              <a:rPr lang="en-US" dirty="0"/>
              <a:t>Won’t work. Or will it? Starting from PowerShell v3</a:t>
            </a:r>
          </a:p>
          <a:p>
            <a:r>
              <a:rPr lang="en-US" dirty="0"/>
              <a:t>“Automatic unrolling” of properties and methods.</a:t>
            </a:r>
          </a:p>
          <a:p>
            <a:r>
              <a:rPr lang="en-US" dirty="0"/>
              <a:t>Under the hood: Get-Service | </a:t>
            </a:r>
            <a:r>
              <a:rPr lang="en-US" dirty="0" err="1"/>
              <a:t>ForEach</a:t>
            </a:r>
            <a:r>
              <a:rPr lang="en-US" dirty="0"/>
              <a:t>-Object {Write-Output $_.Name}</a:t>
            </a:r>
          </a:p>
          <a:p>
            <a:r>
              <a:rPr lang="en-US" dirty="0"/>
              <a:t>Or: Get-Service | Select-Object -</a:t>
            </a:r>
            <a:r>
              <a:rPr lang="en-US" dirty="0" err="1"/>
              <a:t>ExpandProperty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0394473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812-24D4-44A5-8471-A0467B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EBA-AD5C-442D-A0F1-251A2BE7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“$services[0].name”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does not contain what you expect.</a:t>
            </a:r>
          </a:p>
          <a:p>
            <a:pPr lvl="1"/>
            <a:r>
              <a:rPr lang="en-US" dirty="0"/>
              <a:t>[ is not a valid character in a variable name. PowerShell jams every name into the string.</a:t>
            </a:r>
          </a:p>
          <a:p>
            <a:r>
              <a:rPr lang="en-US" dirty="0"/>
              <a:t>Instead: $</a:t>
            </a:r>
            <a:r>
              <a:rPr lang="en-US" dirty="0" err="1"/>
              <a:t>firstname</a:t>
            </a:r>
            <a:r>
              <a:rPr lang="en-US" dirty="0"/>
              <a:t> = “$($services[0].name)”</a:t>
            </a:r>
          </a:p>
          <a:p>
            <a:r>
              <a:rPr lang="en-US" dirty="0"/>
              <a:t>This only works in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7934801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D3C-F24C-4684-9E33-427C661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Declaring types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0334393-EE30-4318-9FB3-1978D8E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 * 10 = 10101010…?</a:t>
            </a:r>
          </a:p>
          <a:p>
            <a:r>
              <a:rPr lang="en-US" sz="2000" dirty="0"/>
              <a:t>The input is a String.</a:t>
            </a:r>
          </a:p>
          <a:p>
            <a:r>
              <a:rPr lang="en-US" sz="2000" dirty="0"/>
              <a:t>* means “duplicate” for a String.</a:t>
            </a:r>
          </a:p>
          <a:p>
            <a:r>
              <a:rPr lang="en-US" sz="2000" dirty="0"/>
              <a:t>Verify with $number | gm.</a:t>
            </a:r>
          </a:p>
          <a:p>
            <a:r>
              <a:rPr lang="en-US" sz="2000" dirty="0"/>
              <a:t>Resolution: [int]$number</a:t>
            </a:r>
          </a:p>
          <a:p>
            <a:pPr lvl="1"/>
            <a:r>
              <a:rPr lang="en-US" sz="1600" dirty="0"/>
              <a:t>“Casting”.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94D40EE-5C73-406B-B6FA-502BB680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05" y="2097088"/>
            <a:ext cx="6822196" cy="32064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8922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1916-1C29-46BD-BCF0-0986DD4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9B-FC55-4BE6-A020-5C95D7FE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[int]: Integers</a:t>
            </a:r>
          </a:p>
          <a:p>
            <a:r>
              <a:rPr lang="en-US" dirty="0"/>
              <a:t>[single] and [double]: Decimals with single and double precision.</a:t>
            </a:r>
          </a:p>
          <a:p>
            <a:r>
              <a:rPr lang="en-US" dirty="0"/>
              <a:t>[string]: A string of characters.</a:t>
            </a:r>
          </a:p>
          <a:p>
            <a:r>
              <a:rPr lang="en-US" dirty="0"/>
              <a:t>[char]: A single character.</a:t>
            </a:r>
          </a:p>
          <a:p>
            <a:r>
              <a:rPr lang="en-US" dirty="0"/>
              <a:t>[xml]: An XML document. [xml]$doc = Get-Content MyXML.xml</a:t>
            </a:r>
          </a:p>
          <a:p>
            <a:r>
              <a:rPr lang="en-US" dirty="0"/>
              <a:t>[</a:t>
            </a:r>
            <a:r>
              <a:rPr lang="en-US" dirty="0" err="1"/>
              <a:t>adsi</a:t>
            </a:r>
            <a:r>
              <a:rPr lang="en-US" dirty="0"/>
              <a:t>]: Active Directory Service Interfaces query.</a:t>
            </a:r>
          </a:p>
        </p:txBody>
      </p:sp>
    </p:spTree>
    <p:extLst>
      <p:ext uri="{BB962C8B-B14F-4D97-AF65-F5344CB8AC3E}">
        <p14:creationId xmlns:p14="http://schemas.microsoft.com/office/powerpoint/2010/main" val="15689563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F90-BA50-4D49-803B-E49B732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DCA-8805-4499-B673-B7DF2AC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PowerShell, variables need not be declared. This is automatic. But anyway:</a:t>
            </a:r>
          </a:p>
          <a:p>
            <a:r>
              <a:rPr lang="en-US" dirty="0"/>
              <a:t>New-Variable</a:t>
            </a:r>
          </a:p>
          <a:p>
            <a:r>
              <a:rPr lang="en-US" dirty="0"/>
              <a:t>Set-Variable</a:t>
            </a:r>
          </a:p>
          <a:p>
            <a:r>
              <a:rPr lang="en-US" dirty="0"/>
              <a:t>Remove-Variable</a:t>
            </a:r>
          </a:p>
          <a:p>
            <a:r>
              <a:rPr lang="en-US" dirty="0"/>
              <a:t>Get-Variable</a:t>
            </a:r>
          </a:p>
          <a:p>
            <a:r>
              <a:rPr lang="en-US" dirty="0"/>
              <a:t>Clear-Variable</a:t>
            </a:r>
          </a:p>
        </p:txBody>
      </p:sp>
    </p:spTree>
    <p:extLst>
      <p:ext uri="{BB962C8B-B14F-4D97-AF65-F5344CB8AC3E}">
        <p14:creationId xmlns:p14="http://schemas.microsoft.com/office/powerpoint/2010/main" val="31612771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3A4-ADD2-4618-998B-C13443D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FC7A9-9C9F-4354-A911-CC2DB968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14899290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7C8F8-822C-42D4-9DFC-F1CF5C0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Display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280BB9-52AA-4654-92CA-3F97A330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You interact with the hosting application</a:t>
            </a:r>
          </a:p>
          <a:p>
            <a:pPr lvl="1"/>
            <a:r>
              <a:rPr lang="en-US" sz="1600" dirty="0"/>
              <a:t>ISE</a:t>
            </a:r>
          </a:p>
          <a:p>
            <a:pPr lvl="1"/>
            <a:r>
              <a:rPr lang="en-US" sz="1600" dirty="0"/>
              <a:t>CLI</a:t>
            </a:r>
          </a:p>
          <a:p>
            <a:pPr lvl="1"/>
            <a:r>
              <a:rPr lang="en-US" sz="1600" dirty="0"/>
              <a:t>Other (Visual Studio Code)</a:t>
            </a:r>
          </a:p>
          <a:p>
            <a:r>
              <a:rPr lang="en-US" sz="2000" dirty="0"/>
              <a:t>Data is passed to the PS Engine.</a:t>
            </a:r>
          </a:p>
          <a:p>
            <a:r>
              <a:rPr lang="en-US" sz="2000" dirty="0"/>
              <a:t>Results are displayed.</a:t>
            </a:r>
          </a:p>
          <a:p>
            <a:pPr lvl="1"/>
            <a:r>
              <a:rPr lang="en-US" sz="1600" dirty="0"/>
              <a:t>Each host could display differently.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9B4E90B-ABA9-4F61-8DC6-B04D2617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088"/>
            <a:ext cx="5456279" cy="37823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5759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664-7299-4A83-ACCA-210EE2DB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0A1-5353-4FA7-BDEA-30100837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Read-Host “Enter a computer name”</a:t>
            </a:r>
          </a:p>
          <a:p>
            <a:pPr lvl="1"/>
            <a:r>
              <a:rPr lang="en-US" dirty="0"/>
              <a:t>Colon : is automatically added.</a:t>
            </a:r>
          </a:p>
          <a:p>
            <a:pPr lvl="1"/>
            <a:r>
              <a:rPr lang="en-US" dirty="0"/>
              <a:t>Input is placed on the pipeline.</a:t>
            </a:r>
          </a:p>
          <a:p>
            <a:r>
              <a:rPr lang="en-US" dirty="0"/>
              <a:t>Usually captured in a variable.</a:t>
            </a:r>
          </a:p>
          <a:p>
            <a:r>
              <a:rPr lang="en-US" dirty="0"/>
              <a:t>ISE will display a .NET </a:t>
            </a:r>
            <a:r>
              <a:rPr lang="en-US" dirty="0" err="1"/>
              <a:t>InputBox</a:t>
            </a:r>
            <a:r>
              <a:rPr lang="en-US" dirty="0"/>
              <a:t> with Powershell V2</a:t>
            </a:r>
          </a:p>
          <a:p>
            <a:pPr lvl="1"/>
            <a:r>
              <a:rPr lang="en-US" dirty="0"/>
              <a:t>But not with Powershell V3</a:t>
            </a:r>
          </a:p>
        </p:txBody>
      </p:sp>
    </p:spTree>
    <p:extLst>
      <p:ext uri="{BB962C8B-B14F-4D97-AF65-F5344CB8AC3E}">
        <p14:creationId xmlns:p14="http://schemas.microsoft.com/office/powerpoint/2010/main" val="37407487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51DA-6CA3-41F5-8B8A-861F9248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Inputbox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65880-B695-4AD1-A4ED-9BE7635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Utilizes underlying .NET Framework.</a:t>
            </a:r>
          </a:p>
          <a:p>
            <a:r>
              <a:rPr lang="en-US" sz="2000" dirty="0"/>
              <a:t>[void][</a:t>
            </a:r>
            <a:r>
              <a:rPr lang="en-US" sz="2000" dirty="0" err="1"/>
              <a:t>Reflection.Assembly</a:t>
            </a:r>
            <a:r>
              <a:rPr lang="en-US" sz="2000" dirty="0"/>
              <a:t>]::</a:t>
            </a:r>
            <a:r>
              <a:rPr lang="en-US" sz="2000" dirty="0" err="1"/>
              <a:t>LoadWithPartialName</a:t>
            </a:r>
            <a:r>
              <a:rPr lang="en-US" sz="2000" dirty="0"/>
              <a:t>('</a:t>
            </a:r>
            <a:r>
              <a:rPr lang="en-US" sz="2000" dirty="0" err="1"/>
              <a:t>Microsoft.VisualBasic</a:t>
            </a:r>
            <a:r>
              <a:rPr lang="en-US" sz="2000" dirty="0"/>
              <a:t>’)</a:t>
            </a:r>
          </a:p>
          <a:p>
            <a:r>
              <a:rPr lang="en-US" sz="2000" dirty="0"/>
              <a:t>$text = [</a:t>
            </a:r>
            <a:r>
              <a:rPr lang="en-US" sz="2000" dirty="0" err="1"/>
              <a:t>Microsoft.VisualBasic.Interaction</a:t>
            </a:r>
            <a:r>
              <a:rPr lang="en-US" sz="2000" dirty="0"/>
              <a:t>]::</a:t>
            </a:r>
            <a:r>
              <a:rPr lang="en-US" sz="2000" dirty="0" err="1"/>
              <a:t>Inputbox</a:t>
            </a:r>
            <a:r>
              <a:rPr lang="en-US" sz="2000" dirty="0"/>
              <a:t>("</a:t>
            </a:r>
            <a:r>
              <a:rPr lang="en-US" sz="2000" dirty="0" err="1"/>
              <a:t>Message","Title","Default</a:t>
            </a:r>
            <a:r>
              <a:rPr lang="en-US" sz="2000" dirty="0"/>
              <a:t>")</a:t>
            </a:r>
          </a:p>
          <a:p>
            <a:r>
              <a:rPr lang="en-US" sz="2000" dirty="0"/>
              <a:t>[void] = “Discard the parsing results.”</a:t>
            </a:r>
          </a:p>
          <a:p>
            <a:pPr lvl="1"/>
            <a:r>
              <a:rPr lang="en-US" sz="1600" dirty="0"/>
              <a:t>Same as Out-Null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ED31-CA5F-415B-8EE6-3A793A76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23" y="2097088"/>
            <a:ext cx="6248777" cy="2936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52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8CA-A5D2-44A3-8F38-B2522D2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 fontScale="90000"/>
          </a:bodyPr>
          <a:lstStyle/>
          <a:p>
            <a:r>
              <a:rPr lang="en-US" sz="3200"/>
              <a:t>The Integrated Scripting Environment (ISE)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30B32-E451-4BF3-A1EE-B270C12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Nicer to look at.</a:t>
            </a:r>
          </a:p>
          <a:p>
            <a:r>
              <a:rPr lang="en-US" sz="2000" dirty="0"/>
              <a:t>Intellisense and tab completion.</a:t>
            </a:r>
          </a:p>
          <a:p>
            <a:r>
              <a:rPr lang="en-US" sz="2000" dirty="0"/>
              <a:t>CTRL-C, CTRL-V work!</a:t>
            </a:r>
          </a:p>
          <a:p>
            <a:r>
              <a:rPr lang="en-US" sz="2000" dirty="0"/>
              <a:t>Requires WPF</a:t>
            </a:r>
          </a:p>
          <a:p>
            <a:pPr lvl="1"/>
            <a:r>
              <a:rPr lang="en-US" sz="1600" dirty="0"/>
              <a:t>So, not on Server.</a:t>
            </a:r>
          </a:p>
          <a:p>
            <a:r>
              <a:rPr lang="en-US" sz="2000" dirty="0"/>
              <a:t>Heavier footprint.</a:t>
            </a:r>
          </a:p>
          <a:p>
            <a:r>
              <a:rPr lang="en-US" sz="2000" dirty="0"/>
              <a:t>Good for scripting.</a:t>
            </a:r>
          </a:p>
          <a:p>
            <a:r>
              <a:rPr lang="en-US" sz="2000" dirty="0"/>
              <a:t>Will be deprecated in the future!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FE5547-71C3-41C2-9F55-C996D8A2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9" y="2097087"/>
            <a:ext cx="6591301" cy="38888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3661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D344-05D2-43D0-802B-A30E745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Write-Host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B0E04-36BA-44B6-8F71-0A8CFE6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Doesn’t place anything on the pipeline!</a:t>
            </a:r>
          </a:p>
          <a:p>
            <a:r>
              <a:rPr lang="en-US" sz="2000" dirty="0"/>
              <a:t>Writes directly to the host application.</a:t>
            </a:r>
          </a:p>
          <a:p>
            <a:r>
              <a:rPr lang="en-US" sz="2000" dirty="0"/>
              <a:t>“Markup options”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Foregroundcolor</a:t>
            </a:r>
            <a:endParaRPr lang="en-US" sz="1600" dirty="0"/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Backgroundcolor</a:t>
            </a:r>
            <a:endParaRPr lang="en-US" sz="1600" dirty="0"/>
          </a:p>
          <a:p>
            <a:pPr lvl="1"/>
            <a:r>
              <a:rPr lang="en-US" sz="1600" dirty="0"/>
              <a:t>Not supported by every host.</a:t>
            </a:r>
          </a:p>
          <a:p>
            <a:r>
              <a:rPr lang="en-US" sz="2000" dirty="0"/>
              <a:t>Output can NOT be captured.</a:t>
            </a:r>
          </a:p>
          <a:p>
            <a:r>
              <a:rPr lang="en-US" sz="2000" dirty="0"/>
              <a:t>For human interaction only.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FD14DD-99E5-4E37-9B31-172E7B50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0466"/>
            <a:ext cx="5456279" cy="32123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9311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27DE-010E-4E88-A593-D0E2096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FA5B6F-B644-4B22-8720-82BD8A89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Sends objects to pipeline.</a:t>
            </a:r>
          </a:p>
          <a:p>
            <a:r>
              <a:rPr lang="en-US" sz="2000" dirty="0"/>
              <a:t>No formatting.</a:t>
            </a:r>
          </a:p>
          <a:p>
            <a:r>
              <a:rPr lang="en-US" sz="2000" dirty="0"/>
              <a:t>Alias: Write</a:t>
            </a:r>
          </a:p>
          <a:p>
            <a:r>
              <a:rPr lang="en-US" sz="2000" dirty="0"/>
              <a:t>Why is the output displayed?</a:t>
            </a:r>
          </a:p>
          <a:p>
            <a:pPr lvl="1"/>
            <a:r>
              <a:rPr lang="en-US" sz="1600" dirty="0"/>
              <a:t>Implicit Out-Default at the end.</a:t>
            </a:r>
          </a:p>
          <a:p>
            <a:r>
              <a:rPr lang="en-US" sz="2000" dirty="0"/>
              <a:t>write-output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  <a:p>
            <a:r>
              <a:rPr lang="en-US" sz="2000" dirty="0"/>
              <a:t>write-host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21007F-0DD5-41EF-AEA7-F2ECA0D8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9487"/>
            <a:ext cx="5456279" cy="3493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5743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32-FD06-498E-B71D-6BB757E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295-178C-4672-BB3B-1407B139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Write-Warning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WarningPreference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Write-Verbose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VerbosePreference</a:t>
            </a:r>
            <a:r>
              <a:rPr lang="en-US" dirty="0"/>
              <a:t> = </a:t>
            </a:r>
            <a:r>
              <a:rPr lang="en-US" dirty="0" err="1"/>
              <a:t>SilentlyContiue</a:t>
            </a:r>
            <a:r>
              <a:rPr lang="en-US" dirty="0"/>
              <a:t> (default)</a:t>
            </a:r>
          </a:p>
          <a:p>
            <a:r>
              <a:rPr lang="en-US" dirty="0"/>
              <a:t>Write-Debug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DebugPreference</a:t>
            </a:r>
            <a:r>
              <a:rPr lang="en-US" dirty="0"/>
              <a:t> = </a:t>
            </a:r>
            <a:r>
              <a:rPr lang="en-US" dirty="0" err="1"/>
              <a:t>SilentlyContinue</a:t>
            </a:r>
            <a:r>
              <a:rPr lang="en-US" dirty="0"/>
              <a:t> (default)</a:t>
            </a:r>
          </a:p>
          <a:p>
            <a:r>
              <a:rPr lang="en-US" dirty="0"/>
              <a:t>Write-Error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ErrorActionPreference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Powershell V5 only.</a:t>
            </a:r>
          </a:p>
        </p:txBody>
      </p:sp>
    </p:spTree>
    <p:extLst>
      <p:ext uri="{BB962C8B-B14F-4D97-AF65-F5344CB8AC3E}">
        <p14:creationId xmlns:p14="http://schemas.microsoft.com/office/powerpoint/2010/main" val="17101137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155411377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901B8-64C0-438B-82AD-B5880A9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programming (per 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83992-00A9-47CB-9ECE-2E800EAE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batch files.</a:t>
            </a:r>
          </a:p>
          <a:p>
            <a:pPr lvl="1"/>
            <a:r>
              <a:rPr lang="en-US" dirty="0"/>
              <a:t>.bat / .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Simple text files that tell the computer what to do, in what order.</a:t>
            </a:r>
          </a:p>
          <a:p>
            <a:pPr lvl="1"/>
            <a:r>
              <a:rPr lang="en-US" dirty="0"/>
              <a:t>Not programming, batch is extremely limited in that regard.</a:t>
            </a:r>
          </a:p>
          <a:p>
            <a:r>
              <a:rPr lang="en-US" dirty="0"/>
              <a:t>Powershell scripts are very similar.</a:t>
            </a:r>
          </a:p>
          <a:p>
            <a:pPr lvl="1"/>
            <a:r>
              <a:rPr lang="en-US" dirty="0"/>
              <a:t>But programming is definitely possible.</a:t>
            </a:r>
          </a:p>
          <a:p>
            <a:pPr lvl="1"/>
            <a:r>
              <a:rPr lang="en-US" dirty="0"/>
              <a:t>Can be stupidly simple, or ridiculously complex.</a:t>
            </a:r>
          </a:p>
        </p:txBody>
      </p:sp>
    </p:spTree>
    <p:extLst>
      <p:ext uri="{BB962C8B-B14F-4D97-AF65-F5344CB8AC3E}">
        <p14:creationId xmlns:p14="http://schemas.microsoft.com/office/powerpoint/2010/main" val="3725742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insanity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“Doing the exact same thing over and over again expecting things to change.”</a:t>
            </a:r>
          </a:p>
          <a:p>
            <a:r>
              <a:rPr lang="en-US" dirty="0"/>
              <a:t>So don’t keep typing all those commands over and over again.</a:t>
            </a:r>
          </a:p>
          <a:p>
            <a:r>
              <a:rPr lang="en-US" dirty="0"/>
              <a:t>Type a long, complex script in the ISE.</a:t>
            </a:r>
          </a:p>
          <a:p>
            <a:r>
              <a:rPr lang="en-US" dirty="0"/>
              <a:t>Save it as a .PS1 file.</a:t>
            </a:r>
          </a:p>
          <a:p>
            <a:pPr lvl="1"/>
            <a:r>
              <a:rPr lang="en-US" dirty="0"/>
              <a:t>Best practice: keep the verb-noun nomenclature.</a:t>
            </a:r>
          </a:p>
        </p:txBody>
      </p:sp>
    </p:spTree>
    <p:extLst>
      <p:ext uri="{BB962C8B-B14F-4D97-AF65-F5344CB8AC3E}">
        <p14:creationId xmlns:p14="http://schemas.microsoft.com/office/powerpoint/2010/main" val="6856977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E58-5ABE-4F9E-8955-F55EAEC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CA-4D8E-4230-899F-351E648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anything that could change with a $variable.</a:t>
            </a:r>
          </a:p>
          <a:p>
            <a:pPr lvl="1"/>
            <a:r>
              <a:rPr lang="en-US" dirty="0"/>
              <a:t>Example: Instead of -</a:t>
            </a:r>
            <a:r>
              <a:rPr lang="en-US" dirty="0" err="1"/>
              <a:t>Computername</a:t>
            </a:r>
            <a:r>
              <a:rPr lang="en-US" dirty="0"/>
              <a:t> SERVER1, use -</a:t>
            </a:r>
            <a:r>
              <a:rPr lang="en-US" dirty="0" err="1"/>
              <a:t>Computername</a:t>
            </a:r>
            <a:r>
              <a:rPr lang="en-US" dirty="0"/>
              <a:t> $variable.</a:t>
            </a:r>
          </a:p>
          <a:p>
            <a:pPr lvl="1"/>
            <a:r>
              <a:rPr lang="en-US" dirty="0"/>
              <a:t>Set this variable at the start of your script.</a:t>
            </a:r>
          </a:p>
          <a:p>
            <a:r>
              <a:rPr lang="en-US" dirty="0"/>
              <a:t>Param at the beginning of your script.</a:t>
            </a:r>
          </a:p>
          <a:p>
            <a:pPr lvl="1"/>
            <a:r>
              <a:rPr lang="en-US" dirty="0"/>
              <a:t>Example: param ( $</a:t>
            </a:r>
            <a:r>
              <a:rPr lang="en-US" dirty="0" err="1"/>
              <a:t>computername</a:t>
            </a:r>
            <a:r>
              <a:rPr lang="en-US" dirty="0"/>
              <a:t> = ‘localhost’ )</a:t>
            </a:r>
          </a:p>
          <a:p>
            <a:pPr lvl="1"/>
            <a:r>
              <a:rPr lang="en-US" dirty="0"/>
              <a:t>‘localhost’ is the default value, making the parameter optional.</a:t>
            </a:r>
          </a:p>
          <a:p>
            <a:pPr lvl="1"/>
            <a:r>
              <a:rPr lang="en-US" dirty="0"/>
              <a:t>Automatically positional.</a:t>
            </a:r>
          </a:p>
          <a:p>
            <a:r>
              <a:rPr lang="en-US" dirty="0"/>
              <a:t>Use comma (,) for multiple parameters.</a:t>
            </a:r>
          </a:p>
          <a:p>
            <a:pPr lvl="1"/>
            <a:r>
              <a:rPr lang="en-US" dirty="0"/>
              <a:t>Example: param ($</a:t>
            </a:r>
            <a:r>
              <a:rPr lang="en-US" dirty="0" err="1"/>
              <a:t>computername</a:t>
            </a:r>
            <a:r>
              <a:rPr lang="en-US" dirty="0"/>
              <a:t> = ‘localhost’, $id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34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0D0-C5C6-4750-B2AA-BE823F6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774B-8D1B-44E8-A06B-A2469A3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practice if you intend to share your script.</a:t>
            </a:r>
          </a:p>
          <a:p>
            <a:r>
              <a:rPr lang="en-US" dirty="0"/>
              <a:t>Makes the Get-Help cmdlet usable on your script.</a:t>
            </a:r>
          </a:p>
          <a:p>
            <a:r>
              <a:rPr lang="en-US" dirty="0"/>
              <a:t>Place info at the top between &lt;# #&gt; comments.</a:t>
            </a:r>
          </a:p>
          <a:p>
            <a:pPr lvl="1"/>
            <a:r>
              <a:rPr lang="en-US" dirty="0"/>
              <a:t>.SYNOPSIS</a:t>
            </a:r>
          </a:p>
          <a:p>
            <a:pPr lvl="1"/>
            <a:r>
              <a:rPr lang="en-US" dirty="0"/>
              <a:t>.DESCRIPTION</a:t>
            </a:r>
          </a:p>
          <a:p>
            <a:pPr lvl="1"/>
            <a:r>
              <a:rPr lang="en-US" dirty="0"/>
              <a:t>.PARAMETER 1, PARAMETER 2,…</a:t>
            </a:r>
          </a:p>
          <a:p>
            <a:pPr lvl="1"/>
            <a:r>
              <a:rPr lang="en-US" dirty="0"/>
              <a:t>.EXAMPLE</a:t>
            </a:r>
          </a:p>
          <a:p>
            <a:r>
              <a:rPr lang="en-US" dirty="0"/>
              <a:t>Some IDEs will offer to do this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680522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BE50-12C7-4628-AB1D-950C9AD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script = 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B87-57AF-4E2C-901B-7B50D6AB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CLI, each command has its own Pipeline.</a:t>
            </a:r>
          </a:p>
          <a:p>
            <a:pPr lvl="1"/>
            <a:r>
              <a:rPr lang="en-US" dirty="0"/>
              <a:t>Example: Get-Process [Enter] Get-Service</a:t>
            </a:r>
          </a:p>
          <a:p>
            <a:pPr lvl="1"/>
            <a:r>
              <a:rPr lang="en-US" dirty="0"/>
              <a:t>Two pipelines, two separate outputs.</a:t>
            </a:r>
          </a:p>
          <a:p>
            <a:r>
              <a:rPr lang="en-US" dirty="0"/>
              <a:t>.PS1 scripts have one single pipeline.</a:t>
            </a:r>
          </a:p>
          <a:p>
            <a:pPr lvl="1"/>
            <a:r>
              <a:rPr lang="en-US" dirty="0"/>
              <a:t>Example: Get-Process [newline] Get-Service</a:t>
            </a:r>
          </a:p>
          <a:p>
            <a:pPr lvl="1"/>
            <a:r>
              <a:rPr lang="en-US" dirty="0"/>
              <a:t>Execute script.</a:t>
            </a:r>
          </a:p>
          <a:p>
            <a:pPr lvl="1"/>
            <a:r>
              <a:rPr lang="en-US" dirty="0"/>
              <a:t>One single output from both commands.</a:t>
            </a:r>
          </a:p>
        </p:txBody>
      </p:sp>
    </p:spTree>
    <p:extLst>
      <p:ext uri="{BB962C8B-B14F-4D97-AF65-F5344CB8AC3E}">
        <p14:creationId xmlns:p14="http://schemas.microsoft.com/office/powerpoint/2010/main" val="20489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4DDF-12BB-4C3E-8A13-9F36F3D6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28931-341B-4F3D-8A70-9D675B5B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Open source IDE by Microsoft.</a:t>
            </a:r>
          </a:p>
          <a:p>
            <a:r>
              <a:rPr lang="en-US" sz="2000" dirty="0"/>
              <a:t>Tons of plugins, including Powershell.</a:t>
            </a:r>
          </a:p>
          <a:p>
            <a:r>
              <a:rPr lang="en-US" sz="2000" dirty="0"/>
              <a:t>Great intellisense.</a:t>
            </a:r>
          </a:p>
          <a:p>
            <a:r>
              <a:rPr lang="en-US" sz="2000" dirty="0"/>
              <a:t>GIT support.</a:t>
            </a:r>
          </a:p>
          <a:p>
            <a:r>
              <a:rPr lang="en-US" sz="2000" dirty="0"/>
              <a:t>Multiple files and workspaces.</a:t>
            </a:r>
          </a:p>
          <a:p>
            <a:r>
              <a:rPr lang="en-US" sz="2000" dirty="0"/>
              <a:t>Mac OS X and Linux.</a:t>
            </a:r>
          </a:p>
          <a:p>
            <a:r>
              <a:rPr lang="en-US" sz="2000" dirty="0"/>
              <a:t>Good for larger projects.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428923-CE10-4301-B464-209D0C6D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97088"/>
            <a:ext cx="6096000" cy="45872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138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C6C-83E1-4B4C-9399-6FBED4F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C7A-98C2-4D0D-A64D-D5F8D070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run within their own scope.</a:t>
            </a:r>
          </a:p>
          <a:p>
            <a:r>
              <a:rPr lang="en-US" dirty="0"/>
              <a:t>A function in script 1 will not be recognized in script 2.</a:t>
            </a:r>
          </a:p>
          <a:p>
            <a:r>
              <a:rPr lang="en-US" dirty="0"/>
              <a:t>Global scope exists as long as powershell.exe is running.</a:t>
            </a:r>
          </a:p>
          <a:p>
            <a:r>
              <a:rPr lang="en-US" dirty="0"/>
              <a:t>Local/script scope exist only when the script runs.</a:t>
            </a:r>
          </a:p>
          <a:p>
            <a:r>
              <a:rPr lang="en-US" dirty="0"/>
              <a:t>Local scope has precedence over higher scope.</a:t>
            </a:r>
          </a:p>
          <a:p>
            <a:r>
              <a:rPr lang="en-US" dirty="0"/>
              <a:t>Variables also only exist 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38090450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55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Active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your ad via PowerShell</a:t>
            </a:r>
          </a:p>
        </p:txBody>
      </p:sp>
    </p:spTree>
    <p:extLst>
      <p:ext uri="{BB962C8B-B14F-4D97-AF65-F5344CB8AC3E}">
        <p14:creationId xmlns:p14="http://schemas.microsoft.com/office/powerpoint/2010/main" val="5934529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Server Administration Tools</a:t>
            </a:r>
          </a:p>
          <a:p>
            <a:pPr lvl="1"/>
            <a:r>
              <a:rPr lang="en-US" dirty="0"/>
              <a:t>Free download from Microsoft</a:t>
            </a:r>
          </a:p>
          <a:p>
            <a:r>
              <a:rPr lang="en-US" dirty="0"/>
              <a:t>Only needed on Client OS</a:t>
            </a:r>
          </a:p>
          <a:p>
            <a:pPr lvl="1"/>
            <a:r>
              <a:rPr lang="en-US" dirty="0"/>
              <a:t>Server OS has the tools, if you enable Active Directory</a:t>
            </a:r>
          </a:p>
          <a:p>
            <a:r>
              <a:rPr lang="en-US" dirty="0"/>
              <a:t>Contains the Active Directory PowerShell Module</a:t>
            </a:r>
          </a:p>
          <a:p>
            <a:r>
              <a:rPr lang="en-US" dirty="0"/>
              <a:t>Windows 7: Download KB, enable, reboot.</a:t>
            </a:r>
          </a:p>
          <a:p>
            <a:r>
              <a:rPr lang="en-US" dirty="0"/>
              <a:t>Windows 10 1903+: Feature on Demand</a:t>
            </a:r>
          </a:p>
        </p:txBody>
      </p:sp>
    </p:spTree>
    <p:extLst>
      <p:ext uri="{BB962C8B-B14F-4D97-AF65-F5344CB8AC3E}">
        <p14:creationId xmlns:p14="http://schemas.microsoft.com/office/powerpoint/2010/main" val="36559415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200-9A26-4693-838E-B836B4F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Commandlets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59F2-33A4-4704-A04C-A7593678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</a:t>
            </a:r>
          </a:p>
          <a:p>
            <a:r>
              <a:rPr lang="en-GB" dirty="0"/>
              <a:t>Remove</a:t>
            </a:r>
          </a:p>
          <a:p>
            <a:r>
              <a:rPr lang="en-GB" dirty="0"/>
              <a:t>Get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Search </a:t>
            </a:r>
          </a:p>
          <a:p>
            <a:r>
              <a:rPr lang="en-GB" dirty="0"/>
              <a:t>Unlock</a:t>
            </a:r>
          </a:p>
          <a:p>
            <a:r>
              <a:rPr lang="en-GB" dirty="0"/>
              <a:t>Enable </a:t>
            </a:r>
          </a:p>
          <a:p>
            <a:r>
              <a:rPr lang="en-GB" dirty="0"/>
              <a:t>Disable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A7DF-5E24-4D02-9A9B-42CCCB99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9376">
            <a:off x="6000406" y="3206180"/>
            <a:ext cx="16383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EF625-7549-415A-BE7B-66A0A063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6407">
            <a:off x="6329035" y="2197602"/>
            <a:ext cx="12001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A5A42-EF1B-4A8B-A853-6C86748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67900">
            <a:off x="4471057" y="2421380"/>
            <a:ext cx="11430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FD068-A16F-479D-956B-D08E840F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95" y="2110326"/>
            <a:ext cx="10287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D3C2B-C67D-457E-BC8A-A5676B84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3669" y="1842128"/>
            <a:ext cx="15049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6374-D481-4C51-80EA-A4396114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482" y="3629819"/>
            <a:ext cx="120015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8A123-7C6B-42F5-8ADA-5C15A978C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744" y="4076713"/>
            <a:ext cx="1628775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9E930-2400-4C6C-B0F1-B5E1F8AA5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65315">
            <a:off x="4527850" y="5055285"/>
            <a:ext cx="131445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1C89-A53E-4970-BEA0-D9DB20058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645130">
            <a:off x="9944895" y="4705513"/>
            <a:ext cx="16287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CCC73-70BD-472C-BB8D-9E2585AB5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931789">
            <a:off x="7662076" y="5264092"/>
            <a:ext cx="13811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7B432-2EB5-4905-8ECE-7B6B5CEE02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803302">
            <a:off x="8059282" y="3639344"/>
            <a:ext cx="2162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47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5A9-9AD8-4B5C-86BB-96BA359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usage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DE0C-8D97-4257-B73E-A2A68B4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Simplify your work</a:t>
            </a:r>
          </a:p>
          <a:p>
            <a:r>
              <a:rPr lang="en-GB" dirty="0"/>
              <a:t>Add large amounts of accounts</a:t>
            </a:r>
          </a:p>
          <a:p>
            <a:r>
              <a:rPr lang="en-GB" dirty="0"/>
              <a:t>Modify multiple Objects</a:t>
            </a:r>
          </a:p>
          <a:p>
            <a:r>
              <a:rPr lang="en-GB" dirty="0"/>
              <a:t>Generate data reports</a:t>
            </a:r>
          </a:p>
          <a:p>
            <a:r>
              <a:rPr lang="en-GB" dirty="0"/>
              <a:t>Automate daily tasks in AD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626448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C85-3D89-4A97-98FC-E79E87D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Combining multiple </a:t>
            </a:r>
            <a:r>
              <a:rPr lang="en-GB" dirty="0" err="1"/>
              <a:t>commandlets</a:t>
            </a:r>
            <a:r>
              <a:rPr lang="en-GB" dirty="0"/>
              <a:t>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BD3F-A706-40AE-8B93-B5EEF7B7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Pipeline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For-each 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ForEach</a:t>
            </a:r>
            <a:r>
              <a:rPr lang="en-GB" dirty="0"/>
              <a:t>-Object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F3A48-2E53-4850-AE41-7FE7C558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39" y="3179326"/>
            <a:ext cx="2966733" cy="84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FF829-3F90-4A7B-AD75-7211001E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9" y="2123137"/>
            <a:ext cx="2586996" cy="287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CB3F8-5222-41B9-83DC-9C094B32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39" y="4795709"/>
            <a:ext cx="3199610" cy="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30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E6C8-5B9E-4BD4-AF90-81CE2A9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Multitasking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E44-86B7-4A56-828A-4B109534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invented when someone tried doing a task twice</a:t>
            </a:r>
          </a:p>
        </p:txBody>
      </p:sp>
    </p:spTree>
    <p:extLst>
      <p:ext uri="{BB962C8B-B14F-4D97-AF65-F5344CB8AC3E}">
        <p14:creationId xmlns:p14="http://schemas.microsoft.com/office/powerpoint/2010/main" val="7088306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6266-E103-48DA-BB1A-E5E95E7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Powershell do multiple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30B08-7613-40C9-BDB0-1B4F179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single-threaded by default.</a:t>
            </a:r>
          </a:p>
          <a:p>
            <a:r>
              <a:rPr lang="en-US" dirty="0"/>
              <a:t>PowerShell is sequential, aka “Synchronous”.</a:t>
            </a:r>
          </a:p>
          <a:p>
            <a:pPr lvl="1"/>
            <a:r>
              <a:rPr lang="en-US" dirty="0"/>
              <a:t>Type command, press enter, wait for the results, type next command.</a:t>
            </a:r>
          </a:p>
          <a:p>
            <a:r>
              <a:rPr lang="en-US" dirty="0"/>
              <a:t>Solution: Background jobs. “Asynchronous”.</a:t>
            </a:r>
          </a:p>
          <a:p>
            <a:r>
              <a:rPr lang="en-US" dirty="0"/>
              <a:t>Every new job spawns a new PowerShell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435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8D4-4CE2-4279-8807-AC6BE24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0319-D2EF-4900-BAFD-C4D011D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Synchronous commands respond to input request.</a:t>
            </a:r>
          </a:p>
          <a:p>
            <a:pPr lvl="1"/>
            <a:r>
              <a:rPr lang="en-US" dirty="0"/>
              <a:t>Asynchronous do not.</a:t>
            </a:r>
          </a:p>
          <a:p>
            <a:r>
              <a:rPr lang="en-US" dirty="0"/>
              <a:t>Synchronous commands produce error messages.</a:t>
            </a:r>
          </a:p>
          <a:p>
            <a:pPr lvl="1"/>
            <a:r>
              <a:rPr lang="en-US" dirty="0"/>
              <a:t>Asynchronous do as well, but you don’t see them immediately.</a:t>
            </a:r>
          </a:p>
          <a:p>
            <a:r>
              <a:rPr lang="en-US" dirty="0"/>
              <a:t>Synchronous commands prompt for required parameters.</a:t>
            </a:r>
          </a:p>
          <a:p>
            <a:pPr lvl="1"/>
            <a:r>
              <a:rPr lang="en-US" dirty="0"/>
              <a:t>Asynchronous will simply fail.</a:t>
            </a:r>
          </a:p>
          <a:p>
            <a:r>
              <a:rPr lang="en-US" dirty="0"/>
              <a:t>Synchronous commands display results immediately.</a:t>
            </a:r>
          </a:p>
          <a:p>
            <a:pPr lvl="1"/>
            <a:r>
              <a:rPr lang="en-US" dirty="0"/>
              <a:t>Asynchronous caches them and they need to be retrieved.</a:t>
            </a:r>
          </a:p>
          <a:p>
            <a:r>
              <a:rPr lang="en-US" dirty="0"/>
              <a:t>Conclusion: Test synchronous first before making asynchronous.</a:t>
            </a:r>
          </a:p>
        </p:txBody>
      </p:sp>
    </p:spTree>
    <p:extLst>
      <p:ext uri="{BB962C8B-B14F-4D97-AF65-F5344CB8AC3E}">
        <p14:creationId xmlns:p14="http://schemas.microsoft.com/office/powerpoint/2010/main" val="81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86C-7AA4-43A8-9CA7-8C1E705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 and 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3939-71C2-4299-A6A4-20F6852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completion:</a:t>
            </a:r>
          </a:p>
          <a:p>
            <a:pPr lvl="1"/>
            <a:r>
              <a:rPr lang="en-US" dirty="0"/>
              <a:t>Type Get-S in the CMD and press TAB.</a:t>
            </a:r>
          </a:p>
          <a:p>
            <a:pPr lvl="1"/>
            <a:r>
              <a:rPr lang="en-US" dirty="0"/>
              <a:t>Type Dir C:\ and press TAB.</a:t>
            </a:r>
          </a:p>
          <a:p>
            <a:r>
              <a:rPr lang="en-US" dirty="0"/>
              <a:t>IntelliSense:</a:t>
            </a:r>
          </a:p>
          <a:p>
            <a:pPr lvl="1"/>
            <a:r>
              <a:rPr lang="en-US" dirty="0"/>
              <a:t>Tab completion, but with a nice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0844072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082B-22F3-4EA8-884E-7CC3DE7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612-5144-49D3-88F3-6DCCD57E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Start-Job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-Name to name the job.</a:t>
            </a:r>
          </a:p>
          <a:p>
            <a:pPr lvl="1"/>
            <a:r>
              <a:rPr lang="en-US" dirty="0"/>
              <a:t>Optional parameter.</a:t>
            </a:r>
          </a:p>
          <a:p>
            <a:pPr lvl="1"/>
            <a:r>
              <a:rPr lang="en-US" dirty="0"/>
              <a:t>If not specified: Job1, Job2,…</a:t>
            </a:r>
          </a:p>
          <a:p>
            <a:r>
              <a:rPr lang="en-US" dirty="0"/>
              <a:t>-Credential if needed.</a:t>
            </a:r>
          </a:p>
          <a:p>
            <a:r>
              <a:rPr lang="en-US" dirty="0"/>
              <a:t>-</a:t>
            </a:r>
            <a:r>
              <a:rPr lang="en-US" dirty="0" err="1"/>
              <a:t>FilePath</a:t>
            </a:r>
            <a:r>
              <a:rPr lang="en-US" dirty="0"/>
              <a:t> instead of </a:t>
            </a:r>
            <a:r>
              <a:rPr lang="en-US" dirty="0" err="1"/>
              <a:t>ScriptBlock</a:t>
            </a:r>
            <a:r>
              <a:rPr lang="en-US" dirty="0"/>
              <a:t> for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184004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3D8-28A0-4979-9B78-1F01EC8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381-3586-4D5E-BB2E-16914336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local.</a:t>
            </a:r>
          </a:p>
          <a:p>
            <a:r>
              <a:rPr lang="en-US" dirty="0"/>
              <a:t>But </a:t>
            </a:r>
            <a:r>
              <a:rPr lang="en-US" dirty="0" err="1"/>
              <a:t>ScriptBlock</a:t>
            </a:r>
            <a:r>
              <a:rPr lang="en-US" dirty="0"/>
              <a:t> commands may still reach out to other computers.</a:t>
            </a:r>
          </a:p>
          <a:p>
            <a:pPr lvl="1"/>
            <a:r>
              <a:rPr lang="en-US" dirty="0"/>
              <a:t>Example: Start-Job -</a:t>
            </a:r>
            <a:r>
              <a:rPr lang="en-US" dirty="0" err="1"/>
              <a:t>ScriptBlock</a:t>
            </a:r>
            <a:r>
              <a:rPr lang="en-US" dirty="0"/>
              <a:t> {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Server1 }</a:t>
            </a:r>
          </a:p>
        </p:txBody>
      </p:sp>
    </p:spTree>
    <p:extLst>
      <p:ext uri="{BB962C8B-B14F-4D97-AF65-F5344CB8AC3E}">
        <p14:creationId xmlns:p14="http://schemas.microsoft.com/office/powerpoint/2010/main" val="25717757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567-1E26-47B1-9158-A4B9767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as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A47-1D1B-4DCD-A01B-94195CC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-</a:t>
            </a:r>
            <a:r>
              <a:rPr lang="en-US" dirty="0" err="1"/>
              <a:t>AsJob</a:t>
            </a:r>
            <a:endParaRPr lang="en-US" dirty="0"/>
          </a:p>
          <a:p>
            <a:r>
              <a:rPr lang="en-US" dirty="0"/>
              <a:t>Remoting needs to be enabled on each target computer.</a:t>
            </a:r>
          </a:p>
          <a:p>
            <a:r>
              <a:rPr lang="en-US" dirty="0"/>
              <a:t>Commands are run on the remote computer.</a:t>
            </a:r>
          </a:p>
          <a:p>
            <a:r>
              <a:rPr lang="en-US" dirty="0"/>
              <a:t>Example: Invoke-Command -Command {Get-Process} -</a:t>
            </a:r>
            <a:r>
              <a:rPr lang="en-US" dirty="0" err="1"/>
              <a:t>ComputerName</a:t>
            </a:r>
            <a:r>
              <a:rPr lang="en-US" dirty="0"/>
              <a:t> (Get-Content C:\servers.txt)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JobName</a:t>
            </a:r>
            <a:r>
              <a:rPr lang="en-US" dirty="0"/>
              <a:t> </a:t>
            </a:r>
            <a:r>
              <a:rPr lang="en-US" dirty="0" err="1"/>
              <a:t>MyProcessJob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6B01-0FA9-46CB-9C8C-EC4A7604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2515-66B1-451C-8273-8752E5D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Get-Job to list all jobs.</a:t>
            </a:r>
          </a:p>
          <a:p>
            <a:r>
              <a:rPr lang="en-US" dirty="0"/>
              <a:t>To see more details: Pipe to Format-List.</a:t>
            </a:r>
          </a:p>
          <a:p>
            <a:r>
              <a:rPr lang="en-US" dirty="0"/>
              <a:t>Receive-Job to get results.</a:t>
            </a:r>
          </a:p>
          <a:p>
            <a:pPr lvl="1"/>
            <a:r>
              <a:rPr lang="en-US" dirty="0"/>
              <a:t>Specify the name of the job. Or simply pipe Get-Job | Receive-Job.</a:t>
            </a:r>
          </a:p>
          <a:p>
            <a:pPr lvl="1"/>
            <a:r>
              <a:rPr lang="en-US" dirty="0"/>
              <a:t>Receiving clears the results from the cache. Use -Keep to prevent this.</a:t>
            </a:r>
          </a:p>
          <a:p>
            <a:pPr lvl="1"/>
            <a:r>
              <a:rPr lang="en-US" dirty="0"/>
              <a:t>Results may be deserialized, so not “live” objects.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Start-Job { </a:t>
            </a:r>
            <a:r>
              <a:rPr lang="en-US" dirty="0" err="1"/>
              <a:t>dir</a:t>
            </a:r>
            <a:r>
              <a:rPr lang="en-US" dirty="0"/>
              <a:t> } -Name </a:t>
            </a:r>
            <a:r>
              <a:rPr lang="en-US" dirty="0" err="1"/>
              <a:t>DirJob</a:t>
            </a:r>
            <a:endParaRPr lang="en-US" dirty="0"/>
          </a:p>
          <a:p>
            <a:pPr lvl="1"/>
            <a:r>
              <a:rPr lang="en-US" dirty="0"/>
              <a:t>Receive-Job -Name </a:t>
            </a:r>
            <a:r>
              <a:rPr lang="en-US" dirty="0" err="1"/>
              <a:t>DirJob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55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B2E-AE38-4CD7-8076-A2B3946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E288-0E26-43EB-8B35-198E8DEA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Warning: Jobs run in their own context.</a:t>
            </a:r>
          </a:p>
          <a:p>
            <a:pPr lvl="1"/>
            <a:r>
              <a:rPr lang="en-US" dirty="0"/>
              <a:t>So be weary of paths.</a:t>
            </a:r>
          </a:p>
          <a:p>
            <a:r>
              <a:rPr lang="en-US" dirty="0"/>
              <a:t>Receive-Job from Invoke-Command Job appends </a:t>
            </a:r>
            <a:r>
              <a:rPr lang="en-US" dirty="0" err="1"/>
              <a:t>PSComputerName</a:t>
            </a:r>
            <a:r>
              <a:rPr lang="en-US" dirty="0"/>
              <a:t> property.</a:t>
            </a:r>
          </a:p>
          <a:p>
            <a:pPr lvl="1"/>
            <a:r>
              <a:rPr lang="en-US" dirty="0"/>
              <a:t>To keep track of where the results come from.</a:t>
            </a:r>
          </a:p>
        </p:txBody>
      </p:sp>
    </p:spTree>
    <p:extLst>
      <p:ext uri="{BB962C8B-B14F-4D97-AF65-F5344CB8AC3E}">
        <p14:creationId xmlns:p14="http://schemas.microsoft.com/office/powerpoint/2010/main" val="13553474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CC7-597C-44D6-8E0C-082A0226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child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E77C-AA99-4F72-A12F-7A474867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job has one top-level parent and at least one child job.</a:t>
            </a:r>
          </a:p>
          <a:p>
            <a:r>
              <a:rPr lang="en-US" dirty="0"/>
              <a:t>Get-Job | Format-List</a:t>
            </a:r>
          </a:p>
          <a:p>
            <a:pPr lvl="1"/>
            <a:r>
              <a:rPr lang="en-US" dirty="0"/>
              <a:t>Has property: </a:t>
            </a:r>
            <a:r>
              <a:rPr lang="en-US" dirty="0" err="1"/>
              <a:t>ChildJobs</a:t>
            </a:r>
            <a:endParaRPr lang="en-US" dirty="0"/>
          </a:p>
          <a:p>
            <a:r>
              <a:rPr lang="en-US" dirty="0"/>
              <a:t>Get-Job -Id 1 | Select-Object -Expand </a:t>
            </a:r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List all child jobs</a:t>
            </a:r>
          </a:p>
          <a:p>
            <a:r>
              <a:rPr lang="en-US" dirty="0"/>
              <a:t>You can receive results from each individual child job.</a:t>
            </a:r>
          </a:p>
        </p:txBody>
      </p:sp>
    </p:spTree>
    <p:extLst>
      <p:ext uri="{BB962C8B-B14F-4D97-AF65-F5344CB8AC3E}">
        <p14:creationId xmlns:p14="http://schemas.microsoft.com/office/powerpoint/2010/main" val="29091068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966-938C-4B54-AC34-6B9EE28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06E0-F0E2-448E-9AA9-5D135C5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Remove-Job: Delete a job, including cached results.</a:t>
            </a:r>
          </a:p>
          <a:p>
            <a:r>
              <a:rPr lang="en-US" dirty="0"/>
              <a:t>Stop-Job: Terminates a job, keeps cached results.</a:t>
            </a:r>
          </a:p>
          <a:p>
            <a:r>
              <a:rPr lang="en-US" dirty="0"/>
              <a:t>Wait-Job: Forces the shell to halt and wait until a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245101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CF2-4DDA-442A-AA0F-31BEFFB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C48-8A0F-49B0-AAA3-9D84C6A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PowerShell’s way of Scheduled Tasks. </a:t>
            </a:r>
          </a:p>
          <a:p>
            <a:r>
              <a:rPr lang="en-US" dirty="0"/>
              <a:t>New-</a:t>
            </a:r>
            <a:r>
              <a:rPr lang="en-US" dirty="0" err="1"/>
              <a:t>JobTrigger</a:t>
            </a:r>
            <a:r>
              <a:rPr lang="en-US" dirty="0"/>
              <a:t>: Defines when the task will run.</a:t>
            </a:r>
          </a:p>
          <a:p>
            <a:r>
              <a:rPr lang="en-US" dirty="0"/>
              <a:t>New-</a:t>
            </a:r>
            <a:r>
              <a:rPr lang="en-US" dirty="0" err="1"/>
              <a:t>ScheduledTaskOptions</a:t>
            </a:r>
            <a:r>
              <a:rPr lang="en-US" dirty="0"/>
              <a:t>: Sets various options.</a:t>
            </a:r>
          </a:p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r>
              <a:rPr lang="en-US" dirty="0"/>
              <a:t>: Register the job with Task Scheduler. </a:t>
            </a:r>
          </a:p>
          <a:p>
            <a:r>
              <a:rPr lang="en-US" dirty="0"/>
              <a:t>This creates a folder hierarchy, contain the results each time the job runs.</a:t>
            </a:r>
          </a:p>
          <a:p>
            <a:r>
              <a:rPr lang="en-US" dirty="0"/>
              <a:t>Example: Register-</a:t>
            </a:r>
            <a:r>
              <a:rPr lang="en-US" dirty="0" err="1"/>
              <a:t>ScheduledJob</a:t>
            </a:r>
            <a:r>
              <a:rPr lang="en-US" dirty="0"/>
              <a:t> -Name </a:t>
            </a:r>
            <a:r>
              <a:rPr lang="en-US" dirty="0" err="1"/>
              <a:t>DailyProcList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Get-Process } -Trigger (New-</a:t>
            </a:r>
            <a:r>
              <a:rPr lang="en-US" dirty="0" err="1"/>
              <a:t>JobTrigger</a:t>
            </a:r>
            <a:r>
              <a:rPr lang="en-US" dirty="0"/>
              <a:t> -Daily -At 2am) -</a:t>
            </a:r>
            <a:r>
              <a:rPr lang="en-US" dirty="0" err="1"/>
              <a:t>ScheduledJobOption</a:t>
            </a:r>
            <a:r>
              <a:rPr lang="en-US" dirty="0"/>
              <a:t> (New-</a:t>
            </a:r>
            <a:r>
              <a:rPr lang="en-US" dirty="0" err="1"/>
              <a:t>ScheduledJobOption</a:t>
            </a:r>
            <a:r>
              <a:rPr lang="en-US" dirty="0"/>
              <a:t> -</a:t>
            </a:r>
            <a:r>
              <a:rPr lang="en-US" dirty="0" err="1"/>
              <a:t>WakeToRun</a:t>
            </a:r>
            <a:r>
              <a:rPr lang="en-US" dirty="0"/>
              <a:t> -</a:t>
            </a:r>
            <a:r>
              <a:rPr lang="en-US" dirty="0" err="1"/>
              <a:t>RunElevated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64071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41388-E4EF-4860-9124-08DDC9A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Programming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CAAF0-2136-44D7-8C30-9070B48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it one step beyond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14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B3-219A-49BC-BF4F-45C82208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version am I running?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2066-2A58-4A82-B942-4B1D9871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4915" y="2603500"/>
            <a:ext cx="7267546" cy="3416300"/>
          </a:xfrm>
        </p:spPr>
      </p:pic>
    </p:spTree>
    <p:extLst>
      <p:ext uri="{BB962C8B-B14F-4D97-AF65-F5344CB8AC3E}">
        <p14:creationId xmlns:p14="http://schemas.microsoft.com/office/powerpoint/2010/main" val="6091120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38A-976C-4E05-AC20-9E51D99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.NET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70C-0BEF-4456-9BB8-C0CF696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the .NET Framework.</a:t>
            </a:r>
          </a:p>
          <a:p>
            <a:r>
              <a:rPr lang="en-US" dirty="0"/>
              <a:t>C#.NET, VB.NET are Object-Oriented programming languages.</a:t>
            </a:r>
          </a:p>
          <a:p>
            <a:r>
              <a:rPr lang="en-US" dirty="0"/>
              <a:t>PowerShell can be (ab)used as OO programming language as well!</a:t>
            </a:r>
          </a:p>
          <a:p>
            <a:pPr lvl="1"/>
            <a:r>
              <a:rPr lang="en-US" dirty="0"/>
              <a:t>You have all the building blocks you need.</a:t>
            </a:r>
          </a:p>
          <a:p>
            <a:pPr lvl="1"/>
            <a:r>
              <a:rPr lang="en-US" dirty="0"/>
              <a:t>Functions, classes, objects, variables, logical structures,…</a:t>
            </a:r>
          </a:p>
          <a:p>
            <a:r>
              <a:rPr lang="en-US" dirty="0"/>
              <a:t>This can increase the power of your scripts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40186220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C67-CF3F-4F0E-8C92-0975E84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17C8-19DA-42B4-B6D1-487EED34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file (ps1) or module file (psm1) can contain multiple functions.</a:t>
            </a:r>
          </a:p>
          <a:p>
            <a:r>
              <a:rPr lang="en-US" dirty="0"/>
              <a:t>These do not get executed when running the script.</a:t>
            </a:r>
          </a:p>
          <a:p>
            <a:r>
              <a:rPr lang="en-US" dirty="0"/>
              <a:t>Only when calling them.</a:t>
            </a:r>
          </a:p>
          <a:p>
            <a:pPr lvl="1"/>
            <a:r>
              <a:rPr lang="en-US" dirty="0"/>
              <a:t>Example: MyFunctions.ps1</a:t>
            </a:r>
          </a:p>
          <a:p>
            <a:pPr lvl="1"/>
            <a:r>
              <a:rPr lang="en-US" dirty="0"/>
              <a:t>Containing MyFunction1, MyFunction2, MyFunction3.</a:t>
            </a:r>
          </a:p>
          <a:p>
            <a:pPr lvl="1"/>
            <a:r>
              <a:rPr lang="en-US" dirty="0"/>
              <a:t>Call MyFunction1 from within this ps1 file, or from somewhere else.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03703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E6-9D68-4DE7-9DB6-750A974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DE7D-8129-466B-8517-D5385BEB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function </a:t>
            </a:r>
            <a:r>
              <a:rPr lang="en-US" dirty="0" err="1"/>
              <a:t>MyFunction</a:t>
            </a:r>
            <a:r>
              <a:rPr lang="en-US" dirty="0"/>
              <a:t> {}</a:t>
            </a:r>
          </a:p>
          <a:p>
            <a:r>
              <a:rPr lang="en-US" dirty="0"/>
              <a:t>Usually returns something in the end.</a:t>
            </a:r>
          </a:p>
          <a:p>
            <a:pPr lvl="1"/>
            <a:r>
              <a:rPr lang="en-US" dirty="0"/>
              <a:t>Example: return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statement ends the function immediately.</a:t>
            </a:r>
          </a:p>
          <a:p>
            <a:r>
              <a:rPr lang="en-US" dirty="0"/>
              <a:t>Can take parameters, just like scripts.</a:t>
            </a:r>
          </a:p>
          <a:p>
            <a:pPr lvl="1"/>
            <a:r>
              <a:rPr lang="en-US" dirty="0"/>
              <a:t>Example. Param([string]$</a:t>
            </a:r>
            <a:r>
              <a:rPr lang="en-US" dirty="0" err="1"/>
              <a:t>computername</a:t>
            </a:r>
            <a:r>
              <a:rPr lang="en-US" dirty="0"/>
              <a:t>=‘localhost’,[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eventID</a:t>
            </a:r>
            <a:r>
              <a:rPr lang="en-US" dirty="0"/>
              <a:t>=1)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88109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E9E-5063-4A23-945E-64BDC64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85D9-9164-4372-9506-D223BF1C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(something) { } </a:t>
            </a:r>
            <a:r>
              <a:rPr lang="en-US" dirty="0" err="1"/>
              <a:t>Elsif</a:t>
            </a:r>
            <a:r>
              <a:rPr lang="en-US" dirty="0"/>
              <a:t> (something else) { } Else { }</a:t>
            </a:r>
          </a:p>
          <a:p>
            <a:pPr lvl="1"/>
            <a:r>
              <a:rPr lang="en-US" dirty="0"/>
              <a:t>Example: If ($var1 -</a:t>
            </a:r>
            <a:r>
              <a:rPr lang="en-US" dirty="0" err="1"/>
              <a:t>gt</a:t>
            </a:r>
            <a:r>
              <a:rPr lang="en-US" dirty="0"/>
              <a:t> $var2) { return “$var1”} else { return “$var2”}</a:t>
            </a:r>
          </a:p>
          <a:p>
            <a:r>
              <a:rPr lang="en-US" dirty="0"/>
              <a:t>For (counter) {}</a:t>
            </a:r>
          </a:p>
          <a:p>
            <a:pPr lvl="1"/>
            <a:r>
              <a:rPr lang="en-US" dirty="0"/>
              <a:t>Example: For ($counter=0;$counter –</a:t>
            </a:r>
            <a:r>
              <a:rPr lang="en-US" dirty="0" err="1"/>
              <a:t>lt</a:t>
            </a:r>
            <a:r>
              <a:rPr lang="en-US" dirty="0"/>
              <a:t> 3;$counter++) { Write-Output “$counter” }</a:t>
            </a:r>
          </a:p>
          <a:p>
            <a:r>
              <a:rPr lang="en-US" dirty="0" err="1"/>
              <a:t>ForEach</a:t>
            </a:r>
            <a:r>
              <a:rPr lang="en-US" dirty="0"/>
              <a:t> (object in list) {}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ForEach</a:t>
            </a:r>
            <a:r>
              <a:rPr lang="en-US" dirty="0"/>
              <a:t> ($Service in $Services) { Write-Output “$</a:t>
            </a:r>
            <a:r>
              <a:rPr lang="en-US" dirty="0" err="1"/>
              <a:t>Service.Name</a:t>
            </a:r>
            <a:r>
              <a:rPr lang="en-US" dirty="0"/>
              <a:t>”)</a:t>
            </a:r>
          </a:p>
          <a:p>
            <a:r>
              <a:rPr lang="en-US" dirty="0"/>
              <a:t>Some others: Switch, While,…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1377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BF5DC-BA43-481F-AB37-71EC7DF0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Toolmaking and GUIs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8B88-4E8F-4435-950B-8805F87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users something to look at</a:t>
            </a:r>
          </a:p>
        </p:txBody>
      </p:sp>
    </p:spTree>
    <p:extLst>
      <p:ext uri="{BB962C8B-B14F-4D97-AF65-F5344CB8AC3E}">
        <p14:creationId xmlns:p14="http://schemas.microsoft.com/office/powerpoint/2010/main" val="40169863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D1743-9AE7-4462-8EA1-6D298DC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ABDB9-46CD-4E5A-8F5A-9BD59F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Fancy name for generally more complex scripts.</a:t>
            </a:r>
          </a:p>
          <a:p>
            <a:r>
              <a:rPr lang="en-US" dirty="0"/>
              <a:t>“Toolboxes” with various functions.</a:t>
            </a:r>
          </a:p>
          <a:p>
            <a:r>
              <a:rPr lang="en-US" dirty="0"/>
              <a:t>Main goal: re-usability by fellow admins and helpdesk.</a:t>
            </a:r>
          </a:p>
          <a:p>
            <a:r>
              <a:rPr lang="en-US" dirty="0"/>
              <a:t>Example: Create contact in Exchange.</a:t>
            </a:r>
          </a:p>
          <a:p>
            <a:pPr lvl="1"/>
            <a:r>
              <a:rPr lang="en-US" dirty="0"/>
              <a:t>Ask for first and last name.</a:t>
            </a:r>
          </a:p>
          <a:p>
            <a:pPr lvl="1"/>
            <a:r>
              <a:rPr lang="en-US" dirty="0"/>
              <a:t>Do everything else automatically and give verbose output.</a:t>
            </a:r>
          </a:p>
        </p:txBody>
      </p:sp>
    </p:spTree>
    <p:extLst>
      <p:ext uri="{BB962C8B-B14F-4D97-AF65-F5344CB8AC3E}">
        <p14:creationId xmlns:p14="http://schemas.microsoft.com/office/powerpoint/2010/main" val="198724225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ECAB-5A79-48E0-970E-ACCADAD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E18-7B16-4750-B8CC-81C11A35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 the power of .NET</a:t>
            </a:r>
          </a:p>
          <a:p>
            <a:r>
              <a:rPr lang="en-US" dirty="0"/>
              <a:t>WPF (Windows Presentation Foundation)</a:t>
            </a:r>
          </a:p>
          <a:p>
            <a:pPr lvl="1"/>
            <a:r>
              <a:rPr lang="en-US" dirty="0"/>
              <a:t>Uses XAML (xml) files to present data.</a:t>
            </a:r>
          </a:p>
          <a:p>
            <a:pPr lvl="1"/>
            <a:r>
              <a:rPr lang="en-US" dirty="0"/>
              <a:t>Code-behind in C</a:t>
            </a:r>
            <a:r>
              <a:rPr lang="en-US"/>
              <a:t># or VB.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But in this case: Powershell.</a:t>
            </a:r>
          </a:p>
          <a:p>
            <a:pPr lvl="1"/>
            <a:r>
              <a:rPr lang="en-US" dirty="0" err="1"/>
              <a:t>System.Windows.Controls</a:t>
            </a:r>
            <a:r>
              <a:rPr lang="en-US" dirty="0"/>
              <a:t> Namespace .NET API</a:t>
            </a:r>
          </a:p>
          <a:p>
            <a:r>
              <a:rPr lang="en-US" dirty="0"/>
              <a:t>Best created in an IDE like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980979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7D8A-E1C7-47F4-946E-236F501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Loading GUIs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3A034-ACBD-47C0-99BD-5EFD81A8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Presentation is written in XAML.</a:t>
            </a:r>
          </a:p>
          <a:p>
            <a:r>
              <a:rPr lang="en-US" sz="2000" dirty="0"/>
              <a:t>loadDialog.ps1 reads this file.</a:t>
            </a:r>
          </a:p>
          <a:p>
            <a:r>
              <a:rPr lang="en-US" sz="2000" dirty="0"/>
              <a:t>Every XML element is transformed into a Global Powershell object.</a:t>
            </a:r>
          </a:p>
          <a:p>
            <a:r>
              <a:rPr lang="en-US" sz="2000" dirty="0"/>
              <a:t>These objects are accessible by name from other PS1 scripts.</a:t>
            </a:r>
          </a:p>
          <a:p>
            <a:r>
              <a:rPr lang="en-US" sz="2000" dirty="0"/>
              <a:t>“MVC” sort of style.</a:t>
            </a:r>
          </a:p>
          <a:p>
            <a:pPr lvl="1"/>
            <a:r>
              <a:rPr lang="en-US" sz="1600" dirty="0"/>
              <a:t>Model, View, Controller are separated.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CDE488-062A-413A-B953-4B0E87A2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21" y="2097088"/>
            <a:ext cx="5456279" cy="3531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4852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E2D4-0842-4629-8F12-7D46FE1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18518"/>
            <a:ext cx="6135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0C852-E05B-4766-9F72-8CBDA1E8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“Umicore Toolbox”</a:t>
            </a:r>
          </a:p>
          <a:p>
            <a:r>
              <a:rPr lang="en-US" sz="2000" dirty="0"/>
              <a:t>Written for end users.</a:t>
            </a:r>
          </a:p>
          <a:p>
            <a:r>
              <a:rPr lang="en-US" sz="2000" dirty="0"/>
              <a:t>Various support functions.</a:t>
            </a:r>
          </a:p>
          <a:p>
            <a:r>
              <a:rPr lang="en-US" sz="2000" dirty="0"/>
              <a:t>No knowledge needed.</a:t>
            </a:r>
          </a:p>
          <a:p>
            <a:r>
              <a:rPr lang="en-US" sz="2000" dirty="0"/>
              <a:t>“Just click the button.”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AFE759-AFC8-4129-8996-391B4796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0" y="1022778"/>
            <a:ext cx="435090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D737B-2FB4-494B-BBE3-44EE603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Using the help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D57C-DFE4-4FCB-8F75-B4F4E829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RTFM</a:t>
            </a:r>
          </a:p>
        </p:txBody>
      </p:sp>
    </p:spTree>
    <p:extLst>
      <p:ext uri="{BB962C8B-B14F-4D97-AF65-F5344CB8AC3E}">
        <p14:creationId xmlns:p14="http://schemas.microsoft.com/office/powerpoint/2010/main" val="3650855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 instead</a:t>
            </a:r>
          </a:p>
        </p:txBody>
      </p:sp>
    </p:spTree>
    <p:extLst>
      <p:ext uri="{BB962C8B-B14F-4D97-AF65-F5344CB8AC3E}">
        <p14:creationId xmlns:p14="http://schemas.microsoft.com/office/powerpoint/2010/main" val="218544500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35F37-F358-4726-9606-3AAED41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Tips &amp; Tricks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924-6440-430F-B5E9-098B96A5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helpful closing thoughts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429046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2EC83-18E3-4D36-8A39-060F343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-Force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298C7-916A-4903-9DCC-17A2682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commands are reluctant to run.</a:t>
            </a:r>
          </a:p>
          <a:p>
            <a:r>
              <a:rPr lang="en-US" dirty="0"/>
              <a:t>For example: New-Item on existing file.</a:t>
            </a:r>
          </a:p>
          <a:p>
            <a:pPr lvl="1"/>
            <a:r>
              <a:rPr lang="en-US" dirty="0"/>
              <a:t>Error: The file ‘filename’ already exists.</a:t>
            </a:r>
          </a:p>
          <a:p>
            <a:pPr lvl="1"/>
            <a:r>
              <a:rPr lang="en-US" dirty="0"/>
              <a:t>Solution. New-Item filename.txt -type file -force.</a:t>
            </a:r>
          </a:p>
          <a:p>
            <a:r>
              <a:rPr lang="en-US" dirty="0"/>
              <a:t>Another example: Get-</a:t>
            </a:r>
            <a:r>
              <a:rPr lang="en-US" dirty="0" err="1"/>
              <a:t>ChildItem</a:t>
            </a:r>
            <a:r>
              <a:rPr lang="en-US" dirty="0"/>
              <a:t> does not display hidden files.</a:t>
            </a:r>
          </a:p>
          <a:p>
            <a:pPr lvl="1"/>
            <a:r>
              <a:rPr lang="en-US" dirty="0"/>
              <a:t>But it does when using -Force.</a:t>
            </a:r>
          </a:p>
          <a:p>
            <a:r>
              <a:rPr lang="en-US" dirty="0"/>
              <a:t>No confirmation! So be careful.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30199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571-3F9C-4672-ACD6-0BFF3E3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FB1-7DA7-4548-928D-F9B397A5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Shorter code is not always better.</a:t>
            </a:r>
          </a:p>
          <a:p>
            <a:pPr lvl="1"/>
            <a:r>
              <a:rPr lang="en-US" dirty="0"/>
              <a:t>Example: % is an alias for </a:t>
            </a:r>
            <a:r>
              <a:rPr lang="en-US" dirty="0" err="1"/>
              <a:t>ForEach</a:t>
            </a:r>
            <a:r>
              <a:rPr lang="en-US" dirty="0"/>
              <a:t>-Object.</a:t>
            </a:r>
          </a:p>
          <a:p>
            <a:pPr lvl="1"/>
            <a:r>
              <a:rPr lang="en-US" dirty="0"/>
              <a:t>But often, writing a full </a:t>
            </a:r>
            <a:r>
              <a:rPr lang="en-US" dirty="0" err="1"/>
              <a:t>ForEach</a:t>
            </a:r>
            <a:r>
              <a:rPr lang="en-US" dirty="0"/>
              <a:t> loop is much more understandable. </a:t>
            </a:r>
          </a:p>
          <a:p>
            <a:r>
              <a:rPr lang="en-US" dirty="0"/>
              <a:t>An IDE will discourage you from using aliases. </a:t>
            </a:r>
          </a:p>
          <a:p>
            <a:r>
              <a:rPr lang="en-US" dirty="0"/>
              <a:t>Use meaningful variable names.</a:t>
            </a:r>
          </a:p>
          <a:p>
            <a:pPr lvl="1"/>
            <a:r>
              <a:rPr lang="en-US" dirty="0"/>
              <a:t>$c = $a + $b VS $sum = $int1 + $int2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But don’t use documentation as an excuse.</a:t>
            </a:r>
          </a:p>
          <a:p>
            <a:pPr lvl="1"/>
            <a:r>
              <a:rPr lang="en-US" dirty="0"/>
              <a:t>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3078089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DEC-076A-442D-A479-7893A34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0DF0-4320-4E48-A32E-5A82A90C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-Replace</a:t>
            </a:r>
          </a:p>
          <a:p>
            <a:pPr lvl="1"/>
            <a:r>
              <a:rPr lang="en-US" dirty="0"/>
              <a:t>Example: “192.168.34.12” -replace “34”, “15”</a:t>
            </a:r>
          </a:p>
          <a:p>
            <a:r>
              <a:rPr lang="en-US" dirty="0"/>
              <a:t>-Split</a:t>
            </a:r>
          </a:p>
          <a:p>
            <a:pPr lvl="1"/>
            <a:r>
              <a:rPr lang="en-US" dirty="0"/>
              <a:t>Example: “</a:t>
            </a:r>
            <a:r>
              <a:rPr lang="en-US" dirty="0" err="1"/>
              <a:t>SomeatWeirdatString</a:t>
            </a:r>
            <a:r>
              <a:rPr lang="en-US" dirty="0"/>
              <a:t>” -split “at”</a:t>
            </a:r>
          </a:p>
          <a:p>
            <a:r>
              <a:rPr lang="en-US" dirty="0"/>
              <a:t>-Contains VS -Like</a:t>
            </a:r>
          </a:p>
          <a:p>
            <a:pPr lvl="1"/>
            <a:r>
              <a:rPr lang="en-US" dirty="0"/>
              <a:t>Example: ‘this’ -contains ‘*his’ = False</a:t>
            </a:r>
            <a:r>
              <a:rPr lang="nl-BE" dirty="0"/>
              <a:t>. ‘</a:t>
            </a:r>
            <a:r>
              <a:rPr lang="nl-BE" dirty="0" err="1"/>
              <a:t>this</a:t>
            </a:r>
            <a:r>
              <a:rPr lang="nl-BE" dirty="0"/>
              <a:t>’ -like ‘*his’ = True.</a:t>
            </a:r>
          </a:p>
          <a:p>
            <a:pPr lvl="1"/>
            <a:r>
              <a:rPr lang="en-US" dirty="0"/>
              <a:t>L</a:t>
            </a:r>
            <a:r>
              <a:rPr lang="nl-BE" dirty="0" err="1"/>
              <a:t>ike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strings, </a:t>
            </a:r>
            <a:r>
              <a:rPr lang="nl-BE" dirty="0" err="1"/>
              <a:t>contains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membership</a:t>
            </a:r>
            <a:r>
              <a:rPr lang="nl-BE" dirty="0"/>
              <a:t>.</a:t>
            </a:r>
          </a:p>
          <a:p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/>
              <a:t>ToUpper</a:t>
            </a:r>
            <a:r>
              <a:rPr lang="en-US" dirty="0"/>
              <a:t>, Trim,…</a:t>
            </a:r>
          </a:p>
        </p:txBody>
      </p:sp>
    </p:spTree>
    <p:extLst>
      <p:ext uri="{BB962C8B-B14F-4D97-AF65-F5344CB8AC3E}">
        <p14:creationId xmlns:p14="http://schemas.microsoft.com/office/powerpoint/2010/main" val="15756129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BEC-4673-4F70-9870-F9F958E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D838-5345-42C8-9BB7-7083BF7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Get-Date</a:t>
            </a:r>
          </a:p>
          <a:p>
            <a:pPr lvl="1"/>
            <a:r>
              <a:rPr lang="en-US" dirty="0"/>
              <a:t>.Month, .Day, .Year,…</a:t>
            </a:r>
          </a:p>
          <a:p>
            <a:r>
              <a:rPr lang="en-US" dirty="0"/>
              <a:t>Arithmetic operations with </a:t>
            </a:r>
            <a:r>
              <a:rPr lang="en-US" dirty="0" err="1"/>
              <a:t>AddDays</a:t>
            </a:r>
            <a:r>
              <a:rPr lang="en-US" dirty="0"/>
              <a:t>, </a:t>
            </a:r>
            <a:r>
              <a:rPr lang="en-US" dirty="0" err="1"/>
              <a:t>AddMonths</a:t>
            </a:r>
            <a:r>
              <a:rPr lang="en-US" dirty="0"/>
              <a:t>, </a:t>
            </a:r>
            <a:r>
              <a:rPr lang="en-US" dirty="0" err="1"/>
              <a:t>AddYears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Example: (Get-Date).</a:t>
            </a:r>
            <a:r>
              <a:rPr lang="en-US" dirty="0" err="1"/>
              <a:t>AddDays</a:t>
            </a:r>
            <a:r>
              <a:rPr lang="en-US" dirty="0"/>
              <a:t>(-30) = “30 days ago”.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95906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5CF-B14E-4B49-A198-8BA62F7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9F7C-9470-465E-94C7-A648C07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Internal database with A LOT of information about the computer.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endParaRPr lang="en-US" dirty="0"/>
          </a:p>
          <a:p>
            <a:pPr lvl="1"/>
            <a:r>
              <a:rPr lang="en-US" dirty="0"/>
              <a:t>Example: Get-</a:t>
            </a:r>
            <a:r>
              <a:rPr lang="en-US" dirty="0" err="1"/>
              <a:t>WmiObject</a:t>
            </a:r>
            <a:r>
              <a:rPr lang="en-US" dirty="0"/>
              <a:t> Win32_Processor</a:t>
            </a:r>
          </a:p>
          <a:p>
            <a:r>
              <a:rPr lang="en-US" dirty="0"/>
              <a:t>Win32_BIOS, Win32_ComputerSystem, Win32_OperatingSystem,...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3"/>
              </a:rPr>
              <a:t>https://docs.microsoft.com/en-us/windows/desktop/CIMWin32Prov/win32-provider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12305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A358-385B-4EE6-B9A8-7C803FA9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Survey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6093-83E3-413E-92E6-2487168A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fill out the survey:</a:t>
            </a:r>
          </a:p>
          <a:p>
            <a:endParaRPr lang="en-US" dirty="0"/>
          </a:p>
          <a:p>
            <a:r>
              <a:rPr lang="en-BE" u="sng" dirty="0">
                <a:hlinkClick r:id="rId2"/>
              </a:rPr>
              <a:t>https://forms.office.com/Pages/ResponsePage.aspx?id=tsPR7Ye-u0OS1HqRHFzuFxuX3eVGfXtFoOzIyh2dgltUOERVRjU3RFZZM0NDU0VFWDBNUUhEMFpSNy4u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764390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E4D-1837-4DF2-A0A5-76C0718B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E4-7747-4E0B-B4D7-107BFB6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3"/>
              </a:rPr>
              <a:t>https://docs.microsoft.com/en-us/powershell/</a:t>
            </a:r>
            <a:endParaRPr lang="nl-BE" dirty="0"/>
          </a:p>
          <a:p>
            <a:r>
              <a:rPr lang="nl-BE" dirty="0">
                <a:hlinkClick r:id="rId4"/>
              </a:rPr>
              <a:t>https://blogs.technet.microsoft.com/heyscriptingguy/2014/08/01/ive-got-a-powershell-secret-adding-a-gui-to-scripts/</a:t>
            </a:r>
            <a:endParaRPr lang="nl-BE" dirty="0"/>
          </a:p>
          <a:p>
            <a:r>
              <a:rPr lang="nl-BE" dirty="0">
                <a:hlinkClick r:id="rId5"/>
              </a:rPr>
              <a:t>https://foxdeploy.com/2015/04/10/part-i-creating-powershell-guis-in-minutes-using-visual-studio-a-new-hope/</a:t>
            </a:r>
            <a:endParaRPr lang="nl-BE" dirty="0"/>
          </a:p>
          <a:p>
            <a:r>
              <a:rPr lang="nl-BE" dirty="0">
                <a:hlinkClick r:id="rId6"/>
              </a:rPr>
              <a:t>https://docs.microsoft.com/en-us/dotnet/api/system.windows.controls?view=netframework-4.7.2</a:t>
            </a:r>
            <a:endParaRPr lang="nl-BE" dirty="0"/>
          </a:p>
          <a:p>
            <a:r>
              <a:rPr lang="nl-BE" dirty="0">
                <a:hlinkClick r:id="rId7"/>
              </a:rPr>
              <a:t>https://docs.microsoft.com/en-us/windows/desktop/CIMWin32Prov/win32-provider</a:t>
            </a:r>
            <a:r>
              <a:rPr lang="nl-BE" dirty="0"/>
              <a:t> </a:t>
            </a:r>
          </a:p>
          <a:p>
            <a:r>
              <a:rPr lang="nl-BE" dirty="0">
                <a:hlinkClick r:id="rId8"/>
              </a:rPr>
              <a:t>https://github.com/Matthias-vdE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3807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151-8A3B-466E-9755-642D5A3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1169-832E-47D1-A23E-7EE54E46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all examples are based on the book “PowerShell in a Month of Lunches - Third Edition” by Manning Publishing (ISBN 9781617294167).</a:t>
            </a:r>
          </a:p>
          <a:p>
            <a:r>
              <a:rPr lang="nl-BE" dirty="0">
                <a:hlinkClick r:id="rId2"/>
              </a:rPr>
              <a:t>https://www.manning.com/books/learn-windows-powershell-in-a-month-of-lunches-third-edition</a:t>
            </a:r>
            <a:endParaRPr lang="nl-BE" dirty="0"/>
          </a:p>
          <a:p>
            <a:r>
              <a:rPr lang="en-US" dirty="0"/>
              <a:t>I have their written permission to use this book as source material.</a:t>
            </a:r>
            <a:endParaRPr lang="nl-BE" dirty="0"/>
          </a:p>
          <a:p>
            <a:r>
              <a:rPr lang="nl-BE" dirty="0"/>
              <a:t>Available via </a:t>
            </a:r>
            <a:r>
              <a:rPr lang="nl-BE" dirty="0">
                <a:hlinkClick r:id="rId3"/>
              </a:rPr>
              <a:t>https://www.safaribooksonline.com/</a:t>
            </a:r>
            <a:r>
              <a:rPr lang="nl-BE" dirty="0"/>
              <a:t> (check </a:t>
            </a:r>
            <a:r>
              <a:rPr lang="en-US" dirty="0"/>
              <a:t>with</a:t>
            </a:r>
            <a:r>
              <a:rPr lang="nl-BE" dirty="0"/>
              <a:t> Toon </a:t>
            </a:r>
            <a:r>
              <a:rPr lang="en-US" dirty="0"/>
              <a:t>for</a:t>
            </a:r>
            <a:r>
              <a:rPr lang="nl-BE" dirty="0"/>
              <a:t> </a:t>
            </a:r>
            <a:r>
              <a:rPr lang="en-US" dirty="0"/>
              <a:t>an</a:t>
            </a:r>
            <a:r>
              <a:rPr lang="nl-BE" dirty="0"/>
              <a:t> account).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814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4EC7F-0718-4E23-88F0-03E948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Updatable Help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8DEA5A-A0A8-4398-8445-0E09D6AE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help is shipped with Powershell.</a:t>
            </a:r>
          </a:p>
          <a:p>
            <a:r>
              <a:rPr lang="en-US" sz="2000" dirty="0"/>
              <a:t>Run Update-Help as Administrator.</a:t>
            </a:r>
          </a:p>
          <a:p>
            <a:r>
              <a:rPr lang="en-US" sz="2000" dirty="0"/>
              <a:t>First thing you should do on a new PC.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749DD9D-B315-4B99-8F33-50348781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088"/>
            <a:ext cx="6096000" cy="286558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04120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3381E-73D6-4CC1-90F5-D656BA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luck, and have fun using PowerShell!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42DC2-D88D-49DD-A64A-C0A4E47EB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23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647-39AC-40C9-A914-C61FD75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0E-8988-4C59-8397-EF0C1C50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“Get-Help”</a:t>
            </a:r>
          </a:p>
          <a:p>
            <a:pPr lvl="1"/>
            <a:r>
              <a:rPr lang="en-US" dirty="0"/>
              <a:t>Alias: “Man” or “Help”</a:t>
            </a:r>
          </a:p>
          <a:p>
            <a:pPr lvl="1"/>
            <a:r>
              <a:rPr lang="en-US" dirty="0"/>
              <a:t>“Help” is equivalent to “Get-Help | More”</a:t>
            </a:r>
          </a:p>
          <a:p>
            <a:r>
              <a:rPr lang="en-US" dirty="0"/>
              <a:t>Spacebar to read more.</a:t>
            </a:r>
          </a:p>
          <a:p>
            <a:r>
              <a:rPr lang="en-US" dirty="0"/>
              <a:t>CTRL-C (Break)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96542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46A-72DC-4F64-81C0-D2516B5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 to find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BE75-63E7-4DA9-8B13-E29505D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Positional parameter: -Name.</a:t>
            </a:r>
          </a:p>
          <a:p>
            <a:r>
              <a:rPr lang="en-US" dirty="0"/>
              <a:t>Accepts wildcards.</a:t>
            </a:r>
          </a:p>
          <a:p>
            <a:r>
              <a:rPr lang="en-US" dirty="0"/>
              <a:t>Example: Help *log*, Help *event*, Help *event*log*</a:t>
            </a:r>
          </a:p>
          <a:p>
            <a:r>
              <a:rPr lang="en-US" dirty="0"/>
              <a:t>Get-Help searches through Help files.	</a:t>
            </a:r>
          </a:p>
          <a:p>
            <a:r>
              <a:rPr lang="en-US" dirty="0"/>
              <a:t>Get-Command searches through cmdlets.</a:t>
            </a:r>
          </a:p>
        </p:txBody>
      </p:sp>
    </p:spTree>
    <p:extLst>
      <p:ext uri="{BB962C8B-B14F-4D97-AF65-F5344CB8AC3E}">
        <p14:creationId xmlns:p14="http://schemas.microsoft.com/office/powerpoint/2010/main" val="7820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Matthias van den Elsacker</a:t>
            </a:r>
          </a:p>
          <a:p>
            <a:pPr lvl="1"/>
            <a:r>
              <a:rPr lang="en-US" dirty="0">
                <a:hlinkClick r:id="rId3"/>
              </a:rPr>
              <a:t>Matthias.vandenElsacker@axxes.com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May 2014</a:t>
            </a:r>
          </a:p>
          <a:p>
            <a:pPr lvl="1"/>
            <a:r>
              <a:rPr lang="en-US" dirty="0"/>
              <a:t>System Engineer @ Umicore</a:t>
            </a:r>
          </a:p>
        </p:txBody>
      </p:sp>
    </p:spTree>
    <p:extLst>
      <p:ext uri="{BB962C8B-B14F-4D97-AF65-F5344CB8AC3E}">
        <p14:creationId xmlns:p14="http://schemas.microsoft.com/office/powerpoint/2010/main" val="182268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2EA5-88A9-4D21-9450-CAE3478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Interpreting the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B3E4C0-5C28-4F00-92D2-9BA439CB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Multiple syntaxes,  multiple parameter sets.</a:t>
            </a:r>
          </a:p>
          <a:p>
            <a:pPr lvl="1"/>
            <a:r>
              <a:rPr lang="en-US" sz="1600" dirty="0"/>
              <a:t>Mutually exclusive.</a:t>
            </a:r>
          </a:p>
          <a:p>
            <a:r>
              <a:rPr lang="en-US" sz="2000" dirty="0"/>
              <a:t>Optional parameters.</a:t>
            </a:r>
          </a:p>
          <a:p>
            <a:r>
              <a:rPr lang="en-US" sz="2000" dirty="0"/>
              <a:t>Mandatory parameters.</a:t>
            </a:r>
          </a:p>
          <a:p>
            <a:r>
              <a:rPr lang="en-US" sz="2000" dirty="0"/>
              <a:t>Positional parameters.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6F90C-3FB2-428C-B3B1-60351411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45" y="2097088"/>
            <a:ext cx="6595856" cy="31005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66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BBB-6853-4BEB-87CF-C207F02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Mandatory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4BB-F47D-4252-AC7F-BDF8A0B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ComputerName</a:t>
            </a:r>
            <a:r>
              <a:rPr lang="en-US" dirty="0"/>
              <a:t> &lt;String[]&gt;]</a:t>
            </a:r>
          </a:p>
          <a:p>
            <a:r>
              <a:rPr lang="en-US" dirty="0"/>
              <a:t>Mandatory parameters not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  <a:p>
            <a:pPr lvl="1"/>
            <a:r>
              <a:rPr lang="en-US" dirty="0"/>
              <a:t>Will be prompted for if you do not specify.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0339-27FE-44B9-B706-7F0B6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D0E-EBC4-4DFA-A1F3-6329829F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parameters.</a:t>
            </a:r>
          </a:p>
          <a:p>
            <a:r>
              <a:rPr lang="en-US" dirty="0"/>
              <a:t>Not required to type them out.</a:t>
            </a:r>
          </a:p>
          <a:p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 [[-</a:t>
            </a:r>
            <a:r>
              <a:rPr lang="en-US" dirty="0" err="1"/>
              <a:t>InstanceID</a:t>
            </a:r>
            <a:r>
              <a:rPr lang="en-US" dirty="0"/>
              <a:t>] &lt;Int64[]&gt;]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not optional, no square brackets surrounding both name and value.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surrounded by square brackets, making it positional.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optional, both name and value surrounded by square brackets.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positional, because it is surrounded by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50256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Full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Append –Full parameter to Help command.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–Full</a:t>
            </a:r>
          </a:p>
          <a:p>
            <a:r>
              <a:rPr lang="en-US" dirty="0"/>
              <a:t>For maximum readability: -</a:t>
            </a:r>
            <a:r>
              <a:rPr lang="en-US" dirty="0" err="1"/>
              <a:t>ShowWindow</a:t>
            </a:r>
            <a:endParaRPr lang="en-US" dirty="0"/>
          </a:p>
          <a:p>
            <a:pPr lvl="1"/>
            <a:r>
              <a:rPr lang="en-US" dirty="0"/>
              <a:t>Example Help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ShowWindow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01" y="2097087"/>
            <a:ext cx="6139500" cy="41174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72C-8B27-4221-A82A-C2A2C05D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2B1-C448-445C-89D9-DBE3455D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Switchparameter</a:t>
            </a:r>
            <a:endParaRPr lang="en-US" dirty="0"/>
          </a:p>
          <a:p>
            <a:pPr lvl="1"/>
            <a:r>
              <a:rPr lang="en-US" dirty="0"/>
              <a:t>Requires no input value. Example: -</a:t>
            </a:r>
            <a:r>
              <a:rPr lang="en-US" dirty="0" err="1"/>
              <a:t>AsString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positional.</a:t>
            </a:r>
          </a:p>
          <a:p>
            <a:pPr lvl="1"/>
            <a:r>
              <a:rPr lang="en-US" dirty="0"/>
              <a:t>Always optional.</a:t>
            </a:r>
          </a:p>
          <a:p>
            <a:r>
              <a:rPr lang="en-US" dirty="0"/>
              <a:t>Other parameters require an input value.</a:t>
            </a:r>
          </a:p>
          <a:p>
            <a:pPr lvl="1"/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65506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1C2-5F50-4CF6-8E85-479D2A6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76F9-2505-4693-9EE6-80896A2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Letters and numbers.</a:t>
            </a:r>
          </a:p>
          <a:p>
            <a:pPr lvl="1"/>
            <a:r>
              <a:rPr lang="en-US" dirty="0"/>
              <a:t>Must be contained in “quotation marks” if it has spaces.</a:t>
            </a:r>
          </a:p>
          <a:p>
            <a:r>
              <a:rPr lang="en-US" dirty="0"/>
              <a:t>Int, Int32, Int64</a:t>
            </a:r>
          </a:p>
          <a:p>
            <a:pPr lvl="1"/>
            <a:r>
              <a:rPr lang="en-US" dirty="0"/>
              <a:t>Integers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Date, or time, or both.</a:t>
            </a:r>
          </a:p>
          <a:p>
            <a:pPr lvl="1"/>
            <a:r>
              <a:rPr lang="en-US" dirty="0"/>
              <a:t>Depends on the computer regional settings.</a:t>
            </a:r>
          </a:p>
          <a:p>
            <a:r>
              <a:rPr lang="en-US" dirty="0"/>
              <a:t>[ ]</a:t>
            </a:r>
          </a:p>
          <a:p>
            <a:pPr lvl="1"/>
            <a:r>
              <a:rPr lang="en-US" dirty="0"/>
              <a:t>Example: String[], Int[]</a:t>
            </a:r>
          </a:p>
          <a:p>
            <a:pPr lvl="1"/>
            <a:r>
              <a:rPr lang="en-US" dirty="0"/>
              <a:t>Array or List of Strings, Integers,…</a:t>
            </a:r>
          </a:p>
        </p:txBody>
      </p:sp>
    </p:spTree>
    <p:extLst>
      <p:ext uri="{BB962C8B-B14F-4D97-AF65-F5344CB8AC3E}">
        <p14:creationId xmlns:p14="http://schemas.microsoft.com/office/powerpoint/2010/main" val="255245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17A-BD9E-4A2A-927E-94D1363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A96A-B940-42BE-9231-AF14C912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–Example parameter.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–Example</a:t>
            </a:r>
          </a:p>
          <a:p>
            <a:r>
              <a:rPr lang="en-US" dirty="0"/>
              <a:t>The –Full parameter will also list examples.</a:t>
            </a:r>
          </a:p>
          <a:p>
            <a:r>
              <a:rPr lang="en-US" dirty="0"/>
              <a:t>Not all documentation contains examples.</a:t>
            </a:r>
          </a:p>
          <a:p>
            <a:pPr lvl="1"/>
            <a:r>
              <a:rPr lang="en-US" dirty="0"/>
              <a:t>But most do.</a:t>
            </a:r>
          </a:p>
        </p:txBody>
      </p:sp>
    </p:spTree>
    <p:extLst>
      <p:ext uri="{BB962C8B-B14F-4D97-AF65-F5344CB8AC3E}">
        <p14:creationId xmlns:p14="http://schemas.microsoft.com/office/powerpoint/2010/main" val="67628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131-D8EF-42E8-A421-711BB03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DD21-3026-4B0D-83B2-E80F6D9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–online parameter.</a:t>
            </a:r>
          </a:p>
          <a:p>
            <a:pPr lvl="1"/>
            <a:r>
              <a:rPr lang="en-US" dirty="0"/>
              <a:t>Opens your default web browser.</a:t>
            </a:r>
          </a:p>
          <a:p>
            <a:pPr lvl="1"/>
            <a:r>
              <a:rPr lang="en-US" dirty="0"/>
              <a:t>On the correct page even!</a:t>
            </a:r>
          </a:p>
          <a:p>
            <a:r>
              <a:rPr lang="en-US" dirty="0"/>
              <a:t>Microsoft Docs are actually good now.</a:t>
            </a:r>
          </a:p>
          <a:p>
            <a:r>
              <a:rPr lang="en-US" dirty="0"/>
              <a:t>SS64.com/</a:t>
            </a:r>
            <a:r>
              <a:rPr lang="en-US" dirty="0" err="1"/>
              <a:t>ps</a:t>
            </a:r>
            <a:r>
              <a:rPr lang="en-US" dirty="0"/>
              <a:t>/</a:t>
            </a:r>
          </a:p>
          <a:p>
            <a:r>
              <a:rPr lang="en-US" dirty="0"/>
              <a:t>Google, Bing, DuckDuckGo, </a:t>
            </a:r>
            <a:r>
              <a:rPr lang="en-US" dirty="0" err="1"/>
              <a:t>StackOverflow</a:t>
            </a:r>
            <a:r>
              <a:rPr lang="en-US" dirty="0"/>
              <a:t>,…</a:t>
            </a:r>
          </a:p>
          <a:p>
            <a:r>
              <a:rPr lang="en-US" dirty="0"/>
              <a:t>For the brave: https://github.com/PowerShell/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671DA-D1C4-435D-ADF8-EDCCAC4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Running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437B36-976A-4900-9462-947E19F4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scripting</a:t>
            </a:r>
          </a:p>
        </p:txBody>
      </p:sp>
    </p:spTree>
    <p:extLst>
      <p:ext uri="{BB962C8B-B14F-4D97-AF65-F5344CB8AC3E}">
        <p14:creationId xmlns:p14="http://schemas.microsoft.com/office/powerpoint/2010/main" val="16940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Xavier Clinquart</a:t>
            </a:r>
          </a:p>
          <a:p>
            <a:pPr lvl="1"/>
            <a:r>
              <a:rPr lang="en-US" dirty="0">
                <a:hlinkClick r:id="rId3"/>
              </a:rPr>
              <a:t>Xavier.Clinquart@axxes.com</a:t>
            </a:r>
            <a:endParaRPr lang="en-US" dirty="0"/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December 2014</a:t>
            </a:r>
          </a:p>
          <a:p>
            <a:pPr lvl="1"/>
            <a:r>
              <a:rPr lang="en-US" dirty="0"/>
              <a:t>System Engineer @ Jan De </a:t>
            </a:r>
            <a:r>
              <a:rPr lang="en-US" dirty="0" err="1"/>
              <a:t>Nul</a:t>
            </a:r>
            <a:endParaRPr lang="en-US" dirty="0"/>
          </a:p>
          <a:p>
            <a:r>
              <a:rPr lang="en-US" dirty="0"/>
              <a:t>Who are you?</a:t>
            </a:r>
          </a:p>
          <a:p>
            <a:pPr lvl="1"/>
            <a:r>
              <a:rPr lang="en-US" dirty="0"/>
              <a:t>Prior experience with Powershell?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DB41D-B540-4A6D-9E47-E888128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emphasis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CEFEC-95FC-4F61-891E-AC7B3E1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similar to cmd.exe, MS-DOS, or Bash (UNIX).</a:t>
            </a:r>
          </a:p>
          <a:p>
            <a:r>
              <a:rPr lang="en-US" dirty="0"/>
              <a:t>Powershell is easy.</a:t>
            </a:r>
          </a:p>
          <a:p>
            <a:pPr lvl="1"/>
            <a:r>
              <a:rPr lang="en-US" dirty="0"/>
              <a:t>Type a command, add parameters, press enter. Results!</a:t>
            </a:r>
          </a:p>
          <a:p>
            <a:pPr lvl="1"/>
            <a:r>
              <a:rPr lang="en-US" dirty="0"/>
              <a:t>90% of all people use Powershell like this.</a:t>
            </a:r>
          </a:p>
          <a:p>
            <a:r>
              <a:rPr lang="en-US" dirty="0"/>
              <a:t>But Powershell can be as complex as you want.</a:t>
            </a:r>
          </a:p>
          <a:p>
            <a:pPr lvl="1"/>
            <a:r>
              <a:rPr lang="en-US" dirty="0"/>
              <a:t>Save some commands to a text file: Now you have a script.</a:t>
            </a:r>
          </a:p>
          <a:p>
            <a:pPr lvl="1"/>
            <a:r>
              <a:rPr lang="en-US" dirty="0"/>
              <a:t>Expose the underlying .NET Framework and start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anatomy of a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Command	</a:t>
            </a:r>
          </a:p>
          <a:p>
            <a:pPr lvl="1"/>
            <a:r>
              <a:rPr lang="en-US" sz="1600" dirty="0"/>
              <a:t>Name: Get-</a:t>
            </a:r>
            <a:r>
              <a:rPr lang="en-US" sz="1600" dirty="0" err="1"/>
              <a:t>EventLog</a:t>
            </a:r>
            <a:endParaRPr lang="en-US" sz="1600" dirty="0"/>
          </a:p>
          <a:p>
            <a:r>
              <a:rPr lang="en-US" sz="2000" dirty="0" err="1"/>
              <a:t>Paramter</a:t>
            </a:r>
            <a:r>
              <a:rPr lang="en-US" sz="2000" dirty="0"/>
              <a:t> 1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LogName</a:t>
            </a:r>
            <a:endParaRPr lang="en-US" sz="1600" dirty="0"/>
          </a:p>
          <a:p>
            <a:pPr lvl="1"/>
            <a:r>
              <a:rPr lang="en-US" sz="1600" dirty="0"/>
              <a:t>Value: Security</a:t>
            </a:r>
          </a:p>
          <a:p>
            <a:r>
              <a:rPr lang="en-US" sz="2000" dirty="0"/>
              <a:t>Parameter 2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ComputerName</a:t>
            </a:r>
            <a:endParaRPr lang="en-US" sz="1600" dirty="0"/>
          </a:p>
          <a:p>
            <a:pPr lvl="1"/>
            <a:r>
              <a:rPr lang="en-US" sz="1600" dirty="0"/>
              <a:t>Values: WIN8, SERVER1</a:t>
            </a:r>
          </a:p>
          <a:p>
            <a:r>
              <a:rPr lang="en-US" sz="2000" dirty="0"/>
              <a:t>Parameter 3</a:t>
            </a:r>
          </a:p>
          <a:p>
            <a:pPr lvl="1"/>
            <a:r>
              <a:rPr lang="en-US" sz="1600" dirty="0"/>
              <a:t>Name: -Verbose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301"/>
            <a:ext cx="5456279" cy="15744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14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EC27-B353-4E1A-9C79-F76AB65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4B8-41BE-4845-9258-442DD28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follow the form Verb-Noun.</a:t>
            </a:r>
          </a:p>
          <a:p>
            <a:r>
              <a:rPr lang="en-US" dirty="0"/>
              <a:t>Mandatory space between the command name and first parameter.</a:t>
            </a:r>
          </a:p>
          <a:p>
            <a:r>
              <a:rPr lang="en-US" dirty="0"/>
              <a:t>Parameter names always start with a dash (-)</a:t>
            </a:r>
          </a:p>
          <a:p>
            <a:r>
              <a:rPr lang="en-US" dirty="0"/>
              <a:t>Mandatory space between parameter name, value, and next parameter.</a:t>
            </a:r>
          </a:p>
          <a:p>
            <a:r>
              <a:rPr lang="en-US" dirty="0"/>
              <a:t>No space between the dash (-) and parameter name.</a:t>
            </a:r>
          </a:p>
          <a:p>
            <a:r>
              <a:rPr lang="en-US" dirty="0"/>
              <a:t>Nothing is ever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47265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E1-D3C0-4BBB-B4CE-28B0D129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verb-noun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2EC-1E62-4883-B946-92935411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Established and followed by Microsoft.</a:t>
            </a:r>
          </a:p>
          <a:p>
            <a:r>
              <a:rPr lang="en-US" dirty="0"/>
              <a:t>Not enforced, but a decent IDE will give a warning.</a:t>
            </a:r>
          </a:p>
          <a:p>
            <a:r>
              <a:rPr lang="en-US" dirty="0"/>
              <a:t>Standard verbs.</a:t>
            </a:r>
          </a:p>
          <a:p>
            <a:pPr lvl="1"/>
            <a:r>
              <a:rPr lang="en-US" dirty="0"/>
              <a:t>Get, Set, New,…</a:t>
            </a:r>
          </a:p>
          <a:p>
            <a:pPr lvl="1"/>
            <a:r>
              <a:rPr lang="en-US" dirty="0"/>
              <a:t>Get-Verb for a full list. About 10 are common.</a:t>
            </a:r>
          </a:p>
          <a:p>
            <a:r>
              <a:rPr lang="en-US" dirty="0"/>
              <a:t>Nouns are not standardized.</a:t>
            </a:r>
          </a:p>
          <a:p>
            <a:r>
              <a:rPr lang="en-US" dirty="0"/>
              <a:t>Makes everyone’s life easier.</a:t>
            </a:r>
          </a:p>
        </p:txBody>
      </p:sp>
    </p:spTree>
    <p:extLst>
      <p:ext uri="{BB962C8B-B14F-4D97-AF65-F5344CB8AC3E}">
        <p14:creationId xmlns:p14="http://schemas.microsoft.com/office/powerpoint/2010/main" val="1959954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AC5-EFE7-450B-870D-C156FE5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E93-E1B6-4EC6-844E-22D25EB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Alias: short nickname for a command.</a:t>
            </a:r>
          </a:p>
          <a:p>
            <a:pPr lvl="1"/>
            <a:r>
              <a:rPr lang="en-US" dirty="0"/>
              <a:t>Example: You may type “</a:t>
            </a:r>
            <a:r>
              <a:rPr lang="en-US" dirty="0" err="1"/>
              <a:t>gsv</a:t>
            </a:r>
            <a:r>
              <a:rPr lang="en-US" dirty="0"/>
              <a:t>” instead of “Get-Service”.</a:t>
            </a:r>
          </a:p>
          <a:p>
            <a:r>
              <a:rPr lang="en-US" dirty="0"/>
              <a:t>Find aliases with Get-Alias</a:t>
            </a:r>
          </a:p>
          <a:p>
            <a:pPr lvl="1"/>
            <a:r>
              <a:rPr lang="en-US" dirty="0"/>
              <a:t>Example: Get-Alias –Definition Get-Services</a:t>
            </a:r>
          </a:p>
          <a:p>
            <a:r>
              <a:rPr lang="en-US" dirty="0"/>
              <a:t>Works with Help as well</a:t>
            </a:r>
          </a:p>
          <a:p>
            <a:pPr lvl="1"/>
            <a:r>
              <a:rPr lang="en-US" dirty="0"/>
              <a:t>Example: Help </a:t>
            </a:r>
            <a:r>
              <a:rPr lang="en-US" dirty="0" err="1"/>
              <a:t>gsv</a:t>
            </a:r>
            <a:r>
              <a:rPr lang="en-US" dirty="0"/>
              <a:t> returns the help file for Get-Service</a:t>
            </a:r>
          </a:p>
          <a:p>
            <a:r>
              <a:rPr lang="en-US" dirty="0"/>
              <a:t>Create your own alias with New-Alias</a:t>
            </a:r>
          </a:p>
          <a:p>
            <a:r>
              <a:rPr lang="en-US" dirty="0"/>
              <a:t>(But please don’t use these in scripts. A good IDE will flag them as warning.)</a:t>
            </a:r>
          </a:p>
        </p:txBody>
      </p:sp>
    </p:spTree>
    <p:extLst>
      <p:ext uri="{BB962C8B-B14F-4D97-AF65-F5344CB8AC3E}">
        <p14:creationId xmlns:p14="http://schemas.microsoft.com/office/powerpoint/2010/main" val="2322486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67-5F8C-4647-9F0F-FC31DAF3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BA9-D92A-4820-8DD6-E66D4985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commands</a:t>
            </a:r>
          </a:p>
          <a:p>
            <a:pPr lvl="1"/>
            <a:r>
              <a:rPr lang="en-US" dirty="0"/>
              <a:t>-Comp works just as well as –</a:t>
            </a:r>
            <a:r>
              <a:rPr lang="en-US" dirty="0" err="1"/>
              <a:t>ComputerName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–Com won’t work if both –</a:t>
            </a:r>
            <a:r>
              <a:rPr lang="en-US" dirty="0" err="1"/>
              <a:t>ComputerName</a:t>
            </a:r>
            <a:r>
              <a:rPr lang="en-US" dirty="0"/>
              <a:t> and –Composite are parameters.</a:t>
            </a:r>
          </a:p>
          <a:p>
            <a:r>
              <a:rPr lang="en-US" dirty="0"/>
              <a:t>Positional parameters</a:t>
            </a:r>
          </a:p>
          <a:p>
            <a:pPr lvl="1"/>
            <a:r>
              <a:rPr lang="en-US" dirty="0"/>
              <a:t>No need to type them, but respect the order.</a:t>
            </a:r>
          </a:p>
          <a:p>
            <a:pPr lvl="1"/>
            <a:r>
              <a:rPr lang="en-US" dirty="0"/>
              <a:t>Try to avoid them when sharing your scripts though.</a:t>
            </a:r>
          </a:p>
          <a:p>
            <a:r>
              <a:rPr lang="en-US" dirty="0"/>
              <a:t>Show-Command (but that’s cheating).</a:t>
            </a:r>
          </a:p>
        </p:txBody>
      </p:sp>
    </p:spTree>
    <p:extLst>
      <p:ext uri="{BB962C8B-B14F-4D97-AF65-F5344CB8AC3E}">
        <p14:creationId xmlns:p14="http://schemas.microsoft.com/office/powerpoint/2010/main" val="9648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535-D06E-44B0-BADF-02261A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commands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B7C6-845C-4463-9C3D-2BC2C25A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cmdlets are built-in.</a:t>
            </a:r>
          </a:p>
          <a:p>
            <a:r>
              <a:rPr lang="en-US" dirty="0"/>
              <a:t>You can add Exchange, SharePoint, AD,… Modules</a:t>
            </a:r>
          </a:p>
          <a:p>
            <a:r>
              <a:rPr lang="en-US" dirty="0"/>
              <a:t>Native CMD.exe commands work as well.</a:t>
            </a:r>
          </a:p>
          <a:p>
            <a:pPr lvl="1"/>
            <a:r>
              <a:rPr lang="en-US" dirty="0"/>
              <a:t>Ping,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net,…</a:t>
            </a:r>
          </a:p>
          <a:p>
            <a:pPr lvl="1"/>
            <a:r>
              <a:rPr lang="en-US" dirty="0"/>
              <a:t>However, some have a Powershell equivalent.</a:t>
            </a:r>
          </a:p>
          <a:p>
            <a:pPr lvl="2"/>
            <a:r>
              <a:rPr lang="en-US" dirty="0"/>
              <a:t>Example: Test-Connection vs Ping.</a:t>
            </a:r>
          </a:p>
          <a:p>
            <a:pPr lvl="1"/>
            <a:r>
              <a:rPr lang="en-US" dirty="0"/>
              <a:t>May  need some tweaking, especially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281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5AD0-B124-4DB8-B0F1-BB27FB45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Dealing with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7555E-D4EB-41EB-B9D8-EFBACD91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Menacing looking red text.</a:t>
            </a:r>
          </a:p>
          <a:p>
            <a:r>
              <a:rPr lang="en-US" sz="2000" dirty="0"/>
              <a:t>But always helpful. </a:t>
            </a:r>
          </a:p>
          <a:p>
            <a:r>
              <a:rPr lang="en-US" sz="2000" dirty="0"/>
              <a:t>Also works in ISE.</a:t>
            </a:r>
          </a:p>
          <a:p>
            <a:r>
              <a:rPr lang="en-US" sz="2000" dirty="0"/>
              <a:t>Helpful for debugging long scripts.</a:t>
            </a:r>
          </a:p>
          <a:p>
            <a:r>
              <a:rPr lang="en-US" sz="2000" dirty="0"/>
              <a:t>Tells you on what line and char.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47D9D8-F899-4099-AB66-79D4B753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077" y="2097088"/>
            <a:ext cx="6596924" cy="31005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533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C51EC-E6C9-4AF0-B11A-383001C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Working with providers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355-1C0A-4FCB-A881-188C0F7E2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disk drive?</a:t>
            </a:r>
          </a:p>
        </p:txBody>
      </p:sp>
    </p:spTree>
    <p:extLst>
      <p:ext uri="{BB962C8B-B14F-4D97-AF65-F5344CB8AC3E}">
        <p14:creationId xmlns:p14="http://schemas.microsoft.com/office/powerpoint/2010/main" val="29925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7763-F1B4-46C5-A01B-1784676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C3F-63A9-4CC2-8DAD-9B443DBD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survey at the end of the presentation:</a:t>
            </a:r>
          </a:p>
          <a:p>
            <a:endParaRPr lang="en-US" dirty="0"/>
          </a:p>
          <a:p>
            <a:r>
              <a:rPr lang="en-BE" u="sng" dirty="0">
                <a:hlinkClick r:id="rId2"/>
              </a:rPr>
              <a:t>https://forms.office.com/Pages/ResponsePage.aspx?id=tsPR7Ye-u0OS1HqRHFzuFxuX3eVGfXtFoOzIyh2dgltUOERVRjU3RFZZM0NDU0VFWDBNUUhEMFpSNy4u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667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B29D-B3D3-4722-BF30-F9F9D45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C68EF-D1FB-480F-AAFB-5B3EB200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PSProvider</a:t>
            </a:r>
            <a:r>
              <a:rPr lang="en-US" dirty="0"/>
              <a:t> acts like an adapter.</a:t>
            </a:r>
          </a:p>
          <a:p>
            <a:pPr lvl="1"/>
            <a:r>
              <a:rPr lang="en-US" dirty="0"/>
              <a:t>Takes some kind of data storage, make it look like a disk drive.</a:t>
            </a:r>
          </a:p>
          <a:p>
            <a:r>
              <a:rPr lang="en-US" dirty="0"/>
              <a:t>Get-</a:t>
            </a:r>
            <a:r>
              <a:rPr lang="en-US" dirty="0" err="1"/>
              <a:t>PSProvider</a:t>
            </a:r>
            <a:r>
              <a:rPr lang="en-US" dirty="0"/>
              <a:t> for a list.</a:t>
            </a:r>
          </a:p>
          <a:p>
            <a:r>
              <a:rPr lang="en-US" dirty="0"/>
              <a:t>Each </a:t>
            </a:r>
            <a:r>
              <a:rPr lang="en-US" dirty="0" err="1"/>
              <a:t>PSProvider</a:t>
            </a:r>
            <a:r>
              <a:rPr lang="en-US" dirty="0"/>
              <a:t> has certain capabilities.</a:t>
            </a:r>
          </a:p>
          <a:p>
            <a:pPr lvl="1"/>
            <a:r>
              <a:rPr lang="en-US" dirty="0" err="1"/>
              <a:t>ShouldProcess</a:t>
            </a:r>
            <a:r>
              <a:rPr lang="en-US" dirty="0"/>
              <a:t>: Supports –</a:t>
            </a:r>
            <a:r>
              <a:rPr lang="en-US" dirty="0" err="1"/>
              <a:t>Whatif</a:t>
            </a:r>
            <a:r>
              <a:rPr lang="en-US" dirty="0"/>
              <a:t> and –Confirm parameters.</a:t>
            </a:r>
          </a:p>
          <a:p>
            <a:pPr lvl="1"/>
            <a:r>
              <a:rPr lang="en-US" dirty="0"/>
              <a:t>Filter: Provides the –Filter parameter.</a:t>
            </a:r>
          </a:p>
          <a:p>
            <a:pPr lvl="1"/>
            <a:r>
              <a:rPr lang="en-US" dirty="0"/>
              <a:t>Credentials: Allows for the –Credential parameter.</a:t>
            </a:r>
          </a:p>
          <a:p>
            <a:pPr lvl="1"/>
            <a:r>
              <a:rPr lang="en-US" dirty="0"/>
              <a:t>Transactions: Rollback or Commit support.</a:t>
            </a:r>
          </a:p>
        </p:txBody>
      </p:sp>
    </p:spTree>
    <p:extLst>
      <p:ext uri="{BB962C8B-B14F-4D97-AF65-F5344CB8AC3E}">
        <p14:creationId xmlns:p14="http://schemas.microsoft.com/office/powerpoint/2010/main" val="125124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576-611C-4165-9F91-052BD46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D89-B914-4714-BAD3-6E38ADEA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use a provider to create a </a:t>
            </a:r>
            <a:r>
              <a:rPr lang="en-US" dirty="0" err="1"/>
              <a:t>PSDrive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provider to connect to data storage.</a:t>
            </a:r>
          </a:p>
          <a:p>
            <a:r>
              <a:rPr lang="en-US" dirty="0"/>
              <a:t>Creates drive mapping, but much more than disks.</a:t>
            </a:r>
          </a:p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 err="1"/>
              <a:t>FileSystem</a:t>
            </a:r>
            <a:r>
              <a:rPr lang="en-US" dirty="0"/>
              <a:t>: A, C, D,…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Registry: HKCU, HKLM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dirty="0" err="1"/>
              <a:t>PSProvider</a:t>
            </a:r>
            <a:r>
              <a:rPr lang="en-US" dirty="0"/>
              <a:t> adopts the data store, the </a:t>
            </a:r>
            <a:r>
              <a:rPr lang="en-US" dirty="0" err="1"/>
              <a:t>PSDrive</a:t>
            </a:r>
            <a:r>
              <a:rPr lang="en-US" dirty="0"/>
              <a:t> makes it accessible. </a:t>
            </a:r>
          </a:p>
        </p:txBody>
      </p:sp>
    </p:spTree>
    <p:extLst>
      <p:ext uri="{BB962C8B-B14F-4D97-AF65-F5344CB8AC3E}">
        <p14:creationId xmlns:p14="http://schemas.microsoft.com/office/powerpoint/2010/main" val="119393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E98-7B8F-4A2A-9F1E-7A4287A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1E-867D-4319-B7FC-46F6F1D1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Drive.</a:t>
            </a:r>
          </a:p>
          <a:p>
            <a:pPr lvl="1"/>
            <a:r>
              <a:rPr lang="en-US" dirty="0"/>
              <a:t>Folder: container.</a:t>
            </a:r>
          </a:p>
          <a:p>
            <a:pPr lvl="2"/>
            <a:r>
              <a:rPr lang="en-US" dirty="0"/>
              <a:t>File: endpoint object.</a:t>
            </a:r>
          </a:p>
          <a:p>
            <a:r>
              <a:rPr lang="en-US" dirty="0"/>
              <a:t>Powershell refers to “items” for both files and folders.</a:t>
            </a:r>
          </a:p>
          <a:p>
            <a:pPr lvl="1"/>
            <a:r>
              <a:rPr lang="en-US" dirty="0"/>
              <a:t>Items can have child items.</a:t>
            </a:r>
          </a:p>
          <a:p>
            <a:pPr lvl="1"/>
            <a:r>
              <a:rPr lang="en-US" dirty="0"/>
              <a:t>Items have Properties (last modify date, size…)</a:t>
            </a:r>
          </a:p>
        </p:txBody>
      </p:sp>
    </p:spTree>
    <p:extLst>
      <p:ext uri="{BB962C8B-B14F-4D97-AF65-F5344CB8AC3E}">
        <p14:creationId xmlns:p14="http://schemas.microsoft.com/office/powerpoint/2010/main" val="1681975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967A-D837-4AA2-A5F9-44DD36D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D083-619A-448D-830A-A5A201CF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Set-Location</a:t>
            </a:r>
          </a:p>
          <a:p>
            <a:pPr lvl="1"/>
            <a:r>
              <a:rPr lang="en-US" dirty="0"/>
              <a:t>Example: Set-Location –Path C:\Windows\Temp</a:t>
            </a:r>
          </a:p>
          <a:p>
            <a:pPr lvl="1"/>
            <a:r>
              <a:rPr lang="en-US" dirty="0"/>
              <a:t>Alias: cd</a:t>
            </a:r>
          </a:p>
          <a:p>
            <a:pPr lvl="1"/>
            <a:r>
              <a:rPr lang="en-US" dirty="0"/>
              <a:t>Equivalent to cd command in cmd.exe</a:t>
            </a:r>
          </a:p>
          <a:p>
            <a:r>
              <a:rPr lang="en-US" dirty="0"/>
              <a:t>New-Item</a:t>
            </a:r>
          </a:p>
          <a:p>
            <a:pPr lvl="1"/>
            <a:r>
              <a:rPr lang="en-US" dirty="0"/>
              <a:t>File; Folder; Registry Key? Item is generic, so needs to be specified.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is a function that automatically appends –Type Directory to New-Item.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6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48E-B5C9-4127-826D-4DED7AB8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in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1B9-F554-45E8-8B70-5213F93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“item” cmdlets include the –Path property.</a:t>
            </a:r>
          </a:p>
          <a:p>
            <a:r>
              <a:rPr lang="en-US" dirty="0"/>
              <a:t>Wildcards are allowed here.</a:t>
            </a:r>
          </a:p>
          <a:p>
            <a:pPr lvl="1"/>
            <a:r>
              <a:rPr lang="en-US" dirty="0"/>
              <a:t>Example: Get-item –Path C:\*.exe</a:t>
            </a:r>
          </a:p>
          <a:p>
            <a:r>
              <a:rPr lang="en-US" dirty="0"/>
              <a:t>But what about Registry? * and $ are valid key names.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does not interpreted special characters as wildcards.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is not positional.</a:t>
            </a:r>
          </a:p>
        </p:txBody>
      </p:sp>
    </p:spTree>
    <p:extLst>
      <p:ext uri="{BB962C8B-B14F-4D97-AF65-F5344CB8AC3E}">
        <p14:creationId xmlns:p14="http://schemas.microsoft.com/office/powerpoint/2010/main" val="332788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B6F-4E3B-4CB4-ABC9-1FAC433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CD2-5F0A-474E-8DA9-621B6CF9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is the most known besides Filesystems.</a:t>
            </a:r>
          </a:p>
          <a:p>
            <a:r>
              <a:rPr lang="en-US" dirty="0"/>
              <a:t>Set-Location to navigate</a:t>
            </a:r>
          </a:p>
          <a:p>
            <a:pPr lvl="1"/>
            <a:r>
              <a:rPr lang="en-US" dirty="0"/>
              <a:t>Example: Set-Location –Path HKCU:</a:t>
            </a:r>
          </a:p>
          <a:p>
            <a:r>
              <a:rPr lang="en-US" dirty="0"/>
              <a:t>Set-</a:t>
            </a:r>
            <a:r>
              <a:rPr lang="en-US" dirty="0" err="1"/>
              <a:t>ItemProperty</a:t>
            </a:r>
            <a:r>
              <a:rPr lang="en-US" dirty="0"/>
              <a:t> to change registry key values.</a:t>
            </a:r>
          </a:p>
          <a:p>
            <a:pPr lvl="1"/>
            <a:r>
              <a:rPr lang="en-US" dirty="0"/>
              <a:t>Example: Set-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err="1"/>
              <a:t>somepath</a:t>
            </a:r>
            <a:r>
              <a:rPr lang="en-US" dirty="0"/>
              <a:t> –</a:t>
            </a:r>
            <a:r>
              <a:rPr lang="en-US" dirty="0" err="1"/>
              <a:t>PSProperty</a:t>
            </a:r>
            <a:r>
              <a:rPr lang="en-US" dirty="0"/>
              <a:t> </a:t>
            </a:r>
            <a:r>
              <a:rPr lang="en-US" dirty="0" err="1"/>
              <a:t>somekey</a:t>
            </a:r>
            <a:r>
              <a:rPr lang="en-US" dirty="0"/>
              <a:t> –Value </a:t>
            </a:r>
            <a:r>
              <a:rPr lang="en-US" dirty="0" err="1"/>
              <a:t>somevalue</a:t>
            </a:r>
            <a:endParaRPr lang="en-US" dirty="0"/>
          </a:p>
          <a:p>
            <a:r>
              <a:rPr lang="en-US" dirty="0"/>
              <a:t>Additional providers exist for IIS, SQL Server, Active Directory,…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6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00C3-5B66-4DDA-B1A7-E559762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6D36-770B-4A5F-8836-5C3A5BC5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symbol to rule them all: |</a:t>
            </a:r>
          </a:p>
        </p:txBody>
      </p:sp>
    </p:spTree>
    <p:extLst>
      <p:ext uri="{BB962C8B-B14F-4D97-AF65-F5344CB8AC3E}">
        <p14:creationId xmlns:p14="http://schemas.microsoft.com/office/powerpoint/2010/main" val="2211259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321CF-91A0-4CC5-A9BD-FCBC0E8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one command to another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CC0CE-212C-434C-9728-6F1378D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pipeline passes (pipes) the output of one command.</a:t>
            </a:r>
          </a:p>
          <a:p>
            <a:r>
              <a:rPr lang="en-US" dirty="0"/>
              <a:t>And uses this as input for another command.</a:t>
            </a:r>
          </a:p>
          <a:p>
            <a:r>
              <a:rPr lang="en-US" dirty="0"/>
              <a:t>UNIX shells have known this concept for long.</a:t>
            </a:r>
          </a:p>
          <a:p>
            <a:r>
              <a:rPr lang="en-US" dirty="0"/>
              <a:t>Example: Get-Process | Export-CSV process.csv</a:t>
            </a:r>
          </a:p>
          <a:p>
            <a:pPr lvl="1"/>
            <a:r>
              <a:rPr lang="en-US" dirty="0"/>
              <a:t>Gets an overview of all running processes.</a:t>
            </a:r>
          </a:p>
          <a:p>
            <a:pPr lvl="1"/>
            <a:r>
              <a:rPr lang="en-US" dirty="0"/>
              <a:t>Instead of displaying it in the shell, feed it to Export-CSV to create a CSV file.</a:t>
            </a:r>
          </a:p>
          <a:p>
            <a:pPr lvl="1"/>
            <a:r>
              <a:rPr lang="en-US" dirty="0"/>
              <a:t>This works with nearly every Get-… cmdlet.</a:t>
            </a:r>
          </a:p>
          <a:p>
            <a:pPr lvl="1"/>
            <a:r>
              <a:rPr lang="en-US" dirty="0"/>
              <a:t>Reverse: Import-CSV process.csv</a:t>
            </a:r>
          </a:p>
        </p:txBody>
      </p:sp>
    </p:spTree>
    <p:extLst>
      <p:ext uri="{BB962C8B-B14F-4D97-AF65-F5344CB8AC3E}">
        <p14:creationId xmlns:p14="http://schemas.microsoft.com/office/powerpoint/2010/main" val="2363370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537-7A7B-46B6-9E67-ED71C22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to a file or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B7B-8064-4C56-9DA6-F58C38D1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cmd.exe: </a:t>
            </a:r>
            <a:r>
              <a:rPr lang="en-US" dirty="0" err="1"/>
              <a:t>dir</a:t>
            </a:r>
            <a:r>
              <a:rPr lang="en-US" dirty="0"/>
              <a:t> &gt; directorylist.txt</a:t>
            </a:r>
          </a:p>
          <a:p>
            <a:r>
              <a:rPr lang="en-US" dirty="0"/>
              <a:t>PS equivalent: </a:t>
            </a:r>
            <a:r>
              <a:rPr lang="en-US" dirty="0" err="1"/>
              <a:t>dir</a:t>
            </a:r>
            <a:r>
              <a:rPr lang="en-US" dirty="0"/>
              <a:t> | Out-File directorylist.txt</a:t>
            </a:r>
          </a:p>
          <a:p>
            <a:r>
              <a:rPr lang="en-US" dirty="0"/>
              <a:t>Out-Printer: Immediately prints to the default printer.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: Opens a GUI with the data.</a:t>
            </a:r>
          </a:p>
          <a:p>
            <a:r>
              <a:rPr lang="en-US" dirty="0"/>
              <a:t>Out-Null, Out-String,… </a:t>
            </a:r>
          </a:p>
          <a:p>
            <a:r>
              <a:rPr lang="en-US" dirty="0" err="1"/>
              <a:t>ConvertTo</a:t>
            </a:r>
            <a:r>
              <a:rPr lang="en-US" dirty="0"/>
              <a:t>-HTML: Converts to HTML.</a:t>
            </a:r>
          </a:p>
          <a:p>
            <a:pPr lvl="1"/>
            <a:r>
              <a:rPr lang="en-US" dirty="0"/>
              <a:t>BUT: Does not export to a file! Pipe it again for output.</a:t>
            </a:r>
          </a:p>
          <a:p>
            <a:pPr lvl="1"/>
            <a:r>
              <a:rPr lang="en-US" dirty="0"/>
              <a:t>Get-Service | </a:t>
            </a:r>
            <a:r>
              <a:rPr lang="en-US" dirty="0" err="1"/>
              <a:t>ConvertTo</a:t>
            </a:r>
            <a:r>
              <a:rPr lang="en-US" dirty="0"/>
              <a:t>-HTML | Out-File 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033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AF085-8ACA-4E16-9BE3-6E294F7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4E65-7A57-4C36-B4E7-D2C1236C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</p:spTree>
    <p:extLst>
      <p:ext uri="{BB962C8B-B14F-4D97-AF65-F5344CB8AC3E}">
        <p14:creationId xmlns:p14="http://schemas.microsoft.com/office/powerpoint/2010/main" val="303151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399-31EC-46AD-926D-BDCDDD6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8D6F-53B3-48AA-8F06-A9E2981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Get-Process | Stop-Process</a:t>
            </a:r>
          </a:p>
          <a:p>
            <a:pPr lvl="1"/>
            <a:r>
              <a:rPr lang="en-US" dirty="0"/>
              <a:t>This kills the computer.</a:t>
            </a:r>
          </a:p>
          <a:p>
            <a:r>
              <a:rPr lang="en-US" dirty="0"/>
              <a:t>Filtering is important</a:t>
            </a:r>
          </a:p>
          <a:p>
            <a:pPr lvl="1"/>
            <a:r>
              <a:rPr lang="en-US" dirty="0"/>
              <a:t>Get-Process –Name Notepad | Stop-Process</a:t>
            </a:r>
          </a:p>
          <a:p>
            <a:r>
              <a:rPr lang="en-US" dirty="0"/>
              <a:t>Every Cmdlet has an internal Impact Level.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a local setting.</a:t>
            </a:r>
          </a:p>
          <a:p>
            <a:pPr lvl="1"/>
            <a:r>
              <a:rPr lang="en-US" dirty="0"/>
              <a:t>When the internal impact level &gt;= $</a:t>
            </a:r>
            <a:r>
              <a:rPr lang="en-US" dirty="0" err="1"/>
              <a:t>ConfirmPreference</a:t>
            </a:r>
            <a:r>
              <a:rPr lang="en-US" dirty="0"/>
              <a:t>: “Are you sure?”</a:t>
            </a:r>
          </a:p>
          <a:p>
            <a:pPr lvl="1"/>
            <a:r>
              <a:rPr lang="en-US" dirty="0"/>
              <a:t>Force “Are you sure?” with –Confirm.</a:t>
            </a:r>
          </a:p>
          <a:p>
            <a:r>
              <a:rPr lang="en-US" dirty="0"/>
              <a:t>Similar safe-guard: -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0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6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EC2BF-87CD-4765-902D-93A08A7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Adding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F5DF-8AF5-43D0-AB4D-5EA775AF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is more fun with friends</a:t>
            </a:r>
          </a:p>
        </p:txBody>
      </p:sp>
    </p:spTree>
    <p:extLst>
      <p:ext uri="{BB962C8B-B14F-4D97-AF65-F5344CB8AC3E}">
        <p14:creationId xmlns:p14="http://schemas.microsoft.com/office/powerpoint/2010/main" val="3926908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B4CD6-BB1A-497E-9752-13317F4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shell can do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6D857-7120-4DD2-B7D7-056E32B1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MMC console</a:t>
            </a:r>
          </a:p>
          <a:p>
            <a:pPr lvl="1"/>
            <a:r>
              <a:rPr lang="en-US" dirty="0"/>
              <a:t>Limited functionality in itself.</a:t>
            </a:r>
          </a:p>
          <a:p>
            <a:pPr lvl="1"/>
            <a:r>
              <a:rPr lang="en-US" dirty="0"/>
              <a:t>Add snap-in: DHCP, Active Directory, Event Viewer,…</a:t>
            </a:r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pPr lvl="1"/>
            <a:r>
              <a:rPr lang="en-US" dirty="0"/>
              <a:t>Available by default on Domain Controllers.</a:t>
            </a:r>
          </a:p>
          <a:p>
            <a:pPr lvl="1"/>
            <a:r>
              <a:rPr lang="en-US" dirty="0"/>
              <a:t>Can be installed on a client computer with RSAT.</a:t>
            </a:r>
          </a:p>
        </p:txBody>
      </p:sp>
    </p:spTree>
    <p:extLst>
      <p:ext uri="{BB962C8B-B14F-4D97-AF65-F5344CB8AC3E}">
        <p14:creationId xmlns:p14="http://schemas.microsoft.com/office/powerpoint/2010/main" val="1520303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21D-8CA8-4F2C-9CDA-D9C032BA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snap-ins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692-F454-4F33-A298-4FD17146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PSSnapins</a:t>
            </a:r>
            <a:r>
              <a:rPr lang="en-US" dirty="0"/>
              <a:t> are used less and less</a:t>
            </a:r>
          </a:p>
          <a:p>
            <a:pPr lvl="1"/>
            <a:r>
              <a:rPr lang="en-US" dirty="0"/>
              <a:t>Replaced by Modules</a:t>
            </a:r>
          </a:p>
          <a:p>
            <a:r>
              <a:rPr lang="en-US" dirty="0"/>
              <a:t>Get-</a:t>
            </a:r>
            <a:r>
              <a:rPr lang="en-US" dirty="0" err="1"/>
              <a:t>PSSnapin</a:t>
            </a:r>
            <a:r>
              <a:rPr lang="en-US" dirty="0"/>
              <a:t> -Registered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r>
              <a:rPr lang="en-US" dirty="0"/>
              <a:t>Get-Command 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1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9278-0078-4CF1-965C-490CFA2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9-C6C1-4325-9531-E9934C8D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Powershell V2 and higher.</a:t>
            </a:r>
          </a:p>
          <a:p>
            <a:r>
              <a:rPr lang="en-US" dirty="0"/>
              <a:t>Easier to distribute.</a:t>
            </a:r>
          </a:p>
          <a:p>
            <a:r>
              <a:rPr lang="en-US" dirty="0"/>
              <a:t>Does not require advanced registration.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variable.</a:t>
            </a:r>
          </a:p>
          <a:p>
            <a:pPr lvl="1"/>
            <a:r>
              <a:rPr lang="en-US" dirty="0"/>
              <a:t>Modules located here are automatically loaded.</a:t>
            </a:r>
          </a:p>
          <a:p>
            <a:pPr lvl="1"/>
            <a:r>
              <a:rPr lang="en-US" dirty="0"/>
              <a:t>Get-Content env:\</a:t>
            </a:r>
            <a:r>
              <a:rPr lang="en-US" dirty="0" err="1"/>
              <a:t>PSModulePath</a:t>
            </a:r>
            <a:endParaRPr lang="en-US" dirty="0"/>
          </a:p>
          <a:p>
            <a:pPr lvl="1"/>
            <a:r>
              <a:rPr lang="en-US" dirty="0"/>
              <a:t>Not modified via PowerShell, but via System Variables in Control Panel.</a:t>
            </a:r>
          </a:p>
          <a:p>
            <a:r>
              <a:rPr lang="en-US" dirty="0"/>
              <a:t>Loaded Modules provide tab completion and IntelliSense.</a:t>
            </a:r>
          </a:p>
          <a:p>
            <a:r>
              <a:rPr lang="en-US" dirty="0"/>
              <a:t>Import-Module for manual import.</a:t>
            </a:r>
          </a:p>
        </p:txBody>
      </p:sp>
    </p:spTree>
    <p:extLst>
      <p:ext uri="{BB962C8B-B14F-4D97-AF65-F5344CB8AC3E}">
        <p14:creationId xmlns:p14="http://schemas.microsoft.com/office/powerpoint/2010/main" val="1328598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9A5-A8AE-46A1-BAFA-B2C064B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77D-DDC3-4631-94C6-DDEF83A9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Preload extensions when the shell starts.</a:t>
            </a:r>
          </a:p>
          <a:p>
            <a:pPr lvl="1"/>
            <a:r>
              <a:rPr lang="en-US" dirty="0"/>
              <a:t>Saves you from typing at the start of each session.</a:t>
            </a:r>
          </a:p>
          <a:p>
            <a:pPr lvl="1"/>
            <a:r>
              <a:rPr lang="en-US" dirty="0"/>
              <a:t>Export-Console C:\MyShell.psc</a:t>
            </a:r>
          </a:p>
          <a:p>
            <a:pPr lvl="1"/>
            <a:r>
              <a:rPr lang="en-US" dirty="0"/>
              <a:t>Powershell.exe -</a:t>
            </a:r>
            <a:r>
              <a:rPr lang="en-US" dirty="0" err="1"/>
              <a:t>PSConsoleFile</a:t>
            </a:r>
            <a:r>
              <a:rPr lang="en-US" dirty="0"/>
              <a:t> C:\MyShell.psc</a:t>
            </a:r>
          </a:p>
          <a:p>
            <a:pPr lvl="1"/>
            <a:r>
              <a:rPr lang="en-US" dirty="0"/>
              <a:t>Modules are not included.</a:t>
            </a:r>
          </a:p>
          <a:p>
            <a:r>
              <a:rPr lang="en-US" dirty="0"/>
              <a:t>Profile script</a:t>
            </a:r>
          </a:p>
          <a:p>
            <a:pPr lvl="1"/>
            <a:r>
              <a:rPr lang="en-US" dirty="0"/>
              <a:t>C:\Users\Documents\WindowsPowerShell</a:t>
            </a:r>
          </a:p>
          <a:p>
            <a:pPr lvl="1"/>
            <a:r>
              <a:rPr lang="en-US" dirty="0"/>
              <a:t>profile.ps1</a:t>
            </a:r>
          </a:p>
          <a:p>
            <a:pPr lvl="1"/>
            <a:r>
              <a:rPr lang="en-US" dirty="0"/>
              <a:t>Runs automatically when opening the shell.	</a:t>
            </a:r>
          </a:p>
        </p:txBody>
      </p:sp>
    </p:spTree>
    <p:extLst>
      <p:ext uri="{BB962C8B-B14F-4D97-AF65-F5344CB8AC3E}">
        <p14:creationId xmlns:p14="http://schemas.microsoft.com/office/powerpoint/2010/main" val="3604436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E0D-8039-42A6-A7B6-8E0DFF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F27-4E6C-4785-B9F9-2D32D2D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Gallery</a:t>
            </a:r>
          </a:p>
          <a:p>
            <a:pPr lvl="1"/>
            <a:r>
              <a:rPr lang="en-US" dirty="0"/>
              <a:t>http://powershellgallery.com</a:t>
            </a:r>
          </a:p>
          <a:p>
            <a:pPr lvl="1"/>
            <a:r>
              <a:rPr lang="en-US" dirty="0"/>
              <a:t>Community-contributed.</a:t>
            </a:r>
          </a:p>
          <a:p>
            <a:r>
              <a:rPr lang="en-US" dirty="0"/>
              <a:t>NuGet (like Linux)</a:t>
            </a:r>
          </a:p>
          <a:p>
            <a:pPr lvl="1"/>
            <a:r>
              <a:rPr lang="en-US" dirty="0"/>
              <a:t>Register-</a:t>
            </a:r>
            <a:r>
              <a:rPr lang="en-US" dirty="0" err="1"/>
              <a:t>PSRepository</a:t>
            </a:r>
            <a:endParaRPr lang="en-US" dirty="0"/>
          </a:p>
          <a:p>
            <a:pPr lvl="1"/>
            <a:r>
              <a:rPr lang="en-US" dirty="0"/>
              <a:t>Find-Module, Install-Module, Update-Module</a:t>
            </a:r>
          </a:p>
        </p:txBody>
      </p:sp>
    </p:spTree>
    <p:extLst>
      <p:ext uri="{BB962C8B-B14F-4D97-AF65-F5344CB8AC3E}">
        <p14:creationId xmlns:p14="http://schemas.microsoft.com/office/powerpoint/2010/main" val="2634757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7BB70-0782-47E2-8919-333C34D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077AA-5814-4693-84A0-EF22DA98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data, really</a:t>
            </a:r>
          </a:p>
        </p:txBody>
      </p:sp>
    </p:spTree>
    <p:extLst>
      <p:ext uri="{BB962C8B-B14F-4D97-AF65-F5344CB8AC3E}">
        <p14:creationId xmlns:p14="http://schemas.microsoft.com/office/powerpoint/2010/main" val="28065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PowerShell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  <a:p>
            <a:pPr lvl="1"/>
            <a:r>
              <a:rPr lang="en-US" dirty="0"/>
              <a:t>Ease of use…</a:t>
            </a:r>
          </a:p>
          <a:p>
            <a:pPr lvl="1"/>
            <a:r>
              <a:rPr lang="en-US" dirty="0"/>
              <a:t>But slow.</a:t>
            </a:r>
          </a:p>
          <a:p>
            <a:pPr lvl="1"/>
            <a:r>
              <a:rPr lang="en-US" dirty="0"/>
              <a:t>Creating 1 user in Active Directory: 5 minutes.</a:t>
            </a:r>
          </a:p>
          <a:p>
            <a:pPr lvl="1"/>
            <a:r>
              <a:rPr lang="en-US" dirty="0"/>
              <a:t>Creating 100 users in Active Directory: 500 minutes?!</a:t>
            </a:r>
          </a:p>
        </p:txBody>
      </p:sp>
    </p:spTree>
    <p:extLst>
      <p:ext uri="{BB962C8B-B14F-4D97-AF65-F5344CB8AC3E}">
        <p14:creationId xmlns:p14="http://schemas.microsoft.com/office/powerpoint/2010/main" val="2840305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5D114-1723-43EB-8A6B-6A943EF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0BD66-3C96-4DF2-9D6F-ECF87DD9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Get-Process</a:t>
            </a:r>
          </a:p>
          <a:p>
            <a:pPr lvl="1"/>
            <a:r>
              <a:rPr lang="en-US" dirty="0"/>
              <a:t>Shows a “list” of process objects in table form.</a:t>
            </a:r>
          </a:p>
          <a:p>
            <a:pPr lvl="1"/>
            <a:r>
              <a:rPr lang="en-US" dirty="0"/>
              <a:t>A lot more information is available than shown.</a:t>
            </a:r>
          </a:p>
          <a:p>
            <a:pPr lvl="1"/>
            <a:r>
              <a:rPr lang="en-US" dirty="0"/>
              <a:t>Get-Process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Object: “Row” in our table. A single “thing”.</a:t>
            </a:r>
          </a:p>
          <a:p>
            <a:pPr lvl="1"/>
            <a:r>
              <a:rPr lang="en-US" dirty="0"/>
              <a:t>Property: “Column” in our table. Piece of information from that “thing”.</a:t>
            </a:r>
          </a:p>
          <a:p>
            <a:pPr lvl="1"/>
            <a:r>
              <a:rPr lang="en-US" dirty="0"/>
              <a:t>Method: An action that can be taken in the “thing”. Example: Kill process.</a:t>
            </a:r>
          </a:p>
          <a:p>
            <a:pPr lvl="1"/>
            <a:r>
              <a:rPr lang="en-US" dirty="0"/>
              <a:t>Collection: Our entire “table”. Set of all objects.</a:t>
            </a:r>
          </a:p>
        </p:txBody>
      </p:sp>
    </p:spTree>
    <p:extLst>
      <p:ext uri="{BB962C8B-B14F-4D97-AF65-F5344CB8AC3E}">
        <p14:creationId xmlns:p14="http://schemas.microsoft.com/office/powerpoint/2010/main" val="1856876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F35-B8DE-4A65-9100-7AC99B7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A58-2B27-4CB5-A094-C75C60D8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underlying OO-programming language .NET</a:t>
            </a:r>
          </a:p>
          <a:p>
            <a:r>
              <a:rPr lang="en-US" dirty="0"/>
              <a:t>Easier and more intuitive to work with than XML, csv,…</a:t>
            </a:r>
          </a:p>
          <a:p>
            <a:r>
              <a:rPr lang="en-US" dirty="0"/>
              <a:t>More power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7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DB3-90AB-4932-B862-0A068C3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761B-858E-4007-A692-25A3042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only shows you a portion of the table.</a:t>
            </a:r>
          </a:p>
          <a:p>
            <a:r>
              <a:rPr lang="en-US" dirty="0"/>
              <a:t>Get-Member	</a:t>
            </a:r>
          </a:p>
          <a:p>
            <a:pPr lvl="1"/>
            <a:r>
              <a:rPr lang="en-US" dirty="0"/>
              <a:t>Alias: gm.</a:t>
            </a:r>
          </a:p>
          <a:p>
            <a:pPr lvl="1"/>
            <a:r>
              <a:rPr lang="en-US" dirty="0"/>
              <a:t>Used in the pipe.</a:t>
            </a:r>
          </a:p>
          <a:p>
            <a:pPr lvl="1"/>
            <a:r>
              <a:rPr lang="en-US" dirty="0"/>
              <a:t>Example: Get-Process | gm</a:t>
            </a:r>
          </a:p>
          <a:p>
            <a:pPr lvl="1"/>
            <a:r>
              <a:rPr lang="en-US" dirty="0"/>
              <a:t>Shows both Methods, Properties, and others.</a:t>
            </a:r>
          </a:p>
        </p:txBody>
      </p:sp>
    </p:spTree>
    <p:extLst>
      <p:ext uri="{BB962C8B-B14F-4D97-AF65-F5344CB8AC3E}">
        <p14:creationId xmlns:p14="http://schemas.microsoft.com/office/powerpoint/2010/main" val="521777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E6E1-71E4-4D3B-8AE6-47728B8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2312-D48F-4372-B2F8-26B8A39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Stopping a Process</a:t>
            </a:r>
          </a:p>
          <a:p>
            <a:r>
              <a:rPr lang="en-US" dirty="0"/>
              <a:t>Using the Pipe:</a:t>
            </a:r>
          </a:p>
          <a:p>
            <a:pPr lvl="1"/>
            <a:r>
              <a:rPr lang="en-US" dirty="0"/>
              <a:t>Get-Process -Name Notepad | Stop-Process</a:t>
            </a:r>
          </a:p>
          <a:p>
            <a:r>
              <a:rPr lang="en-US" dirty="0"/>
              <a:t>Using a single command:</a:t>
            </a:r>
          </a:p>
          <a:p>
            <a:pPr lvl="1"/>
            <a:r>
              <a:rPr lang="en-US" dirty="0"/>
              <a:t>Stop-Process -Name Notepad</a:t>
            </a:r>
          </a:p>
          <a:p>
            <a:r>
              <a:rPr lang="en-US" dirty="0"/>
              <a:t>Using a method:</a:t>
            </a:r>
          </a:p>
          <a:p>
            <a:pPr lvl="1"/>
            <a:r>
              <a:rPr lang="en-US" dirty="0"/>
              <a:t>(Get-Process -Name Notepad).Kill()</a:t>
            </a:r>
          </a:p>
        </p:txBody>
      </p:sp>
    </p:spTree>
    <p:extLst>
      <p:ext uri="{BB962C8B-B14F-4D97-AF65-F5344CB8AC3E}">
        <p14:creationId xmlns:p14="http://schemas.microsoft.com/office/powerpoint/2010/main" val="3572146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3D-C9D5-4A9E-8794-996E0B9C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A203-54AC-49BD-AD83-69AB35F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cmdlet has a default “sorting”.</a:t>
            </a:r>
          </a:p>
          <a:p>
            <a:pPr lvl="1"/>
            <a:r>
              <a:rPr lang="en-US" dirty="0"/>
              <a:t>Example: Get-Process is alphabetical by </a:t>
            </a:r>
            <a:r>
              <a:rPr lang="en-US" dirty="0" err="1"/>
              <a:t>ProcessName</a:t>
            </a:r>
            <a:r>
              <a:rPr lang="en-US" dirty="0"/>
              <a:t>.</a:t>
            </a:r>
          </a:p>
          <a:p>
            <a:r>
              <a:rPr lang="en-US" dirty="0"/>
              <a:t>Sort-Object</a:t>
            </a:r>
          </a:p>
          <a:p>
            <a:pPr lvl="1"/>
            <a:r>
              <a:rPr lang="en-US" dirty="0"/>
              <a:t>Example: Get-Process | Sort-Object -Property Id</a:t>
            </a:r>
          </a:p>
          <a:p>
            <a:pPr lvl="1"/>
            <a:r>
              <a:rPr lang="en-US" dirty="0"/>
              <a:t>Descending or Ascending</a:t>
            </a:r>
          </a:p>
          <a:p>
            <a:pPr lvl="1"/>
            <a:r>
              <a:rPr lang="en-US" dirty="0"/>
              <a:t>Alias: Sort</a:t>
            </a:r>
          </a:p>
          <a:p>
            <a:pPr lvl="2"/>
            <a:r>
              <a:rPr lang="en-US" dirty="0"/>
              <a:t>Get-Process | Sort ID,VM -desc</a:t>
            </a:r>
          </a:p>
        </p:txBody>
      </p:sp>
    </p:spTree>
    <p:extLst>
      <p:ext uri="{BB962C8B-B14F-4D97-AF65-F5344CB8AC3E}">
        <p14:creationId xmlns:p14="http://schemas.microsoft.com/office/powerpoint/2010/main" val="724133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6C5-0605-4CF9-A876-B8195EB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99C-255A-4E57-BAA2-6C1614A8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Select-Object</a:t>
            </a:r>
          </a:p>
          <a:p>
            <a:pPr lvl="1"/>
            <a:r>
              <a:rPr lang="en-US" dirty="0"/>
              <a:t>Able to select exactly what you want to see.</a:t>
            </a:r>
          </a:p>
          <a:p>
            <a:pPr lvl="1"/>
            <a:r>
              <a:rPr lang="en-US" dirty="0"/>
              <a:t>Example: Get-Process | Select-Object -Property </a:t>
            </a:r>
            <a:r>
              <a:rPr lang="en-US" dirty="0" err="1"/>
              <a:t>ProcessName,ID,VM</a:t>
            </a:r>
            <a:endParaRPr lang="en-US" dirty="0"/>
          </a:p>
          <a:p>
            <a:r>
              <a:rPr lang="en-US" dirty="0"/>
              <a:t>Reminder: You can pipe as much as you want</a:t>
            </a:r>
          </a:p>
          <a:p>
            <a:pPr lvl="1"/>
            <a:r>
              <a:rPr lang="en-US" dirty="0"/>
              <a:t>Example: Get-Process | Select </a:t>
            </a:r>
            <a:r>
              <a:rPr lang="en-US" dirty="0" err="1"/>
              <a:t>ProcessName,ID,VM</a:t>
            </a:r>
            <a:r>
              <a:rPr lang="en-US" dirty="0"/>
              <a:t> -First 100 | Sort </a:t>
            </a:r>
            <a:r>
              <a:rPr lang="en-US" dirty="0" err="1"/>
              <a:t>VM,ID,ProcessName</a:t>
            </a:r>
            <a:r>
              <a:rPr lang="en-US" dirty="0"/>
              <a:t>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pPr lvl="1"/>
            <a:r>
              <a:rPr lang="en-US" dirty="0"/>
              <a:t>Object goes in, Object goes out.</a:t>
            </a:r>
          </a:p>
          <a:p>
            <a:pPr lvl="1"/>
            <a:r>
              <a:rPr lang="en-US" dirty="0"/>
              <a:t>But the Object can “transform” a bit along the way down the pipe.</a:t>
            </a:r>
          </a:p>
        </p:txBody>
      </p:sp>
    </p:spTree>
    <p:extLst>
      <p:ext uri="{BB962C8B-B14F-4D97-AF65-F5344CB8AC3E}">
        <p14:creationId xmlns:p14="http://schemas.microsoft.com/office/powerpoint/2010/main" val="27287349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9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20B91-688C-44BC-9C9A-E2A741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7A6-BCB3-4EE3-AC3A-4BA51096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look good</a:t>
            </a:r>
          </a:p>
        </p:txBody>
      </p:sp>
    </p:spTree>
    <p:extLst>
      <p:ext uri="{BB962C8B-B14F-4D97-AF65-F5344CB8AC3E}">
        <p14:creationId xmlns:p14="http://schemas.microsoft.com/office/powerpoint/2010/main" val="2199197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601EA-BA30-44C1-897D-FFF37B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E61C8-5FC2-447A-AE78-8AB533CB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Out-Default at the end of each command.</a:t>
            </a:r>
          </a:p>
          <a:p>
            <a:r>
              <a:rPr lang="en-US" dirty="0"/>
              <a:t>Powershell parses dotnettypes.format.ps1xml in the $</a:t>
            </a:r>
            <a:r>
              <a:rPr lang="en-US" dirty="0" err="1"/>
              <a:t>pshome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This file contains the formatting “rules”.</a:t>
            </a:r>
          </a:p>
          <a:p>
            <a:r>
              <a:rPr lang="en-US" dirty="0"/>
              <a:t>If not found in this file: Types.ps1xml.</a:t>
            </a:r>
          </a:p>
          <a:p>
            <a:r>
              <a:rPr lang="en-US" dirty="0"/>
              <a:t>Formatting “lies”.</a:t>
            </a:r>
          </a:p>
          <a:p>
            <a:pPr lvl="1"/>
            <a:r>
              <a:rPr lang="en-US" dirty="0"/>
              <a:t>Example: Get-Process shows a PM(K) column.</a:t>
            </a:r>
          </a:p>
          <a:p>
            <a:pPr lvl="1"/>
            <a:r>
              <a:rPr lang="en-US" dirty="0"/>
              <a:t>There is no PM(K) property, only PM.</a:t>
            </a:r>
          </a:p>
          <a:p>
            <a:pPr lvl="1"/>
            <a:r>
              <a:rPr lang="en-US" dirty="0"/>
              <a:t>So don’t assume anything based on column headers. Get-Member never lies.</a:t>
            </a:r>
          </a:p>
        </p:txBody>
      </p:sp>
    </p:spTree>
    <p:extLst>
      <p:ext uri="{BB962C8B-B14F-4D97-AF65-F5344CB8AC3E}">
        <p14:creationId xmlns:p14="http://schemas.microsoft.com/office/powerpoint/2010/main" val="493878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B7F-E553-4A6E-B644-7B61137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1EC9-DC01-4B12-8977-893B342A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Format-Table</a:t>
            </a:r>
          </a:p>
          <a:p>
            <a:pPr lvl="1"/>
            <a:r>
              <a:rPr lang="en-US" dirty="0"/>
              <a:t>Alias: FT</a:t>
            </a:r>
          </a:p>
          <a:p>
            <a:r>
              <a:rPr lang="en-US" dirty="0"/>
              <a:t>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Sizes columns, based on contents.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Specify the properties to be shown.</a:t>
            </a:r>
          </a:p>
          <a:p>
            <a:pPr lvl="1"/>
            <a:r>
              <a:rPr lang="en-US" dirty="0"/>
              <a:t>Wildcard: *. But shows only what fits!</a:t>
            </a:r>
          </a:p>
          <a:p>
            <a:pPr lvl="1"/>
            <a:r>
              <a:rPr lang="en-US" dirty="0"/>
              <a:t>Example: Get-Process | Format-Table -Property * -</a:t>
            </a:r>
            <a:r>
              <a:rPr lang="en-US" dirty="0" err="1"/>
              <a:t>AutoSize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PowerShell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Deprecated.</a:t>
            </a:r>
          </a:p>
          <a:p>
            <a:pPr lvl="1"/>
            <a:r>
              <a:rPr lang="en-US" dirty="0"/>
              <a:t>Can’t do everything.</a:t>
            </a:r>
          </a:p>
          <a:p>
            <a:pPr lvl="1"/>
            <a:r>
              <a:rPr lang="en-US" dirty="0"/>
              <a:t>“The last mile”.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3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632-3471-4440-B2DE-CA66A3A9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93C-443B-4C00-B95E-2A5319B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Groups table by certain property.</a:t>
            </a:r>
          </a:p>
          <a:p>
            <a:pPr lvl="1"/>
            <a:r>
              <a:rPr lang="en-US" dirty="0"/>
              <a:t>Example: Get-Service | Sort-Object Status | Format-Table -</a:t>
            </a:r>
            <a:r>
              <a:rPr lang="en-US" dirty="0" err="1"/>
              <a:t>groupBy</a:t>
            </a:r>
            <a:r>
              <a:rPr lang="en-US" dirty="0"/>
              <a:t> Status</a:t>
            </a:r>
          </a:p>
          <a:p>
            <a:r>
              <a:rPr lang="en-US" dirty="0"/>
              <a:t>-Wrap</a:t>
            </a:r>
          </a:p>
          <a:p>
            <a:pPr lvl="1"/>
            <a:r>
              <a:rPr lang="en-US" dirty="0"/>
              <a:t>Will truncate text that is too long to fit with (…)</a:t>
            </a:r>
          </a:p>
        </p:txBody>
      </p:sp>
    </p:spTree>
    <p:extLst>
      <p:ext uri="{BB962C8B-B14F-4D97-AF65-F5344CB8AC3E}">
        <p14:creationId xmlns:p14="http://schemas.microsoft.com/office/powerpoint/2010/main" val="1250561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CD4-D9E8-4022-B6BF-3B8D2C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4B1-2378-40E8-94E4-A70FF5F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Format-List</a:t>
            </a:r>
          </a:p>
          <a:p>
            <a:pPr lvl="1"/>
            <a:r>
              <a:rPr lang="en-US" dirty="0"/>
              <a:t>Alias: FL</a:t>
            </a:r>
          </a:p>
          <a:p>
            <a:r>
              <a:rPr lang="en-US" dirty="0"/>
              <a:t>Same properties as Format-Table</a:t>
            </a:r>
          </a:p>
          <a:p>
            <a:r>
              <a:rPr lang="en-US" dirty="0"/>
              <a:t>Special case: Format-List *</a:t>
            </a:r>
          </a:p>
          <a:p>
            <a:pPr lvl="1"/>
            <a:r>
              <a:rPr lang="en-US" dirty="0"/>
              <a:t>Displays properties and values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791872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7A9-BF22-49D0-B619-3C6632A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wide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DC0-AEAA-41CD-B0F2-BEF76994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Format-Wide</a:t>
            </a:r>
          </a:p>
          <a:p>
            <a:pPr lvl="1"/>
            <a:r>
              <a:rPr lang="en-US" dirty="0"/>
              <a:t>Mix of FL and FT.</a:t>
            </a:r>
          </a:p>
          <a:p>
            <a:r>
              <a:rPr lang="en-US" dirty="0"/>
              <a:t>Only values of a single property.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No wildcards.</a:t>
            </a:r>
          </a:p>
          <a:p>
            <a:r>
              <a:rPr lang="en-US" dirty="0"/>
              <a:t>-</a:t>
            </a:r>
            <a:r>
              <a:rPr lang="en-US" dirty="0" err="1"/>
              <a:t>Colums</a:t>
            </a:r>
            <a:r>
              <a:rPr lang="en-US" dirty="0"/>
              <a:t> to specify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799761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35F-66E6-4D95-B446-13BC0C1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columns and list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1D-3EE6-4626-9BF0-3CDE75F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Get-Service | Format-Table @{name=‘</a:t>
            </a:r>
            <a:r>
              <a:rPr lang="en-US" dirty="0" err="1"/>
              <a:t>ServiceName</a:t>
            </a:r>
            <a:r>
              <a:rPr lang="en-US" dirty="0"/>
              <a:t>’;expression={$_.Name}},</a:t>
            </a:r>
            <a:r>
              <a:rPr lang="en-US" dirty="0" err="1"/>
              <a:t>Status,DisplayName</a:t>
            </a:r>
            <a:endParaRPr lang="en-US" dirty="0"/>
          </a:p>
          <a:p>
            <a:pPr lvl="1"/>
            <a:r>
              <a:rPr lang="en-US" dirty="0"/>
              <a:t>Take the ‘Name’ Property and display it as ‘</a:t>
            </a:r>
            <a:r>
              <a:rPr lang="en-US" dirty="0" err="1"/>
              <a:t>ServiceName</a:t>
            </a:r>
            <a:r>
              <a:rPr lang="en-US" dirty="0"/>
              <a:t>’ in the column header.</a:t>
            </a:r>
          </a:p>
          <a:p>
            <a:r>
              <a:rPr lang="en-US" dirty="0"/>
              <a:t>Advanced example: Get-Process | Format-Table Name,@{name=‘VM (MB)’;expression={$_.VM / 1MB -as [int]}}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Take the ‘VM’ property, do some arithmetic to convert it to MB, and display it as ‘VM (MB)’ in the column header.</a:t>
            </a:r>
          </a:p>
        </p:txBody>
      </p:sp>
    </p:spTree>
    <p:extLst>
      <p:ext uri="{BB962C8B-B14F-4D97-AF65-F5344CB8AC3E}">
        <p14:creationId xmlns:p14="http://schemas.microsoft.com/office/powerpoint/2010/main" val="3724147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CD4-82E3-4373-AE2E-6187567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7CB-2A72-46AA-A792-24498131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Out-File or Out-Printer after formatting.</a:t>
            </a:r>
          </a:p>
          <a:p>
            <a:r>
              <a:rPr lang="en-US" dirty="0"/>
              <a:t>Could still look slightly different because of font and character width.</a:t>
            </a:r>
          </a:p>
          <a:p>
            <a:pPr lvl="1"/>
            <a:r>
              <a:rPr lang="en-US" dirty="0"/>
              <a:t>Experimenting is key.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Not technically formatting.</a:t>
            </a:r>
          </a:p>
          <a:p>
            <a:pPr lvl="1"/>
            <a:r>
              <a:rPr lang="en-US" dirty="0"/>
              <a:t>But very handy and immediately looks neat without effort.</a:t>
            </a:r>
          </a:p>
          <a:p>
            <a:pPr lvl="1"/>
            <a:r>
              <a:rPr lang="en-US" dirty="0"/>
              <a:t>Only usable when ISE is installed. (Windows Only).</a:t>
            </a:r>
          </a:p>
        </p:txBody>
      </p:sp>
    </p:spTree>
    <p:extLst>
      <p:ext uri="{BB962C8B-B14F-4D97-AF65-F5344CB8AC3E}">
        <p14:creationId xmlns:p14="http://schemas.microsoft.com/office/powerpoint/2010/main" val="805269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91D1-B1D5-4C23-8265-DE9FE17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4020-3EEB-4163-B558-1837E3CB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rule when formatting.</a:t>
            </a:r>
          </a:p>
          <a:p>
            <a:r>
              <a:rPr lang="en-US" dirty="0"/>
              <a:t>Format- cmdlet should always be the last thing on the command line.</a:t>
            </a:r>
          </a:p>
          <a:p>
            <a:r>
              <a:rPr lang="en-US" dirty="0"/>
              <a:t>Out-File or Out-Printer as only exception.</a:t>
            </a:r>
          </a:p>
          <a:p>
            <a:r>
              <a:rPr lang="en-US" dirty="0"/>
              <a:t>The reason is implicit Out-Default | Out-Host at the end.</a:t>
            </a:r>
          </a:p>
          <a:p>
            <a:pPr lvl="1"/>
            <a:r>
              <a:rPr lang="en-US" dirty="0"/>
              <a:t>Only these Out- cmdlets know how to handle Format instructions.</a:t>
            </a:r>
          </a:p>
          <a:p>
            <a:r>
              <a:rPr lang="en-US" dirty="0"/>
              <a:t>Don’t feed multiple cmdlets to one pipe.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Get-Process;Get-Service</a:t>
            </a:r>
            <a:r>
              <a:rPr lang="en-US" dirty="0"/>
              <a:t> will mix FT and FL.</a:t>
            </a:r>
          </a:p>
        </p:txBody>
      </p:sp>
    </p:spTree>
    <p:extLst>
      <p:ext uri="{BB962C8B-B14F-4D97-AF65-F5344CB8AC3E}">
        <p14:creationId xmlns:p14="http://schemas.microsoft.com/office/powerpoint/2010/main" val="13972069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B76CE-065F-47CF-9360-F8F8491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10.Filtering and Comparing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B776-2DA9-4F2F-AC8A-8216DB17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hold all this data</a:t>
            </a:r>
          </a:p>
        </p:txBody>
      </p:sp>
    </p:spTree>
    <p:extLst>
      <p:ext uri="{BB962C8B-B14F-4D97-AF65-F5344CB8AC3E}">
        <p14:creationId xmlns:p14="http://schemas.microsoft.com/office/powerpoint/2010/main" val="9768210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B49A2-1991-4013-A8D8-98E7F2B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D70A-F6CF-4558-9959-05847528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Filtering: Apply filters as soon as possible.</a:t>
            </a:r>
          </a:p>
          <a:p>
            <a:r>
              <a:rPr lang="en-US" dirty="0"/>
              <a:t>Most cmdlets have some form of early filtering built-in.</a:t>
            </a:r>
          </a:p>
          <a:p>
            <a:r>
              <a:rPr lang="en-US" dirty="0"/>
              <a:t>Example: Get-Service -Name e*,s*</a:t>
            </a:r>
          </a:p>
          <a:p>
            <a:r>
              <a:rPr lang="en-US" dirty="0"/>
              <a:t>-Filter parameter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-Filter “Name -like ‘*DC’”</a:t>
            </a:r>
          </a:p>
          <a:p>
            <a:r>
              <a:rPr lang="en-US" dirty="0"/>
              <a:t>This is called filtering left.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4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920-3849-44F7-BECD-2ECA6B7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598-D10D-4B22-A9E8-B77F29D5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left is the most efficient.</a:t>
            </a:r>
          </a:p>
          <a:p>
            <a:r>
              <a:rPr lang="en-US" dirty="0"/>
              <a:t>Cmdlets further down the pipe will have less data to deal with.</a:t>
            </a:r>
          </a:p>
          <a:p>
            <a:r>
              <a:rPr lang="en-US" dirty="0"/>
              <a:t>Downside: Every cmdlet has its own filtering abilities.</a:t>
            </a:r>
          </a:p>
          <a:p>
            <a:pPr lvl="1"/>
            <a:r>
              <a:rPr lang="en-US" dirty="0"/>
              <a:t>Example: Get-Services only allows filtering on Name. 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allows filtering on Computer object attributes.</a:t>
            </a:r>
          </a:p>
          <a:p>
            <a:r>
              <a:rPr lang="en-US" dirty="0"/>
              <a:t>When built-in filtering is not sufficient: Where-Object.</a:t>
            </a:r>
          </a:p>
          <a:p>
            <a:pPr lvl="1"/>
            <a:r>
              <a:rPr lang="en-US" dirty="0"/>
              <a:t>Alias: Where</a:t>
            </a:r>
          </a:p>
        </p:txBody>
      </p:sp>
    </p:spTree>
    <p:extLst>
      <p:ext uri="{BB962C8B-B14F-4D97-AF65-F5344CB8AC3E}">
        <p14:creationId xmlns:p14="http://schemas.microsoft.com/office/powerpoint/2010/main" val="25468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6C30-C478-4524-A664-B8E0B7E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Powershell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F5A5-7374-44D9-ACC3-6B7FFA3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Microsoft: 100% functionality in the shell.</a:t>
            </a:r>
          </a:p>
          <a:p>
            <a:r>
              <a:rPr lang="en-US" dirty="0"/>
              <a:t>GUIs are built on top of Powershell</a:t>
            </a:r>
          </a:p>
          <a:p>
            <a:r>
              <a:rPr lang="en-US" dirty="0"/>
              <a:t>Exchange 2007+, </a:t>
            </a:r>
            <a:r>
              <a:rPr lang="en-US" dirty="0" err="1"/>
              <a:t>Sharepoint</a:t>
            </a:r>
            <a:r>
              <a:rPr lang="en-US" dirty="0"/>
              <a:t> 2010+, SSCM, Office365,…</a:t>
            </a:r>
          </a:p>
          <a:p>
            <a:r>
              <a:rPr lang="en-US" dirty="0"/>
              <a:t>Windows Server 2012 with Powershell v3.0</a:t>
            </a:r>
          </a:p>
          <a:p>
            <a:r>
              <a:rPr lang="en-US" dirty="0"/>
              <a:t>“Your choice is </a:t>
            </a:r>
            <a:r>
              <a:rPr lang="en-US" i="1" dirty="0"/>
              <a:t>learn Powershell</a:t>
            </a:r>
            <a:r>
              <a:rPr lang="en-US" dirty="0"/>
              <a:t>, or </a:t>
            </a:r>
            <a:r>
              <a:rPr lang="en-US" i="1" dirty="0"/>
              <a:t>would you like fries with that</a:t>
            </a:r>
            <a:r>
              <a:rPr lang="en-US" dirty="0"/>
              <a:t>?”</a:t>
            </a:r>
          </a:p>
          <a:p>
            <a:r>
              <a:rPr lang="en-US" dirty="0"/>
              <a:t>Open source! PowerShell Core runs on Mac OS and Linux.</a:t>
            </a:r>
          </a:p>
        </p:txBody>
      </p:sp>
    </p:spTree>
    <p:extLst>
      <p:ext uri="{BB962C8B-B14F-4D97-AF65-F5344CB8AC3E}">
        <p14:creationId xmlns:p14="http://schemas.microsoft.com/office/powerpoint/2010/main" val="13031369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10C-B056-4697-BDF3-EAE2755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9EAE-C55B-40DC-88DE-E8AD9AB3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programming languages.</a:t>
            </a:r>
          </a:p>
          <a:p>
            <a:r>
              <a:rPr lang="en-US" dirty="0"/>
              <a:t>Every comparison results in True or False.</a:t>
            </a:r>
          </a:p>
          <a:p>
            <a:r>
              <a:rPr lang="en-US" dirty="0"/>
              <a:t>-eq: Equal. Example: 5 -eq 5 equals True. “hello” -eq “help” equals False.</a:t>
            </a:r>
          </a:p>
          <a:p>
            <a:r>
              <a:rPr lang="en-US" dirty="0"/>
              <a:t>-ne: Not equal.</a:t>
            </a:r>
          </a:p>
          <a:p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,-le: Greater than or equal to, less than or equal to.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,-</a:t>
            </a:r>
            <a:r>
              <a:rPr lang="en-US" dirty="0" err="1"/>
              <a:t>lt</a:t>
            </a:r>
            <a:r>
              <a:rPr lang="en-US" dirty="0"/>
              <a:t>: Greater than, less than.</a:t>
            </a:r>
          </a:p>
        </p:txBody>
      </p:sp>
    </p:spTree>
    <p:extLst>
      <p:ext uri="{BB962C8B-B14F-4D97-AF65-F5344CB8AC3E}">
        <p14:creationId xmlns:p14="http://schemas.microsoft.com/office/powerpoint/2010/main" val="33170307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947-DE04-4C13-93A6-0C49D7C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4E-9CA9-4DFB-B271-689AA10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-and, -or makes combinations.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-and (10 -</a:t>
            </a:r>
            <a:r>
              <a:rPr lang="en-US" dirty="0" err="1"/>
              <a:t>gt</a:t>
            </a:r>
            <a:r>
              <a:rPr lang="en-US" dirty="0"/>
              <a:t> 100) is False.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-or (10 -</a:t>
            </a:r>
            <a:r>
              <a:rPr lang="en-US" dirty="0" err="1"/>
              <a:t>lt</a:t>
            </a:r>
            <a:r>
              <a:rPr lang="en-US" dirty="0"/>
              <a:t> 100) is True.</a:t>
            </a:r>
          </a:p>
          <a:p>
            <a:r>
              <a:rPr lang="en-US" dirty="0"/>
              <a:t>-not reverses the result.</a:t>
            </a:r>
          </a:p>
          <a:p>
            <a:pPr lvl="1"/>
            <a:r>
              <a:rPr lang="en-US" dirty="0"/>
              <a:t>Example: -not (5 -</a:t>
            </a:r>
            <a:r>
              <a:rPr lang="en-US" dirty="0" err="1"/>
              <a:t>lt</a:t>
            </a:r>
            <a:r>
              <a:rPr lang="en-US" dirty="0"/>
              <a:t> 10) equals False.</a:t>
            </a:r>
          </a:p>
          <a:p>
            <a:r>
              <a:rPr lang="en-US" dirty="0"/>
              <a:t>In PowerShell: $True and $False.</a:t>
            </a:r>
          </a:p>
          <a:p>
            <a:pPr lvl="1"/>
            <a:r>
              <a:rPr lang="en-US" dirty="0"/>
              <a:t>Example: $_.Responding -eq $False</a:t>
            </a:r>
          </a:p>
        </p:txBody>
      </p:sp>
    </p:spTree>
    <p:extLst>
      <p:ext uri="{BB962C8B-B14F-4D97-AF65-F5344CB8AC3E}">
        <p14:creationId xmlns:p14="http://schemas.microsoft.com/office/powerpoint/2010/main" val="39567838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156-7CC7-4AB0-A59E-EC4307F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1C38-DD5B-474F-815B-DFFA6BC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-like: For comparing strings. Accepts wildcards.</a:t>
            </a:r>
          </a:p>
          <a:p>
            <a:pPr lvl="1"/>
            <a:r>
              <a:rPr lang="en-US" dirty="0"/>
              <a:t>Example: “Hello” -like “*</a:t>
            </a:r>
            <a:r>
              <a:rPr lang="en-US" dirty="0" err="1"/>
              <a:t>ll</a:t>
            </a:r>
            <a:r>
              <a:rPr lang="en-US" dirty="0"/>
              <a:t>*” equals True.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notlike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clike</a:t>
            </a:r>
            <a:r>
              <a:rPr lang="en-US" dirty="0"/>
              <a:t> and -</a:t>
            </a:r>
            <a:r>
              <a:rPr lang="en-US" dirty="0" err="1"/>
              <a:t>cnotlike</a:t>
            </a:r>
            <a:r>
              <a:rPr lang="en-US" dirty="0"/>
              <a:t> for case-sensitive comparison.</a:t>
            </a:r>
          </a:p>
          <a:p>
            <a:r>
              <a:rPr lang="en-US" dirty="0"/>
              <a:t>-match: For matching regular expressions.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notmatch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342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45E-1071-4420-A220-C443A90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the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BFC-7D51-4427-96B4-E467544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Where-Object</a:t>
            </a:r>
          </a:p>
          <a:p>
            <a:pPr lvl="1"/>
            <a:r>
              <a:rPr lang="en-US" dirty="0"/>
              <a:t>Generic filtering cmdlet.</a:t>
            </a:r>
          </a:p>
          <a:p>
            <a:pPr lvl="1"/>
            <a:r>
              <a:rPr lang="en-US" dirty="0"/>
              <a:t>Example: Get-Service  | Where-Object -Filter {$_.Status -eq ‘Running’}</a:t>
            </a:r>
          </a:p>
          <a:p>
            <a:pPr lvl="1"/>
            <a:r>
              <a:rPr lang="en-US" dirty="0"/>
              <a:t>-Filter is positional.</a:t>
            </a:r>
          </a:p>
          <a:p>
            <a:r>
              <a:rPr lang="en-US" dirty="0"/>
              <a:t>$_ is a placeholder for the current object.</a:t>
            </a:r>
          </a:p>
          <a:p>
            <a:pPr lvl="1"/>
            <a:r>
              <a:rPr lang="en-US" dirty="0"/>
              <a:t>Access properties with ‘.’.</a:t>
            </a:r>
          </a:p>
          <a:p>
            <a:pPr lvl="1"/>
            <a:r>
              <a:rPr lang="en-US" dirty="0"/>
              <a:t>Example: $_.Status.</a:t>
            </a:r>
          </a:p>
          <a:p>
            <a:pPr lvl="1"/>
            <a:r>
              <a:rPr lang="en-US" dirty="0"/>
              <a:t>Only valid in special cases, like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42320350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645-D5EF-407B-BFD7-346E218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pipes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8E2D-17D4-49DB-8796-C566B75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(Get-Content c:\names.txt | Where-Object -Filter { $_ -</a:t>
            </a:r>
            <a:r>
              <a:rPr lang="en-US" dirty="0" err="1"/>
              <a:t>notlike</a:t>
            </a:r>
            <a:r>
              <a:rPr lang="en-US" dirty="0"/>
              <a:t> ‘*dc’ }) | Where-Object -Filter { $_.Status -eq ‘Running’}</a:t>
            </a:r>
          </a:p>
        </p:txBody>
      </p:sp>
    </p:spTree>
    <p:extLst>
      <p:ext uri="{BB962C8B-B14F-4D97-AF65-F5344CB8AC3E}">
        <p14:creationId xmlns:p14="http://schemas.microsoft.com/office/powerpoint/2010/main" val="2089038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97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61291-C956-4441-B156-6CCF016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Remote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5177-EED1-4EB3-B9AC-B1C49296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legion</a:t>
            </a:r>
          </a:p>
        </p:txBody>
      </p:sp>
    </p:spTree>
    <p:extLst>
      <p:ext uri="{BB962C8B-B14F-4D97-AF65-F5344CB8AC3E}">
        <p14:creationId xmlns:p14="http://schemas.microsoft.com/office/powerpoint/2010/main" val="4118785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A2BB-58C6-40BD-8F2D-ACE9FCE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40DB0-15E2-40FB-941F-264907F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is a parameter.</a:t>
            </a:r>
          </a:p>
          <a:p>
            <a:r>
              <a:rPr lang="en-US" dirty="0"/>
              <a:t>Get-Service, and some others, have this.</a:t>
            </a:r>
          </a:p>
          <a:p>
            <a:r>
              <a:rPr lang="en-US" dirty="0"/>
              <a:t>Gets services from a remote computer.</a:t>
            </a:r>
          </a:p>
          <a:p>
            <a:r>
              <a:rPr lang="en-US" dirty="0"/>
              <a:t>The vast majority of commands does not natively “support” this.</a:t>
            </a:r>
          </a:p>
          <a:p>
            <a:r>
              <a:rPr lang="en-US" dirty="0"/>
              <a:t>Solution: Remoting!</a:t>
            </a:r>
          </a:p>
        </p:txBody>
      </p:sp>
    </p:spTree>
    <p:extLst>
      <p:ext uri="{BB962C8B-B14F-4D97-AF65-F5344CB8AC3E}">
        <p14:creationId xmlns:p14="http://schemas.microsoft.com/office/powerpoint/2010/main" val="1495020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45B-25BB-4E48-9E6E-EF2ABD7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A4D2-50D6-4C46-A1E0-821471B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Telnet.</a:t>
            </a:r>
          </a:p>
          <a:p>
            <a:r>
              <a:rPr lang="en-US" dirty="0"/>
              <a:t>The command actually runs on the remote computer.</a:t>
            </a:r>
          </a:p>
          <a:p>
            <a:r>
              <a:rPr lang="en-US" dirty="0"/>
              <a:t>Only the results make it back to yours.</a:t>
            </a:r>
          </a:p>
          <a:p>
            <a:r>
              <a:rPr lang="en-US" dirty="0"/>
              <a:t>Protocol: Web Services for Management (WS-MAN)</a:t>
            </a:r>
          </a:p>
          <a:p>
            <a:pPr lvl="1"/>
            <a:r>
              <a:rPr lang="en-US" dirty="0"/>
              <a:t>Operates over HTTP(S), so easy firewall configuration.</a:t>
            </a:r>
          </a:p>
          <a:p>
            <a:pPr lvl="1"/>
            <a:r>
              <a:rPr lang="en-US" dirty="0"/>
              <a:t>Microsoft’s implementation of WS-MAN: Windows Remote Management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Installed by default.</a:t>
            </a:r>
          </a:p>
          <a:p>
            <a:pPr lvl="1"/>
            <a:r>
              <a:rPr lang="en-US" dirty="0"/>
              <a:t>Enabled by default on Server OS 2012+</a:t>
            </a:r>
          </a:p>
        </p:txBody>
      </p:sp>
    </p:spTree>
    <p:extLst>
      <p:ext uri="{BB962C8B-B14F-4D97-AF65-F5344CB8AC3E}">
        <p14:creationId xmlns:p14="http://schemas.microsoft.com/office/powerpoint/2010/main" val="8764183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27F-38F5-4EDA-BCC0-2E25B5C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900-E8D2-4D85-915F-ACD45CB8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cmdlets produce Objects.</a:t>
            </a:r>
          </a:p>
          <a:p>
            <a:r>
              <a:rPr lang="en-US" dirty="0"/>
              <a:t>These are serialized and transmitted as XML files.</a:t>
            </a:r>
          </a:p>
          <a:p>
            <a:r>
              <a:rPr lang="en-US" dirty="0"/>
              <a:t>On your computer, the XML file deserializes into an Object.</a:t>
            </a:r>
          </a:p>
          <a:p>
            <a:r>
              <a:rPr lang="en-US" dirty="0"/>
              <a:t>But: these object are static “snapshots”.</a:t>
            </a:r>
          </a:p>
          <a:p>
            <a:pPr lvl="1"/>
            <a:r>
              <a:rPr lang="en-US" dirty="0"/>
              <a:t>Example: You can’t tell a service to stop via remoting.</a:t>
            </a:r>
          </a:p>
          <a:p>
            <a:pPr lvl="1"/>
            <a:r>
              <a:rPr lang="en-US" dirty="0"/>
              <a:t>But there are ways to overcome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187611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014F-2551-4ECE-88FB-E4C569D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Meet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203DA-0674-4F97-86F8-3AE07CE5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15898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9A7-DF2B-446B-A206-C10E59B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B26-6035-41B2-809F-C94697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Enable-</a:t>
            </a:r>
            <a:r>
              <a:rPr lang="en-US" dirty="0" err="1"/>
              <a:t>PSRemoting</a:t>
            </a:r>
            <a:r>
              <a:rPr lang="en-US" dirty="0"/>
              <a:t>.</a:t>
            </a:r>
          </a:p>
          <a:p>
            <a:r>
              <a:rPr lang="en-US" dirty="0"/>
              <a:t>CMD: 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.</a:t>
            </a:r>
          </a:p>
          <a:p>
            <a:r>
              <a:rPr lang="en-US" dirty="0"/>
              <a:t>Running this in a “Public” network will fail.</a:t>
            </a:r>
          </a:p>
          <a:p>
            <a:pPr lvl="1"/>
            <a:r>
              <a:rPr lang="en-US" dirty="0"/>
              <a:t>Needs to be Home or Work.</a:t>
            </a:r>
          </a:p>
          <a:p>
            <a:r>
              <a:rPr lang="en-US" dirty="0"/>
              <a:t>Can be enabled via GPO in a domain as well.</a:t>
            </a:r>
          </a:p>
          <a:p>
            <a:r>
              <a:rPr lang="en-US" dirty="0"/>
              <a:t>TCP ports 5985 (HTTP) and 5986 (HTTPS) by default.</a:t>
            </a:r>
          </a:p>
        </p:txBody>
      </p:sp>
    </p:spTree>
    <p:extLst>
      <p:ext uri="{BB962C8B-B14F-4D97-AF65-F5344CB8AC3E}">
        <p14:creationId xmlns:p14="http://schemas.microsoft.com/office/powerpoint/2010/main" val="18382170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D28-1827-4C76-8579-DC1A22C8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CB7-841D-4CC7-98D3-2BA41D34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shell of a single computer.</a:t>
            </a:r>
          </a:p>
          <a:p>
            <a:r>
              <a:rPr lang="en-US" dirty="0"/>
              <a:t>Kind of like RPD, but for the CLI.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shell will change: [</a:t>
            </a:r>
            <a:r>
              <a:rPr lang="en-US" dirty="0" err="1"/>
              <a:t>ServerName</a:t>
            </a:r>
            <a:r>
              <a:rPr lang="en-US" dirty="0"/>
              <a:t>] PS C:\&gt;</a:t>
            </a:r>
          </a:p>
          <a:p>
            <a:pPr lvl="1"/>
            <a:r>
              <a:rPr lang="en-US" dirty="0"/>
              <a:t>Indicating successful connection.</a:t>
            </a:r>
          </a:p>
          <a:p>
            <a:r>
              <a:rPr lang="en-US" dirty="0"/>
              <a:t>No object serialization. All objects are “live”.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139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98A-C6B7-4F61-87ED-B48D89E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2199-DB5A-4B9F-9697-EC7947A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</a:t>
            </a:r>
          </a:p>
          <a:p>
            <a:pPr lvl="1"/>
            <a:r>
              <a:rPr lang="en-US" dirty="0"/>
              <a:t>Example: Invoke-Command -</a:t>
            </a:r>
            <a:r>
              <a:rPr lang="en-US" dirty="0" err="1"/>
              <a:t>Computername</a:t>
            </a:r>
            <a:r>
              <a:rPr lang="en-US" dirty="0"/>
              <a:t> R1,R2,R3,R4 -Command { Get-</a:t>
            </a:r>
            <a:r>
              <a:rPr lang="en-US" dirty="0" err="1"/>
              <a:t>EventLog</a:t>
            </a:r>
            <a:r>
              <a:rPr lang="en-US" dirty="0"/>
              <a:t> Security -Newest 200 | Where { $_.</a:t>
            </a:r>
            <a:r>
              <a:rPr lang="en-US" dirty="0" err="1"/>
              <a:t>EventID</a:t>
            </a:r>
            <a:r>
              <a:rPr lang="en-US" dirty="0"/>
              <a:t> -eq 1212}}</a:t>
            </a:r>
          </a:p>
          <a:p>
            <a:r>
              <a:rPr lang="en-US" dirty="0"/>
              <a:t>Everything in the -Command {brackets} gets executed on the remote computer.</a:t>
            </a:r>
          </a:p>
          <a:p>
            <a:pPr lvl="1"/>
            <a:r>
              <a:rPr lang="en-US" dirty="0"/>
              <a:t>-Command is actually an alias for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Powershell processes 32 computers at once. More get queued.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ThrottleLimit</a:t>
            </a:r>
            <a:r>
              <a:rPr lang="en-US" dirty="0"/>
              <a:t> parameter to increase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4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BB0-C7A4-4531-923B-B4B52D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4D2-67B4-468B-BD39-01F4900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works on computer name only. No DNS alias or IP address.</a:t>
            </a:r>
          </a:p>
          <a:p>
            <a:r>
              <a:rPr lang="en-US" dirty="0"/>
              <a:t>Invoke-Command runs one command at a time.</a:t>
            </a:r>
          </a:p>
          <a:p>
            <a:pPr lvl="1"/>
            <a:r>
              <a:rPr lang="en-US" dirty="0"/>
              <a:t>The session opens, the </a:t>
            </a:r>
            <a:r>
              <a:rPr lang="en-US" dirty="0" err="1"/>
              <a:t>ScriptBlock</a:t>
            </a:r>
            <a:r>
              <a:rPr lang="en-US" dirty="0"/>
              <a:t> is executed, and the sessions closes.</a:t>
            </a:r>
          </a:p>
          <a:p>
            <a:r>
              <a:rPr lang="en-US" dirty="0"/>
              <a:t>PowerShell needs to run as administrator.</a:t>
            </a:r>
          </a:p>
          <a:p>
            <a:r>
              <a:rPr lang="en-US" dirty="0"/>
              <a:t>Mind the firewall.</a:t>
            </a:r>
          </a:p>
          <a:p>
            <a:r>
              <a:rPr lang="en-US" dirty="0"/>
              <a:t>GPO overrides local policies!</a:t>
            </a:r>
          </a:p>
        </p:txBody>
      </p:sp>
    </p:spTree>
    <p:extLst>
      <p:ext uri="{BB962C8B-B14F-4D97-AF65-F5344CB8AC3E}">
        <p14:creationId xmlns:p14="http://schemas.microsoft.com/office/powerpoint/2010/main" val="4066572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B3D5F-5E7B-45A3-93BD-1743511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100C-128E-4299-82F6-C6F8D925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to prevent global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48114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5AA22-17CF-45AD-97FF-FD8B091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Shell secure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56F7-943E-4AAC-90A9-AE00A9F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VBScript and WSH</a:t>
            </a:r>
          </a:p>
          <a:p>
            <a:pPr lvl="1"/>
            <a:r>
              <a:rPr lang="en-US" dirty="0"/>
              <a:t>Early scripting languages.</a:t>
            </a:r>
          </a:p>
          <a:p>
            <a:pPr lvl="1"/>
            <a:r>
              <a:rPr lang="en-US" dirty="0"/>
              <a:t>Leaky buckets.</a:t>
            </a:r>
          </a:p>
          <a:p>
            <a:pPr lvl="1"/>
            <a:r>
              <a:rPr lang="en-US" dirty="0"/>
              <a:t>Point of entry for many viruses: I Love You, Melissa,…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Trustworthy Computing Initiative</a:t>
            </a:r>
          </a:p>
          <a:p>
            <a:pPr lvl="1"/>
            <a:r>
              <a:rPr lang="en-US" dirty="0"/>
              <a:t>Security experts closely involved with the project.</a:t>
            </a:r>
          </a:p>
          <a:p>
            <a:pPr lvl="1"/>
            <a:r>
              <a:rPr lang="en-US" dirty="0"/>
              <a:t>As secure as can be.</a:t>
            </a:r>
          </a:p>
        </p:txBody>
      </p:sp>
    </p:spTree>
    <p:extLst>
      <p:ext uri="{BB962C8B-B14F-4D97-AF65-F5344CB8AC3E}">
        <p14:creationId xmlns:p14="http://schemas.microsoft.com/office/powerpoint/2010/main" val="2360686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82F-D6A6-4123-A4F3-9AE64C2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A5B-1B5A-4DB3-A322-43C0D0F0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additional layers of permissions.</a:t>
            </a:r>
          </a:p>
          <a:p>
            <a:pPr lvl="1"/>
            <a:r>
              <a:rPr lang="en-US" dirty="0"/>
              <a:t>You can only do what you are allowed to do.</a:t>
            </a:r>
          </a:p>
          <a:p>
            <a:pPr lvl="1"/>
            <a:r>
              <a:rPr lang="en-US" dirty="0"/>
              <a:t>Example: New-</a:t>
            </a:r>
            <a:r>
              <a:rPr lang="en-US" dirty="0" err="1"/>
              <a:t>ADUser</a:t>
            </a:r>
            <a:r>
              <a:rPr lang="en-US" dirty="0"/>
              <a:t> will not work for your account without AD rights.</a:t>
            </a:r>
          </a:p>
          <a:p>
            <a:r>
              <a:rPr lang="en-US" dirty="0"/>
              <a:t>Unable to bypass existing permissions.</a:t>
            </a:r>
          </a:p>
          <a:p>
            <a:pPr lvl="1"/>
            <a:r>
              <a:rPr lang="en-US" dirty="0"/>
              <a:t>“Works on my PC”.</a:t>
            </a:r>
          </a:p>
          <a:p>
            <a:pPr lvl="1"/>
            <a:r>
              <a:rPr lang="en-US" dirty="0"/>
              <a:t>Giving a script to users does not mean those users have enough rights to run it.</a:t>
            </a:r>
          </a:p>
          <a:p>
            <a:r>
              <a:rPr lang="en-US" dirty="0"/>
              <a:t>No defense against malware.</a:t>
            </a:r>
          </a:p>
          <a:p>
            <a:r>
              <a:rPr lang="en-US" dirty="0"/>
              <a:t>Goal: prevent users from </a:t>
            </a:r>
            <a:r>
              <a:rPr lang="en-US" i="1" dirty="0"/>
              <a:t>unintentionally</a:t>
            </a:r>
            <a:r>
              <a:rPr lang="en-US" dirty="0"/>
              <a:t> running scripts or commands.</a:t>
            </a:r>
          </a:p>
        </p:txBody>
      </p:sp>
    </p:spTree>
    <p:extLst>
      <p:ext uri="{BB962C8B-B14F-4D97-AF65-F5344CB8AC3E}">
        <p14:creationId xmlns:p14="http://schemas.microsoft.com/office/powerpoint/2010/main" val="562720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782-3437-44FA-AA96-321D6CA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BB5-4266-4B7D-A861-FF426F6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policy: Restricted.</a:t>
            </a:r>
          </a:p>
          <a:p>
            <a:pPr lvl="1"/>
            <a:r>
              <a:rPr lang="en-US" dirty="0"/>
              <a:t>You can not run any scripts by default.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Can be set via GPO.</a:t>
            </a:r>
          </a:p>
          <a:p>
            <a:r>
              <a:rPr lang="en-US" dirty="0"/>
              <a:t>Can be set per command with -</a:t>
            </a:r>
            <a:r>
              <a:rPr lang="en-US" dirty="0" err="1"/>
              <a:t>ExecutionPolicy</a:t>
            </a:r>
            <a:r>
              <a:rPr lang="en-US" dirty="0"/>
              <a:t> parameter.</a:t>
            </a:r>
          </a:p>
          <a:p>
            <a:pPr lvl="1"/>
            <a:r>
              <a:rPr lang="en-US" dirty="0"/>
              <a:t>This overrides local settings and GPO.</a:t>
            </a:r>
          </a:p>
        </p:txBody>
      </p:sp>
    </p:spTree>
    <p:extLst>
      <p:ext uri="{BB962C8B-B14F-4D97-AF65-F5344CB8AC3E}">
        <p14:creationId xmlns:p14="http://schemas.microsoft.com/office/powerpoint/2010/main" val="9125186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958-E110-41EA-BAF6-2A26C00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3103-C8F0-45FF-AB22-1FEDCE9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Restricted: Default. No scripts can be executed.</a:t>
            </a:r>
          </a:p>
          <a:p>
            <a:pPr lvl="1"/>
            <a:r>
              <a:rPr lang="en-US" dirty="0"/>
              <a:t>Except when signed by Microsoft.</a:t>
            </a:r>
          </a:p>
          <a:p>
            <a:r>
              <a:rPr lang="en-US" dirty="0" err="1"/>
              <a:t>AllSigned</a:t>
            </a:r>
            <a:r>
              <a:rPr lang="en-US" dirty="0"/>
              <a:t>: All scripts that are signed by a trusted CA.</a:t>
            </a:r>
          </a:p>
          <a:p>
            <a:r>
              <a:rPr lang="en-US" dirty="0" err="1"/>
              <a:t>RemoteSigned</a:t>
            </a:r>
            <a:r>
              <a:rPr lang="en-US" dirty="0"/>
              <a:t>: Local scripts can run, remote scripts need to be signed.</a:t>
            </a:r>
          </a:p>
          <a:p>
            <a:pPr lvl="1"/>
            <a:r>
              <a:rPr lang="en-US" dirty="0"/>
              <a:t>This includes scripts downloaded from the internet.</a:t>
            </a:r>
          </a:p>
          <a:p>
            <a:r>
              <a:rPr lang="en-US" dirty="0"/>
              <a:t>Unrestricted: Every script is allowed to run.</a:t>
            </a:r>
          </a:p>
          <a:p>
            <a:r>
              <a:rPr lang="en-US" dirty="0"/>
              <a:t>Bypass: “I got this. Don’t worry about it.”</a:t>
            </a:r>
          </a:p>
        </p:txBody>
      </p:sp>
    </p:spTree>
    <p:extLst>
      <p:ext uri="{BB962C8B-B14F-4D97-AF65-F5344CB8AC3E}">
        <p14:creationId xmlns:p14="http://schemas.microsoft.com/office/powerpoint/2010/main" val="385654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xes_Template_2018.pptx  -  Read-Only" id="{ADC4F373-E2F0-41DB-B48C-ACFBB22D8AFB}" vid="{383C6EF1-7D93-4B8E-A1B3-9C8475B9BD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Axxes_Template_2018</Template>
  <TotalTime>297</TotalTime>
  <Words>7445</Words>
  <Application>Microsoft Office PowerPoint</Application>
  <PresentationFormat>Widescreen</PresentationFormat>
  <Paragraphs>1194</Paragraphs>
  <Slides>170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5" baseType="lpstr">
      <vt:lpstr>Arial</vt:lpstr>
      <vt:lpstr>Calibri</vt:lpstr>
      <vt:lpstr>Century Gothic</vt:lpstr>
      <vt:lpstr>Wingdings 3</vt:lpstr>
      <vt:lpstr>TEMPLATE_AXXES_V2</vt:lpstr>
      <vt:lpstr>Powershell</vt:lpstr>
      <vt:lpstr>Getting to know each other</vt:lpstr>
      <vt:lpstr>Getting to know each other</vt:lpstr>
      <vt:lpstr>Survey</vt:lpstr>
      <vt:lpstr>1. Introduction</vt:lpstr>
      <vt:lpstr>Life without PowerShell</vt:lpstr>
      <vt:lpstr>Life without PowerShell</vt:lpstr>
      <vt:lpstr>Life with Powershell </vt:lpstr>
      <vt:lpstr>2. Meet Powershell</vt:lpstr>
      <vt:lpstr>Choose your weapon</vt:lpstr>
      <vt:lpstr>The console Window </vt:lpstr>
      <vt:lpstr>The Integrated Scripting Environment (ISE)</vt:lpstr>
      <vt:lpstr>Visual Studio Code</vt:lpstr>
      <vt:lpstr>Tab Completion and Intellisense</vt:lpstr>
      <vt:lpstr>What version am I running?</vt:lpstr>
      <vt:lpstr>3. Using the help system</vt:lpstr>
      <vt:lpstr>Updatable Help </vt:lpstr>
      <vt:lpstr>Get some help</vt:lpstr>
      <vt:lpstr>Using Help to find commands</vt:lpstr>
      <vt:lpstr>Interpreting the help</vt:lpstr>
      <vt:lpstr>Optional and Mandatory parameters</vt:lpstr>
      <vt:lpstr>Positional Parameters</vt:lpstr>
      <vt:lpstr>Full Help</vt:lpstr>
      <vt:lpstr>Parameter values</vt:lpstr>
      <vt:lpstr>Common types of input</vt:lpstr>
      <vt:lpstr>Finding examples</vt:lpstr>
      <vt:lpstr>Online help</vt:lpstr>
      <vt:lpstr>Lab</vt:lpstr>
      <vt:lpstr>4. Running commands</vt:lpstr>
      <vt:lpstr>Powershell, emphasis shell</vt:lpstr>
      <vt:lpstr>The anatomy of a command</vt:lpstr>
      <vt:lpstr>The anatomy of a command</vt:lpstr>
      <vt:lpstr>The verb-noun convention</vt:lpstr>
      <vt:lpstr>Aliases</vt:lpstr>
      <vt:lpstr>Taking shortcuts</vt:lpstr>
      <vt:lpstr>External commands support</vt:lpstr>
      <vt:lpstr>Dealing with errors</vt:lpstr>
      <vt:lpstr>Lab</vt:lpstr>
      <vt:lpstr>5. Working with providers </vt:lpstr>
      <vt:lpstr>Providers?</vt:lpstr>
      <vt:lpstr>PSDrive</vt:lpstr>
      <vt:lpstr>The filesystem</vt:lpstr>
      <vt:lpstr>Navigating the filesystem</vt:lpstr>
      <vt:lpstr>Wildcards in Items</vt:lpstr>
      <vt:lpstr>Working with other providers</vt:lpstr>
      <vt:lpstr>Lab</vt:lpstr>
      <vt:lpstr>6. The pipeline</vt:lpstr>
      <vt:lpstr>Connecting one command to another </vt:lpstr>
      <vt:lpstr>Piping to a file or printer</vt:lpstr>
      <vt:lpstr>Piping can be dangerous </vt:lpstr>
      <vt:lpstr>Lab</vt:lpstr>
      <vt:lpstr>7. Adding commands</vt:lpstr>
      <vt:lpstr>How one shell can do everything</vt:lpstr>
      <vt:lpstr>Finding and adding snap-ins</vt:lpstr>
      <vt:lpstr>Finding and adding Modules</vt:lpstr>
      <vt:lpstr>Profile scripts </vt:lpstr>
      <vt:lpstr>Getting modules from the internet</vt:lpstr>
      <vt:lpstr>Lab</vt:lpstr>
      <vt:lpstr>8. Objects</vt:lpstr>
      <vt:lpstr>What are objects?</vt:lpstr>
      <vt:lpstr>Why objects?</vt:lpstr>
      <vt:lpstr>Discovering objects</vt:lpstr>
      <vt:lpstr>Using object Methods</vt:lpstr>
      <vt:lpstr>Sorting Objects</vt:lpstr>
      <vt:lpstr>Being selective</vt:lpstr>
      <vt:lpstr>Lab</vt:lpstr>
      <vt:lpstr>9. Formatting</vt:lpstr>
      <vt:lpstr>Default formatting</vt:lpstr>
      <vt:lpstr>Formatting tables</vt:lpstr>
      <vt:lpstr>Formatting Tables </vt:lpstr>
      <vt:lpstr>Formatting Lists  </vt:lpstr>
      <vt:lpstr>Formatting wide lists</vt:lpstr>
      <vt:lpstr>Custom columns and list entries</vt:lpstr>
      <vt:lpstr>Going out</vt:lpstr>
      <vt:lpstr>Format Right</vt:lpstr>
      <vt:lpstr>Lab</vt:lpstr>
      <vt:lpstr>10.Filtering and Comparing</vt:lpstr>
      <vt:lpstr>Filtering</vt:lpstr>
      <vt:lpstr>Filtering left</vt:lpstr>
      <vt:lpstr>Comparison operators</vt:lpstr>
      <vt:lpstr>Comparison operators</vt:lpstr>
      <vt:lpstr>Comparison operators</vt:lpstr>
      <vt:lpstr>Filtering out the pipeline </vt:lpstr>
      <vt:lpstr>Multiple pipes and filtering</vt:lpstr>
      <vt:lpstr>Lab</vt:lpstr>
      <vt:lpstr>11. Remote control</vt:lpstr>
      <vt:lpstr>-Computername</vt:lpstr>
      <vt:lpstr>The idea behind remote Powershell</vt:lpstr>
      <vt:lpstr>The idea behind remote Powershell</vt:lpstr>
      <vt:lpstr>Enabling WinRM</vt:lpstr>
      <vt:lpstr>One-to-One remoting</vt:lpstr>
      <vt:lpstr>One-to-many remoting</vt:lpstr>
      <vt:lpstr>Good to know</vt:lpstr>
      <vt:lpstr>Lab</vt:lpstr>
      <vt:lpstr>12. Security</vt:lpstr>
      <vt:lpstr>Keeping the Shell secure</vt:lpstr>
      <vt:lpstr>Powershell security goals</vt:lpstr>
      <vt:lpstr>Execution policy</vt:lpstr>
      <vt:lpstr>Execution policies</vt:lpstr>
      <vt:lpstr>Code signing</vt:lpstr>
      <vt:lpstr>Code signing</vt:lpstr>
      <vt:lpstr>Code signing</vt:lpstr>
      <vt:lpstr>Other security measures</vt:lpstr>
      <vt:lpstr>Lab</vt:lpstr>
      <vt:lpstr>13. Variables</vt:lpstr>
      <vt:lpstr>Storing values in variables</vt:lpstr>
      <vt:lpstr>Quotes and variables</vt:lpstr>
      <vt:lpstr>Storing many objects in a variable</vt:lpstr>
      <vt:lpstr>Working with multiple objects</vt:lpstr>
      <vt:lpstr>Unrolling properties</vt:lpstr>
      <vt:lpstr>Subexpressions</vt:lpstr>
      <vt:lpstr>Declaring types</vt:lpstr>
      <vt:lpstr>Types</vt:lpstr>
      <vt:lpstr>Commands for variables</vt:lpstr>
      <vt:lpstr>Lab</vt:lpstr>
      <vt:lpstr>14. Input and Output</vt:lpstr>
      <vt:lpstr>Display information</vt:lpstr>
      <vt:lpstr>Read-Host</vt:lpstr>
      <vt:lpstr>Inputbox</vt:lpstr>
      <vt:lpstr>Write-Host</vt:lpstr>
      <vt:lpstr>Write-Output</vt:lpstr>
      <vt:lpstr>Other ways to write</vt:lpstr>
      <vt:lpstr>Lab</vt:lpstr>
      <vt:lpstr>15. Scripting</vt:lpstr>
      <vt:lpstr>Not programming (per se)</vt:lpstr>
      <vt:lpstr>The definition of insanity</vt:lpstr>
      <vt:lpstr>Parameterizing scripts</vt:lpstr>
      <vt:lpstr>Documenting your script</vt:lpstr>
      <vt:lpstr>One script = One pipeline</vt:lpstr>
      <vt:lpstr>Scope</vt:lpstr>
      <vt:lpstr>Lab</vt:lpstr>
      <vt:lpstr>16. Active Directory</vt:lpstr>
      <vt:lpstr>RSAT</vt:lpstr>
      <vt:lpstr>Commandlets</vt:lpstr>
      <vt:lpstr>Main usage </vt:lpstr>
      <vt:lpstr>Reminder: Combining multiple commandlets </vt:lpstr>
      <vt:lpstr>17. Multitasking</vt:lpstr>
      <vt:lpstr>Make Powershell do multiple things</vt:lpstr>
      <vt:lpstr>Synchronous vs asynchronous</vt:lpstr>
      <vt:lpstr>Creating a local job</vt:lpstr>
      <vt:lpstr>Creating a local job</vt:lpstr>
      <vt:lpstr>Remoting as a job</vt:lpstr>
      <vt:lpstr>Getting job results</vt:lpstr>
      <vt:lpstr>Getting Job results</vt:lpstr>
      <vt:lpstr>Working with child jobs</vt:lpstr>
      <vt:lpstr>Managing Jobs</vt:lpstr>
      <vt:lpstr>Scheduled jobs</vt:lpstr>
      <vt:lpstr>Lab</vt:lpstr>
      <vt:lpstr>18. Programming</vt:lpstr>
      <vt:lpstr>PowerShell = .NET</vt:lpstr>
      <vt:lpstr>Functions</vt:lpstr>
      <vt:lpstr>Functions</vt:lpstr>
      <vt:lpstr>Logical structures</vt:lpstr>
      <vt:lpstr>Lab</vt:lpstr>
      <vt:lpstr>19. Toolmaking and GUIs</vt:lpstr>
      <vt:lpstr>Toolmaking</vt:lpstr>
      <vt:lpstr>GUIs</vt:lpstr>
      <vt:lpstr>Loading GUIs</vt:lpstr>
      <vt:lpstr>Example</vt:lpstr>
      <vt:lpstr>No Lab</vt:lpstr>
      <vt:lpstr>20. Tips &amp; Tricks</vt:lpstr>
      <vt:lpstr>Use the -Force</vt:lpstr>
      <vt:lpstr>Readability</vt:lpstr>
      <vt:lpstr>String manipulation</vt:lpstr>
      <vt:lpstr>Date Manipulation</vt:lpstr>
      <vt:lpstr>WMI </vt:lpstr>
      <vt:lpstr> Survey</vt:lpstr>
      <vt:lpstr>Resources</vt:lpstr>
      <vt:lpstr>Special Thanks</vt:lpstr>
      <vt:lpstr>Good luck, and have fun using PowerShell!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Matthias van den Elsacker</dc:creator>
  <cp:lastModifiedBy>van den Elsacker, Matthias</cp:lastModifiedBy>
  <cp:revision>12</cp:revision>
  <dcterms:created xsi:type="dcterms:W3CDTF">2018-09-08T15:13:33Z</dcterms:created>
  <dcterms:modified xsi:type="dcterms:W3CDTF">2019-08-20T14:47:49Z</dcterms:modified>
</cp:coreProperties>
</file>