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media/image9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11468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11468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2760"/>
            <a:ext cx="7114680" cy="179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/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8ABE6E-C39E-4531-8DAD-1C354506F0D5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320" y="108000"/>
            <a:ext cx="7794360" cy="160740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 sz="1400"/>
              <a:t>&lt;date/heure&gt;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 sz="1400"/>
              <a:t>&lt;pied de page&gt;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68DFD8-6DB8-4283-828C-9ABCEC85E713}" type="slidenum">
              <a:rPr lang="fr-FR" sz="1400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711468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Présentation GT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2088000"/>
            <a:ext cx="8870040" cy="484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 sz="5400"/>
              <a:t>Projet :</a:t>
            </a:r>
            <a:endParaRPr/>
          </a:p>
          <a:p>
            <a:pPr algn="ctr"/>
            <a:r>
              <a:rPr lang="fr-FR" sz="5400"/>
              <a:t>Serious Game</a:t>
            </a:r>
            <a:endParaRPr/>
          </a:p>
          <a:p>
            <a:pPr algn="ctr"/>
            <a:r>
              <a:rPr lang="fr-FR" sz="5400"/>
              <a:t>Reproduction d'une scène 3D</a:t>
            </a:r>
            <a:endParaRPr/>
          </a:p>
          <a:p>
            <a:pPr algn="ctr"/>
            <a:endParaRPr/>
          </a:p>
          <a:p>
            <a:r>
              <a:rPr lang="fr-FR" sz="3600"/>
              <a:t>Florian Schmidt</a:t>
            </a:r>
            <a:endParaRPr/>
          </a:p>
          <a:p>
            <a:r>
              <a:rPr lang="fr-FR" sz="3600"/>
              <a:t>Matthias Bonnivard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4000" y="153720"/>
            <a:ext cx="7992000" cy="15303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 sz="5400"/>
              <a:t>Conclusion</a:t>
            </a:r>
            <a:r>
              <a:rPr lang="fr-FR" sz="5400"/>
              <a:t>
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89960" y="221256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- Beaucoup de </a:t>
            </a:r>
            <a:r>
              <a:rPr b="1" lang="fr-FR"/>
              <a:t>possibilités d'évolution</a:t>
            </a:r>
            <a:r>
              <a:rPr lang="fr-FR"/>
              <a:t>.</a:t>
            </a:r>
            <a:endParaRPr/>
          </a:p>
          <a:p>
            <a:endParaRPr/>
          </a:p>
          <a:p>
            <a:r>
              <a:rPr lang="fr-FR"/>
              <a:t>- Des tests sur des enfants peuvent permettre de se rendre compte des défauts et choses à changer. </a:t>
            </a:r>
            <a:endParaRPr/>
          </a:p>
          <a:p>
            <a:endParaRPr/>
          </a:p>
          <a:p>
            <a:r>
              <a:rPr lang="fr-FR"/>
              <a:t>- Utilité pédagogique du jeu.(perception dans l'espace ...)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4000" y="153720"/>
            <a:ext cx="7992000" cy="15303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 sz="5400"/>
              <a:t>Démo technique</a:t>
            </a:r>
            <a:r>
              <a:rPr lang="fr-FR" sz="5400"/>
              <a:t>
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89960" y="221256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25000"/>
              <a:buFont typeface="StarSymbol"/>
              <a:buChar char=""/>
            </a:pPr>
            <a:r>
              <a:rPr lang="fr-FR" sz="5400"/>
              <a:t>Démo technique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711468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5400"/>
              <a:t>Plan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Font typeface="Times New Roman"/>
              <a:buAutoNum type="arabicPeriod"/>
            </a:pPr>
            <a:r>
              <a:rPr lang="fr-FR"/>
              <a:t> </a:t>
            </a:r>
            <a:r>
              <a:rPr lang="fr-FR"/>
              <a:t>Introduction</a:t>
            </a:r>
            <a:endParaRPr/>
          </a:p>
          <a:p>
            <a:pPr>
              <a:buFont typeface="Times New Roman"/>
              <a:buAutoNum type="arabicPeriod"/>
            </a:pPr>
            <a:r>
              <a:rPr lang="fr-FR"/>
              <a:t> </a:t>
            </a:r>
            <a:r>
              <a:rPr lang="fr-FR"/>
              <a:t>Jeu actuel</a:t>
            </a:r>
            <a:endParaRPr/>
          </a:p>
          <a:p>
            <a:pPr>
              <a:buFont typeface="Times New Roman"/>
              <a:buAutoNum type="arabicPeriod"/>
            </a:pPr>
            <a:r>
              <a:rPr lang="fr-FR"/>
              <a:t> </a:t>
            </a:r>
            <a:r>
              <a:rPr lang="fr-FR"/>
              <a:t>Aspect pédagogique</a:t>
            </a:r>
            <a:endParaRPr/>
          </a:p>
          <a:p>
            <a:pPr>
              <a:buFont typeface="Times New Roman"/>
              <a:buAutoNum type="arabicPeriod"/>
            </a:pPr>
            <a:r>
              <a:rPr lang="fr-FR"/>
              <a:t> </a:t>
            </a:r>
            <a:r>
              <a:rPr lang="fr-FR"/>
              <a:t>Outil : Unity</a:t>
            </a:r>
            <a:endParaRPr/>
          </a:p>
          <a:p>
            <a:pPr>
              <a:buFont typeface="Times New Roman"/>
              <a:buAutoNum type="arabicPeriod"/>
            </a:pPr>
            <a:r>
              <a:rPr lang="fr-FR"/>
              <a:t> </a:t>
            </a:r>
            <a:r>
              <a:rPr lang="fr-FR"/>
              <a:t>Possibilités d'évolution</a:t>
            </a:r>
            <a:endParaRPr/>
          </a:p>
          <a:p>
            <a:pPr>
              <a:buFont typeface="Times New Roman"/>
              <a:buAutoNum type="arabicPeriod"/>
            </a:pPr>
            <a:r>
              <a:rPr lang="fr-FR"/>
              <a:t> </a:t>
            </a:r>
            <a:r>
              <a:rPr lang="fr-FR"/>
              <a:t>Conclusion</a:t>
            </a:r>
            <a:endParaRPr/>
          </a:p>
          <a:p>
            <a:pPr>
              <a:buFont typeface="Times New Roman"/>
              <a:buAutoNum type="arabicPeriod"/>
            </a:pPr>
            <a:r>
              <a:rPr lang="fr-FR"/>
              <a:t> </a:t>
            </a:r>
            <a:r>
              <a:rPr lang="fr-FR"/>
              <a:t>Démo technique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99720"/>
            <a:ext cx="7114680" cy="1664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5400"/>
              <a:t>Introduction</a:t>
            </a:r>
            <a:r>
              <a:rPr lang="fr-FR"/>
              <a:t>
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89960" y="51120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2800"/>
              <a:t>Un pré-projet en vue de l’élaboration d’une plate forme de Serious Game à monter en collaboration entre la HEP de Lausanne et la HES-SO</a:t>
            </a:r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3528000"/>
            <a:ext cx="8856000" cy="38160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16000" y="279360"/>
            <a:ext cx="7992000" cy="1530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5400"/>
              <a:t>Jeu actuel</a:t>
            </a:r>
            <a:r>
              <a:rPr lang="fr-FR" sz="5400"/>
              <a:t>
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32000" y="108000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r>
              <a:rPr lang="fr-FR" sz="2800"/>
              <a:t>La grille (tableau 3 dimensions)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r>
              <a:rPr b="1" lang="fr-FR" sz="2800"/>
              <a:t>Game play</a:t>
            </a:r>
            <a:r>
              <a:rPr lang="fr-FR" sz="2800"/>
              <a:t> 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 sz="2800"/>
              <a:t>- flèches directionnelles → déplacer le cube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 sz="2800"/>
              <a:t>- espace → créer un cube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 sz="2800"/>
              <a:t>- touche B → changer de vue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4536000"/>
            <a:ext cx="7443360" cy="296424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16000" y="279360"/>
            <a:ext cx="7992000" cy="1530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5400"/>
              <a:t>Jeu actuel</a:t>
            </a:r>
            <a:r>
              <a:rPr lang="fr-FR" sz="5400"/>
              <a:t>
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09720"/>
            <a:ext cx="8870040" cy="45579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b="1" lang="fr-FR"/>
              <a:t>Pour mieux comprendre le jeu une logique de coloration est mise en place :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fr-FR"/>
              <a:t>Jaune = indice dans l'espace :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 lvl="1"/>
            <a:r>
              <a:rPr lang="fr-FR"/>
              <a:t>	</a:t>
            </a:r>
            <a:r>
              <a:rPr lang="fr-FR"/>
              <a:t>Vert = bonne position :</a:t>
            </a: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 lvl="1">
              <a:buSzPct val="25000"/>
              <a:buFont typeface="StarSymbol"/>
              <a:buChar char=""/>
            </a:pP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fr-FR"/>
              <a:t>Rouge = mauvaise position :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4120" y="3649320"/>
            <a:ext cx="7877880" cy="742680"/>
          </a:xfrm>
          <a:prstGeom prst="rect">
            <a:avLst/>
          </a:prstGeom>
        </p:spPr>
      </p:pic>
      <p:pic>
        <p:nvPicPr>
          <p:cNvPr descr="" id="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92000" y="5904000"/>
            <a:ext cx="2085840" cy="1428480"/>
          </a:xfrm>
          <a:prstGeom prst="rect">
            <a:avLst/>
          </a:prstGeom>
        </p:spPr>
      </p:pic>
      <p:pic>
        <p:nvPicPr>
          <p:cNvPr descr="" id="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12320" y="4680000"/>
            <a:ext cx="2047680" cy="9140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16000" y="279360"/>
            <a:ext cx="7992000" cy="1530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5400"/>
              <a:t>Jeu actuel</a:t>
            </a:r>
            <a:r>
              <a:rPr lang="fr-FR" sz="5400"/>
              <a:t>
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0972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 </a:t>
            </a:r>
            <a:r>
              <a:rPr lang="fr-FR"/>
              <a:t>Informations affichés (HUD):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b="1" lang="fr-FR"/>
              <a:t>L’affichage tête haute :</a:t>
            </a:r>
            <a:r>
              <a:rPr lang="fr-FR"/>
              <a:t> est un ensemble d'informations affiché en périphérie du centre de l'écran et renseignant le joueur sur son personnage ou son environnement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4968000"/>
            <a:ext cx="6744240" cy="1447560"/>
          </a:xfrm>
          <a:prstGeom prst="rect">
            <a:avLst/>
          </a:prstGeom>
        </p:spPr>
      </p:pic>
      <p:pic>
        <p:nvPicPr>
          <p:cNvPr descr="" id="9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5360" y="5446440"/>
            <a:ext cx="1142640" cy="96156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16000" y="167040"/>
            <a:ext cx="7992000" cy="1530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5400"/>
              <a:t>Outil : Unity</a:t>
            </a:r>
            <a:r>
              <a:rPr lang="fr-FR" sz="5400"/>
              <a:t>
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720" y="1935000"/>
            <a:ext cx="6551280" cy="57193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lang="fr-FR" sz="2800"/>
              <a:t>Game Object</a:t>
            </a:r>
            <a:r>
              <a:rPr lang="fr-FR" sz="2800"/>
              <a:t> :</a:t>
            </a:r>
            <a:endParaRPr/>
          </a:p>
          <a:p>
            <a:r>
              <a:rPr lang="fr-FR" sz="2800"/>
              <a:t>	</a:t>
            </a:r>
            <a:r>
              <a:rPr lang="fr-FR" sz="2800"/>
              <a:t>-cube</a:t>
            </a:r>
            <a:endParaRPr/>
          </a:p>
          <a:p>
            <a:r>
              <a:rPr lang="fr-FR" sz="2800"/>
              <a:t>	</a:t>
            </a:r>
            <a:r>
              <a:rPr lang="fr-FR" sz="2800"/>
              <a:t>-son</a:t>
            </a:r>
            <a:endParaRPr/>
          </a:p>
          <a:p>
            <a:r>
              <a:rPr lang="fr-FR" sz="2800"/>
              <a:t>	</a:t>
            </a:r>
            <a:r>
              <a:rPr lang="fr-FR" sz="2800"/>
              <a:t>-lumières</a:t>
            </a:r>
            <a:endParaRPr/>
          </a:p>
          <a:p>
            <a:r>
              <a:rPr lang="fr-FR" sz="2800"/>
              <a:t>	</a:t>
            </a:r>
            <a:r>
              <a:rPr lang="fr-FR" sz="2800"/>
              <a:t>-camera</a:t>
            </a:r>
            <a:endParaRPr/>
          </a:p>
          <a:p>
            <a:r>
              <a:rPr lang="fr-FR" sz="2800"/>
              <a:t>	</a:t>
            </a:r>
            <a:r>
              <a:rPr lang="fr-FR" sz="2800"/>
              <a:t>-texte</a:t>
            </a:r>
            <a:endParaRPr/>
          </a:p>
          <a:p>
            <a:endParaRPr/>
          </a:p>
          <a:p>
            <a:r>
              <a:rPr lang="fr-FR" sz="2800"/>
              <a:t>- Game Object modifié avec:</a:t>
            </a:r>
            <a:endParaRPr/>
          </a:p>
          <a:p>
            <a:r>
              <a:rPr lang="fr-FR" sz="2800"/>
              <a:t>	</a:t>
            </a:r>
            <a:r>
              <a:rPr lang="fr-FR" sz="2800"/>
              <a:t>- </a:t>
            </a:r>
            <a:r>
              <a:rPr b="1" lang="fr-FR" sz="2800"/>
              <a:t>component </a:t>
            </a:r>
            <a:r>
              <a:rPr lang="fr-FR" sz="2800"/>
              <a:t>(box collider, transform, audio source, textures...)</a:t>
            </a:r>
            <a:endParaRPr/>
          </a:p>
          <a:p>
            <a:r>
              <a:rPr lang="fr-FR" sz="2800"/>
              <a:t>	</a:t>
            </a:r>
            <a:r>
              <a:rPr lang="fr-FR" sz="2800"/>
              <a:t>- </a:t>
            </a:r>
            <a:r>
              <a:rPr b="1" lang="fr-FR" sz="2800"/>
              <a:t>script c#</a:t>
            </a:r>
            <a:endParaRPr/>
          </a:p>
          <a:p>
            <a:endParaRPr/>
          </a:p>
          <a:p>
            <a:r>
              <a:rPr lang="fr-FR" sz="2800"/>
              <a:t>- </a:t>
            </a:r>
            <a:r>
              <a:rPr b="1" lang="fr-FR" sz="2800"/>
              <a:t>Assets store</a:t>
            </a:r>
            <a:r>
              <a:rPr lang="fr-FR" sz="2800"/>
              <a:t>.</a:t>
            </a:r>
            <a:endParaRPr/>
          </a:p>
          <a:p>
            <a:endParaRPr/>
          </a:p>
        </p:txBody>
      </p:sp>
      <p:pic>
        <p:nvPicPr>
          <p:cNvPr descr="" id="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3280" y="1832040"/>
            <a:ext cx="2952720" cy="529596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16000" y="167040"/>
            <a:ext cx="7992000" cy="1530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 sz="5400"/>
              <a:t>Aspect pédagogique</a:t>
            </a:r>
            <a:r>
              <a:rPr lang="fr-FR" sz="5400"/>
              <a:t>
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8680"/>
            <a:ext cx="8870040" cy="57193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r>
              <a:rPr lang="fr-FR" sz="2800"/>
              <a:t>De la modélisation virtuel à la concrétisation d’un objet réel (imprimante 3D)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r>
              <a:rPr lang="fr-FR" sz="2800"/>
              <a:t>Stimulation de la perception et de la modélisation dans l’espace.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r>
              <a:rPr lang="fr-FR" sz="2800"/>
              <a:t>Stimulation dans le cadre de stress (contrainte de temps, objectif 3D)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r>
              <a:rPr lang="fr-FR" sz="2800"/>
              <a:t>Quelle stratégie quand l’objet 3D devient complexe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 sz="2800"/>
              <a:t> </a:t>
            </a:r>
            <a:r>
              <a:rPr lang="fr-FR" sz="2800"/>
              <a:t>Pour l’enseignant(e) et indirectement l’élève : briser le cycle de l’apprentissage par l’exemple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4000" y="288000"/>
            <a:ext cx="7992000" cy="12618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 sz="5400"/>
              <a:t>Possibilités d'évolution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907640"/>
            <a:ext cx="8870040" cy="5013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- Portage sur </a:t>
            </a:r>
            <a:r>
              <a:rPr b="1" lang="fr-FR"/>
              <a:t>Tablette</a:t>
            </a:r>
            <a:endParaRPr/>
          </a:p>
          <a:p>
            <a:r>
              <a:rPr lang="fr-FR"/>
              <a:t>- Un </a:t>
            </a:r>
            <a:r>
              <a:rPr b="1" lang="fr-FR"/>
              <a:t>menu  </a:t>
            </a:r>
            <a:r>
              <a:rPr lang="fr-FR"/>
              <a:t>(jouer, options, meilleurs score, multijoueurs...)</a:t>
            </a:r>
            <a:endParaRPr/>
          </a:p>
          <a:p>
            <a:r>
              <a:rPr lang="fr-FR"/>
              <a:t>- </a:t>
            </a:r>
            <a:r>
              <a:rPr b="1" lang="fr-FR"/>
              <a:t>Graphisme </a:t>
            </a:r>
            <a:r>
              <a:rPr lang="fr-FR"/>
              <a:t>général :améliorer les textures et effets de lumières</a:t>
            </a:r>
            <a:endParaRPr/>
          </a:p>
          <a:p>
            <a:r>
              <a:rPr lang="fr-FR"/>
              <a:t>- Donner une identité graphique au jeux</a:t>
            </a:r>
            <a:endParaRPr/>
          </a:p>
          <a:p>
            <a:r>
              <a:rPr lang="fr-FR"/>
              <a:t>- Méthode de comptage de points à améliorer</a:t>
            </a:r>
            <a:endParaRPr/>
          </a:p>
          <a:p>
            <a:r>
              <a:rPr lang="fr-FR"/>
              <a:t>- </a:t>
            </a:r>
            <a:r>
              <a:rPr b="1" lang="fr-FR"/>
              <a:t>Pivoter la vue </a:t>
            </a:r>
            <a:r>
              <a:rPr lang="fr-FR"/>
              <a:t>à 360 degré</a:t>
            </a:r>
            <a:endParaRPr/>
          </a:p>
          <a:p>
            <a:r>
              <a:rPr lang="fr-FR"/>
              <a:t>- Différentes formes </a:t>
            </a:r>
            <a:endParaRPr/>
          </a:p>
          <a:p>
            <a:r>
              <a:rPr lang="fr-FR"/>
              <a:t>- mode de jeu : symétrie ou compléter forme</a:t>
            </a:r>
            <a:endParaRPr/>
          </a:p>
          <a:p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