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785" r:id="rId2"/>
  </p:sldMasterIdLst>
  <p:notesMasterIdLst>
    <p:notesMasterId r:id="rId34"/>
  </p:notesMasterIdLst>
  <p:handoutMasterIdLst>
    <p:handoutMasterId r:id="rId35"/>
  </p:handoutMasterIdLst>
  <p:sldIdLst>
    <p:sldId id="591" r:id="rId3"/>
    <p:sldId id="620" r:id="rId4"/>
    <p:sldId id="599" r:id="rId5"/>
    <p:sldId id="598" r:id="rId6"/>
    <p:sldId id="538" r:id="rId7"/>
    <p:sldId id="601" r:id="rId8"/>
    <p:sldId id="522" r:id="rId9"/>
    <p:sldId id="531" r:id="rId10"/>
    <p:sldId id="593" r:id="rId11"/>
    <p:sldId id="607" r:id="rId12"/>
    <p:sldId id="595" r:id="rId13"/>
    <p:sldId id="603" r:id="rId14"/>
    <p:sldId id="604" r:id="rId15"/>
    <p:sldId id="605" r:id="rId16"/>
    <p:sldId id="606" r:id="rId17"/>
    <p:sldId id="602" r:id="rId18"/>
    <p:sldId id="600" r:id="rId19"/>
    <p:sldId id="562" r:id="rId20"/>
    <p:sldId id="608" r:id="rId21"/>
    <p:sldId id="609" r:id="rId22"/>
    <p:sldId id="610" r:id="rId23"/>
    <p:sldId id="611" r:id="rId24"/>
    <p:sldId id="612" r:id="rId25"/>
    <p:sldId id="613" r:id="rId26"/>
    <p:sldId id="614" r:id="rId27"/>
    <p:sldId id="615" r:id="rId28"/>
    <p:sldId id="616" r:id="rId29"/>
    <p:sldId id="617" r:id="rId30"/>
    <p:sldId id="618" r:id="rId31"/>
    <p:sldId id="619" r:id="rId32"/>
    <p:sldId id="484" r:id="rId3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6B6"/>
    <a:srgbClr val="355469"/>
    <a:srgbClr val="FF1414"/>
    <a:srgbClr val="8BAAC3"/>
    <a:srgbClr val="FF0000"/>
    <a:srgbClr val="DC0000"/>
    <a:srgbClr val="820000"/>
    <a:srgbClr val="C90000"/>
    <a:srgbClr val="DC1414"/>
    <a:srgbClr val="B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1" autoAdjust="0"/>
    <p:restoredTop sz="98482" autoAdjust="0"/>
  </p:normalViewPr>
  <p:slideViewPr>
    <p:cSldViewPr snapToGrid="0">
      <p:cViewPr varScale="1">
        <p:scale>
          <a:sx n="143" d="100"/>
          <a:sy n="143" d="100"/>
        </p:scale>
        <p:origin x="-104" y="-536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13/01/2014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13/01/2014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A1FDD2-6D64-694F-A683-6416089B1A21}" type="slidenum">
              <a:rPr lang="en-US" sz="1200">
                <a:solidFill>
                  <a:prstClr val="black"/>
                </a:solidFill>
                <a:cs typeface="Arial" charset="0"/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how are we going to get there</a:t>
            </a:r>
            <a:r>
              <a:rPr lang="en-US" baseline="0" dirty="0" smtClean="0"/>
              <a:t> with real collections?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DE9F032-8619-43F6-8783-30092932392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Relationship Id="rId3" Type="http://schemas.openxmlformats.org/officeDocument/2006/relationships/image" Target="../media/image15.jp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412030"/>
            <a:ext cx="8229600" cy="306260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0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95085" y="1159938"/>
            <a:ext cx="6148915" cy="2971799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07971"/>
            <a:ext cx="4000500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39989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034367" y="1156648"/>
            <a:ext cx="5109632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06397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199" y="480486"/>
            <a:ext cx="8348134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0852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5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52455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7082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1" y="1517907"/>
            <a:ext cx="2607406" cy="2488686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284538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Java_clr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827" y="681179"/>
            <a:ext cx="5802373" cy="30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 &amp; Guidelines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71557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839"/>
            <a:ext cx="8229600" cy="292988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 subhead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514"/>
            <a:ext cx="8229600" cy="292988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4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9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00150"/>
            <a:ext cx="7534275" cy="342900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/>
            </a:lvl1pPr>
            <a:lvl2pPr marL="800100" indent="-342900">
              <a:buFont typeface="Arial" pitchFamily="34" charset="0"/>
              <a:buChar char="•"/>
              <a:defRPr/>
            </a:lvl2pPr>
            <a:lvl3pPr marL="1257300" indent="-342900">
              <a:buFont typeface="Arial" pitchFamily="34" charset="0"/>
              <a:buChar char="•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20" descr="Oracle 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4669632"/>
            <a:ext cx="947738" cy="8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76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1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00150"/>
            <a:ext cx="3690938" cy="32551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9" y="1200150"/>
            <a:ext cx="3690937" cy="32551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956931"/>
            <a:ext cx="7910512" cy="3504472"/>
          </a:xfrm>
        </p:spPr>
        <p:txBody>
          <a:bodyPr/>
          <a:lstStyle>
            <a:lvl1pPr marL="228600" indent="-2286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10151" y="4767264"/>
            <a:ext cx="1221317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8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406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16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20000">
                <a:srgbClr val="355469"/>
              </a:gs>
              <a:gs pos="100000">
                <a:srgbClr val="5382A1"/>
              </a:gs>
            </a:gsLst>
            <a:lin ang="16200000"/>
          </a:gradFill>
          <a:ln>
            <a:noFill/>
          </a:ln>
          <a:effectLst>
            <a:outerShdw blurRad="63500" dist="635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5943600" y="0"/>
            <a:ext cx="3200400" cy="5143500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20000">
                <a:srgbClr val="355469"/>
              </a:gs>
              <a:gs pos="100000">
                <a:srgbClr val="5382A1"/>
              </a:gs>
            </a:gsLst>
            <a:lin ang="16200000"/>
          </a:gradFill>
          <a:ln>
            <a:noFill/>
          </a:ln>
          <a:effectLst>
            <a:outerShdw blurRad="63500" algn="tl" rotWithShape="0">
              <a:srgbClr val="000000">
                <a:alpha val="5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 bwMode="white">
          <a:xfrm>
            <a:off x="451484" y="1583267"/>
            <a:ext cx="5026449" cy="1230657"/>
          </a:xfr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08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5400"/>
            <a:ext cx="9144000" cy="516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-25400"/>
            <a:ext cx="9144000" cy="4157663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20000">
                <a:srgbClr val="355469"/>
              </a:gs>
              <a:gs pos="100000">
                <a:srgbClr val="5382A1"/>
              </a:gs>
            </a:gsLst>
            <a:lin ang="16200000"/>
          </a:gradFill>
          <a:ln>
            <a:noFill/>
          </a:ln>
          <a:effectLst>
            <a:outerShdw blurRad="63500" dist="635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5943600" y="-25400"/>
            <a:ext cx="3200400" cy="4157663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20000">
                <a:srgbClr val="355469"/>
              </a:gs>
              <a:gs pos="100000">
                <a:srgbClr val="5382A1"/>
              </a:gs>
            </a:gsLst>
            <a:lin ang="16200000"/>
          </a:gradFill>
          <a:ln>
            <a:noFill/>
          </a:ln>
          <a:effectLst>
            <a:outerShdw blurRad="63500" algn="tl" rotWithShape="0">
              <a:srgbClr val="000000">
                <a:alpha val="5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513" y="0"/>
            <a:ext cx="2332037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 bwMode="white">
          <a:xfrm>
            <a:off x="451485" y="1583267"/>
            <a:ext cx="5026448" cy="1230657"/>
          </a:xfr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3600" y="-25400"/>
            <a:ext cx="32004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11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160463"/>
            <a:ext cx="9144000" cy="2979737"/>
          </a:xfrm>
          <a:prstGeom prst="rect">
            <a:avLst/>
          </a:prstGeom>
          <a:gradFill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/>
          </a:gradFill>
          <a:ln>
            <a:noFill/>
          </a:ln>
          <a:effectLst>
            <a:outerShdw blurRad="63500" dist="63500" dir="7799993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04981" y="245538"/>
            <a:ext cx="7771752" cy="761995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/>
          <a:lstStyle>
            <a:lvl1pPr marL="342900" indent="-342900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87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5715000" y="0"/>
            <a:ext cx="3429000" cy="5143500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/>
          </a:gradFill>
          <a:ln>
            <a:noFill/>
          </a:ln>
          <a:effectLst>
            <a:outerShdw blurRad="63500" dist="63500" dir="10500019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6765925" y="4646613"/>
            <a:ext cx="2038350" cy="457200"/>
            <a:chOff x="6765364" y="4646084"/>
            <a:chExt cx="2038432" cy="457200"/>
          </a:xfrm>
        </p:grpSpPr>
        <p:pic>
          <p:nvPicPr>
            <p:cNvPr id="6" name="Picture 17" descr="O_signature_wht_rgb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452" y="4819820"/>
              <a:ext cx="919344" cy="283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8" descr="Java_clr_hori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159" b="15044"/>
            <a:stretch>
              <a:fillRect/>
            </a:stretch>
          </p:blipFill>
          <p:spPr bwMode="auto">
            <a:xfrm>
              <a:off x="6765364" y="4646084"/>
              <a:ext cx="948422" cy="436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1" y="1571843"/>
            <a:ext cx="4709053" cy="1100723"/>
          </a:xfrm>
        </p:spPr>
        <p:txBody>
          <a:bodyPr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5715000" y="0"/>
            <a:ext cx="3429000" cy="4630738"/>
          </a:xfrm>
          <a:prstGeom prst="rect">
            <a:avLst/>
          </a:prstGeom>
          <a:gradFill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/>
          </a:gradFill>
          <a:ln>
            <a:noFill/>
          </a:ln>
          <a:effectLst>
            <a:outerShdw blurRad="63500" dist="63500" dir="11700004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1" y="1571843"/>
            <a:ext cx="4709040" cy="110072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4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1160463"/>
            <a:ext cx="9144000" cy="2971800"/>
          </a:xfrm>
          <a:prstGeom prst="rect">
            <a:avLst/>
          </a:prstGeom>
          <a:gradFill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/>
          </a:gradFill>
          <a:ln>
            <a:noFill/>
          </a:ln>
          <a:effectLst>
            <a:outerShdw blurRad="63500" dist="63500" dir="7799993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5" name="Picture 16" descr="Java_blk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6688" y="2025650"/>
            <a:ext cx="3573462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04347" y="1459241"/>
            <a:ext cx="5029186" cy="2410019"/>
          </a:xfrm>
        </p:spPr>
        <p:txBody>
          <a:bodyPr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277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3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2990850" y="1160463"/>
            <a:ext cx="6153150" cy="2971800"/>
          </a:xfrm>
          <a:prstGeom prst="rect">
            <a:avLst/>
          </a:prstGeom>
          <a:gradFill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/>
          </a:gradFill>
          <a:ln>
            <a:noFill/>
          </a:ln>
          <a:effectLst>
            <a:outerShdw blurRad="63500" dist="63500" dir="360001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0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716088"/>
            <a:ext cx="4284663" cy="2420937"/>
          </a:xfrm>
          <a:prstGeom prst="rect">
            <a:avLst/>
          </a:prstGeom>
          <a:gradFill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/>
          </a:gradFill>
          <a:ln>
            <a:noFill/>
          </a:ln>
          <a:effectLst>
            <a:outerShdw blurRad="63500" dist="63500" dir="7799993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88" y="1157288"/>
            <a:ext cx="4291012" cy="5508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rtlCol="0" anchor="ctr" anchorCtr="1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8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1160463"/>
            <a:ext cx="9144000" cy="2971800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/>
          </a:gradFill>
          <a:ln>
            <a:noFill/>
          </a:ln>
          <a:effectLst>
            <a:outerShdw blurRad="63500" dist="635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 userDrawn="1"/>
        </p:nvSpPr>
        <p:spPr bwMode="auto">
          <a:xfrm flipH="1">
            <a:off x="3171825" y="1117600"/>
            <a:ext cx="26988" cy="31559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517907"/>
            <a:ext cx="2607406" cy="2488686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3482976" y="1123950"/>
            <a:ext cx="5236560" cy="3284538"/>
          </a:xfrm>
        </p:spPr>
        <p:txBody>
          <a:bodyPr rtlCol="0" anchor="ctr" anchorCtr="1">
            <a:noAutofit/>
          </a:bodyPr>
          <a:lstStyle>
            <a:lvl1pPr marL="60325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8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4113" y="863600"/>
            <a:ext cx="6846887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8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1938" y="4554538"/>
            <a:ext cx="25320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0" y="1571843"/>
            <a:ext cx="5030787" cy="1100723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9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1938" y="4554538"/>
            <a:ext cx="25320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1938" y="4554538"/>
            <a:ext cx="25320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412030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71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50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43598" y="0"/>
            <a:ext cx="3200402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1485" y="2053590"/>
            <a:ext cx="4636982" cy="760334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0850" y="2914276"/>
            <a:ext cx="4636982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O_signatur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335" y="332179"/>
            <a:ext cx="1338765" cy="4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2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36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4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0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without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4964"/>
            <a:ext cx="9144000" cy="5168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43598" y="-24964"/>
            <a:ext cx="3200402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-25400"/>
            <a:ext cx="32004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1485" y="2053590"/>
            <a:ext cx="4636982" cy="760334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0850" y="2914276"/>
            <a:ext cx="4636982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10" name="Picture 9" descr="O_signatur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335" y="332179"/>
            <a:ext cx="1338765" cy="4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uiExpand="1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558801" y="4887247"/>
            <a:ext cx="4868332" cy="25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361054" y="0"/>
            <a:ext cx="6782945" cy="5143500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681095" y="-2117"/>
            <a:ext cx="6462904" cy="514561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835" y="1171557"/>
            <a:ext cx="1724448" cy="760334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3175011" y="1122129"/>
            <a:ext cx="5544524" cy="3116236"/>
          </a:xfrm>
        </p:spPr>
        <p:txBody>
          <a:bodyPr lIns="0" tIns="0"/>
          <a:lstStyle>
            <a:lvl1pPr marL="342900" indent="-342900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97807" y="4913790"/>
            <a:ext cx="4584912" cy="219168"/>
            <a:chOff x="597807" y="4913790"/>
            <a:chExt cx="4584912" cy="21916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rgbClr val="424545"/>
                  </a:solidFill>
                </a:rPr>
                <a:t>Copyright</a:t>
              </a:r>
              <a:r>
                <a:rPr lang="en-US" sz="600" baseline="0" dirty="0" smtClean="0">
                  <a:solidFill>
                    <a:srgbClr val="424545"/>
                  </a:solidFill>
                </a:rPr>
                <a:t> </a:t>
              </a:r>
              <a:r>
                <a:rPr lang="en-US" sz="600" dirty="0" smtClean="0">
                  <a:solidFill>
                    <a:srgbClr val="424545"/>
                  </a:solidFill>
                </a:rPr>
                <a:t>©</a:t>
              </a:r>
              <a:r>
                <a:rPr lang="en-US" sz="600" baseline="0" dirty="0" smtClean="0">
                  <a:solidFill>
                    <a:srgbClr val="424545"/>
                  </a:solidFill>
                </a:rPr>
                <a:t> 2012, Oracle and/or its affiliates. All rights reserved.</a:t>
              </a:r>
              <a:endParaRPr lang="en-US" sz="600" dirty="0" smtClean="0">
                <a:solidFill>
                  <a:srgbClr val="424545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rgbClr val="42454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 Box 14"/>
            <p:cNvSpPr txBox="1">
              <a:spLocks noChangeArrowheads="1"/>
            </p:cNvSpPr>
            <p:nvPr userDrawn="1"/>
          </p:nvSpPr>
          <p:spPr bwMode="auto">
            <a:xfrm>
              <a:off x="2923362" y="4913790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chemeClr val="tx2"/>
                  </a:solidFill>
                </a:rPr>
                <a:t>Insert Information Protection Policy Classification from Slide 16</a:t>
              </a:r>
              <a:endParaRPr lang="en-US" sz="800" dirty="0" smtClean="0">
                <a:solidFill>
                  <a:schemeClr val="tx2"/>
                </a:solidFill>
              </a:endParaRPr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 flipH="1">
              <a:off x="2893332" y="4935973"/>
              <a:ext cx="1092" cy="96623"/>
            </a:xfrm>
            <a:prstGeom prst="line">
              <a:avLst/>
            </a:prstGeom>
            <a:ln w="635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6765364" y="4646084"/>
            <a:ext cx="2038432" cy="457200"/>
            <a:chOff x="6765364" y="4646084"/>
            <a:chExt cx="2038432" cy="457200"/>
          </a:xfrm>
        </p:grpSpPr>
        <p:pic>
          <p:nvPicPr>
            <p:cNvPr id="22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Java_clr_hori.bmp"/>
            <p:cNvPicPr>
              <a:picLocks noChangeAspect="1"/>
            </p:cNvPicPr>
            <p:nvPr userDrawn="1"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65364" y="4646084"/>
              <a:ext cx="948422" cy="43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302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73894"/>
            <a:ext cx="5030787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943599" y="0"/>
            <a:ext cx="3200400" cy="5143500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63639" y="0"/>
            <a:ext cx="2880361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765364" y="4646084"/>
            <a:ext cx="2038432" cy="457200"/>
            <a:chOff x="6765364" y="4646084"/>
            <a:chExt cx="2038432" cy="457200"/>
          </a:xfrm>
        </p:grpSpPr>
        <p:pic>
          <p:nvPicPr>
            <p:cNvPr id="9" name="Picture 8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84452" y="4819820"/>
              <a:ext cx="919344" cy="283464"/>
            </a:xfrm>
            <a:prstGeom prst="rect">
              <a:avLst/>
            </a:prstGeom>
          </p:spPr>
        </p:pic>
        <p:pic>
          <p:nvPicPr>
            <p:cNvPr id="14" name="Picture 13" descr="Java_clr_hori.bmp"/>
            <p:cNvPicPr>
              <a:picLocks noChangeAspect="1"/>
            </p:cNvPicPr>
            <p:nvPr userDrawn="1"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65364" y="4646084"/>
              <a:ext cx="948422" cy="43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5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73894"/>
            <a:ext cx="5030787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498418" y="0"/>
            <a:ext cx="645582" cy="463126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943598" y="-2117"/>
            <a:ext cx="320041" cy="4631267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263640" y="-2117"/>
            <a:ext cx="2234778" cy="463126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63640" y="-2117"/>
            <a:ext cx="2234778" cy="463126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6258138" y="0"/>
            <a:ext cx="224028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47733" y="4631267"/>
            <a:ext cx="3996267" cy="5122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6765364" y="4646084"/>
            <a:ext cx="2038432" cy="457200"/>
            <a:chOff x="6446993" y="4546600"/>
            <a:chExt cx="2374390" cy="532552"/>
          </a:xfrm>
        </p:grpSpPr>
        <p:pic>
          <p:nvPicPr>
            <p:cNvPr id="18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Java_clr_hori.bmp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46993" y="4546600"/>
              <a:ext cx="1104733" cy="5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9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586246"/>
            <a:ext cx="4822538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</p:txBody>
      </p:sp>
      <p:pic>
        <p:nvPicPr>
          <p:cNvPr id="14" name="Picture 13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wmf"/><Relationship Id="rId24" Type="http://schemas.openxmlformats.org/officeDocument/2006/relationships/image" Target="../media/image2.png"/><Relationship Id="rId2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43.xml"/><Relationship Id="rId23" Type="http://schemas.openxmlformats.org/officeDocument/2006/relationships/theme" Target="../theme/theme2.xml"/><Relationship Id="rId24" Type="http://schemas.openxmlformats.org/officeDocument/2006/relationships/image" Target="../media/image1.wmf"/><Relationship Id="rId25" Type="http://schemas.openxmlformats.org/officeDocument/2006/relationships/image" Target="../media/image10.png"/><Relationship Id="rId26" Type="http://schemas.openxmlformats.org/officeDocument/2006/relationships/image" Target="../media/image11.png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3514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790"/>
            <a:ext cx="4584912" cy="219168"/>
            <a:chOff x="597807" y="4913790"/>
            <a:chExt cx="4584912" cy="219168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rgbClr val="424545"/>
                  </a:solidFill>
                </a:rPr>
                <a:t>Copyright</a:t>
              </a:r>
              <a:r>
                <a:rPr lang="en-US" sz="600" baseline="0" dirty="0" smtClean="0">
                  <a:solidFill>
                    <a:srgbClr val="424545"/>
                  </a:solidFill>
                </a:rPr>
                <a:t> </a:t>
              </a:r>
              <a:r>
                <a:rPr lang="en-US" sz="600" dirty="0" smtClean="0">
                  <a:solidFill>
                    <a:srgbClr val="424545"/>
                  </a:solidFill>
                </a:rPr>
                <a:t>©</a:t>
              </a:r>
              <a:r>
                <a:rPr lang="en-US" sz="600" baseline="0" dirty="0" smtClean="0">
                  <a:solidFill>
                    <a:srgbClr val="424545"/>
                  </a:solidFill>
                </a:rPr>
                <a:t> 2012, Oracle and/or its affiliates. All rights reserved.</a:t>
              </a:r>
              <a:endParaRPr lang="en-US" sz="600" dirty="0" smtClean="0">
                <a:solidFill>
                  <a:srgbClr val="424545"/>
                </a:solidFill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rgbClr val="42454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4"/>
            <p:cNvSpPr txBox="1">
              <a:spLocks noChangeArrowheads="1"/>
            </p:cNvSpPr>
            <p:nvPr userDrawn="1"/>
          </p:nvSpPr>
          <p:spPr bwMode="auto">
            <a:xfrm>
              <a:off x="2923362" y="4913790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endParaRPr lang="en-US" sz="800" dirty="0" smtClean="0">
                <a:solidFill>
                  <a:schemeClr val="tx2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2893332" y="4935973"/>
              <a:ext cx="1092" cy="96623"/>
            </a:xfrm>
            <a:prstGeom prst="line">
              <a:avLst/>
            </a:prstGeom>
            <a:ln w="635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chemeClr val="tx2"/>
                </a:solidFill>
              </a:rPr>
              <a:t>‹#›</a:t>
            </a:fld>
            <a:endParaRPr lang="en-US" sz="600" dirty="0">
              <a:solidFill>
                <a:schemeClr val="tx2"/>
              </a:solidFill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765364" y="4646084"/>
            <a:ext cx="2038432" cy="457200"/>
            <a:chOff x="6446993" y="4546600"/>
            <a:chExt cx="2374390" cy="532552"/>
          </a:xfrm>
        </p:grpSpPr>
        <p:pic>
          <p:nvPicPr>
            <p:cNvPr id="21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Java_clr_hori.bmp"/>
            <p:cNvPicPr>
              <a:picLocks noChangeAspect="1"/>
            </p:cNvPicPr>
            <p:nvPr userDrawn="1"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46993" y="4546600"/>
              <a:ext cx="1104733" cy="5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692" r:id="rId2"/>
    <p:sldLayoutId id="2147483691" r:id="rId3"/>
    <p:sldLayoutId id="2147483740" r:id="rId4"/>
    <p:sldLayoutId id="2147483747" r:id="rId5"/>
    <p:sldLayoutId id="2147483738" r:id="rId6"/>
    <p:sldLayoutId id="2147483733" r:id="rId7"/>
    <p:sldLayoutId id="2147483744" r:id="rId8"/>
    <p:sldLayoutId id="2147483694" r:id="rId9"/>
    <p:sldLayoutId id="2147483695" r:id="rId10"/>
    <p:sldLayoutId id="2147483701" r:id="rId11"/>
    <p:sldLayoutId id="2147483719" r:id="rId12"/>
    <p:sldLayoutId id="2147483700" r:id="rId13"/>
    <p:sldLayoutId id="2147483746" r:id="rId14"/>
    <p:sldLayoutId id="2147483745" r:id="rId15"/>
    <p:sldLayoutId id="2147483685" r:id="rId16"/>
    <p:sldLayoutId id="2147483686" r:id="rId17"/>
    <p:sldLayoutId id="2147483748" r:id="rId18"/>
    <p:sldLayoutId id="2147483749" r:id="rId19"/>
    <p:sldLayoutId id="2147483750" r:id="rId20"/>
    <p:sldLayoutId id="214748375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Arial" pitchFamily="34" charset="0"/>
        <a:buChar char="–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Arial" pitchFamily="34" charset="0"/>
        <a:buChar char="–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4863" y="246063"/>
            <a:ext cx="822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4863" y="1524000"/>
            <a:ext cx="82296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028" name="Picture 20" descr="Oracle WHITE"/>
          <p:cNvPicPr>
            <a:picLocks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5288" y="4668838"/>
            <a:ext cx="70485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9" name="Group 13"/>
          <p:cNvGrpSpPr>
            <a:grpSpLocks/>
          </p:cNvGrpSpPr>
          <p:nvPr/>
        </p:nvGrpSpPr>
        <p:grpSpPr bwMode="auto">
          <a:xfrm>
            <a:off x="598488" y="4913313"/>
            <a:ext cx="2538412" cy="219075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153" y="4913973"/>
              <a:ext cx="2505747" cy="21854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34523" tIns="17262" rIns="34523" bIns="17262"/>
            <a:lstStyle>
              <a:lvl1pPr defTabSz="34131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4131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34131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34131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34131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3413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3413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3413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3413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5382A1"/>
                </a:buClr>
                <a:buFont typeface="Arial" charset="0"/>
                <a:buNone/>
                <a:defRPr/>
              </a:pPr>
              <a:r>
                <a:rPr lang="en-US" sz="60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6144"/>
              <a:ext cx="1587" cy="96601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355600" y="4883150"/>
            <a:ext cx="2794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0F4722A0-6474-9F42-B2ED-84B0EFF57EDC}" type="slidenum">
              <a:rPr lang="en-US" sz="6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031" name="Group 11"/>
          <p:cNvGrpSpPr>
            <a:grpSpLocks noChangeAspect="1"/>
          </p:cNvGrpSpPr>
          <p:nvPr userDrawn="1"/>
        </p:nvGrpSpPr>
        <p:grpSpPr bwMode="auto">
          <a:xfrm>
            <a:off x="6765925" y="4646613"/>
            <a:ext cx="2038350" cy="457200"/>
            <a:chOff x="6446993" y="4546600"/>
            <a:chExt cx="2374390" cy="532552"/>
          </a:xfrm>
        </p:grpSpPr>
        <p:pic>
          <p:nvPicPr>
            <p:cNvPr id="1032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3" descr="Java_clr_hori.bmp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993" y="4546600"/>
              <a:ext cx="110473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335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8600" indent="-168275" algn="l" defTabSz="228600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SzPct val="85000"/>
        <a:buFont typeface="Wingdings" charset="0"/>
        <a:buChar char="§"/>
        <a:defRPr sz="20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631825" indent="-228600" algn="l" defTabSz="228600" rtl="0" eaLnBrk="0" fontAlgn="base" hangingPunct="0">
        <a:spcBef>
          <a:spcPct val="0"/>
        </a:spcBef>
        <a:spcAft>
          <a:spcPts val="600"/>
        </a:spcAft>
        <a:buSzPct val="85000"/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74725" indent="-174625" algn="l" defTabSz="228600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SzPct val="85000"/>
        <a:buFont typeface="Wingdings" charset="0"/>
        <a:buChar char="§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431925" indent="-228600" algn="l" defTabSz="228600" rtl="0" eaLnBrk="0" fontAlgn="base" hangingPunct="0">
        <a:spcBef>
          <a:spcPct val="0"/>
        </a:spcBef>
        <a:spcAft>
          <a:spcPts val="600"/>
        </a:spcAft>
        <a:buSzPct val="85000"/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168275" algn="l" rtl="0" eaLnBrk="0" fontAlgn="base" hangingPunct="0">
        <a:spcBef>
          <a:spcPct val="0"/>
        </a:spcBef>
        <a:spcAft>
          <a:spcPts val="600"/>
        </a:spcAft>
        <a:buClr>
          <a:srgbClr val="FF0000"/>
        </a:buClr>
        <a:buFont typeface="Arial" charset="0"/>
        <a:buChar char="»"/>
        <a:defRPr sz="1400" kern="1200">
          <a:solidFill>
            <a:schemeClr val="tx2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ubs.com/NightHacking" TargetMode="External"/><Relationship Id="rId4" Type="http://schemas.openxmlformats.org/officeDocument/2006/relationships/hyperlink" Target="https://twitter.com/_nighthack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nighthacking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jdk8.java.net/download.html" TargetMode="External"/><Relationship Id="rId3" Type="http://schemas.openxmlformats.org/officeDocument/2006/relationships/hyperlink" Target="https://netbeans.org/download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ightHacking/LambdasHack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Lambda </a:t>
            </a:r>
            <a:r>
              <a:rPr lang="en-US" dirty="0" err="1" smtClean="0">
                <a:latin typeface="Arial" charset="0"/>
              </a:rPr>
              <a:t>NightHacking</a:t>
            </a:r>
            <a:r>
              <a:rPr lang="en-US" dirty="0" smtClean="0">
                <a:latin typeface="Arial" charset="0"/>
              </a:rPr>
              <a:t> Lab</a:t>
            </a:r>
            <a:endParaRPr lang="en-US" dirty="0">
              <a:latin typeface="Arial" charset="0"/>
            </a:endParaRPr>
          </a:p>
        </p:txBody>
      </p:sp>
      <p:sp>
        <p:nvSpPr>
          <p:cNvPr id="2457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dirty="0">
                <a:latin typeface="Arial" charset="0"/>
              </a:rPr>
              <a:t>Stuart </a:t>
            </a:r>
            <a:r>
              <a:rPr lang="en-US" dirty="0" smtClean="0">
                <a:latin typeface="Arial" charset="0"/>
              </a:rPr>
              <a:t>Marks</a:t>
            </a:r>
          </a:p>
          <a:p>
            <a:pPr eaLnBrk="1" hangingPunct="1">
              <a:spcAft>
                <a:spcPct val="0"/>
              </a:spcAft>
            </a:pPr>
            <a:r>
              <a:rPr lang="en-US" dirty="0">
                <a:latin typeface="Arial" charset="0"/>
              </a:rPr>
              <a:t>B</a:t>
            </a:r>
            <a:r>
              <a:rPr lang="en-US" dirty="0" smtClean="0">
                <a:latin typeface="Arial" charset="0"/>
              </a:rPr>
              <a:t>rian Goetz</a:t>
            </a:r>
          </a:p>
          <a:p>
            <a:pPr eaLnBrk="1" hangingPunct="1"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Stephen Chin</a:t>
            </a:r>
          </a:p>
          <a:p>
            <a:pPr eaLnBrk="1" hangingPunct="1"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Angela </a:t>
            </a:r>
            <a:r>
              <a:rPr lang="en-US" dirty="0" err="1">
                <a:latin typeface="Arial" charset="0"/>
              </a:rPr>
              <a:t>Caicedo</a:t>
            </a:r>
            <a:endParaRPr lang="en-US" dirty="0">
              <a:latin typeface="Arial" charset="0"/>
            </a:endParaRPr>
          </a:p>
          <a:p>
            <a:pPr eaLnBrk="1" hangingPunct="1"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8415" y="4687394"/>
            <a:ext cx="35830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Original Content Created with Simon </a:t>
            </a:r>
            <a:r>
              <a:rPr lang="en-US" sz="1400" dirty="0">
                <a:solidFill>
                  <a:schemeClr val="bg1"/>
                </a:solidFill>
                <a:latin typeface="Arial" charset="0"/>
              </a:rPr>
              <a:t>Ritter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1824" y="4461837"/>
            <a:ext cx="2842668" cy="430865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pPr algn="ctr"/>
            <a:r>
              <a:rPr lang="en-US" sz="2000" u="sng" dirty="0" err="1">
                <a:solidFill>
                  <a:schemeClr val="bg1"/>
                </a:solidFill>
                <a:latin typeface="Copperplate Gothic Bold"/>
                <a:cs typeface="Copperplate Gothic Bold"/>
              </a:rPr>
              <a:t>nighthacking.com</a:t>
            </a:r>
            <a:endParaRPr lang="en-US" sz="2000" u="sng" dirty="0">
              <a:solidFill>
                <a:schemeClr val="bg1"/>
              </a:solidFill>
              <a:latin typeface="Copperplate Gothic Bold"/>
              <a:cs typeface="Copperplate Gothic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9418" y="3509384"/>
            <a:ext cx="2467490" cy="861752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opperplate Gothic Bold"/>
                <a:cs typeface="Copperplate Gothic Bold"/>
              </a:rPr>
              <a:t>Real Geeks</a:t>
            </a:r>
          </a:p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opperplate Gothic Bold"/>
                <a:cs typeface="Copperplate Gothic Bold"/>
              </a:rPr>
              <a:t>Live Hacking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339900" y="213446"/>
            <a:ext cx="2395468" cy="40008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pperplate Gothic Bold"/>
                <a:cs typeface="Copperplate Gothic Bold"/>
              </a:rPr>
              <a:t>NightHacking</a:t>
            </a:r>
            <a:r>
              <a:rPr lang="en-US" dirty="0" smtClean="0">
                <a:solidFill>
                  <a:schemeClr val="bg1"/>
                </a:solidFill>
                <a:latin typeface="Copperplate Gothic Bold"/>
                <a:cs typeface="Copperplate Gothic Bold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pperplate Gothic Bold"/>
                <a:cs typeface="Copperplate Gothic Bold"/>
              </a:rPr>
              <a:t>tv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NightHackingBadg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1646" y="795732"/>
            <a:ext cx="2552203" cy="25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9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Usage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Multiple operations available</a:t>
            </a:r>
          </a:p>
          <a:p>
            <a:pPr lvl="1"/>
            <a:r>
              <a:rPr lang="en-US" b="1">
                <a:latin typeface="Courier New"/>
                <a:cs typeface="Courier New"/>
              </a:rPr>
              <a:t>collect</a:t>
            </a:r>
            <a:r>
              <a:rPr lang="en-US"/>
              <a:t>, </a:t>
            </a:r>
            <a:r>
              <a:rPr lang="en-US" b="1">
                <a:latin typeface="Courier New"/>
                <a:cs typeface="Courier New"/>
              </a:rPr>
              <a:t>filter</a:t>
            </a:r>
            <a:r>
              <a:rPr lang="en-US"/>
              <a:t>, </a:t>
            </a:r>
            <a:r>
              <a:rPr lang="en-US" b="1">
                <a:latin typeface="Courier New"/>
                <a:cs typeface="Courier New"/>
              </a:rPr>
              <a:t>count</a:t>
            </a:r>
            <a:r>
              <a:rPr lang="en-US"/>
              <a:t>, </a:t>
            </a:r>
            <a:r>
              <a:rPr lang="en-US" b="1">
                <a:latin typeface="Courier New"/>
                <a:cs typeface="Courier New"/>
              </a:rPr>
              <a:t>skip</a:t>
            </a:r>
            <a:r>
              <a:rPr lang="en-US"/>
              <a:t>, </a:t>
            </a:r>
            <a:r>
              <a:rPr lang="en-US" b="1">
                <a:latin typeface="Courier New"/>
                <a:cs typeface="Courier New"/>
              </a:rPr>
              <a:t>limit</a:t>
            </a:r>
            <a:r>
              <a:rPr lang="en-US">
                <a:latin typeface="+mn-lt"/>
                <a:cs typeface="Courier New"/>
              </a:rPr>
              <a:t>, </a:t>
            </a:r>
            <a:r>
              <a:rPr lang="en-US" b="1">
                <a:latin typeface="Courier New"/>
                <a:cs typeface="Courier New"/>
              </a:rPr>
              <a:t>sorted</a:t>
            </a:r>
          </a:p>
          <a:p>
            <a:pPr lvl="1"/>
            <a:r>
              <a:rPr lang="en-US" b="1">
                <a:latin typeface="Courier New"/>
                <a:cs typeface="Courier New"/>
              </a:rPr>
              <a:t>map</a:t>
            </a:r>
            <a:r>
              <a:rPr lang="en-US"/>
              <a:t> (and map to types, e.g. </a:t>
            </a:r>
            <a:r>
              <a:rPr lang="en-US" b="1">
                <a:latin typeface="Courier New"/>
                <a:cs typeface="Courier New"/>
              </a:rPr>
              <a:t>mapToInt</a:t>
            </a:r>
            <a:r>
              <a:rPr lang="en-US"/>
              <a:t>)</a:t>
            </a:r>
          </a:p>
          <a:p>
            <a:pPr lvl="1"/>
            <a:r>
              <a:rPr lang="en-US" b="1">
                <a:latin typeface="Courier New"/>
                <a:cs typeface="Courier New"/>
              </a:rPr>
              <a:t>flatMap</a:t>
            </a:r>
            <a:r>
              <a:rPr lang="en-US"/>
              <a:t> maps each element in a </a:t>
            </a:r>
            <a:r>
              <a:rPr lang="en-US" b="1">
                <a:latin typeface="Courier New"/>
                <a:cs typeface="Courier New"/>
              </a:rPr>
              <a:t>Stream</a:t>
            </a:r>
            <a:r>
              <a:rPr lang="en-US"/>
              <a:t> to possibly multiple elements</a:t>
            </a:r>
          </a:p>
          <a:p>
            <a:pPr lvl="2"/>
            <a:r>
              <a:rPr lang="en-US"/>
              <a:t>e.g. </a:t>
            </a:r>
            <a:r>
              <a:rPr lang="en-US" b="1">
                <a:latin typeface="Courier New"/>
                <a:cs typeface="Courier New"/>
              </a:rPr>
              <a:t>flatMap(line -&gt; Stream.of(line.split(REGEXP));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693" y="3243385"/>
            <a:ext cx="8352692" cy="15696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List&lt;String&gt; names = Arrays.asList(“Bob”, “Alice”, “Charlie”);</a:t>
            </a:r>
            <a:endParaRPr lang="en-US" sz="1600" b="1" dirty="0" err="1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System.out.println(names.</a:t>
            </a:r>
          </a:p>
          <a:p>
            <a:r>
              <a:rPr lang="en-US" sz="1600" b="1" dirty="0" err="1">
                <a:solidFill>
                  <a:schemeClr val="tx2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stream().</a:t>
            </a:r>
          </a:p>
          <a:p>
            <a:r>
              <a:rPr lang="en-US" sz="1600" b="1" dirty="0" err="1">
                <a:solidFill>
                  <a:schemeClr val="tx2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filter(e -&gt; e.getLength() &gt; 4).</a:t>
            </a:r>
          </a:p>
          <a:p>
            <a:r>
              <a:rPr lang="en-US" sz="1600" b="1" dirty="0" err="1">
                <a:solidFill>
                  <a:schemeClr val="tx2"/>
                </a:solidFill>
                <a:latin typeface="Courier New"/>
                <a:cs typeface="Courier New"/>
              </a:rPr>
              <a:t>  findFirst().</a:t>
            </a:r>
          </a:p>
          <a:p>
            <a:r>
              <a:rPr lang="en-US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  get());</a:t>
            </a:r>
          </a:p>
        </p:txBody>
      </p:sp>
    </p:spTree>
    <p:extLst>
      <p:ext uri="{BB962C8B-B14F-4D97-AF65-F5344CB8AC3E}">
        <p14:creationId xmlns:p14="http://schemas.microsoft.com/office/powerpoint/2010/main" val="208454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java.util.function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>
                <a:latin typeface="Courier New"/>
                <a:cs typeface="Courier New"/>
              </a:rPr>
              <a:t>Predicate&lt;T&gt;</a:t>
            </a:r>
          </a:p>
          <a:p>
            <a:pPr lvl="1"/>
            <a:r>
              <a:rPr lang="en-US"/>
              <a:t>Determine if the input of type T matches some criteria</a:t>
            </a:r>
            <a:endParaRPr lang="en-US" b="1">
              <a:latin typeface="Courier New"/>
              <a:cs typeface="Courier New"/>
            </a:endParaRPr>
          </a:p>
          <a:p>
            <a:r>
              <a:rPr lang="en-US" b="1">
                <a:latin typeface="Courier New"/>
                <a:cs typeface="Courier New"/>
              </a:rPr>
              <a:t>Consumer&lt;T&gt;</a:t>
            </a:r>
          </a:p>
          <a:p>
            <a:pPr lvl="1"/>
            <a:r>
              <a:rPr lang="en-US"/>
              <a:t>Accept a single input argumentof type T, and return no result</a:t>
            </a:r>
          </a:p>
          <a:p>
            <a:r>
              <a:rPr lang="en-US" b="1">
                <a:latin typeface="Courier New"/>
                <a:cs typeface="Courier New"/>
              </a:rPr>
              <a:t>Function&lt;T, R&gt;</a:t>
            </a:r>
          </a:p>
          <a:p>
            <a:pPr lvl="1"/>
            <a:r>
              <a:rPr lang="en-US"/>
              <a:t>Apply a function to the input type T, generating a result of type R</a:t>
            </a:r>
          </a:p>
          <a:p>
            <a:r>
              <a:rPr lang="en-US"/>
              <a:t>Plus several more</a:t>
            </a:r>
          </a:p>
        </p:txBody>
      </p:sp>
    </p:spTree>
    <p:extLst>
      <p:ext uri="{BB962C8B-B14F-4D97-AF65-F5344CB8AC3E}">
        <p14:creationId xmlns:p14="http://schemas.microsoft.com/office/powerpoint/2010/main" val="35643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Consumer (1)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>
                <a:latin typeface="Courier New"/>
                <a:cs typeface="Courier New"/>
              </a:rPr>
              <a:t>java.util.function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43034" y="1500195"/>
            <a:ext cx="839951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interface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Consumer&lt;T&gt;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public void accept(T t)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}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public void processPeople(List&lt;Person&gt; members,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            Predicate&lt;Person&gt; predicate,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        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Consumer&lt;Person&gt; consumer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for (Person p : members)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if (predicate.test(p))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consumer.accept(p)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}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}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54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Consumer (2)</a:t>
            </a:r>
          </a:p>
        </p:txBody>
      </p:sp>
      <p:sp>
        <p:nvSpPr>
          <p:cNvPr id="4" name="Rectangle 3"/>
          <p:cNvSpPr/>
          <p:nvPr/>
        </p:nvSpPr>
        <p:spPr>
          <a:xfrm>
            <a:off x="543034" y="1209586"/>
            <a:ext cx="8399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processPeople(membership,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p -&gt; p.getGender() == Person.Gender.MALE &amp;&amp; p.getAge() &gt;= 65,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 -&gt; p.printPerson()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4275" y="2465346"/>
            <a:ext cx="81980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processPeople(membership,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p -&gt; p.getGender() == Person.Gender.MALE &amp;&amp; p.getAge() &gt;= 65,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Person::printPerson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64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Return Value (1)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>
                <a:latin typeface="Courier New"/>
                <a:cs typeface="Courier New"/>
              </a:rPr>
              <a:t>java.util.function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965" y="1343861"/>
            <a:ext cx="7979103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interface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Function&lt;T, R&gt;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public R apply(T t)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}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public static void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processPeopleWithFunction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(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List&lt;Person&gt; members,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Predicate&lt;Person&gt; predicate,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Function&lt;Person, String&gt; function</a:t>
            </a:r>
            <a:r>
              <a:rPr lang="en-US" sz="1400" b="1" dirty="0" err="1">
                <a:latin typeface="Courier New"/>
                <a:cs typeface="Courier New"/>
              </a:rPr>
              <a:t>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Consumer&lt;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String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&gt; consumer)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for (Person p : members)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if (predicate.test(p))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String data 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= function.apply(p);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consumer.accept(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data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}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}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}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967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Return Value (2)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965" y="1225465"/>
            <a:ext cx="79791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processPeopleWithFunction(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membership, 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p -&gt; p.getGender() == Person.Gender.MALE &amp;&amp; p.getAge() &gt;= 65,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 -&gt; p.getEmailAddress()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email -&gt; System.out.println(email)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processPeopleWithFunction(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membership, 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p -&gt; p.getGender() == Person.Gender.MALE &amp;&amp; p.getAge() &gt;= 65,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Person::getEmailAddress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,</a:t>
            </a:r>
          </a:p>
          <a:p>
            <a:pPr lvl="0"/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  System.out::println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134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iterable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7200" y="1412030"/>
            <a:ext cx="8229600" cy="1325449"/>
          </a:xfrm>
        </p:spPr>
        <p:txBody>
          <a:bodyPr/>
          <a:lstStyle/>
          <a:p>
            <a:r>
              <a:rPr lang="en-US"/>
              <a:t>One method</a:t>
            </a:r>
          </a:p>
          <a:p>
            <a:pPr lvl="1"/>
            <a:r>
              <a:rPr lang="en-US" b="1">
                <a:latin typeface="Courier New"/>
                <a:cs typeface="Courier New"/>
              </a:rPr>
              <a:t>forEach()</a:t>
            </a:r>
          </a:p>
          <a:p>
            <a:pPr lvl="1"/>
            <a:r>
              <a:rPr lang="en-US"/>
              <a:t>The parameter is a </a:t>
            </a:r>
            <a:r>
              <a:rPr lang="en-US" b="1">
                <a:latin typeface="Courier New"/>
                <a:cs typeface="Courier New"/>
              </a:rPr>
              <a:t>Consumer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Used by most collections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982323" y="2859063"/>
            <a:ext cx="64181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wordList.forEach(s -&gt; System.out.println(s));</a:t>
            </a:r>
          </a:p>
          <a:p>
            <a:endParaRPr lang="en-US" b="1" dirty="0" err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wordList.forEach(System.out::println);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Open the LambdasHOL project in NetBeans</a:t>
            </a:r>
          </a:p>
          <a:p>
            <a:r>
              <a:rPr lang="en-US"/>
              <a:t>The exercises are configured as tests</a:t>
            </a:r>
          </a:p>
          <a:p>
            <a:r>
              <a:rPr lang="en-US"/>
              <a:t>Edit the tests</a:t>
            </a:r>
          </a:p>
          <a:p>
            <a:pPr lvl="1"/>
            <a:r>
              <a:rPr lang="en-US"/>
              <a:t>Remove the </a:t>
            </a:r>
            <a:r>
              <a:rPr lang="en-US" b="1">
                <a:latin typeface="Courier New"/>
                <a:cs typeface="Courier New"/>
              </a:rPr>
              <a:t>@Ignore</a:t>
            </a:r>
            <a:r>
              <a:rPr lang="en-US"/>
              <a:t> annotation</a:t>
            </a:r>
          </a:p>
          <a:p>
            <a:r>
              <a:rPr lang="en-US"/>
              <a:t>Run the tests (Ctrl F6, or from the menu)</a:t>
            </a:r>
          </a:p>
          <a:p>
            <a:r>
              <a:rPr lang="en-US"/>
              <a:t>Make the tests pass</a:t>
            </a:r>
          </a:p>
          <a:p>
            <a:r>
              <a:rPr lang="en-US"/>
              <a:t>Simple!</a:t>
            </a:r>
          </a:p>
        </p:txBody>
      </p:sp>
    </p:spTree>
    <p:extLst>
      <p:ext uri="{BB962C8B-B14F-4D97-AF65-F5344CB8AC3E}">
        <p14:creationId xmlns:p14="http://schemas.microsoft.com/office/powerpoint/2010/main" val="18285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1802" y="842120"/>
            <a:ext cx="6135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</a:rPr>
              <a:t>Let’s Go!</a:t>
            </a:r>
          </a:p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pic>
        <p:nvPicPr>
          <p:cNvPr id="5" name="Picture 4" descr="JavaDuke_Classic_full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7413" y="1804530"/>
            <a:ext cx="3044935" cy="28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Print all words in a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9056" y="1978476"/>
            <a:ext cx="544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wordList.forEach(System.out::println);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8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Participate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Watch the live (or recorded) stream</a:t>
            </a:r>
          </a:p>
          <a:p>
            <a:pPr lvl="1"/>
            <a:r>
              <a:rPr lang="en-US" dirty="0" smtClean="0">
                <a:hlinkClick r:id="rId2"/>
              </a:rPr>
              <a:t>http://nighthacking.com</a:t>
            </a:r>
            <a:endParaRPr lang="en-US" dirty="0"/>
          </a:p>
          <a:p>
            <a:r>
              <a:rPr lang="en-US" dirty="0" smtClean="0"/>
              <a:t>Join the conversation on Twitter</a:t>
            </a:r>
          </a:p>
          <a:p>
            <a:pPr lvl="1"/>
            <a:r>
              <a:rPr lang="en-US" dirty="0" smtClean="0"/>
              <a:t>Message #</a:t>
            </a:r>
            <a:r>
              <a:rPr lang="en-US" dirty="0" err="1" smtClean="0"/>
              <a:t>nighthacking</a:t>
            </a:r>
            <a:r>
              <a:rPr lang="en-US" dirty="0" smtClean="0"/>
              <a:t> to ask questions</a:t>
            </a:r>
          </a:p>
          <a:p>
            <a:pPr lvl="1"/>
            <a:r>
              <a:rPr lang="en-US" dirty="0" smtClean="0"/>
              <a:t>Watch the chat on </a:t>
            </a:r>
            <a:r>
              <a:rPr lang="en-US" dirty="0" err="1" smtClean="0"/>
              <a:t>twubs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http://twubs.com/</a:t>
            </a:r>
            <a:r>
              <a:rPr lang="en-US" dirty="0" smtClean="0">
                <a:hlinkClick r:id="rId3"/>
              </a:rPr>
              <a:t>NightHacking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 important announcements follow </a:t>
            </a:r>
            <a:r>
              <a:rPr lang="en-US" dirty="0" smtClean="0">
                <a:hlinkClick r:id="rId4"/>
              </a:rPr>
              <a:t>@_</a:t>
            </a:r>
            <a:r>
              <a:rPr lang="en-US" dirty="0" err="1" smtClean="0">
                <a:hlinkClick r:id="rId4"/>
              </a:rPr>
              <a:t>NightHacking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Convert words in list to upper case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9056" y="1978476"/>
            <a:ext cx="42018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List&lt;String&gt; output = 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wordList.stream().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map(String::toUpperCase).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collect(toList());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70609" y="3821043"/>
            <a:ext cx="6913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toList</a:t>
            </a:r>
            <a:r>
              <a:rPr lang="en-US" sz="2000" dirty="0" err="1" smtClean="0">
                <a:solidFill>
                  <a:schemeClr val="tx2"/>
                </a:solidFill>
              </a:rPr>
              <a:t> is a static method in the </a:t>
            </a:r>
            <a:r>
              <a:rPr lang="en-US" sz="20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Collectors</a:t>
            </a:r>
            <a:r>
              <a:rPr lang="en-US" sz="2000" dirty="0" err="1" smtClean="0">
                <a:solidFill>
                  <a:schemeClr val="tx2"/>
                </a:solidFill>
              </a:rPr>
              <a:t> utiltity class</a:t>
            </a:r>
          </a:p>
        </p:txBody>
      </p:sp>
    </p:spTree>
    <p:extLst>
      <p:ext uri="{BB962C8B-B14F-4D97-AF65-F5344CB8AC3E}">
        <p14:creationId xmlns:p14="http://schemas.microsoft.com/office/powerpoint/2010/main" val="172158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3: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Find words in list with even length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9056" y="1978476"/>
            <a:ext cx="55870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List&lt;String&gt; output = 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wordList.stream().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filter(w -&gt; (w.length() &amp; 1 == 0).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collect(toList());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4: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Count lines in a 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9056" y="1978476"/>
            <a:ext cx="517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long count = reader.lines().count();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8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5: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Join lines 3-4 into a single string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9056" y="1978476"/>
            <a:ext cx="337067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String output = reader.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lines().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skip(2).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limit(2).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collect(joining());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95129" y="3894063"/>
            <a:ext cx="7597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joining</a:t>
            </a:r>
            <a:r>
              <a:rPr lang="en-US" sz="2000" dirty="0" err="1">
                <a:solidFill>
                  <a:srgbClr val="424545"/>
                </a:solidFill>
              </a:rPr>
              <a:t> is a static method in the 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Collectors</a:t>
            </a:r>
            <a:r>
              <a:rPr lang="en-US" sz="2000" dirty="0" err="1">
                <a:solidFill>
                  <a:srgbClr val="424545"/>
                </a:solidFill>
              </a:rPr>
              <a:t> utiltity class</a:t>
            </a:r>
          </a:p>
        </p:txBody>
      </p:sp>
    </p:spTree>
    <p:extLst>
      <p:ext uri="{BB962C8B-B14F-4D97-AF65-F5344CB8AC3E}">
        <p14:creationId xmlns:p14="http://schemas.microsoft.com/office/powerpoint/2010/main" val="73476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6: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Find the length of the longest line in a 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9056" y="1978476"/>
            <a:ext cx="42018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 longest = reader.lines().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mapToInt(String::length).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max().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getAsInt();</a:t>
            </a:r>
          </a:p>
        </p:txBody>
      </p:sp>
    </p:spTree>
    <p:extLst>
      <p:ext uri="{BB962C8B-B14F-4D97-AF65-F5344CB8AC3E}">
        <p14:creationId xmlns:p14="http://schemas.microsoft.com/office/powerpoint/2010/main" val="39667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7: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Collect all words in a file into a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9056" y="1978476"/>
            <a:ext cx="69722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List&lt;String&gt; output = reader.lines().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flatMap(line -&gt; Stream.of(line.split(REGEXP))).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filter(word -&gt; word.length() &gt; 0).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collect(toList());</a:t>
            </a:r>
          </a:p>
        </p:txBody>
      </p:sp>
    </p:spTree>
    <p:extLst>
      <p:ext uri="{BB962C8B-B14F-4D97-AF65-F5344CB8AC3E}">
        <p14:creationId xmlns:p14="http://schemas.microsoft.com/office/powerpoint/2010/main" val="10833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8: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List of words lowercased, in aphabetical order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9056" y="1978476"/>
            <a:ext cx="6972244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List&lt;String&gt; output = reader.lines().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flatMap(line -&gt; Stream.of(line.split(REGEXP))).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filter(word -&gt; word.length() &gt; 0).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map(String::toLowerCase).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sorted().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collect(toList());</a:t>
            </a:r>
          </a:p>
        </p:txBody>
      </p:sp>
    </p:spTree>
    <p:extLst>
      <p:ext uri="{BB962C8B-B14F-4D97-AF65-F5344CB8AC3E}">
        <p14:creationId xmlns:p14="http://schemas.microsoft.com/office/powerpoint/2010/main" val="6973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9: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Sort unique lower-case words by length then alphabetically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2969" y="1724476"/>
            <a:ext cx="697224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List&lt;String&gt; output = reader.lines().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flatMap(line -&gt; Stream.of(line.split(REGEXP))).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filter(word -&gt; word.length() &gt; 0).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map(String::toLowerCase).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distinct().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sorted(comparingInt(String::length).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thenComparing(naturalOrder())).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collect(toList());</a:t>
            </a:r>
          </a:p>
        </p:txBody>
      </p:sp>
    </p:spTree>
    <p:extLst>
      <p:ext uri="{BB962C8B-B14F-4D97-AF65-F5344CB8AC3E}">
        <p14:creationId xmlns:p14="http://schemas.microsoft.com/office/powerpoint/2010/main" val="11739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10: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Categorize words into a map, key is length of each word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2969" y="1724476"/>
            <a:ext cx="726211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Map&lt;Integer, List&lt;String&gt;&gt; map = 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reader.lines().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flatMap(line -&gt; Stream.of(line.split(REGEXP))).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filter(word -&gt; word.length() &gt; 0).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collect(groupingBy(String::length));</a:t>
            </a:r>
          </a:p>
        </p:txBody>
      </p:sp>
      <p:sp>
        <p:nvSpPr>
          <p:cNvPr id="2" name="Rectangle 1"/>
          <p:cNvSpPr/>
          <p:nvPr/>
        </p:nvSpPr>
        <p:spPr>
          <a:xfrm>
            <a:off x="695738" y="3750498"/>
            <a:ext cx="8128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groupingBy</a:t>
            </a:r>
            <a:r>
              <a:rPr lang="en-US" sz="2000" dirty="0" err="1">
                <a:solidFill>
                  <a:srgbClr val="424545"/>
                </a:solidFill>
              </a:rPr>
              <a:t> is a static method in the 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Collectors</a:t>
            </a:r>
            <a:r>
              <a:rPr lang="en-US" sz="2000" dirty="0" err="1">
                <a:solidFill>
                  <a:srgbClr val="424545"/>
                </a:solidFill>
              </a:rPr>
              <a:t> utiltity class</a:t>
            </a:r>
          </a:p>
        </p:txBody>
      </p:sp>
    </p:spTree>
    <p:extLst>
      <p:ext uri="{BB962C8B-B14F-4D97-AF65-F5344CB8AC3E}">
        <p14:creationId xmlns:p14="http://schemas.microsoft.com/office/powerpoint/2010/main" val="7514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11: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Gather words to map, with count of each words occurence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578" y="1812824"/>
            <a:ext cx="80932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Map&lt;String, Long&gt; map = 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reader.lines().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flatMap(line -&gt; Stream.of(line.split(REGEXP))).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filter(word -&gt; word.length() &gt; 0).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collect(groupingBy(Function.identity(), counting()));</a:t>
            </a:r>
          </a:p>
        </p:txBody>
      </p:sp>
      <p:sp>
        <p:nvSpPr>
          <p:cNvPr id="8" name="Rectangle 7"/>
          <p:cNvSpPr/>
          <p:nvPr/>
        </p:nvSpPr>
        <p:spPr>
          <a:xfrm>
            <a:off x="695738" y="3750498"/>
            <a:ext cx="8128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counting</a:t>
            </a:r>
            <a:r>
              <a:rPr lang="en-US" sz="2000" dirty="0" err="1">
                <a:solidFill>
                  <a:srgbClr val="424545"/>
                </a:solidFill>
              </a:rPr>
              <a:t> is a static method in the 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Collectors</a:t>
            </a:r>
            <a:r>
              <a:rPr lang="en-US" sz="2000" dirty="0" err="1">
                <a:solidFill>
                  <a:srgbClr val="424545"/>
                </a:solidFill>
              </a:rPr>
              <a:t> utiltity class</a:t>
            </a:r>
          </a:p>
        </p:txBody>
      </p:sp>
    </p:spTree>
    <p:extLst>
      <p:ext uri="{BB962C8B-B14F-4D97-AF65-F5344CB8AC3E}">
        <p14:creationId xmlns:p14="http://schemas.microsoft.com/office/powerpoint/2010/main" val="367316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Install JDK8 Build </a:t>
            </a:r>
            <a:r>
              <a:rPr lang="en-US" dirty="0" smtClean="0"/>
              <a:t>121</a:t>
            </a:r>
          </a:p>
          <a:p>
            <a:pPr lvl="1"/>
            <a:r>
              <a:rPr lang="en-US" dirty="0">
                <a:hlinkClick r:id="rId2"/>
              </a:rPr>
              <a:t>https://jdk8.java.net/</a:t>
            </a:r>
            <a:r>
              <a:rPr lang="en-US" dirty="0" smtClean="0">
                <a:hlinkClick r:id="rId2"/>
              </a:rPr>
              <a:t>download.html</a:t>
            </a:r>
            <a:endParaRPr lang="en-US" dirty="0"/>
          </a:p>
          <a:p>
            <a:r>
              <a:rPr lang="en-US" dirty="0"/>
              <a:t>Unpack API documentation</a:t>
            </a:r>
          </a:p>
          <a:p>
            <a:r>
              <a:rPr lang="en-US" dirty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7.4</a:t>
            </a:r>
          </a:p>
          <a:p>
            <a:pPr lvl="1"/>
            <a:r>
              <a:rPr lang="en-US" dirty="0">
                <a:hlinkClick r:id="rId3"/>
              </a:rPr>
              <a:t>https://netbeans.org/downloads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JUnit</a:t>
            </a:r>
            <a:r>
              <a:rPr lang="en-US" dirty="0"/>
              <a:t> </a:t>
            </a:r>
            <a:r>
              <a:rPr lang="en-US" dirty="0" err="1"/>
              <a:t>NetBeans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98016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12: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Nested grouping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578" y="1812824"/>
            <a:ext cx="7400634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Map&lt;String, Map&lt;Integer, List&lt;String&gt;&gt;&gt; map = 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reader.lines().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flatMap(line -&gt; Stream.of(line.split(REGEXP))).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filter(word -&gt; word.length() &gt; 0).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collect(groupingBy(word -&gt; word.substring(0, 1),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  groupingBy(String::length)));</a:t>
            </a:r>
          </a:p>
        </p:txBody>
      </p:sp>
    </p:spTree>
    <p:extLst>
      <p:ext uri="{BB962C8B-B14F-4D97-AF65-F5344CB8AC3E}">
        <p14:creationId xmlns:p14="http://schemas.microsoft.com/office/powerpoint/2010/main" val="19479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pic>
          <p:nvPicPr>
            <p:cNvPr id="3" name="Picture 2" descr="Java PPT Divider v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3999" cy="5143500"/>
            </a:xfrm>
            <a:prstGeom prst="rect">
              <a:avLst/>
            </a:prstGeom>
          </p:spPr>
        </p:pic>
        <p:pic>
          <p:nvPicPr>
            <p:cNvPr id="4" name="Picture 3" descr="O_signature_wht_rgb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85737" y="4144260"/>
              <a:ext cx="1139799" cy="351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73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All lab software and materials are </a:t>
            </a:r>
            <a:r>
              <a:rPr lang="en-US" dirty="0" smtClean="0"/>
              <a:t>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https://github.com/NightHacking/</a:t>
            </a:r>
            <a:r>
              <a:rPr lang="en-US" dirty="0" smtClean="0">
                <a:hlinkClick r:id="rId2"/>
              </a:rPr>
              <a:t>LambdasHacking</a:t>
            </a:r>
            <a:endParaRPr lang="en-US" dirty="0"/>
          </a:p>
          <a:p>
            <a:r>
              <a:rPr lang="en-US" dirty="0" smtClean="0"/>
              <a:t>Includes: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PDF with lab instructions</a:t>
            </a:r>
          </a:p>
          <a:p>
            <a:pPr lvl="1"/>
            <a:r>
              <a:rPr lang="en-US" dirty="0" smtClean="0"/>
              <a:t>PDF with this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8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7185" y="722801"/>
            <a:ext cx="55135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</a:rPr>
              <a:t>Lambdas and Functions</a:t>
            </a:r>
          </a:p>
          <a:p>
            <a:pPr algn="ctr"/>
            <a:r>
              <a:rPr lang="en-US" sz="3600" dirty="0" err="1">
                <a:solidFill>
                  <a:schemeClr val="tx2"/>
                </a:solidFill>
              </a:rPr>
              <a:t>Library Review</a:t>
            </a:r>
            <a:endParaRPr lang="en-US" sz="3600" dirty="0" err="1" smtClean="0">
              <a:solidFill>
                <a:schemeClr val="tx2"/>
              </a:solidFill>
            </a:endParaRPr>
          </a:p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pic>
        <p:nvPicPr>
          <p:cNvPr id="5" name="Picture 4" descr="JavaDuke_Classic_full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7413" y="1890345"/>
            <a:ext cx="3044935" cy="28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57200" y="1412029"/>
            <a:ext cx="8229600" cy="3127551"/>
          </a:xfrm>
        </p:spPr>
        <p:txBody>
          <a:bodyPr/>
          <a:lstStyle/>
          <a:p>
            <a:r>
              <a:rPr lang="en-US"/>
              <a:t>Lambda expression is an anonymous function</a:t>
            </a:r>
          </a:p>
          <a:p>
            <a:r>
              <a:rPr lang="en-US"/>
              <a:t>Think of it like a method</a:t>
            </a:r>
          </a:p>
          <a:p>
            <a:pPr lvl="1"/>
            <a:r>
              <a:rPr lang="en-US"/>
              <a:t>But not associated with a class</a:t>
            </a:r>
          </a:p>
          <a:p>
            <a:r>
              <a:rPr lang="en-US"/>
              <a:t>Can be used wherever you would use an anonymous inner class</a:t>
            </a:r>
          </a:p>
          <a:p>
            <a:pPr lvl="1"/>
            <a:r>
              <a:rPr lang="en-US"/>
              <a:t>Single abstract method type</a:t>
            </a:r>
          </a:p>
          <a:p>
            <a:r>
              <a:rPr lang="en-US"/>
              <a:t>Syntax</a:t>
            </a:r>
          </a:p>
          <a:p>
            <a:pPr lvl="1"/>
            <a:r>
              <a:rPr lang="en-US" b="1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b="1">
                <a:latin typeface="Courier New"/>
                <a:cs typeface="Courier New"/>
              </a:rPr>
              <a:t>[optional-parameters]</a:t>
            </a:r>
            <a:r>
              <a:rPr lang="en-US" b="1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lang="en-US" b="1">
                <a:solidFill>
                  <a:srgbClr val="3366FF"/>
                </a:solidFill>
                <a:latin typeface="Courier New"/>
                <a:cs typeface="Courier New"/>
              </a:rPr>
              <a:t>-&gt;</a:t>
            </a:r>
            <a:r>
              <a:rPr lang="en-US" b="1">
                <a:latin typeface="Courier New"/>
                <a:cs typeface="Courier New"/>
              </a:rPr>
              <a:t> body</a:t>
            </a:r>
          </a:p>
          <a:p>
            <a:r>
              <a:rPr lang="en-US"/>
              <a:t>Types can be inferred (parameters and return type)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55650" y="1065916"/>
            <a:ext cx="8388350" cy="3394075"/>
          </a:xfrm>
        </p:spPr>
        <p:txBody>
          <a:bodyPr/>
          <a:lstStyle/>
          <a:p>
            <a:pPr marL="0" lvl="1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SomeList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&lt;Student&gt; students = ...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11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highestScore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students.stream().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Student s -&gt;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s.getGradYear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== 2011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Student s -&gt;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s.getScore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max();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11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Method references let us reuse a method as a lambda expression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372032" y="3906389"/>
            <a:ext cx="201582" cy="287079"/>
          </a:xfrm>
          <a:prstGeom prst="downArrow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en-US" sz="16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4948" y="3506170"/>
            <a:ext cx="4369262" cy="4252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pPr marL="228600" indent="-457200">
              <a:lnSpc>
                <a:spcPct val="114000"/>
              </a:lnSpc>
            </a:pP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FileFilter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(File f) -&gt;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f.canRead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2388179" y="4212099"/>
            <a:ext cx="4369262" cy="4252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pPr marL="228600" indent="-457200">
              <a:lnSpc>
                <a:spcPct val="114000"/>
              </a:lnSpc>
            </a:pP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FileFilter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canRead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2398510" y="1846763"/>
            <a:ext cx="4369262" cy="14076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pPr marL="228600" indent="-457200">
              <a:lnSpc>
                <a:spcPct val="114000"/>
              </a:lnSpc>
            </a:pP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FileFilter x = </a:t>
            </a: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FileFilter() {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boolean accept(File f) {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f.canRead();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375569" y="3227572"/>
            <a:ext cx="201582" cy="287079"/>
          </a:xfrm>
          <a:prstGeom prst="downArrow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en-US" sz="16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6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Stream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57200" y="1412030"/>
            <a:ext cx="8686800" cy="3062606"/>
          </a:xfrm>
        </p:spPr>
        <p:txBody>
          <a:bodyPr/>
          <a:lstStyle/>
          <a:p>
            <a:r>
              <a:rPr lang="en-US" b="1" dirty="0">
                <a:latin typeface="Courier New"/>
                <a:cs typeface="Courier New"/>
              </a:rPr>
              <a:t>Stream&lt;T&gt;</a:t>
            </a:r>
          </a:p>
          <a:p>
            <a:pPr lvl="1"/>
            <a:r>
              <a:rPr lang="en-US" dirty="0"/>
              <a:t>A sequence of elements supporting sequential and parallel operations</a:t>
            </a:r>
          </a:p>
          <a:p>
            <a:r>
              <a:rPr lang="en-US"/>
              <a:t>A Stream is opened by calling:</a:t>
            </a:r>
          </a:p>
          <a:p>
            <a:pPr lvl="1"/>
            <a:r>
              <a:rPr lang="en-US" b="1">
                <a:latin typeface="Courier New"/>
                <a:cs typeface="Courier New"/>
              </a:rPr>
              <a:t>Collection.stream()</a:t>
            </a:r>
          </a:p>
          <a:p>
            <a:pPr lvl="1"/>
            <a:r>
              <a:rPr lang="en-US" b="1">
                <a:latin typeface="Courier New"/>
                <a:cs typeface="Courier New"/>
              </a:rPr>
              <a:t>Collection.parallelStream()</a:t>
            </a:r>
          </a:p>
          <a:p>
            <a:r>
              <a:rPr lang="en-US">
                <a:latin typeface="+mn-lt"/>
                <a:cs typeface="Courier New"/>
              </a:rPr>
              <a:t>Many Stream methods return Stream objects</a:t>
            </a:r>
          </a:p>
          <a:p>
            <a:pPr lvl="1"/>
            <a:r>
              <a:rPr lang="en-US">
                <a:latin typeface="+mn-lt"/>
                <a:cs typeface="Courier New"/>
              </a:rPr>
              <a:t>Very simple (and logical) method chaining</a:t>
            </a:r>
          </a:p>
          <a:p>
            <a:pPr marL="60325" indent="0">
              <a:buNone/>
            </a:pPr>
            <a:endParaRPr lang="en-US">
              <a:latin typeface="+mn-lt"/>
              <a:cs typeface="Courier New"/>
            </a:endParaRPr>
          </a:p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java.util.stream</a:t>
            </a:r>
          </a:p>
        </p:txBody>
      </p:sp>
    </p:spTree>
    <p:extLst>
      <p:ext uri="{BB962C8B-B14F-4D97-AF65-F5344CB8AC3E}">
        <p14:creationId xmlns:p14="http://schemas.microsoft.com/office/powerpoint/2010/main" val="14495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va.Template.2013">
  <a:themeElements>
    <a:clrScheme name="Custom 19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eveloping with Security for Java Embedded Devices - CON7033 v0_1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Java.Template.2013.potx</Template>
  <TotalTime>14053</TotalTime>
  <Words>1632</Words>
  <Application>Microsoft Macintosh PowerPoint</Application>
  <PresentationFormat>On-screen Show (16:9)</PresentationFormat>
  <Paragraphs>240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Java.Template.2013</vt:lpstr>
      <vt:lpstr>Developing with Security for Java Embedded Devices - CON7033 v0_1</vt:lpstr>
      <vt:lpstr>Lambda NightHacking Lab</vt:lpstr>
      <vt:lpstr>How to Participate</vt:lpstr>
      <vt:lpstr>Software Install</vt:lpstr>
      <vt:lpstr>Setting Up</vt:lpstr>
      <vt:lpstr>PowerPoint Presentation</vt:lpstr>
      <vt:lpstr>Lambda Expressions</vt:lpstr>
      <vt:lpstr>Lambda Examples</vt:lpstr>
      <vt:lpstr>Method References</vt:lpstr>
      <vt:lpstr>The Stream Class</vt:lpstr>
      <vt:lpstr>Stream Usage</vt:lpstr>
      <vt:lpstr>java.util.function Package</vt:lpstr>
      <vt:lpstr>Using A Consumer (1)</vt:lpstr>
      <vt:lpstr>Using A Consumer (2)</vt:lpstr>
      <vt:lpstr>Using A Return Value (1)</vt:lpstr>
      <vt:lpstr>Using A Return Value (2)</vt:lpstr>
      <vt:lpstr>The iterable Interface</vt:lpstr>
      <vt:lpstr>Getting Started</vt:lpstr>
      <vt:lpstr>PowerPoint Presentation</vt:lpstr>
      <vt:lpstr>Exercise 1: Solution</vt:lpstr>
      <vt:lpstr>Exercise 2: Solution</vt:lpstr>
      <vt:lpstr>Exercise 3: Solution</vt:lpstr>
      <vt:lpstr>Exercise 4: Solution</vt:lpstr>
      <vt:lpstr>Exercise 5: Solution</vt:lpstr>
      <vt:lpstr>Exercise 6: Solution</vt:lpstr>
      <vt:lpstr>Exercise 7: Solution</vt:lpstr>
      <vt:lpstr>Exercise 8: Solution</vt:lpstr>
      <vt:lpstr>Exercise 9: Solution</vt:lpstr>
      <vt:lpstr>Exercise 10: Solution</vt:lpstr>
      <vt:lpstr>Exercise 11: Solution</vt:lpstr>
      <vt:lpstr>Exercise 12: Solution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Duarte, Inc.</dc:creator>
  <cp:lastModifiedBy>Stephen Chin</cp:lastModifiedBy>
  <cp:revision>908</cp:revision>
  <cp:lastPrinted>2012-06-18T19:05:44Z</cp:lastPrinted>
  <dcterms:created xsi:type="dcterms:W3CDTF">2012-05-31T20:53:14Z</dcterms:created>
  <dcterms:modified xsi:type="dcterms:W3CDTF">2014-01-14T03:00:06Z</dcterms:modified>
</cp:coreProperties>
</file>