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12192000"/>
  <p:defaultTextStyle>
    <a:defPPr marL="0" marR="0" indent="0" algn="l" defTabSz="642915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3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1pPr>
    <a:lvl2pPr marL="0" marR="0" indent="160729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2pPr>
    <a:lvl3pPr marL="0" marR="0" indent="321457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3pPr>
    <a:lvl4pPr marL="0" marR="0" indent="482186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4pPr>
    <a:lvl5pPr marL="0" marR="0" indent="642915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5pPr>
    <a:lvl6pPr marL="0" marR="0" indent="803643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6pPr>
    <a:lvl7pPr marL="0" marR="0" indent="964372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7pPr>
    <a:lvl8pPr marL="0" marR="0" indent="1125101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8pPr>
    <a:lvl9pPr marL="0" marR="0" indent="1285829" algn="ctr" defTabSz="41075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2500" b="0" i="0" u="none" strike="noStrike" cap="none" spc="0">
        <a:ln>
          <a:noFill/>
        </a:ln>
        <a:solidFill>
          <a:srgbClr val="000000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ias Gabriel" initials="MG" lastIdx="2" clrIdx="0">
    <p:extLst>
      <p:ext uri="{19B8F6BF-5375-455C-9EA6-DF929625EA0E}">
        <p15:presenceInfo xmlns:p15="http://schemas.microsoft.com/office/powerpoint/2012/main" userId="6185bce7bbc0d5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19:22:21.543" idx="1">
    <p:pos x="10" y="10"/>
    <p:text>Maybe a small recap of lambda cube and focus on dependent types and the mix used in Intuitionistic Type Theory / Agda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17T19:48:52.147" idx="2">
    <p:pos x="10" y="10"/>
    <p:text>Without type levels to simplify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35"/>
          <p:cNvSpPr>
            <a:spLocks noGrp="1" noRot="1" noChangeAspec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136"/>
          <p:cNvSpPr>
            <a:spLocks noGrp="1"/>
          </p:cNvSpPr>
          <p:nvPr>
            <p:ph type="body" sz="quarter" idx="1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817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HSR Title &amp; Subtitle"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2"/>
          <p:cNvSpPr/>
          <p:nvPr/>
        </p:nvSpPr>
        <p:spPr bwMode="auto">
          <a:xfrm>
            <a:off x="608986" y="436563"/>
            <a:ext cx="7685617" cy="5801678"/>
          </a:xfrm>
          <a:prstGeom prst="rect">
            <a:avLst/>
          </a:prstGeom>
          <a:solidFill>
            <a:srgbClr val="0065A3">
              <a:alpha val="87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642915"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endParaRPr sz="2400"/>
          </a:p>
        </p:txBody>
      </p:sp>
      <p:sp>
        <p:nvSpPr>
          <p:cNvPr id="5" name="Shape 13"/>
          <p:cNvSpPr>
            <a:spLocks noGrp="1"/>
          </p:cNvSpPr>
          <p:nvPr>
            <p:ph type="title"/>
          </p:nvPr>
        </p:nvSpPr>
        <p:spPr bwMode="auto">
          <a:xfrm>
            <a:off x="775533" y="1478281"/>
            <a:ext cx="7354623" cy="141083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indent="0" defTabSz="642915">
              <a:spcBef>
                <a:spcPts val="600"/>
              </a:spcBef>
              <a:defRPr sz="2800" cap="small">
                <a:solidFill>
                  <a:srgbClr val="FFFFFF"/>
                </a:solidFill>
                <a:latin typeface="+mj-lt"/>
                <a:ea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Shape 14"/>
          <p:cNvSpPr>
            <a:spLocks noGrp="1"/>
          </p:cNvSpPr>
          <p:nvPr>
            <p:ph type="body" sz="half" idx="1"/>
          </p:nvPr>
        </p:nvSpPr>
        <p:spPr bwMode="auto">
          <a:xfrm>
            <a:off x="775533" y="4186988"/>
            <a:ext cx="7354623" cy="1445806"/>
          </a:xfrm>
          <a:prstGeom prst="rect">
            <a:avLst/>
          </a:prstGeom>
        </p:spPr>
        <p:txBody>
          <a:bodyPr lIns="45718" tIns="45718" rIns="45718" bIns="45718">
            <a:noAutofit/>
          </a:bodyPr>
          <a:lstStyle>
            <a:lvl1pPr marL="0" indent="312528" defTabSz="642915">
              <a:spcBef>
                <a:spcPts val="6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+mn-lt"/>
                <a:ea typeface="Arial"/>
                <a:cs typeface="Arial"/>
              </a:defRPr>
            </a:lvl1pPr>
            <a:lvl2pPr marL="0" indent="321457" defTabSz="642915">
              <a:spcBef>
                <a:spcPts val="6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+mn-lt"/>
                <a:ea typeface="Arial"/>
                <a:cs typeface="Arial"/>
              </a:defRPr>
            </a:lvl2pPr>
            <a:lvl3pPr marL="0" indent="642915" defTabSz="642915">
              <a:spcBef>
                <a:spcPts val="6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+mn-lt"/>
                <a:ea typeface="Arial"/>
                <a:cs typeface="Arial"/>
              </a:defRPr>
            </a:lvl3pPr>
            <a:lvl4pPr marL="0" indent="964372" defTabSz="642915">
              <a:spcBef>
                <a:spcPts val="6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+mn-lt"/>
                <a:ea typeface="Arial"/>
                <a:cs typeface="Arial"/>
              </a:defRPr>
            </a:lvl4pPr>
            <a:lvl5pPr marL="0" indent="1285829" defTabSz="642915">
              <a:spcBef>
                <a:spcPts val="6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+mn-lt"/>
                <a:ea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pic>
        <p:nvPicPr>
          <p:cNvPr id="7" name="image2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2381" y="5703316"/>
            <a:ext cx="2502694" cy="84211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16"/>
          <p:cNvSpPr>
            <a:spLocks noGrp="1"/>
          </p:cNvSpPr>
          <p:nvPr>
            <p:ph type="sldNum" sz="quarter" idx="2"/>
          </p:nvPr>
        </p:nvSpPr>
        <p:spPr bwMode="auto">
          <a:xfrm>
            <a:off x="8737600" y="6225548"/>
            <a:ext cx="2844800" cy="261606"/>
          </a:xfrm>
          <a:prstGeom prst="rect">
            <a:avLst/>
          </a:prstGeom>
        </p:spPr>
        <p:txBody>
          <a:bodyPr wrap="square" lIns="45718" tIns="45718" rIns="45718" bIns="45718" anchor="ctr"/>
          <a:lstStyle>
            <a:lvl1pPr defTabSz="642915">
              <a:defRPr sz="1100">
                <a:latin typeface="Arial"/>
                <a:ea typeface="Arial"/>
                <a:cs typeface="Arial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Photo - 3 U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99"/>
          <p:cNvSpPr/>
          <p:nvPr/>
        </p:nvSpPr>
        <p:spPr bwMode="auto">
          <a:xfrm>
            <a:off x="8489155" y="357188"/>
            <a:ext cx="120" cy="560786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</a:defRPr>
            </a:pPr>
            <a:endParaRPr sz="1200"/>
          </a:p>
        </p:txBody>
      </p:sp>
      <p:sp>
        <p:nvSpPr>
          <p:cNvPr id="5" name="Shape 100"/>
          <p:cNvSpPr/>
          <p:nvPr/>
        </p:nvSpPr>
        <p:spPr bwMode="auto">
          <a:xfrm>
            <a:off x="8489154" y="3138787"/>
            <a:ext cx="3232972" cy="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</a:defRPr>
            </a:pPr>
            <a:endParaRPr sz="1200"/>
          </a:p>
        </p:txBody>
      </p:sp>
      <p:sp>
        <p:nvSpPr>
          <p:cNvPr id="6" name="Shape 101"/>
          <p:cNvSpPr>
            <a:spLocks noGrp="1"/>
          </p:cNvSpPr>
          <p:nvPr>
            <p:ph type="pic" sz="quarter" idx="13"/>
          </p:nvPr>
        </p:nvSpPr>
        <p:spPr bwMode="auto">
          <a:xfrm>
            <a:off x="8643938" y="3250407"/>
            <a:ext cx="3071812" cy="2714625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7" name="Shape 102"/>
          <p:cNvSpPr>
            <a:spLocks noGrp="1"/>
          </p:cNvSpPr>
          <p:nvPr>
            <p:ph type="pic" sz="quarter" idx="14"/>
          </p:nvPr>
        </p:nvSpPr>
        <p:spPr bwMode="auto">
          <a:xfrm>
            <a:off x="8643938" y="357188"/>
            <a:ext cx="3071812" cy="2669976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8" name="Shape 103"/>
          <p:cNvSpPr>
            <a:spLocks noGrp="1"/>
          </p:cNvSpPr>
          <p:nvPr>
            <p:ph type="pic" idx="15"/>
          </p:nvPr>
        </p:nvSpPr>
        <p:spPr bwMode="auto">
          <a:xfrm>
            <a:off x="488156" y="357187"/>
            <a:ext cx="7846219" cy="5607844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9" name="Shape 104"/>
          <p:cNvSpPr>
            <a:spLocks noGrp="1"/>
          </p:cNvSpPr>
          <p:nvPr>
            <p:ph type="body" sz="quarter" idx="1"/>
          </p:nvPr>
        </p:nvSpPr>
        <p:spPr bwMode="auto">
          <a:xfrm>
            <a:off x="488156" y="6090048"/>
            <a:ext cx="7846219" cy="66079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Helvetica Neue"/>
                <a:ea typeface="Helvetica Neue"/>
                <a:cs typeface="Helvetica Neue"/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" name="Shape 105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12"/>
          <p:cNvSpPr>
            <a:spLocks noGrp="1"/>
          </p:cNvSpPr>
          <p:nvPr>
            <p:ph type="body" sz="quarter" idx="13"/>
          </p:nvPr>
        </p:nvSpPr>
        <p:spPr bwMode="auto">
          <a:xfrm>
            <a:off x="1190626" y="4473774"/>
            <a:ext cx="9810751" cy="35045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321457">
              <a:spcBef>
                <a:spcPts val="0"/>
              </a:spcBef>
              <a:buSzTx/>
              <a:buFontTx/>
              <a:buNone/>
              <a:defRPr sz="1800">
                <a:solidFill>
                  <a:srgbClr val="000000"/>
                </a:solidFill>
                <a:latin typeface="+mn-lt"/>
                <a:ea typeface="Helvetica Neue Medium"/>
                <a:cs typeface="Helvetica Neue Medium"/>
              </a:defRPr>
            </a:lvl1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Shape 113"/>
          <p:cNvSpPr>
            <a:spLocks noGrp="1"/>
          </p:cNvSpPr>
          <p:nvPr>
            <p:ph type="body" sz="quarter" idx="14"/>
          </p:nvPr>
        </p:nvSpPr>
        <p:spPr bwMode="auto">
          <a:xfrm>
            <a:off x="1190626" y="3018235"/>
            <a:ext cx="9810751" cy="500063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321457">
              <a:spcBef>
                <a:spcPts val="1687"/>
              </a:spcBef>
              <a:buSzTx/>
              <a:buFontTx/>
              <a:buNone/>
              <a:defRPr sz="2800"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Shape 114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21"/>
          <p:cNvSpPr>
            <a:spLocks noGrp="1"/>
          </p:cNvSpPr>
          <p:nvPr>
            <p:ph type="pic" idx="13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5" name="Shape 122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29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CB4B4D-7CA3-9044-876B-883B54F8677D}" type="slidenum">
              <a:rPr lang="en-GB"/>
              <a:t>‹#›</a:t>
            </a:fld>
            <a:endParaRPr lang="en-GB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/>
          </p:nvPr>
        </p:nvSpPr>
        <p:spPr bwMode="auto">
          <a:xfrm>
            <a:off x="535782" y="1502726"/>
            <a:ext cx="11120437" cy="4876584"/>
          </a:xfrm>
        </p:spPr>
        <p:txBody>
          <a:bodyPr vert="horz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Title &amp; Sub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23"/>
          <p:cNvSpPr/>
          <p:nvPr/>
        </p:nvSpPr>
        <p:spPr bwMode="auto">
          <a:xfrm>
            <a:off x="535781" y="3339704"/>
            <a:ext cx="11126338" cy="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</a:defRPr>
            </a:pPr>
            <a:endParaRPr sz="1200"/>
          </a:p>
        </p:txBody>
      </p:sp>
      <p:sp>
        <p:nvSpPr>
          <p:cNvPr id="5" name="Shape 24"/>
          <p:cNvSpPr>
            <a:spLocks noGrp="1"/>
          </p:cNvSpPr>
          <p:nvPr>
            <p:ph type="title"/>
          </p:nvPr>
        </p:nvSpPr>
        <p:spPr bwMode="auto">
          <a:xfrm>
            <a:off x="535782" y="928686"/>
            <a:ext cx="11120437" cy="223242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" name="Shape 25"/>
          <p:cNvSpPr>
            <a:spLocks noGrp="1"/>
          </p:cNvSpPr>
          <p:nvPr>
            <p:ph type="body" sz="quarter" idx="1"/>
          </p:nvPr>
        </p:nvSpPr>
        <p:spPr bwMode="auto">
          <a:xfrm>
            <a:off x="535782" y="3527228"/>
            <a:ext cx="11120437" cy="7143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Shape 26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Photo - Horizont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33"/>
          <p:cNvSpPr/>
          <p:nvPr/>
        </p:nvSpPr>
        <p:spPr bwMode="auto">
          <a:xfrm rot="5400000">
            <a:off x="6572205" y="6107952"/>
            <a:ext cx="100021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</a:defRPr>
            </a:pPr>
            <a:endParaRPr sz="1200"/>
          </a:p>
        </p:txBody>
      </p:sp>
      <p:sp>
        <p:nvSpPr>
          <p:cNvPr id="5" name="Shape 34"/>
          <p:cNvSpPr>
            <a:spLocks noGrp="1"/>
          </p:cNvSpPr>
          <p:nvPr>
            <p:ph type="pic" idx="13"/>
          </p:nvPr>
        </p:nvSpPr>
        <p:spPr bwMode="auto">
          <a:xfrm>
            <a:off x="0" y="1"/>
            <a:ext cx="12192000" cy="5339953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Shape 35"/>
          <p:cNvSpPr>
            <a:spLocks noGrp="1"/>
          </p:cNvSpPr>
          <p:nvPr>
            <p:ph type="title"/>
          </p:nvPr>
        </p:nvSpPr>
        <p:spPr bwMode="auto">
          <a:xfrm>
            <a:off x="1321593" y="5473899"/>
            <a:ext cx="5429251" cy="1196578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hape 36"/>
          <p:cNvSpPr>
            <a:spLocks noGrp="1"/>
          </p:cNvSpPr>
          <p:nvPr>
            <p:ph type="body" sz="quarter" idx="1"/>
          </p:nvPr>
        </p:nvSpPr>
        <p:spPr bwMode="auto">
          <a:xfrm>
            <a:off x="7358063" y="5956101"/>
            <a:ext cx="4643437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Shape 37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Title - Cent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44"/>
          <p:cNvSpPr>
            <a:spLocks noGrp="1"/>
          </p:cNvSpPr>
          <p:nvPr>
            <p:ph type="title"/>
          </p:nvPr>
        </p:nvSpPr>
        <p:spPr bwMode="auto">
          <a:xfrm>
            <a:off x="535782" y="2312789"/>
            <a:ext cx="11120437" cy="2232422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hape 45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Photo -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2"/>
          <p:cNvSpPr/>
          <p:nvPr/>
        </p:nvSpPr>
        <p:spPr bwMode="auto">
          <a:xfrm>
            <a:off x="535782" y="3420071"/>
            <a:ext cx="5001071" cy="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</a:defRPr>
            </a:pPr>
            <a:endParaRPr sz="1200"/>
          </a:p>
        </p:txBody>
      </p:sp>
      <p:sp>
        <p:nvSpPr>
          <p:cNvPr id="5" name="Shape 53"/>
          <p:cNvSpPr>
            <a:spLocks noGrp="1"/>
          </p:cNvSpPr>
          <p:nvPr>
            <p:ph type="pic" idx="13"/>
          </p:nvPr>
        </p:nvSpPr>
        <p:spPr bwMode="auto">
          <a:xfrm>
            <a:off x="6096000" y="0"/>
            <a:ext cx="6096000" cy="6858000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Shape 54"/>
          <p:cNvSpPr>
            <a:spLocks noGrp="1"/>
          </p:cNvSpPr>
          <p:nvPr>
            <p:ph type="title"/>
          </p:nvPr>
        </p:nvSpPr>
        <p:spPr bwMode="auto">
          <a:xfrm>
            <a:off x="535782" y="1009055"/>
            <a:ext cx="5000625" cy="223242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535782" y="3607594"/>
            <a:ext cx="5000625" cy="223242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1pPr>
            <a:lvl2pPr marL="0" indent="160729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2pPr>
            <a:lvl3pPr marL="0" indent="321457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3pPr>
            <a:lvl4pPr marL="0" indent="482186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4pPr>
            <a:lvl5pPr marL="0" indent="642915">
              <a:spcBef>
                <a:spcPts val="0"/>
              </a:spcBef>
              <a:buSzTx/>
              <a:buFontTx/>
              <a:buNone/>
              <a:defRPr sz="1800">
                <a:latin typeface="+mn-lt"/>
                <a:ea typeface="Helvetica Neue"/>
                <a:cs typeface="Helvetica Neue"/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Shape 56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- Top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CB4B4D-7CA3-9044-876B-883B54F8677D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Title, Bullets &amp; Ph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80"/>
          <p:cNvSpPr/>
          <p:nvPr/>
        </p:nvSpPr>
        <p:spPr bwMode="auto">
          <a:xfrm>
            <a:off x="535781" y="1384102"/>
            <a:ext cx="4756307" cy="94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</a:defRPr>
            </a:pPr>
            <a:endParaRPr sz="1200"/>
          </a:p>
        </p:txBody>
      </p:sp>
      <p:sp>
        <p:nvSpPr>
          <p:cNvPr id="5" name="Shape 81"/>
          <p:cNvSpPr>
            <a:spLocks noGrp="1"/>
          </p:cNvSpPr>
          <p:nvPr>
            <p:ph type="pic" idx="13"/>
          </p:nvPr>
        </p:nvSpPr>
        <p:spPr bwMode="auto">
          <a:xfrm>
            <a:off x="6096000" y="0"/>
            <a:ext cx="6096000" cy="6858000"/>
          </a:xfrm>
          <a:prstGeom prst="rect">
            <a:avLst/>
          </a:prstGeom>
        </p:spPr>
        <p:txBody>
          <a:bodyPr lIns="64291" tIns="32145" rIns="64291" bIns="32145">
            <a:noAutofit/>
          </a:bodyPr>
          <a:lstStyle/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6" name="Shape 82"/>
          <p:cNvSpPr>
            <a:spLocks noGrp="1"/>
          </p:cNvSpPr>
          <p:nvPr>
            <p:ph type="title"/>
          </p:nvPr>
        </p:nvSpPr>
        <p:spPr bwMode="auto">
          <a:xfrm>
            <a:off x="535782" y="232172"/>
            <a:ext cx="4762500" cy="9822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" name="Shape 83"/>
          <p:cNvSpPr>
            <a:spLocks noGrp="1"/>
          </p:cNvSpPr>
          <p:nvPr>
            <p:ph type="body" sz="half" idx="1"/>
          </p:nvPr>
        </p:nvSpPr>
        <p:spPr bwMode="auto">
          <a:xfrm>
            <a:off x="535782" y="1562695"/>
            <a:ext cx="4762500" cy="4688086"/>
          </a:xfrm>
          <a:prstGeom prst="rect">
            <a:avLst/>
          </a:prstGeom>
        </p:spPr>
        <p:txBody>
          <a:bodyPr/>
          <a:lstStyle>
            <a:lvl1pPr marL="232164" indent="-232164">
              <a:spcBef>
                <a:spcPts val="600"/>
              </a:spcBef>
              <a:buFontTx/>
              <a:defRPr sz="1800">
                <a:latin typeface="+mn-lt"/>
                <a:ea typeface="Helvetica Neue"/>
                <a:cs typeface="Helvetica Neue"/>
              </a:defRPr>
            </a:lvl1pPr>
            <a:lvl2pPr marL="464327" indent="-232164">
              <a:spcBef>
                <a:spcPts val="600"/>
              </a:spcBef>
              <a:buFontTx/>
              <a:defRPr sz="1800">
                <a:latin typeface="+mn-lt"/>
                <a:ea typeface="Helvetica Neue"/>
                <a:cs typeface="Helvetica Neue"/>
              </a:defRPr>
            </a:lvl2pPr>
            <a:lvl3pPr marL="696491" indent="-232164">
              <a:spcBef>
                <a:spcPts val="600"/>
              </a:spcBef>
              <a:buFontTx/>
              <a:defRPr sz="1800">
                <a:latin typeface="+mn-lt"/>
                <a:ea typeface="Helvetica Neue"/>
                <a:cs typeface="Helvetica Neue"/>
              </a:defRPr>
            </a:lvl3pPr>
            <a:lvl4pPr marL="928654" indent="-232164">
              <a:spcBef>
                <a:spcPts val="600"/>
              </a:spcBef>
              <a:buFontTx/>
              <a:defRPr sz="1800">
                <a:latin typeface="+mn-lt"/>
                <a:ea typeface="Helvetica Neue"/>
                <a:cs typeface="Helvetica Neue"/>
              </a:defRPr>
            </a:lvl4pPr>
            <a:lvl5pPr marL="1160818" indent="-232164">
              <a:spcBef>
                <a:spcPts val="600"/>
              </a:spcBef>
              <a:buFontTx/>
              <a:defRPr sz="1800">
                <a:latin typeface="+mn-lt"/>
                <a:ea typeface="Helvetica Neue"/>
                <a:cs typeface="Helvetica Neue"/>
              </a:defRPr>
            </a:lvl5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Shape 84"/>
          <p:cNvSpPr>
            <a:spLocks noGrp="1"/>
          </p:cNvSpPr>
          <p:nvPr>
            <p:ph type="sldNum" sz="quarter" idx="2"/>
          </p:nvPr>
        </p:nvSpPr>
        <p:spPr bwMode="auto">
          <a:xfrm>
            <a:off x="478821" y="6465094"/>
            <a:ext cx="209990" cy="22602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Bulle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91"/>
          <p:cNvSpPr>
            <a:spLocks noGrp="1"/>
          </p:cNvSpPr>
          <p:nvPr>
            <p:ph type="body" idx="1"/>
          </p:nvPr>
        </p:nvSpPr>
        <p:spPr bwMode="auto">
          <a:xfrm>
            <a:off x="833437" y="625078"/>
            <a:ext cx="10513219" cy="559891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Shape 92"/>
          <p:cNvSpPr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 bwMode="auto">
          <a:xfrm>
            <a:off x="535781" y="1384103"/>
            <a:ext cx="11126349" cy="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35717" tIns="35717" rIns="35717" bIns="35717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</a:defRPr>
            </a:pPr>
            <a:endParaRPr lang="en-GB" sz="1200"/>
          </a:p>
        </p:txBody>
      </p:sp>
      <p:sp>
        <p:nvSpPr>
          <p:cNvPr id="5" name="Shape 3"/>
          <p:cNvSpPr>
            <a:spLocks noGrp="1"/>
          </p:cNvSpPr>
          <p:nvPr>
            <p:ph type="title"/>
          </p:nvPr>
        </p:nvSpPr>
        <p:spPr bwMode="auto">
          <a:xfrm>
            <a:off x="535782" y="232172"/>
            <a:ext cx="11120437" cy="982266"/>
          </a:xfrm>
          <a:prstGeom prst="rect">
            <a:avLst/>
          </a:prstGeom>
          <a:ln w="12700">
            <a:miter lim="400000"/>
          </a:ln>
        </p:spPr>
        <p:txBody>
          <a:bodyPr lIns="35717" tIns="35717" rIns="35717" bIns="35717" anchor="b">
            <a:normAutofit/>
          </a:bodyPr>
          <a:lstStyle/>
          <a:p>
            <a:pPr>
              <a:defRPr/>
            </a:pPr>
            <a:r>
              <a:rPr lang="en-GB"/>
              <a:t>Title Text</a:t>
            </a:r>
            <a:endParaRPr/>
          </a:p>
        </p:txBody>
      </p:sp>
      <p:sp>
        <p:nvSpPr>
          <p:cNvPr id="6" name="Shape 4"/>
          <p:cNvSpPr>
            <a:spLocks noGrp="1"/>
          </p:cNvSpPr>
          <p:nvPr>
            <p:ph type="sldNum" sz="quarter" idx="2"/>
          </p:nvPr>
        </p:nvSpPr>
        <p:spPr bwMode="auto">
          <a:xfrm>
            <a:off x="11583961" y="6465094"/>
            <a:ext cx="209990" cy="226020"/>
          </a:xfrm>
          <a:prstGeom prst="rect">
            <a:avLst/>
          </a:prstGeom>
          <a:ln w="12700">
            <a:miter lim="400000"/>
          </a:ln>
        </p:spPr>
        <p:txBody>
          <a:bodyPr wrap="none" lIns="35717" tIns="35717" rIns="35717" bIns="35717">
            <a:spAutoFit/>
          </a:bodyPr>
          <a:lstStyle>
            <a:lvl1pPr algn="r">
              <a:defRPr sz="1000">
                <a:latin typeface="Helvetica Neue"/>
                <a:ea typeface="Helvetica Neue"/>
                <a:cs typeface="Helvetica Neue"/>
              </a:defRPr>
            </a:lvl1pPr>
          </a:lstStyle>
          <a:p>
            <a:pPr>
              <a:defRPr/>
            </a:pPr>
            <a:fld id="{86CB4B4D-7CA3-9044-876B-883B54F8677D}" type="slidenum">
              <a:rPr lang="en-GB"/>
              <a:t>‹#›</a:t>
            </a:fld>
            <a:endParaRPr lang="en-GB"/>
          </a:p>
        </p:txBody>
      </p:sp>
      <p:sp>
        <p:nvSpPr>
          <p:cNvPr id="7" name="Shape 5"/>
          <p:cNvSpPr>
            <a:spLocks noGrp="1"/>
          </p:cNvSpPr>
          <p:nvPr>
            <p:ph type="body" idx="1"/>
          </p:nvPr>
        </p:nvSpPr>
        <p:spPr bwMode="auto">
          <a:xfrm>
            <a:off x="535782" y="1562695"/>
            <a:ext cx="11120437" cy="4688086"/>
          </a:xfrm>
          <a:prstGeom prst="rect">
            <a:avLst/>
          </a:prstGeom>
          <a:ln w="12700">
            <a:miter lim="400000"/>
          </a:ln>
        </p:spPr>
        <p:txBody>
          <a:bodyPr lIns="35717" tIns="35717" rIns="35717" bIns="35717" anchor="ctr">
            <a:normAutofit/>
          </a:bodyPr>
          <a:lstStyle/>
          <a:p>
            <a:pPr>
              <a:defRPr/>
            </a:pPr>
            <a:r>
              <a:rPr lang="en-GB"/>
              <a:t>Body Level One</a:t>
            </a:r>
            <a:endParaRPr/>
          </a:p>
          <a:p>
            <a:pPr lvl="1">
              <a:defRPr/>
            </a:pPr>
            <a:r>
              <a:rPr lang="en-GB"/>
              <a:t>Body Level Two</a:t>
            </a:r>
            <a:endParaRPr/>
          </a:p>
          <a:p>
            <a:pPr lvl="2">
              <a:defRPr/>
            </a:pPr>
            <a:r>
              <a:rPr lang="en-GB"/>
              <a:t>Body Level Three</a:t>
            </a:r>
            <a:endParaRPr/>
          </a:p>
          <a:p>
            <a:pPr lvl="3">
              <a:defRPr/>
            </a:pPr>
            <a:r>
              <a:rPr lang="en-GB"/>
              <a:t>Body Level Four</a:t>
            </a:r>
            <a:endParaRPr/>
          </a:p>
          <a:p>
            <a:pPr lvl="4">
              <a:defRPr/>
            </a:pPr>
            <a:r>
              <a:rPr lang="en-GB"/>
              <a:t>Body Level Five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marL="0" marR="0" indent="0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1pPr>
      <a:lvl2pPr marL="0" marR="0" indent="160729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321457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3pPr>
      <a:lvl4pPr marL="0" marR="0" indent="482186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642915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5pPr>
      <a:lvl6pPr marL="0" marR="0" indent="803643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6pPr>
      <a:lvl7pPr marL="0" marR="0" indent="964372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7pPr>
      <a:lvl8pPr marL="0" marR="0" indent="1125101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8pPr>
      <a:lvl9pPr marL="0" marR="0" indent="1285829" algn="l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000" b="0" i="0" u="none" strike="noStrike" cap="none" spc="0">
          <a:ln>
            <a:noFill/>
          </a:ln>
          <a:solidFill>
            <a:srgbClr val="000000"/>
          </a:solidFill>
          <a:latin typeface="+mn-lt"/>
          <a:ea typeface="+mn-ea"/>
          <a:cs typeface="+mn-cs"/>
        </a:defRPr>
      </a:lvl9pPr>
    </p:titleStyle>
    <p:bodyStyle>
      <a:lvl1pPr marL="180000" marR="0" indent="-180000" algn="l" defTabSz="410751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defRPr sz="25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60000" marR="0" indent="-180000" algn="l" defTabSz="410751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defRPr sz="25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540000" marR="0" indent="-180000" algn="l" defTabSz="410751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defRPr sz="25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180000" algn="l" defTabSz="410751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defRPr sz="25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900000" marR="0" indent="-180000" algn="l" defTabSz="410751">
        <a:lnSpc>
          <a:spcPct val="100000"/>
        </a:lnSpc>
        <a:spcBef>
          <a:spcPts val="1200"/>
        </a:spcBef>
        <a:spcAft>
          <a:spcPts val="0"/>
        </a:spcAft>
        <a:buClrTx/>
        <a:buSzPct val="100000"/>
        <a:buFont typeface="Arial"/>
        <a:buChar char="•"/>
        <a:defRPr sz="25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1928744" marR="0" indent="-321457" algn="l" defTabSz="41075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defRPr sz="2500" b="0" i="0" u="none" strike="noStrike" cap="none" spc="0">
          <a:ln>
            <a:noFill/>
          </a:ln>
          <a:solidFill>
            <a:srgbClr val="747474"/>
          </a:solidFill>
          <a:latin typeface="+mn-lt"/>
          <a:ea typeface="+mn-ea"/>
          <a:cs typeface="+mn-cs"/>
        </a:defRPr>
      </a:lvl6pPr>
      <a:lvl7pPr marL="2250201" marR="0" indent="-321457" algn="l" defTabSz="41075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defRPr sz="2500" b="0" i="0" u="none" strike="noStrike" cap="none" spc="0">
          <a:ln>
            <a:noFill/>
          </a:ln>
          <a:solidFill>
            <a:srgbClr val="747474"/>
          </a:solidFill>
          <a:latin typeface="+mn-lt"/>
          <a:ea typeface="+mn-ea"/>
          <a:cs typeface="+mn-cs"/>
        </a:defRPr>
      </a:lvl7pPr>
      <a:lvl8pPr marL="2571659" marR="0" indent="-321457" algn="l" defTabSz="41075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defRPr sz="2500" b="0" i="0" u="none" strike="noStrike" cap="none" spc="0">
          <a:ln>
            <a:noFill/>
          </a:ln>
          <a:solidFill>
            <a:srgbClr val="747474"/>
          </a:solidFill>
          <a:latin typeface="+mn-lt"/>
          <a:ea typeface="+mn-ea"/>
          <a:cs typeface="+mn-cs"/>
        </a:defRPr>
      </a:lvl8pPr>
      <a:lvl9pPr marL="2893116" marR="0" indent="-321457" algn="l" defTabSz="410751">
        <a:lnSpc>
          <a:spcPct val="100000"/>
        </a:lnSpc>
        <a:spcBef>
          <a:spcPts val="2953"/>
        </a:spcBef>
        <a:spcAft>
          <a:spcPts val="0"/>
        </a:spcAft>
        <a:buClrTx/>
        <a:buSzPct val="75000"/>
        <a:buFont typeface="Helvetica Neue"/>
        <a:buChar char="•"/>
        <a:defRPr sz="2500" b="0" i="0" u="none" strike="noStrike" cap="none" spc="0">
          <a:ln>
            <a:noFill/>
          </a:ln>
          <a:solidFill>
            <a:srgbClr val="747474"/>
          </a:solidFill>
          <a:latin typeface="+mn-lt"/>
          <a:ea typeface="+mn-ea"/>
          <a:cs typeface="+mn-cs"/>
        </a:defRPr>
      </a:lvl9pPr>
    </p:bodyStyle>
    <p:otherStyle>
      <a:lvl1pPr marL="0" marR="0" indent="0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160729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321457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482186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642915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803643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964372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1125101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1285829" algn="r" defTabSz="41075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dirty="0"/>
              <a:t>Dependent Types</a:t>
            </a:r>
            <a:br>
              <a:rPr lang="en-GB" dirty="0"/>
            </a:br>
            <a:r>
              <a:rPr lang="en-GB" sz="1800" dirty="0"/>
              <a:t>An Introduction for Software Engineers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dirty="0"/>
              <a:t>Matthias Gabriel</a:t>
            </a:r>
          </a:p>
          <a:p>
            <a:pPr>
              <a:defRPr/>
            </a:pPr>
            <a:r>
              <a:rPr lang="en-GB" dirty="0"/>
              <a:t>Supervised by Prof. </a:t>
            </a:r>
            <a:r>
              <a:rPr lang="en-GB" dirty="0" err="1"/>
              <a:t>Dr.</a:t>
            </a:r>
            <a:r>
              <a:rPr lang="en-GB" dirty="0"/>
              <a:t> Farhad Mehta</a:t>
            </a:r>
            <a:endParaRPr dirty="0"/>
          </a:p>
          <a:p>
            <a:pPr>
              <a:defRPr/>
            </a:pPr>
            <a:r>
              <a:rPr lang="en-GB" dirty="0"/>
              <a:t>Department of Computer Science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FD42-9D31-4901-991D-00692FA9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Agda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72F8A-F605-493D-B871-C7FE51BDA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10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FC933A-F251-4F7E-AFCF-1028C578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2" y="1777437"/>
            <a:ext cx="3971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5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ACD9-22ED-490D-8790-552C4092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Agda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6FC3FB-E921-476C-B45B-54AA43E8E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11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A07CD-7925-4642-BBB1-ACA16815386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4DF9B-50A5-4C0E-A499-7CA1A6DF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27067"/>
            <a:ext cx="49149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B573-3304-416A-B6CE-7D87F5F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Proofs in Agda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C62A80-4A69-42E1-A511-2264219F7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12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A0C56-9C8C-4BD8-A7F2-D7AB6E8D23E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E1A28-491A-49A2-A2B1-0C89C7EC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04864"/>
            <a:ext cx="3724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1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43BF-91A5-4DA6-9625-BDF8A72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Proofs as arguments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DAB2F-51E1-40C0-8F29-C75B00477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13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F5133-46DD-49EC-88E9-AFAE179034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1EE81-1FDA-484B-A17D-699E2F0E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" y="1514475"/>
            <a:ext cx="72675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FA43BF-91A5-4DA6-9625-BDF8A726A8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dirty="0"/>
                  <a:t>Proofs in datastructure 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CH" dirty="0"/>
                  <a:t>-types in Agda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FA43BF-91A5-4DA6-9625-BDF8A726A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9" b="-204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5DAB2F-51E1-40C0-8F29-C75B004773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14</a:t>
            </a:fld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2BBCA1-2C20-4736-BB9F-5AAF2833A0C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535782" y="1844824"/>
            <a:ext cx="3819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6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EDB-1F39-480D-9088-AF2E8BF9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Limits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BEE56-0B95-41F8-BC32-078426A31F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15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01121-A152-4378-9283-D0E201D9060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Totality</a:t>
            </a:r>
          </a:p>
          <a:p>
            <a:r>
              <a:rPr lang="de-CH" dirty="0"/>
              <a:t>Recusive function schemes</a:t>
            </a:r>
          </a:p>
          <a:p>
            <a:r>
              <a:rPr lang="de-CH" dirty="0"/>
              <a:t>Proofs can be very hard and are always timeconsuming</a:t>
            </a:r>
          </a:p>
        </p:txBody>
      </p:sp>
    </p:spTree>
    <p:extLst>
      <p:ext uri="{BB962C8B-B14F-4D97-AF65-F5344CB8AC3E}">
        <p14:creationId xmlns:p14="http://schemas.microsoft.com/office/powerpoint/2010/main" val="138058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27F-3A67-4536-8818-8C8480E1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Projects that use dependent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B9D59C-801D-4D0A-A2F0-61BA41A7A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16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DB95F-69FD-4324-B889-17F1C5ED535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Crucible</a:t>
            </a:r>
          </a:p>
          <a:p>
            <a:pPr lvl="1"/>
            <a:r>
              <a:rPr lang="de-CH" dirty="0"/>
              <a:t>Symbolic execution Library</a:t>
            </a:r>
          </a:p>
          <a:p>
            <a:pPr lvl="1"/>
            <a:r>
              <a:rPr lang="de-CH" dirty="0"/>
              <a:t>Galileo</a:t>
            </a:r>
          </a:p>
          <a:p>
            <a:pPr lvl="1"/>
            <a:r>
              <a:rPr lang="de-CH" dirty="0"/>
              <a:t>Haskell</a:t>
            </a:r>
          </a:p>
          <a:p>
            <a:r>
              <a:rPr lang="de-CH" dirty="0"/>
              <a:t>Project Everest</a:t>
            </a:r>
          </a:p>
          <a:p>
            <a:pPr lvl="1"/>
            <a:r>
              <a:rPr lang="de-CH" dirty="0"/>
              <a:t>Verified HTTPS stack</a:t>
            </a:r>
          </a:p>
          <a:p>
            <a:pPr lvl="1"/>
            <a:r>
              <a:rPr lang="de-CH" dirty="0"/>
              <a:t>Microsoft</a:t>
            </a:r>
          </a:p>
          <a:p>
            <a:pPr lvl="1"/>
            <a:r>
              <a:rPr lang="de-CH" dirty="0"/>
              <a:t>F*</a:t>
            </a:r>
          </a:p>
          <a:p>
            <a:pPr lvl="1"/>
            <a:r>
              <a:rPr lang="de-CH" dirty="0"/>
              <a:t>Used in WireGuard, Mozilla Network Security Services</a:t>
            </a:r>
          </a:p>
        </p:txBody>
      </p:sp>
    </p:spTree>
    <p:extLst>
      <p:ext uri="{BB962C8B-B14F-4D97-AF65-F5344CB8AC3E}">
        <p14:creationId xmlns:p14="http://schemas.microsoft.com/office/powerpoint/2010/main" val="337550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Goals</a:t>
            </a:r>
            <a:endParaRPr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CB4B4D-7CA3-9044-876B-883B54F8677D}" type="slidenum">
              <a:rPr lang="en-GB"/>
              <a:t>2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GB" dirty="0"/>
              <a:t>Each participant should be able to:</a:t>
            </a:r>
            <a:endParaRPr dirty="0"/>
          </a:p>
          <a:p>
            <a:pPr>
              <a:defRPr/>
            </a:pPr>
            <a:r>
              <a:rPr lang="en-GB" dirty="0"/>
              <a:t>Explain what dependent types are.</a:t>
            </a:r>
          </a:p>
          <a:p>
            <a:pPr>
              <a:defRPr/>
            </a:pPr>
            <a:r>
              <a:rPr lang="de-CH" dirty="0"/>
              <a:t>Know the basics of propositions as types and proofs as programs.</a:t>
            </a:r>
          </a:p>
          <a:p>
            <a:pPr>
              <a:defRPr/>
            </a:pPr>
            <a:r>
              <a:rPr lang="en-GB" dirty="0"/>
              <a:t>Read, understand and texts the field of dependent types and program verification.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CH" sz="2700" dirty="0"/>
              <a:t>Motivation</a:t>
            </a:r>
            <a:endParaRPr sz="27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CB4B4D-7CA3-9044-876B-883B54F8677D}" type="slidenum">
              <a:rPr lang="en-GB"/>
              <a:t>3</a:t>
            </a:fld>
            <a:endParaRPr lang="en-GB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 bwMode="auto"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GB" sz="2100" dirty="0"/>
              <a:t>Indexed datatypes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GB" sz="2100" dirty="0"/>
              <a:t>	Introduction example with comparison between generic and indexed type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GB" sz="2100" dirty="0"/>
              <a:t>Propositions as types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GB" sz="2100" dirty="0"/>
              <a:t>	Basic example of proposition and proof on high level</a:t>
            </a:r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700" dirty="0"/>
              <a:t>The Lambda Cube</a:t>
            </a:r>
            <a:endParaRPr sz="27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CB4B4D-7CA3-9044-876B-883B54F8677D}" type="slidenum">
              <a:rPr lang="en-GB"/>
              <a:t>4</a:t>
            </a:fld>
            <a:endParaRPr lang="en-GB"/>
          </a:p>
        </p:txBody>
      </p:sp>
      <p:sp>
        <p:nvSpPr>
          <p:cNvPr id="6" name="TextBox 4"/>
          <p:cNvSpPr>
            <a:spLocks/>
          </p:cNvSpPr>
          <p:nvPr/>
        </p:nvSpPr>
        <p:spPr bwMode="auto">
          <a:xfrm>
            <a:off x="4854633" y="1453466"/>
            <a:ext cx="6834323" cy="50116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>
              <a:defRPr/>
            </a:pPr>
            <a:r>
              <a:rPr lang="en-US" sz="1100" b="1" dirty="0" err="1">
                <a:solidFill>
                  <a:srgbClr val="FF0000"/>
                </a:solidFill>
              </a:rPr>
              <a:t>Orign</a:t>
            </a:r>
            <a:r>
              <a:rPr lang="en-US" sz="1100" dirty="0"/>
              <a:t>: </a:t>
            </a:r>
            <a:endParaRPr dirty="0"/>
          </a:p>
          <a:p>
            <a:pPr algn="l">
              <a:defRPr/>
            </a:pPr>
            <a:r>
              <a:rPr lang="el-GR" sz="1100" dirty="0"/>
              <a:t>λ→ : </a:t>
            </a:r>
            <a:r>
              <a:rPr lang="en-US" sz="1100" dirty="0"/>
              <a:t>Simply typed lambda calculus</a:t>
            </a:r>
            <a:endParaRPr dirty="0"/>
          </a:p>
          <a:p>
            <a:pPr algn="l">
              <a:defRPr/>
            </a:pPr>
            <a:r>
              <a:rPr lang="en-US" sz="1100" dirty="0"/>
              <a:t>Terms may only depend on Terms</a:t>
            </a:r>
            <a:endParaRPr dirty="0"/>
          </a:p>
          <a:p>
            <a:pPr algn="l">
              <a:defRPr/>
            </a:pPr>
            <a:r>
              <a:rPr lang="en-US" sz="1100" dirty="0"/>
              <a:t>Curry-Howard correspondence for </a:t>
            </a:r>
            <a:r>
              <a:rPr lang="el-GR" sz="1100" dirty="0"/>
              <a:t>λ→:  </a:t>
            </a:r>
            <a:r>
              <a:rPr lang="en-US" sz="1100" dirty="0"/>
              <a:t>Propositional calculus restricted to only use implication.</a:t>
            </a:r>
            <a:br>
              <a:rPr lang="en-US" sz="1100" dirty="0"/>
            </a:br>
            <a:endParaRPr lang="en-US" sz="1100" dirty="0"/>
          </a:p>
          <a:p>
            <a:pPr algn="l">
              <a:defRPr/>
            </a:pPr>
            <a:r>
              <a:rPr lang="en-US" sz="1100" b="1" dirty="0">
                <a:solidFill>
                  <a:srgbClr val="FF0000"/>
                </a:solidFill>
              </a:rPr>
              <a:t>Going up (2):</a:t>
            </a:r>
            <a:endParaRPr dirty="0"/>
          </a:p>
          <a:p>
            <a:pPr algn="l">
              <a:defRPr/>
            </a:pPr>
            <a:r>
              <a:rPr lang="el-GR" sz="1100" dirty="0"/>
              <a:t>λ2 : </a:t>
            </a:r>
            <a:r>
              <a:rPr lang="en-US" sz="1100" dirty="0"/>
              <a:t>System F, second-order lambda calculus</a:t>
            </a:r>
            <a:endParaRPr dirty="0"/>
          </a:p>
          <a:p>
            <a:pPr algn="l">
              <a:defRPr/>
            </a:pPr>
            <a:r>
              <a:rPr lang="en-US" sz="1100" dirty="0"/>
              <a:t>Terms may depend on Types </a:t>
            </a:r>
            <a:endParaRPr dirty="0"/>
          </a:p>
          <a:p>
            <a:pPr algn="l">
              <a:defRPr/>
            </a:pPr>
            <a:r>
              <a:rPr lang="en-US" sz="1100" dirty="0"/>
              <a:t>(polymorphism, e.g. (Church-style) </a:t>
            </a:r>
            <a:r>
              <a:rPr lang="el-GR" sz="1100" dirty="0"/>
              <a:t>λα:*.λ</a:t>
            </a:r>
            <a:r>
              <a:rPr lang="en-US" sz="1100" dirty="0"/>
              <a:t>x:</a:t>
            </a:r>
            <a:r>
              <a:rPr lang="el-GR" sz="1100" dirty="0"/>
              <a:t>α.</a:t>
            </a:r>
            <a:r>
              <a:rPr lang="en-US" sz="1100" dirty="0"/>
              <a:t>x : ∀</a:t>
            </a:r>
            <a:r>
              <a:rPr lang="el-GR" sz="1100" dirty="0"/>
              <a:t>α.α→α , </a:t>
            </a:r>
            <a:r>
              <a:rPr lang="en-US" sz="1100" dirty="0"/>
              <a:t>or (Curry-style) </a:t>
            </a:r>
            <a:r>
              <a:rPr lang="el-GR" sz="1100" dirty="0"/>
              <a:t>λ</a:t>
            </a:r>
            <a:r>
              <a:rPr lang="en-US" sz="1100" dirty="0" err="1"/>
              <a:t>x.x</a:t>
            </a:r>
            <a:r>
              <a:rPr lang="en-US" sz="1100" dirty="0"/>
              <a:t>:∀</a:t>
            </a:r>
            <a:r>
              <a:rPr lang="el-GR" sz="1100" dirty="0"/>
              <a:t>α.α→α)</a:t>
            </a:r>
            <a:endParaRPr dirty="0"/>
          </a:p>
          <a:p>
            <a:pPr algn="l">
              <a:defRPr/>
            </a:pPr>
            <a:r>
              <a:rPr lang="en-US" sz="1100" dirty="0"/>
              <a:t>Curry-Howard correspondence for </a:t>
            </a:r>
            <a:r>
              <a:rPr lang="el-GR" sz="1100" dirty="0"/>
              <a:t>λ2: </a:t>
            </a:r>
            <a:r>
              <a:rPr lang="en-US" sz="1100" dirty="0"/>
              <a:t>fragment of second-order intuitionistic logic that uses only universal quantification.</a:t>
            </a:r>
            <a:endParaRPr dirty="0"/>
          </a:p>
          <a:p>
            <a:pPr algn="l">
              <a:defRPr/>
            </a:pPr>
            <a:endParaRPr lang="en-US" sz="1100" dirty="0"/>
          </a:p>
          <a:p>
            <a:pPr algn="l">
              <a:defRPr/>
            </a:pPr>
            <a:r>
              <a:rPr lang="en-US" sz="1100" b="1" dirty="0">
                <a:solidFill>
                  <a:srgbClr val="FF0000"/>
                </a:solidFill>
              </a:rPr>
              <a:t>Going inwards (</a:t>
            </a:r>
            <a:r>
              <a:rPr lang="el-GR" sz="1100" b="1" dirty="0">
                <a:solidFill>
                  <a:srgbClr val="FF0000"/>
                </a:solidFill>
              </a:rPr>
              <a:t>ω):</a:t>
            </a:r>
            <a:endParaRPr dirty="0"/>
          </a:p>
          <a:p>
            <a:pPr algn="l">
              <a:defRPr/>
            </a:pPr>
            <a:r>
              <a:rPr lang="en-US" sz="1100" dirty="0"/>
              <a:t>Types may depend on Types </a:t>
            </a:r>
            <a:endParaRPr dirty="0"/>
          </a:p>
          <a:p>
            <a:pPr algn="l">
              <a:defRPr/>
            </a:pPr>
            <a:r>
              <a:rPr lang="en-US" sz="1100" dirty="0"/>
              <a:t>(type operators, e.g. "List </a:t>
            </a:r>
            <a:r>
              <a:rPr lang="el-GR" sz="1100" dirty="0"/>
              <a:t>α" </a:t>
            </a:r>
            <a:r>
              <a:rPr lang="en-US" sz="1100" dirty="0"/>
              <a:t>is a type, where List is a type operator with kind * → *)</a:t>
            </a:r>
            <a:endParaRPr dirty="0"/>
          </a:p>
          <a:p>
            <a:pPr algn="l">
              <a:defRPr/>
            </a:pPr>
            <a:r>
              <a:rPr lang="en-US" sz="1100" dirty="0"/>
              <a:t>Not very interesting in isolation.</a:t>
            </a:r>
            <a:endParaRPr dirty="0"/>
          </a:p>
          <a:p>
            <a:pPr algn="l">
              <a:defRPr/>
            </a:pPr>
            <a:r>
              <a:rPr lang="en-US" sz="1100" dirty="0"/>
              <a:t>Normally combined with </a:t>
            </a:r>
            <a:r>
              <a:rPr lang="el-GR" sz="1100" dirty="0"/>
              <a:t>λ2 (</a:t>
            </a:r>
            <a:r>
              <a:rPr lang="en-US" sz="1100" dirty="0"/>
              <a:t>System F) to give </a:t>
            </a:r>
            <a:r>
              <a:rPr lang="el-GR" sz="1100" dirty="0"/>
              <a:t>λω (</a:t>
            </a:r>
            <a:r>
              <a:rPr lang="en-US" sz="1100" dirty="0"/>
              <a:t>System F</a:t>
            </a:r>
            <a:r>
              <a:rPr lang="el-GR" sz="1100" dirty="0"/>
              <a:t>ω)</a:t>
            </a:r>
            <a:r>
              <a:rPr lang="en-US" sz="1100" dirty="0"/>
              <a:t> (a variant of this (System FC) is used in Haskell)</a:t>
            </a:r>
            <a:endParaRPr lang="el-GR" sz="1100" dirty="0"/>
          </a:p>
          <a:p>
            <a:pPr algn="l">
              <a:defRPr/>
            </a:pPr>
            <a:r>
              <a:rPr lang="en-US" sz="1100" dirty="0"/>
              <a:t>Curry-Howard correspondence for </a:t>
            </a:r>
            <a:r>
              <a:rPr lang="el-GR" sz="1100" dirty="0"/>
              <a:t>λω (</a:t>
            </a:r>
            <a:r>
              <a:rPr lang="en-US" sz="1100" dirty="0"/>
              <a:t>System F</a:t>
            </a:r>
            <a:r>
              <a:rPr lang="el-GR" sz="1100" dirty="0"/>
              <a:t>ω): </a:t>
            </a:r>
            <a:r>
              <a:rPr lang="en-US" sz="1100" dirty="0"/>
              <a:t>Higher-Order Logic</a:t>
            </a:r>
            <a:endParaRPr dirty="0"/>
          </a:p>
          <a:p>
            <a:pPr algn="l">
              <a:defRPr/>
            </a:pPr>
            <a:endParaRPr lang="en-US" sz="1100" dirty="0"/>
          </a:p>
          <a:p>
            <a:pPr algn="l">
              <a:defRPr/>
            </a:pPr>
            <a:r>
              <a:rPr lang="en-US" sz="1100" b="1" dirty="0">
                <a:solidFill>
                  <a:srgbClr val="FF0000"/>
                </a:solidFill>
              </a:rPr>
              <a:t>Going rightwards (</a:t>
            </a:r>
            <a:r>
              <a:rPr lang="el-GR" sz="1100" b="1" dirty="0">
                <a:solidFill>
                  <a:srgbClr val="FF0000"/>
                </a:solidFill>
              </a:rPr>
              <a:t>Π</a:t>
            </a:r>
            <a:r>
              <a:rPr lang="en-US" sz="1100" b="1" dirty="0">
                <a:solidFill>
                  <a:srgbClr val="FF0000"/>
                </a:solidFill>
              </a:rPr>
              <a:t>, or P):</a:t>
            </a:r>
            <a:endParaRPr dirty="0"/>
          </a:p>
          <a:p>
            <a:pPr algn="l">
              <a:defRPr/>
            </a:pPr>
            <a:r>
              <a:rPr lang="en-US" sz="1100" dirty="0"/>
              <a:t>Types may depend on values </a:t>
            </a:r>
            <a:endParaRPr dirty="0"/>
          </a:p>
          <a:p>
            <a:pPr algn="l">
              <a:defRPr/>
            </a:pPr>
            <a:r>
              <a:rPr lang="en-US" sz="1100" dirty="0"/>
              <a:t>(dependent types, e.g. "</a:t>
            </a:r>
            <a:r>
              <a:rPr lang="en-US" sz="1100" dirty="0" err="1"/>
              <a:t>FloatList</a:t>
            </a:r>
            <a:r>
              <a:rPr lang="en-US" sz="1100" dirty="0"/>
              <a:t> 3" is a type denoting a list of floats with length 3, where </a:t>
            </a:r>
            <a:r>
              <a:rPr lang="en-US" sz="1100" dirty="0" err="1"/>
              <a:t>Floatlist</a:t>
            </a:r>
            <a:r>
              <a:rPr lang="en-US" sz="1100" dirty="0"/>
              <a:t> : Nat→* ) </a:t>
            </a:r>
            <a:endParaRPr dirty="0"/>
          </a:p>
          <a:p>
            <a:pPr algn="l">
              <a:defRPr/>
            </a:pPr>
            <a:r>
              <a:rPr lang="el-GR" sz="1100" dirty="0"/>
              <a:t>λΠ</a:t>
            </a:r>
            <a:r>
              <a:rPr lang="en-US" sz="1100" dirty="0"/>
              <a:t> : also called </a:t>
            </a:r>
            <a:r>
              <a:rPr lang="el-GR" sz="1100" dirty="0"/>
              <a:t>λ</a:t>
            </a:r>
            <a:r>
              <a:rPr lang="en-US" sz="1100" dirty="0"/>
              <a:t>P</a:t>
            </a:r>
            <a:r>
              <a:rPr lang="el-GR" sz="1100" dirty="0"/>
              <a:t>, </a:t>
            </a:r>
            <a:r>
              <a:rPr lang="en-US" sz="1100" dirty="0"/>
              <a:t>LF</a:t>
            </a:r>
            <a:endParaRPr dirty="0"/>
          </a:p>
          <a:p>
            <a:pPr algn="l">
              <a:defRPr/>
            </a:pPr>
            <a:r>
              <a:rPr lang="en-US" sz="1100" dirty="0"/>
              <a:t>Curry-Howard correspondence for </a:t>
            </a:r>
            <a:r>
              <a:rPr lang="el-GR" sz="1100" dirty="0"/>
              <a:t>λΠ</a:t>
            </a:r>
            <a:r>
              <a:rPr lang="en-US" sz="1100" dirty="0"/>
              <a:t>:  A form of predicate calculus that only uses implication and universal quantification. </a:t>
            </a:r>
            <a:endParaRPr dirty="0"/>
          </a:p>
          <a:p>
            <a:pPr algn="l">
              <a:defRPr/>
            </a:pPr>
            <a:endParaRPr lang="en-US" sz="1100" dirty="0"/>
          </a:p>
          <a:p>
            <a:pPr algn="l">
              <a:defRPr/>
            </a:pPr>
            <a:r>
              <a:rPr lang="en-US" sz="1100" b="1" dirty="0">
                <a:solidFill>
                  <a:srgbClr val="FF0000"/>
                </a:solidFill>
              </a:rPr>
              <a:t>Richest calculus of all 8:</a:t>
            </a:r>
            <a:r>
              <a:rPr lang="en-US" sz="1100" dirty="0"/>
              <a:t> </a:t>
            </a:r>
            <a:endParaRPr dirty="0"/>
          </a:p>
          <a:p>
            <a:pPr algn="l">
              <a:defRPr/>
            </a:pPr>
            <a:r>
              <a:rPr lang="el-GR" sz="1100" dirty="0"/>
              <a:t>λΠω : </a:t>
            </a:r>
            <a:r>
              <a:rPr lang="en-US" sz="1100" dirty="0"/>
              <a:t>Calculus of Constructions (CC, </a:t>
            </a:r>
            <a:r>
              <a:rPr lang="en-US" sz="1100" dirty="0" err="1"/>
              <a:t>CoC</a:t>
            </a:r>
            <a:r>
              <a:rPr lang="en-US" sz="1100" dirty="0"/>
              <a:t>, </a:t>
            </a:r>
            <a:r>
              <a:rPr lang="el-GR" sz="1100" dirty="0"/>
              <a:t>λ</a:t>
            </a:r>
            <a:r>
              <a:rPr lang="en-US" sz="1100" dirty="0"/>
              <a:t>C)</a:t>
            </a:r>
            <a:endParaRPr dirty="0"/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6920" y="1453466"/>
            <a:ext cx="4029775" cy="3276382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5782" y="4883023"/>
            <a:ext cx="3041635" cy="171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EAC447-1602-4C2C-A788-783E4F1F3E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CH" dirty="0"/>
                  <a:t>Theoretical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de-CH" dirty="0"/>
                  <a:t>-Types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EAC447-1602-4C2C-A788-783E4F1F3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9" b="-204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4E1F5-40DC-4D63-B696-4DB3C0686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5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524E11-125B-4D8A-B206-02BEB28F8E80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de-CH" dirty="0"/>
                  <a:t>Also known as </a:t>
                </a:r>
                <a:r>
                  <a:rPr lang="de-CH" dirty="0">
                    <a:highlight>
                      <a:srgbClr val="FFFF00"/>
                    </a:highlight>
                  </a:rPr>
                  <a:t>dependent function type</a:t>
                </a:r>
                <a:r>
                  <a:rPr lang="de-CH" dirty="0"/>
                  <a:t> of dependent product type</a:t>
                </a:r>
              </a:p>
              <a:p>
                <a:r>
                  <a:rPr lang="de-CH" dirty="0"/>
                  <a:t>Introduction to notation and usage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de-CH" dirty="0"/>
                  <a:t>-Types in *theory*</a:t>
                </a:r>
              </a:p>
              <a:p>
                <a:r>
                  <a:rPr lang="de-CH" dirty="0"/>
                  <a:t>Small example of vector in the lambda calculus notation</a:t>
                </a:r>
              </a:p>
              <a:p>
                <a:r>
                  <a:rPr lang="de-CH" dirty="0"/>
                  <a:t>Generalisation of arrow type of simply typed calculus with example of degenerated example of pi-type.</a:t>
                </a:r>
              </a:p>
              <a:p>
                <a:r>
                  <a:rPr lang="de-CH" dirty="0"/>
                  <a:t>Universal quantification</a:t>
                </a:r>
              </a:p>
              <a:p>
                <a:endParaRPr lang="de-CH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1524E11-125B-4D8A-B206-02BEB28F8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31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08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32F5-2E39-4FEA-B5EE-31A177FF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Proposition as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C3DB0-55E6-4F8F-B064-9E00C25F6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6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67F5D-CEE8-4F59-B03D-9CBAEFCADD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Also known as Curry-Howard Correspondence or Curry-Howard Isomorphism</a:t>
            </a:r>
          </a:p>
          <a:p>
            <a:r>
              <a:rPr lang="de-CH" dirty="0"/>
              <a:t>Proposition as types</a:t>
            </a:r>
          </a:p>
          <a:p>
            <a:r>
              <a:rPr lang="de-CH" dirty="0"/>
              <a:t>Proofs as programs</a:t>
            </a:r>
          </a:p>
          <a:p>
            <a:r>
              <a:rPr lang="de-CH" dirty="0"/>
              <a:t>Simplification of proofs as evaluation of programs</a:t>
            </a:r>
          </a:p>
        </p:txBody>
      </p:sp>
    </p:spTree>
    <p:extLst>
      <p:ext uri="{BB962C8B-B14F-4D97-AF65-F5344CB8AC3E}">
        <p14:creationId xmlns:p14="http://schemas.microsoft.com/office/powerpoint/2010/main" val="28254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B39437-6E83-4851-94C4-C43DBAB552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CH" dirty="0"/>
                  <a:t>Theoretical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CH" dirty="0"/>
                  <a:t>-Types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B39437-6E83-4851-94C4-C43DBAB55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09" b="-2049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E5EFD-9289-4CFB-B8E0-DAC37D1DC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299629-29C4-4921-B147-8CE1C9C403D8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r>
                  <a:rPr lang="de-CH" dirty="0">
                    <a:highlight>
                      <a:srgbClr val="FFFF00"/>
                    </a:highlight>
                  </a:rPr>
                  <a:t>Dependent pair type</a:t>
                </a:r>
                <a:r>
                  <a:rPr lang="de-CH" dirty="0"/>
                  <a:t>, dependent sum type, dependent product type!</a:t>
                </a:r>
              </a:p>
              <a:p>
                <a:r>
                  <a:rPr lang="de-CH" dirty="0"/>
                  <a:t>Introduction to notation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de-CH" dirty="0"/>
                  <a:t>-Types in *theory*</a:t>
                </a:r>
              </a:p>
              <a:p>
                <a:r>
                  <a:rPr lang="de-CH" dirty="0"/>
                  <a:t>Generalisation of Cartesian product type of simply typed calculus with example of degenerated example of sigma-type.</a:t>
                </a:r>
              </a:p>
              <a:p>
                <a:r>
                  <a:rPr lang="de-CH" dirty="0"/>
                  <a:t>Existential quantification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299629-29C4-4921-B147-8CE1C9C40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3"/>
                <a:stretch>
                  <a:fillRect l="-1316" r="-38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73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68AD-5E14-431F-9A48-5762184A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Agda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8DD84-10FD-41C0-B168-E7D7F65CA7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8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0377-DC92-4E5B-AA43-CB5EC439DB9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CH" dirty="0"/>
              <a:t>Functional language</a:t>
            </a:r>
          </a:p>
          <a:p>
            <a:r>
              <a:rPr lang="de-CH" dirty="0"/>
              <a:t>Built around dependent type support</a:t>
            </a:r>
          </a:p>
          <a:p>
            <a:r>
              <a:rPr lang="de-CH" dirty="0"/>
              <a:t>Haskell like</a:t>
            </a:r>
          </a:p>
          <a:p>
            <a:r>
              <a:rPr lang="de-CH" dirty="0"/>
              <a:t>Full Unicode</a:t>
            </a:r>
          </a:p>
          <a:p>
            <a:r>
              <a:rPr lang="de-CH" dirty="0"/>
              <a:t>Pattern Matching</a:t>
            </a:r>
          </a:p>
          <a:p>
            <a:r>
              <a:rPr lang="de-CH" dirty="0"/>
              <a:t>Recursion</a:t>
            </a:r>
          </a:p>
          <a:p>
            <a:r>
              <a:rPr lang="de-CH" dirty="0"/>
              <a:t>Totality, no partial functions, no exceptions</a:t>
            </a:r>
          </a:p>
        </p:txBody>
      </p:sp>
    </p:spTree>
    <p:extLst>
      <p:ext uri="{BB962C8B-B14F-4D97-AF65-F5344CB8AC3E}">
        <p14:creationId xmlns:p14="http://schemas.microsoft.com/office/powerpoint/2010/main" val="169899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362B-44F1-418E-90C7-C6AEB946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Agda Peano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4D07C-4AEF-4532-BDFF-0743B0458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CB4B4D-7CA3-9044-876B-883B54F8677D}" type="slidenum">
              <a:rPr lang="en-GB" smtClean="0"/>
              <a:t>9</a:t>
            </a:fld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F3AC20-048F-4C02-B4C4-04B118B9AD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9CD343-BE43-4A45-9E50-86580A62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0" y="1547812"/>
            <a:ext cx="3495791" cy="47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20089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 FM - EN V0101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rgbClr val="ABABAB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>
            <a:satOff val="12166"/>
            <a:lumOff val="-13042"/>
          </a:schemeClr>
        </a:solidFill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rgbClr val="ABABAB"/>
          </a:solidFill>
          <a:prstDash val="solid"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 FM - EN V0101</Template>
  <TotalTime>0</TotalTime>
  <Words>585</Words>
  <Application>Microsoft Office PowerPoint</Application>
  <DocSecurity>0</DocSecurity>
  <PresentationFormat>Widescreen</PresentationFormat>
  <Paragraphs>99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Helvetica</vt:lpstr>
      <vt:lpstr>Helvetica Neue</vt:lpstr>
      <vt:lpstr>Helvetica Neue Light</vt:lpstr>
      <vt:lpstr>Slides FM - EN V0101</vt:lpstr>
      <vt:lpstr>Dependent Types An Introduction for Software Engineers</vt:lpstr>
      <vt:lpstr>Goals</vt:lpstr>
      <vt:lpstr>Motivation</vt:lpstr>
      <vt:lpstr>The Lambda Cube</vt:lpstr>
      <vt:lpstr>Theoretical Π-Types</vt:lpstr>
      <vt:lpstr>Proposition as types</vt:lpstr>
      <vt:lpstr>Theoretical Σ-Types</vt:lpstr>
      <vt:lpstr>Agda Basics</vt:lpstr>
      <vt:lpstr>Agda Peano Numbers</vt:lpstr>
      <vt:lpstr>Agda List</vt:lpstr>
      <vt:lpstr>Agda Vector</vt:lpstr>
      <vt:lpstr>Proofs in Agda</vt:lpstr>
      <vt:lpstr>Proofs as arguments</vt:lpstr>
      <vt:lpstr>Proofs in datastructure / Σ-types in Agda</vt:lpstr>
      <vt:lpstr>Limits</vt:lpstr>
      <vt:lpstr>Projects that use dependent types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 &lt;Subtitle&gt;</dc:title>
  <dc:subject/>
  <dc:creator>Farhad Mehta</dc:creator>
  <cp:keywords/>
  <dc:description/>
  <cp:lastModifiedBy>Matthias Gabriel</cp:lastModifiedBy>
  <cp:revision>131</cp:revision>
  <dcterms:created xsi:type="dcterms:W3CDTF">2018-11-27T10:58:40Z</dcterms:created>
  <dcterms:modified xsi:type="dcterms:W3CDTF">2020-04-17T18:46:18Z</dcterms:modified>
  <cp:category/>
  <dc:identifier/>
  <cp:contentStatus/>
  <dc:language/>
  <cp:version/>
</cp:coreProperties>
</file>