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1" r:id="rId2"/>
    <p:sldId id="266" r:id="rId3"/>
    <p:sldId id="262" r:id="rId4"/>
    <p:sldId id="267" r:id="rId5"/>
    <p:sldId id="263" r:id="rId6"/>
    <p:sldId id="265" r:id="rId7"/>
    <p:sldId id="276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56" r:id="rId16"/>
    <p:sldId id="259" r:id="rId17"/>
    <p:sldId id="257" r:id="rId18"/>
    <p:sldId id="258" r:id="rId19"/>
    <p:sldId id="26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CD7A0A-2F76-4336-A8B4-CBD1A80DC456}">
          <p14:sldIdLst>
            <p14:sldId id="261"/>
            <p14:sldId id="266"/>
            <p14:sldId id="262"/>
            <p14:sldId id="267"/>
            <p14:sldId id="263"/>
            <p14:sldId id="265"/>
          </p14:sldIdLst>
        </p14:section>
        <p14:section name="Langversion" id="{5296BB22-F26D-4F5F-86A7-46795A8E0E03}">
          <p14:sldIdLst>
            <p14:sldId id="276"/>
            <p14:sldId id="264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Backup" id="{B3F8C812-C7E2-45F7-8A5F-D9410EE5987A}">
          <p14:sldIdLst>
            <p14:sldId id="256"/>
            <p14:sldId id="259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5B397"/>
    <a:srgbClr val="8FAADC"/>
    <a:srgbClr val="F6B99F"/>
    <a:srgbClr val="D5E8D4"/>
    <a:srgbClr val="FFF2CC"/>
    <a:srgbClr val="97B1D7"/>
    <a:srgbClr val="DA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2" autoAdjust="0"/>
    <p:restoredTop sz="95915" autoAdjust="0"/>
  </p:normalViewPr>
  <p:slideViewPr>
    <p:cSldViewPr snapToGrid="0">
      <p:cViewPr>
        <p:scale>
          <a:sx n="100" d="100"/>
          <a:sy n="100" d="100"/>
        </p:scale>
        <p:origin x="58" y="-9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F8FC4-71FB-4016-AEAB-ECF961F43441}" type="datetimeFigureOut">
              <a:rPr lang="de-AT" smtClean="0"/>
              <a:t>26.01.2022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D2D7C-7FEB-4A88-AD7A-2A4241C7B5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140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4206-C655-496E-9DAB-4914C4374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AE3731-5017-46F2-8035-A7D5DA2B5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24D953-6353-421F-AEEB-A838C054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E626-7C69-4CFC-B5F2-ADD093184F57}" type="datetime1">
              <a:rPr lang="de-AT" smtClean="0"/>
              <a:t>26.01.2022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82587F-00F0-4CCF-A97D-AFD03D5A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74AB9C-FC41-4B1C-8ED2-E006047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172702-7715-4BEA-A7B7-2A4FDB046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9EC90-F60A-4BB1-ABC2-C4738AA2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3D2613-797D-4AA1-8949-44571E34A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7D2ECD-E2A7-4661-8159-8DAE0621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AB1-8EBA-41A5-A1C9-9784566508F1}" type="datetime1">
              <a:rPr lang="de-AT" smtClean="0"/>
              <a:t>26.01.2022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31001-63E0-45E9-BCAA-9CE58769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4B41E-0749-42FF-B730-6CCB2C5D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DE5A74-2F57-4468-9EB0-72BFB6209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0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30562B-9CEF-498E-BC54-B534BB583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B5DE98-7173-406D-AD76-E837F1563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D9E5F-ADEA-4764-AF54-45A40D7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A5D2-EB03-4274-9E98-54B5CB9C8F6A}" type="datetime1">
              <a:rPr lang="de-AT" smtClean="0"/>
              <a:t>26.01.2022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16276-ED28-44A8-BEB7-588A3B55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2299E-9C85-49E2-8F18-1C4B6EC4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3C17709-1FC7-4002-A0B8-FB718874F7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0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5372F-C8C0-452E-91FB-003086C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543" y="365125"/>
            <a:ext cx="583302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F295C6-7C27-4B61-9BA7-C52E16D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DFF6C-78B3-4E93-A823-B2008EB8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F144-DDAC-446F-872B-42ED69C5D563}" type="datetime1">
              <a:rPr lang="de-AT" smtClean="0"/>
              <a:t>26.01.2022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3FE8A-2BBE-4DC7-B8C8-8378CBD1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98086-E6B6-4663-982D-B8984C37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217B39E-CEC7-448B-A613-82CE2C085B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3E31A-6B0B-4ECF-A99A-53FCCD22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CD54B7-0FF2-475F-9F2F-E4355D33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2EB70-3AFB-42A3-AE22-39DD256C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BDE-21C4-4F4A-8F88-236F61FA1FA4}" type="datetime1">
              <a:rPr lang="de-AT" smtClean="0"/>
              <a:t>26.01.2022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74E2F-8A59-4E93-932A-FD990490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63B7A-95BE-4465-A453-238752CD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0EACB1E-9539-4621-8634-36C250974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08B85-657B-4DA8-8419-ED05E852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2F9BC-4DE5-4EDE-913F-0F63D112D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F76988-D8E0-4D4A-8F44-F417DA783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0D505F-89C5-47CC-B4F4-69C20816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4DD9-90EF-4E9B-B322-C7CF07094D61}" type="datetime1">
              <a:rPr lang="de-AT" smtClean="0"/>
              <a:t>26.01.2022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3577C3-AFD3-43A9-AFA0-BAC8C691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81B5F-0740-4A6E-A203-61003484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5C662BE0-2494-497E-956E-6C3C2355C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D569B-CF56-45E6-BB47-B687629A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29697-3C4C-4A6F-9D53-FB0147FB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349B4C-1412-4FB8-BE51-92F38544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7E4967-9E8E-404A-9316-9C02F8C1D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7CED8-9816-4E5B-9137-19049D1C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0AD844-5A1A-4777-93D5-5E468768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17B-1B1A-4260-A4EE-A8FBAD5C8391}" type="datetime1">
              <a:rPr lang="de-AT" smtClean="0"/>
              <a:t>26.01.2022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9248C2-0479-444A-B571-79DEDC85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0D5586-4435-4F34-8189-E6766DC5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9154EA36-26B5-45A9-8320-05B1C398D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4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868C9-0486-4876-8F07-BE906CA4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A1DE54-C2C3-477B-A627-B01293EC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6E20-C998-4A98-9EA1-C99C7985E908}" type="datetime1">
              <a:rPr lang="de-AT" smtClean="0"/>
              <a:t>26.01.2022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617C0-53B2-425B-8C88-0418A118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DC2A26-79D9-4E51-B7F0-A16FC5DA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7A827E-9EEB-44A9-B0FB-9C07A7819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E10022-76C3-4BA2-A09D-1C6C6539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38C6-6072-4B54-B565-84306283FC27}" type="datetime1">
              <a:rPr lang="de-AT" smtClean="0"/>
              <a:t>26.01.2022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EA424E-11BC-493E-9308-FC9293EF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4280E8-6554-42BF-8FDC-9418CB47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58CA67F-5C1F-42E5-9752-D9B972F2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3D6BA-B7FC-4400-8A86-F2365087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D3413-F273-41B4-A914-2A9D61C1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DF7FC7-7B88-4A35-9A8C-3618B2F1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B69BF-B316-4605-A6A1-10DF36C1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B12E-769D-40A4-AC3B-F891FC165377}" type="datetime1">
              <a:rPr lang="de-AT" smtClean="0"/>
              <a:t>26.01.2022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C1E6F4-660A-400E-B53A-5A811868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4645E3-1164-4F82-8CEB-94C5FCE1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03EA7D-B636-456E-8F56-CA0084360D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162D4-E64E-4501-B6C6-4F576A14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F2D4B-F6AB-4695-BDC3-DD8813FCB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0BA16F-361A-40B7-9725-587D02A1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55B895-C528-4B1B-8413-23EE7D66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A84-312F-49DC-BEE3-9AFC57209AB5}" type="datetime1">
              <a:rPr lang="de-AT" smtClean="0"/>
              <a:t>26.01.2022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72C9F-3E20-41BE-A818-9814AED0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7C192-C889-46FB-A943-6F83F86F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289A2A-52A6-4DDD-82B7-3FAB2637AF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1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2D6F75-6652-461B-BBFF-98DAE3B9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543" y="365125"/>
            <a:ext cx="57510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AE27E-FA43-4EDE-BA0C-F4FE7712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B016D-8C72-4B5C-B449-A0417680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EA446A51-9214-4BA5-ADB2-D4FCAE6E0FD8}" type="datetime1">
              <a:rPr lang="de-AT" smtClean="0"/>
              <a:pPr/>
              <a:t>26.01.2022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3F1FC-7DA6-4206-94FB-F5C2218AC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2F865-81D2-444B-8D86-0318A2337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C72E8356-D017-45B0-8DDE-C3221BE8D7B0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7" name="Picture 2" descr="Symbol für die online-jobsuche - Kostenlose schnittstelle Icons">
            <a:extLst>
              <a:ext uri="{FF2B5EF4-FFF2-40B4-BE49-F238E27FC236}">
                <a16:creationId xmlns:a16="http://schemas.microsoft.com/office/drawing/2014/main" id="{1533C89F-0E66-4B1B-A668-03428FA6D7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0" y="458014"/>
            <a:ext cx="798163" cy="7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ph, Stocks, graphic, Stats, graphics, Business, Trading, symbol, graphs  icon">
            <a:extLst>
              <a:ext uri="{FF2B5EF4-FFF2-40B4-BE49-F238E27FC236}">
                <a16:creationId xmlns:a16="http://schemas.microsoft.com/office/drawing/2014/main" id="{77AF0FDD-67C8-4479-BDF4-617324AC8C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49" y="546648"/>
            <a:ext cx="642319" cy="6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t-Zeichen - Bedeutung/Definition im Typografie-Wiki">
            <a:extLst>
              <a:ext uri="{FF2B5EF4-FFF2-40B4-BE49-F238E27FC236}">
                <a16:creationId xmlns:a16="http://schemas.microsoft.com/office/drawing/2014/main" id="{7837C04B-7CD0-4A42-A0ED-0383CE7A4B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95" y="612624"/>
            <a:ext cx="478940" cy="47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5EA1E070-CD3C-4CC9-9710-4841A4780F10}"/>
              </a:ext>
            </a:extLst>
          </p:cNvPr>
          <p:cNvSpPr/>
          <p:nvPr userDrawn="1"/>
        </p:nvSpPr>
        <p:spPr>
          <a:xfrm>
            <a:off x="417389" y="458014"/>
            <a:ext cx="2269056" cy="798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0DE3F-D149-45E5-BB9C-E8FEA413888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apquest.com/" TargetMode="External"/><Relationship Id="rId2" Type="http://schemas.openxmlformats.org/officeDocument/2006/relationships/hyperlink" Target="https://serpapi.com/google-jobs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ktienfinder.net/" TargetMode="External"/><Relationship Id="rId4" Type="http://schemas.openxmlformats.org/officeDocument/2006/relationships/hyperlink" Target="https://www.wienerborse.at/listing/aktien/unternehmenslist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0F5DB-7402-49E9-9758-03CF04E50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DSI- Project</a:t>
            </a:r>
            <a:b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Jobs `n` Stocks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38AD4E-618D-45D2-B81C-26E27661B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Kovacs, Neumüller,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Michalitsch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, Schweighofer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676ABC3-FA38-4D72-AAB6-1869BF47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2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64844-1D6E-45EB-A24B-65475849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962" y="129255"/>
            <a:ext cx="7490076" cy="1325563"/>
          </a:xfrm>
        </p:spPr>
        <p:txBody>
          <a:bodyPr>
            <a:normAutofit/>
          </a:bodyPr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Match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companies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58A854-49EE-44BB-8115-A23DCBEE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2" y="1412151"/>
            <a:ext cx="3562533" cy="4953255"/>
          </a:xfrm>
          <a:prstGeom prst="rect">
            <a:avLst/>
          </a:prstGeom>
        </p:spPr>
      </p:pic>
      <p:sp>
        <p:nvSpPr>
          <p:cNvPr id="15" name="Gewitterblitz 14">
            <a:extLst>
              <a:ext uri="{FF2B5EF4-FFF2-40B4-BE49-F238E27FC236}">
                <a16:creationId xmlns:a16="http://schemas.microsoft.com/office/drawing/2014/main" id="{5D26A280-8670-4CE9-9A1C-9776F0059B09}"/>
              </a:ext>
            </a:extLst>
          </p:cNvPr>
          <p:cNvSpPr/>
          <p:nvPr/>
        </p:nvSpPr>
        <p:spPr>
          <a:xfrm>
            <a:off x="960235" y="4031613"/>
            <a:ext cx="342916" cy="692093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Gewitterblitz 16">
            <a:extLst>
              <a:ext uri="{FF2B5EF4-FFF2-40B4-BE49-F238E27FC236}">
                <a16:creationId xmlns:a16="http://schemas.microsoft.com/office/drawing/2014/main" id="{45CAC5F6-9920-4236-B9E2-17C90EF1D352}"/>
              </a:ext>
            </a:extLst>
          </p:cNvPr>
          <p:cNvSpPr/>
          <p:nvPr/>
        </p:nvSpPr>
        <p:spPr>
          <a:xfrm>
            <a:off x="1593522" y="3879495"/>
            <a:ext cx="342916" cy="692093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4DB9C8-6C73-411D-A229-8D3955786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31" y="3503258"/>
            <a:ext cx="6002077" cy="170762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2607AF0F-D915-4A71-8896-ED9CBFD36F63}"/>
              </a:ext>
            </a:extLst>
          </p:cNvPr>
          <p:cNvSpPr txBox="1"/>
          <p:nvPr/>
        </p:nvSpPr>
        <p:spPr>
          <a:xfrm>
            <a:off x="4278231" y="1615032"/>
            <a:ext cx="6312653" cy="175432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Preprocess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job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remove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duplicates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companies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Wiener Börse via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webscraping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BeautifulSoup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) and Aktienfinder via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csv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Perform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string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using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fuzzywuzzy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package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Output: Best Match &amp; Score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C134A5EA-4B08-448D-AFB5-9FE61940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09C1-0DC1-444D-810E-838590BED197}" type="datetime1">
              <a:rPr lang="de-AT" smtClean="0"/>
              <a:t>26.01.2022</a:t>
            </a:fld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71439B2-B7F6-4F94-94EB-2BFB0538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10</a:t>
            </a:fld>
            <a:endParaRPr lang="de-AT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2F696CA-8EF7-421C-9555-D11D4CD77853}"/>
              </a:ext>
            </a:extLst>
          </p:cNvPr>
          <p:cNvCxnSpPr>
            <a:stCxn id="2050" idx="1"/>
          </p:cNvCxnSpPr>
          <p:nvPr/>
        </p:nvCxnSpPr>
        <p:spPr>
          <a:xfrm flipH="1">
            <a:off x="2361652" y="4357069"/>
            <a:ext cx="1916579" cy="36663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CBC6B19F-4689-46C0-AFD4-161E3BAB431E}"/>
              </a:ext>
            </a:extLst>
          </p:cNvPr>
          <p:cNvSpPr/>
          <p:nvPr/>
        </p:nvSpPr>
        <p:spPr>
          <a:xfrm>
            <a:off x="3779384" y="5452462"/>
            <a:ext cx="405636" cy="776896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0AECCB-7428-44CB-8691-02BC57100E47}"/>
              </a:ext>
            </a:extLst>
          </p:cNvPr>
          <p:cNvSpPr txBox="1"/>
          <p:nvPr/>
        </p:nvSpPr>
        <p:spPr>
          <a:xfrm>
            <a:off x="4278231" y="5344780"/>
            <a:ext cx="5370715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Difficult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automate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accurate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string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Extensions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like „International AG“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tend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cause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errors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stop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words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removed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112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AC08CE8-FCE3-4CF9-B7CD-9802E6D1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2" y="1670320"/>
            <a:ext cx="9414197" cy="41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924CED6-FB15-4834-AAEC-F57DD3B32813}"/>
              </a:ext>
            </a:extLst>
          </p:cNvPr>
          <p:cNvSpPr/>
          <p:nvPr/>
        </p:nvSpPr>
        <p:spPr>
          <a:xfrm>
            <a:off x="1066229" y="3959373"/>
            <a:ext cx="1699831" cy="18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5B9227-8EC0-4A5C-A65B-5024CA72B08C}"/>
              </a:ext>
            </a:extLst>
          </p:cNvPr>
          <p:cNvSpPr/>
          <p:nvPr/>
        </p:nvSpPr>
        <p:spPr>
          <a:xfrm>
            <a:off x="1066229" y="5649588"/>
            <a:ext cx="1756219" cy="18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E28B84-75DD-420F-805A-F10BD1610E7C}"/>
              </a:ext>
            </a:extLst>
          </p:cNvPr>
          <p:cNvSpPr/>
          <p:nvPr/>
        </p:nvSpPr>
        <p:spPr>
          <a:xfrm>
            <a:off x="1066229" y="5313102"/>
            <a:ext cx="1433131" cy="18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6AC7BF-0F2A-41C5-B6F6-EBA150711095}"/>
              </a:ext>
            </a:extLst>
          </p:cNvPr>
          <p:cNvSpPr/>
          <p:nvPr/>
        </p:nvSpPr>
        <p:spPr>
          <a:xfrm>
            <a:off x="1066229" y="2441929"/>
            <a:ext cx="3109531" cy="18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C3B1867-0231-41D8-8C2E-D894EA2C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8417-5A42-4941-9687-F3C061E30F1F}" type="datetime1">
              <a:rPr lang="de-AT" smtClean="0"/>
              <a:t>26.01.2022</a:t>
            </a:fld>
            <a:endParaRPr lang="de-AT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7C76B3C-54FA-4514-ACAE-AA54A2F2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11</a:t>
            </a:fld>
            <a:endParaRPr lang="de-AT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C315D86-469C-4E4F-8333-1ABDB2C1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620" y="118079"/>
            <a:ext cx="7490076" cy="1325563"/>
          </a:xfrm>
        </p:spPr>
        <p:txBody>
          <a:bodyPr>
            <a:normAutofit/>
          </a:bodyPr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Match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companies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Gewitterblitz 12">
            <a:extLst>
              <a:ext uri="{FF2B5EF4-FFF2-40B4-BE49-F238E27FC236}">
                <a16:creationId xmlns:a16="http://schemas.microsoft.com/office/drawing/2014/main" id="{1E885B45-E1B5-4735-90D1-3CBB065CB924}"/>
              </a:ext>
            </a:extLst>
          </p:cNvPr>
          <p:cNvSpPr/>
          <p:nvPr/>
        </p:nvSpPr>
        <p:spPr>
          <a:xfrm>
            <a:off x="5956840" y="3294475"/>
            <a:ext cx="405636" cy="776896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23A29F1-A32C-4C8F-BCA3-B05DE5A92FDE}"/>
              </a:ext>
            </a:extLst>
          </p:cNvPr>
          <p:cNvSpPr txBox="1"/>
          <p:nvPr/>
        </p:nvSpPr>
        <p:spPr>
          <a:xfrm>
            <a:off x="6455687" y="3186793"/>
            <a:ext cx="5370715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Difficult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automate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accurate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string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Extensions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like „International AG“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tend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cause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errors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stop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words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removed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E24FA6-28AD-4F03-A97D-CE316E1C053D}"/>
              </a:ext>
            </a:extLst>
          </p:cNvPr>
          <p:cNvSpPr/>
          <p:nvPr/>
        </p:nvSpPr>
        <p:spPr>
          <a:xfrm>
            <a:off x="3190532" y="2958323"/>
            <a:ext cx="822303" cy="18000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7FDC309-6EC5-45DC-B360-2ED008053D94}"/>
              </a:ext>
            </a:extLst>
          </p:cNvPr>
          <p:cNvSpPr/>
          <p:nvPr/>
        </p:nvSpPr>
        <p:spPr>
          <a:xfrm>
            <a:off x="1066229" y="2616950"/>
            <a:ext cx="1756219" cy="18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B82516E-6E03-4A0B-BBCE-32739552FF39}"/>
              </a:ext>
            </a:extLst>
          </p:cNvPr>
          <p:cNvSpPr/>
          <p:nvPr/>
        </p:nvSpPr>
        <p:spPr>
          <a:xfrm>
            <a:off x="1069277" y="4978938"/>
            <a:ext cx="2943558" cy="18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092B5F4-594F-4074-861D-2D2DD2967713}"/>
              </a:ext>
            </a:extLst>
          </p:cNvPr>
          <p:cNvSpPr/>
          <p:nvPr/>
        </p:nvSpPr>
        <p:spPr>
          <a:xfrm>
            <a:off x="8793480" y="1801617"/>
            <a:ext cx="350520" cy="400563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6" name="Grafik 25" descr="Häkchen mit einfarbiger Füllung">
            <a:extLst>
              <a:ext uri="{FF2B5EF4-FFF2-40B4-BE49-F238E27FC236}">
                <a16:creationId xmlns:a16="http://schemas.microsoft.com/office/drawing/2014/main" id="{2C2DD10C-63E6-4CBE-8636-BC0DCBBC2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2247006"/>
            <a:ext cx="250462" cy="250462"/>
          </a:xfrm>
          <a:prstGeom prst="rect">
            <a:avLst/>
          </a:prstGeom>
        </p:spPr>
      </p:pic>
      <p:pic>
        <p:nvPicPr>
          <p:cNvPr id="27" name="Grafik 26" descr="Häkchen mit einfarbiger Füllung">
            <a:extLst>
              <a:ext uri="{FF2B5EF4-FFF2-40B4-BE49-F238E27FC236}">
                <a16:creationId xmlns:a16="http://schemas.microsoft.com/office/drawing/2014/main" id="{572D94CA-475C-4A1D-88D2-DA642A90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2955666"/>
            <a:ext cx="250462" cy="250462"/>
          </a:xfrm>
          <a:prstGeom prst="rect">
            <a:avLst/>
          </a:prstGeom>
        </p:spPr>
      </p:pic>
      <p:pic>
        <p:nvPicPr>
          <p:cNvPr id="28" name="Grafik 27" descr="Häkchen mit einfarbiger Füllung">
            <a:extLst>
              <a:ext uri="{FF2B5EF4-FFF2-40B4-BE49-F238E27FC236}">
                <a16:creationId xmlns:a16="http://schemas.microsoft.com/office/drawing/2014/main" id="{9007F83E-1C38-4EDA-8694-E237D4CDB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3290946"/>
            <a:ext cx="250462" cy="250462"/>
          </a:xfrm>
          <a:prstGeom prst="rect">
            <a:avLst/>
          </a:prstGeom>
        </p:spPr>
      </p:pic>
      <p:pic>
        <p:nvPicPr>
          <p:cNvPr id="30" name="Grafik 29" descr="Häkchen mit einfarbiger Füllung">
            <a:extLst>
              <a:ext uri="{FF2B5EF4-FFF2-40B4-BE49-F238E27FC236}">
                <a16:creationId xmlns:a16="http://schemas.microsoft.com/office/drawing/2014/main" id="{51948757-CFB0-42E7-BA9B-114E98261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2772786"/>
            <a:ext cx="250462" cy="250462"/>
          </a:xfrm>
          <a:prstGeom prst="rect">
            <a:avLst/>
          </a:prstGeom>
        </p:spPr>
      </p:pic>
      <p:pic>
        <p:nvPicPr>
          <p:cNvPr id="31" name="Grafik 30" descr="Häkchen mit einfarbiger Füllung">
            <a:extLst>
              <a:ext uri="{FF2B5EF4-FFF2-40B4-BE49-F238E27FC236}">
                <a16:creationId xmlns:a16="http://schemas.microsoft.com/office/drawing/2014/main" id="{585ECD65-9AC6-4F2F-9F3D-28BFD6770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3115686"/>
            <a:ext cx="250462" cy="250462"/>
          </a:xfrm>
          <a:prstGeom prst="rect">
            <a:avLst/>
          </a:prstGeom>
        </p:spPr>
      </p:pic>
      <p:pic>
        <p:nvPicPr>
          <p:cNvPr id="32" name="Grafik 31" descr="Häkchen mit einfarbiger Füllung">
            <a:extLst>
              <a:ext uri="{FF2B5EF4-FFF2-40B4-BE49-F238E27FC236}">
                <a16:creationId xmlns:a16="http://schemas.microsoft.com/office/drawing/2014/main" id="{A8DDE105-F188-439A-AB40-FF004CDA2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3450966"/>
            <a:ext cx="250462" cy="250462"/>
          </a:xfrm>
          <a:prstGeom prst="rect">
            <a:avLst/>
          </a:prstGeom>
        </p:spPr>
      </p:pic>
      <p:pic>
        <p:nvPicPr>
          <p:cNvPr id="33" name="Grafik 32" descr="Häkchen mit einfarbiger Füllung">
            <a:extLst>
              <a:ext uri="{FF2B5EF4-FFF2-40B4-BE49-F238E27FC236}">
                <a16:creationId xmlns:a16="http://schemas.microsoft.com/office/drawing/2014/main" id="{2E484865-8CCC-41BE-A024-751B2FF92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3626226"/>
            <a:ext cx="250462" cy="250462"/>
          </a:xfrm>
          <a:prstGeom prst="rect">
            <a:avLst/>
          </a:prstGeom>
        </p:spPr>
      </p:pic>
      <p:pic>
        <p:nvPicPr>
          <p:cNvPr id="34" name="Grafik 33" descr="Häkchen mit einfarbiger Füllung">
            <a:extLst>
              <a:ext uri="{FF2B5EF4-FFF2-40B4-BE49-F238E27FC236}">
                <a16:creationId xmlns:a16="http://schemas.microsoft.com/office/drawing/2014/main" id="{3F51F308-7515-43F3-B91D-0CCCA47A3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3786246"/>
            <a:ext cx="250462" cy="250462"/>
          </a:xfrm>
          <a:prstGeom prst="rect">
            <a:avLst/>
          </a:prstGeom>
        </p:spPr>
      </p:pic>
      <p:pic>
        <p:nvPicPr>
          <p:cNvPr id="35" name="Grafik 34" descr="Häkchen mit einfarbiger Füllung">
            <a:extLst>
              <a:ext uri="{FF2B5EF4-FFF2-40B4-BE49-F238E27FC236}">
                <a16:creationId xmlns:a16="http://schemas.microsoft.com/office/drawing/2014/main" id="{F2961B27-B3B2-48BE-AB9B-3D779EB0B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4129146"/>
            <a:ext cx="250462" cy="250462"/>
          </a:xfrm>
          <a:prstGeom prst="rect">
            <a:avLst/>
          </a:prstGeom>
        </p:spPr>
      </p:pic>
      <p:pic>
        <p:nvPicPr>
          <p:cNvPr id="36" name="Grafik 35" descr="Häkchen mit einfarbiger Füllung">
            <a:extLst>
              <a:ext uri="{FF2B5EF4-FFF2-40B4-BE49-F238E27FC236}">
                <a16:creationId xmlns:a16="http://schemas.microsoft.com/office/drawing/2014/main" id="{59C91FC7-B806-4B6B-AF1A-7469CE770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4289166"/>
            <a:ext cx="250462" cy="250462"/>
          </a:xfrm>
          <a:prstGeom prst="rect">
            <a:avLst/>
          </a:prstGeom>
        </p:spPr>
      </p:pic>
      <p:pic>
        <p:nvPicPr>
          <p:cNvPr id="37" name="Grafik 36" descr="Häkchen mit einfarbiger Füllung">
            <a:extLst>
              <a:ext uri="{FF2B5EF4-FFF2-40B4-BE49-F238E27FC236}">
                <a16:creationId xmlns:a16="http://schemas.microsoft.com/office/drawing/2014/main" id="{81118C39-99DF-475E-A4CD-42C42699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4464426"/>
            <a:ext cx="250462" cy="250462"/>
          </a:xfrm>
          <a:prstGeom prst="rect">
            <a:avLst/>
          </a:prstGeom>
        </p:spPr>
      </p:pic>
      <p:pic>
        <p:nvPicPr>
          <p:cNvPr id="38" name="Grafik 37" descr="Häkchen mit einfarbiger Füllung">
            <a:extLst>
              <a:ext uri="{FF2B5EF4-FFF2-40B4-BE49-F238E27FC236}">
                <a16:creationId xmlns:a16="http://schemas.microsoft.com/office/drawing/2014/main" id="{750A7368-5B0D-4B0B-888D-1B53D7A6B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4632066"/>
            <a:ext cx="250462" cy="250462"/>
          </a:xfrm>
          <a:prstGeom prst="rect">
            <a:avLst/>
          </a:prstGeom>
        </p:spPr>
      </p:pic>
      <p:pic>
        <p:nvPicPr>
          <p:cNvPr id="39" name="Grafik 38" descr="Häkchen mit einfarbiger Füllung">
            <a:extLst>
              <a:ext uri="{FF2B5EF4-FFF2-40B4-BE49-F238E27FC236}">
                <a16:creationId xmlns:a16="http://schemas.microsoft.com/office/drawing/2014/main" id="{DC56ABFE-ECB7-4212-9317-587EF8222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4799706"/>
            <a:ext cx="250462" cy="250462"/>
          </a:xfrm>
          <a:prstGeom prst="rect">
            <a:avLst/>
          </a:prstGeom>
        </p:spPr>
      </p:pic>
      <p:pic>
        <p:nvPicPr>
          <p:cNvPr id="40" name="Grafik 39" descr="Häkchen mit einfarbiger Füllung">
            <a:extLst>
              <a:ext uri="{FF2B5EF4-FFF2-40B4-BE49-F238E27FC236}">
                <a16:creationId xmlns:a16="http://schemas.microsoft.com/office/drawing/2014/main" id="{B6BAAC73-7BB8-4D8F-BBFC-AC6B497FA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5134986"/>
            <a:ext cx="250462" cy="250462"/>
          </a:xfrm>
          <a:prstGeom prst="rect">
            <a:avLst/>
          </a:prstGeom>
        </p:spPr>
      </p:pic>
      <p:pic>
        <p:nvPicPr>
          <p:cNvPr id="41" name="Grafik 40" descr="Häkchen mit einfarbiger Füllung">
            <a:extLst>
              <a:ext uri="{FF2B5EF4-FFF2-40B4-BE49-F238E27FC236}">
                <a16:creationId xmlns:a16="http://schemas.microsoft.com/office/drawing/2014/main" id="{0E168A25-ED7C-4ACC-845B-77F9B584B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275" y="5462646"/>
            <a:ext cx="250462" cy="2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8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64844-1D6E-45EB-A24B-65475849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24" y="93368"/>
            <a:ext cx="7490076" cy="1325563"/>
          </a:xfrm>
        </p:spPr>
        <p:txBody>
          <a:bodyPr>
            <a:normAutofit/>
          </a:bodyPr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Stock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assessment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D2C501-FEC8-41E1-9860-8E28BF07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74" y="1370230"/>
            <a:ext cx="6374565" cy="19322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2AB691-4BEB-4C56-9D35-BC452AB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22" y="3565232"/>
            <a:ext cx="5708890" cy="1284319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5" name="Gewitterblitz 14">
            <a:extLst>
              <a:ext uri="{FF2B5EF4-FFF2-40B4-BE49-F238E27FC236}">
                <a16:creationId xmlns:a16="http://schemas.microsoft.com/office/drawing/2014/main" id="{F9F72678-BA35-44AE-856E-EFAAA2B24ECB}"/>
              </a:ext>
            </a:extLst>
          </p:cNvPr>
          <p:cNvSpPr/>
          <p:nvPr/>
        </p:nvSpPr>
        <p:spPr>
          <a:xfrm rot="20830804">
            <a:off x="490949" y="2335116"/>
            <a:ext cx="257277" cy="424835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Gewitterblitz 17">
            <a:extLst>
              <a:ext uri="{FF2B5EF4-FFF2-40B4-BE49-F238E27FC236}">
                <a16:creationId xmlns:a16="http://schemas.microsoft.com/office/drawing/2014/main" id="{FE17EC5A-AE61-4A1F-AAFB-868FDB204D3F}"/>
              </a:ext>
            </a:extLst>
          </p:cNvPr>
          <p:cNvSpPr/>
          <p:nvPr/>
        </p:nvSpPr>
        <p:spPr>
          <a:xfrm>
            <a:off x="6999904" y="3668543"/>
            <a:ext cx="405636" cy="776896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D97D927-11BC-4A6A-B893-D9C16C34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50" y="4967635"/>
            <a:ext cx="2538677" cy="180015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2848FAD-88E2-4D54-8B03-CEBD0741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FF8F-1335-4F4C-955A-B93E5C833E20}" type="datetime1">
              <a:rPr lang="de-AT" smtClean="0"/>
              <a:t>26.01.2022</a:t>
            </a:fld>
            <a:endParaRPr lang="de-AT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B043240-4BB8-4F12-8B75-86C924D0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12</a:t>
            </a:fld>
            <a:endParaRPr lang="de-AT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301B36-97FB-4A57-B385-338B2770DB18}"/>
              </a:ext>
            </a:extLst>
          </p:cNvPr>
          <p:cNvSpPr txBox="1"/>
          <p:nvPr/>
        </p:nvSpPr>
        <p:spPr>
          <a:xfrm>
            <a:off x="7405540" y="1476419"/>
            <a:ext cx="4418436" cy="20313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Input: stock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company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in a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specific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timeframe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Calculate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stock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development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using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spark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machine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learning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Output: Linear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regression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company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A4A0E6C-EDDB-4341-8A0C-48DB5B6239EB}"/>
              </a:ext>
            </a:extLst>
          </p:cNvPr>
          <p:cNvSpPr txBox="1"/>
          <p:nvPr/>
        </p:nvSpPr>
        <p:spPr>
          <a:xfrm>
            <a:off x="7412566" y="3565232"/>
            <a:ext cx="4110457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Special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formats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have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used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, e.g.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dense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vectors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Coordinate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system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transformation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30" name="Picture 10" descr="Erstellen eines linearen Regressionsmodells mit R.">
            <a:extLst>
              <a:ext uri="{FF2B5EF4-FFF2-40B4-BE49-F238E27FC236}">
                <a16:creationId xmlns:a16="http://schemas.microsoft.com/office/drawing/2014/main" id="{DF6625C6-4AF8-4D93-B2D5-B868E3832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76" y="4975583"/>
            <a:ext cx="2148182" cy="180015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EB067A9-D55E-48B3-8306-07625A783C9C}"/>
              </a:ext>
            </a:extLst>
          </p:cNvPr>
          <p:cNvSpPr/>
          <p:nvPr/>
        </p:nvSpPr>
        <p:spPr>
          <a:xfrm>
            <a:off x="619587" y="3164219"/>
            <a:ext cx="900027" cy="1382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A14F485C-AB3B-4B72-B08A-A2B153E5F6CC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16200000" flipH="1">
            <a:off x="2054173" y="2317937"/>
            <a:ext cx="262723" cy="2231866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B213373-D342-488C-9470-5791468DA289}"/>
              </a:ext>
            </a:extLst>
          </p:cNvPr>
          <p:cNvCxnSpPr>
            <a:endCxn id="5126" idx="0"/>
          </p:cNvCxnSpPr>
          <p:nvPr/>
        </p:nvCxnSpPr>
        <p:spPr>
          <a:xfrm>
            <a:off x="4537189" y="4849551"/>
            <a:ext cx="0" cy="11808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5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64844-1D6E-45EB-A24B-65475849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962" y="172758"/>
            <a:ext cx="7490076" cy="1325563"/>
          </a:xfrm>
        </p:spPr>
        <p:txBody>
          <a:bodyPr>
            <a:normAutofit/>
          </a:bodyPr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Wordcount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BD6CCC7-85FD-4CA4-930A-37A0A246F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981" y="2459484"/>
            <a:ext cx="3906545" cy="20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031B28-3A9D-4E6D-B590-7286EB3A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16E-F296-47B0-8C8A-345EBB1AA9B6}" type="datetime1">
              <a:rPr lang="de-AT" smtClean="0"/>
              <a:t>26.01.2022</a:t>
            </a:fld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742FDD6-4C66-48E4-8E43-1424AE56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13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2F73BE-E7AF-4A56-8E9F-932FDE6C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4" y="1448096"/>
            <a:ext cx="2348889" cy="441569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699FFE1-C5ED-4A68-A049-3DBA45FF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53" y="2584604"/>
            <a:ext cx="5254375" cy="2247270"/>
          </a:xfrm>
          <a:prstGeom prst="rect">
            <a:avLst/>
          </a:prstGeom>
          <a:noFill/>
          <a:ln w="19050">
            <a:solidFill>
              <a:srgbClr val="8FAAD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ED100F8-5E74-4163-86CF-F118612F2703}"/>
              </a:ext>
            </a:extLst>
          </p:cNvPr>
          <p:cNvSpPr txBox="1"/>
          <p:nvPr/>
        </p:nvSpPr>
        <p:spPr>
          <a:xfrm>
            <a:off x="4110591" y="5061584"/>
            <a:ext cx="4418436" cy="14773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Remove all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special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characters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Make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lower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case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Spark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Map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Reduce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Filter Keywords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FD6DC73D-95A6-44A6-92DD-7FE340191DCA}"/>
              </a:ext>
            </a:extLst>
          </p:cNvPr>
          <p:cNvSpPr/>
          <p:nvPr/>
        </p:nvSpPr>
        <p:spPr>
          <a:xfrm>
            <a:off x="1749679" y="2397843"/>
            <a:ext cx="606793" cy="2556456"/>
          </a:xfrm>
          <a:prstGeom prst="rightBrace">
            <a:avLst>
              <a:gd name="adj1" fmla="val 24809"/>
              <a:gd name="adj2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1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21DF-D787-4D76-B5A1-BB7B00A9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MUSS-Kriterien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87736-97DB-4928-BB61-FCF5D519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7780" cy="4667250"/>
          </a:xfrm>
        </p:spPr>
        <p:txBody>
          <a:bodyPr>
            <a:normAutofit fontScale="70000" lnSpcReduction="20000"/>
          </a:bodyPr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Verwenden Sie mindestens 2 verschiedene Datenquellen, die in irgendeiner Form miteinander verbunden werden müssen </a:t>
            </a:r>
          </a:p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Speichern und/oder Lesen und/oder Verarbeiten Sie die Daten mit Hilfe einer Datenbank (relational, NoSQL, auch Beides, …) </a:t>
            </a:r>
          </a:p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Verwenden Sie Kafka zur Bereitstellung von Daten (zumindest eines Teils der Daten) (Kafka Producer, Kafka Consumer) </a:t>
            </a:r>
          </a:p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Verwenden Sie Spark für das Datenhandling und/oder die Datenanalyse. Dabei sollen zumindest folgende Bereiche von Spark zur Anwendung kommen:</a:t>
            </a:r>
          </a:p>
          <a:p>
            <a:pPr lvl="1"/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Abbildung von MapReduce mithilfe von Spark RDDs </a:t>
            </a:r>
          </a:p>
          <a:p>
            <a:pPr lvl="1"/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in irgendeinem Schritt soll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SparkSQL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verwendet werden</a:t>
            </a:r>
          </a:p>
          <a:p>
            <a:pPr lvl="1"/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Anwendung von Spark Dataframes </a:t>
            </a:r>
          </a:p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Zeigen Sie Ihre Ergebnisse </a:t>
            </a:r>
          </a:p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Dokumentieren Sie die einzelnen Schritte in einem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Jupyter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Notebook (auch wenn nicht alle Schritte in einem Notebook ausgeführt werden müssen) </a:t>
            </a:r>
          </a:p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Sichern Sie die (Zwischen-) Ergebnisse in einem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Git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-Repository </a:t>
            </a:r>
          </a:p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Sie können (müssen aber nicht) Docker für die Bereitstellung von Infrastruktur verwenden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51125-AF92-4932-B18D-5ECE432B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F144-DDAC-446F-872B-42ED69C5D563}" type="datetime1">
              <a:rPr lang="de-AT" smtClean="0"/>
              <a:t>26.01.2022</a:t>
            </a:fld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83EEDD-37F1-4E7B-8AE6-A889F9C9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14</a:t>
            </a:fld>
            <a:endParaRPr lang="de-AT"/>
          </a:p>
        </p:txBody>
      </p:sp>
      <p:pic>
        <p:nvPicPr>
          <p:cNvPr id="8196" name="Picture 4" descr="200+ kostenlose Häkchen-Symbole &amp;amp; Haken-Bilder">
            <a:extLst>
              <a:ext uri="{FF2B5EF4-FFF2-40B4-BE49-F238E27FC236}">
                <a16:creationId xmlns:a16="http://schemas.microsoft.com/office/drawing/2014/main" id="{EB0EEB15-2535-4311-8494-9B3A8157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5" y="1747434"/>
            <a:ext cx="463899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200+ kostenlose Häkchen-Symbole &amp;amp; Haken-Bilder">
            <a:extLst>
              <a:ext uri="{FF2B5EF4-FFF2-40B4-BE49-F238E27FC236}">
                <a16:creationId xmlns:a16="http://schemas.microsoft.com/office/drawing/2014/main" id="{D319A536-37BA-43B5-BD06-8C8D29D4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4" y="2337732"/>
            <a:ext cx="463899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200+ kostenlose Häkchen-Symbole &amp;amp; Haken-Bilder">
            <a:extLst>
              <a:ext uri="{FF2B5EF4-FFF2-40B4-BE49-F238E27FC236}">
                <a16:creationId xmlns:a16="http://schemas.microsoft.com/office/drawing/2014/main" id="{64C517C7-5D40-405B-9ABE-2ACACB3A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3" y="2859319"/>
            <a:ext cx="463899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200+ kostenlose Häkchen-Symbole &amp;amp; Haken-Bilder">
            <a:extLst>
              <a:ext uri="{FF2B5EF4-FFF2-40B4-BE49-F238E27FC236}">
                <a16:creationId xmlns:a16="http://schemas.microsoft.com/office/drawing/2014/main" id="{8363BA5A-790E-4D4D-94CB-33109BC8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2" y="3406256"/>
            <a:ext cx="463899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200+ kostenlose Häkchen-Symbole &amp;amp; Haken-Bilder">
            <a:extLst>
              <a:ext uri="{FF2B5EF4-FFF2-40B4-BE49-F238E27FC236}">
                <a16:creationId xmlns:a16="http://schemas.microsoft.com/office/drawing/2014/main" id="{9F9B7B4F-3735-4292-B6CD-4A84712E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0" y="4681026"/>
            <a:ext cx="463899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200+ kostenlose Häkchen-Symbole &amp;amp; Haken-Bilder">
            <a:extLst>
              <a:ext uri="{FF2B5EF4-FFF2-40B4-BE49-F238E27FC236}">
                <a16:creationId xmlns:a16="http://schemas.microsoft.com/office/drawing/2014/main" id="{27FDC157-61CF-47C3-B4E6-0B92E93B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0" y="5081580"/>
            <a:ext cx="463899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200+ kostenlose Häkchen-Symbole &amp;amp; Haken-Bilder">
            <a:extLst>
              <a:ext uri="{FF2B5EF4-FFF2-40B4-BE49-F238E27FC236}">
                <a16:creationId xmlns:a16="http://schemas.microsoft.com/office/drawing/2014/main" id="{B77CDB7E-38AD-466C-9A93-8F9FFE67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2" y="5534286"/>
            <a:ext cx="463899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200+ kostenlose Häkchen-Symbole &amp;amp; Haken-Bilder">
            <a:extLst>
              <a:ext uri="{FF2B5EF4-FFF2-40B4-BE49-F238E27FC236}">
                <a16:creationId xmlns:a16="http://schemas.microsoft.com/office/drawing/2014/main" id="{12F60FE8-2271-4ED6-994C-06FC510D9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68" y="5965506"/>
            <a:ext cx="463899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49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C5CB334-F1AD-484B-8FDB-1148B24B2768}"/>
              </a:ext>
            </a:extLst>
          </p:cNvPr>
          <p:cNvSpPr/>
          <p:nvPr/>
        </p:nvSpPr>
        <p:spPr>
          <a:xfrm>
            <a:off x="3478320" y="2252018"/>
            <a:ext cx="2000827" cy="23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Kafka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D9BAB4-488F-4B86-A086-BAA4226EFE96}"/>
              </a:ext>
            </a:extLst>
          </p:cNvPr>
          <p:cNvSpPr/>
          <p:nvPr/>
        </p:nvSpPr>
        <p:spPr>
          <a:xfrm>
            <a:off x="3896144" y="1589100"/>
            <a:ext cx="1146879" cy="458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Kafka-Producer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C4DAACB-C5FC-4D8E-99C2-68B747629ABF}"/>
              </a:ext>
            </a:extLst>
          </p:cNvPr>
          <p:cNvSpPr/>
          <p:nvPr/>
        </p:nvSpPr>
        <p:spPr>
          <a:xfrm>
            <a:off x="3885552" y="2706394"/>
            <a:ext cx="1186365" cy="56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Kafka Consumer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3CE466-F8A5-450A-BA4D-464918798AA0}"/>
              </a:ext>
            </a:extLst>
          </p:cNvPr>
          <p:cNvSpPr/>
          <p:nvPr/>
        </p:nvSpPr>
        <p:spPr>
          <a:xfrm>
            <a:off x="3905297" y="1008850"/>
            <a:ext cx="1146879" cy="4580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 API</a:t>
            </a:r>
            <a:endParaRPr lang="de-AT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E6699E-3B6D-4C31-A885-CC960D1AD574}"/>
              </a:ext>
            </a:extLst>
          </p:cNvPr>
          <p:cNvSpPr/>
          <p:nvPr/>
        </p:nvSpPr>
        <p:spPr>
          <a:xfrm>
            <a:off x="3905297" y="289630"/>
            <a:ext cx="1146879" cy="4580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Google Jobs API </a:t>
            </a:r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0B91D40-EF0E-4F9F-BE9F-418C00201C56}"/>
              </a:ext>
            </a:extLst>
          </p:cNvPr>
          <p:cNvSpPr/>
          <p:nvPr/>
        </p:nvSpPr>
        <p:spPr>
          <a:xfrm>
            <a:off x="3998718" y="3425889"/>
            <a:ext cx="960029" cy="4580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MongoDB</a:t>
            </a:r>
            <a:endParaRPr lang="de-AT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FA0831-773A-475C-A251-12F4EE31DE69}"/>
              </a:ext>
            </a:extLst>
          </p:cNvPr>
          <p:cNvSpPr/>
          <p:nvPr/>
        </p:nvSpPr>
        <p:spPr>
          <a:xfrm>
            <a:off x="3751240" y="862109"/>
            <a:ext cx="1436688" cy="13255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1202D3F-5FF3-4D6B-95C7-EC740C30AE12}"/>
              </a:ext>
            </a:extLst>
          </p:cNvPr>
          <p:cNvSpPr/>
          <p:nvPr/>
        </p:nvSpPr>
        <p:spPr>
          <a:xfrm>
            <a:off x="3751240" y="2548147"/>
            <a:ext cx="1436688" cy="14947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2B842BB-DC1D-4C64-A1DC-1437A29D1A6B}"/>
              </a:ext>
            </a:extLst>
          </p:cNvPr>
          <p:cNvSpPr/>
          <p:nvPr/>
        </p:nvSpPr>
        <p:spPr>
          <a:xfrm>
            <a:off x="8475628" y="2548147"/>
            <a:ext cx="2751172" cy="14947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043D1A2-D11D-455F-BBC1-37B856D3A7A7}"/>
              </a:ext>
            </a:extLst>
          </p:cNvPr>
          <p:cNvSpPr/>
          <p:nvPr/>
        </p:nvSpPr>
        <p:spPr>
          <a:xfrm>
            <a:off x="8713681" y="1879712"/>
            <a:ext cx="1106137" cy="45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YFinance</a:t>
            </a:r>
            <a:endParaRPr lang="de-DE" dirty="0"/>
          </a:p>
          <a:p>
            <a:pPr algn="ctr"/>
            <a:r>
              <a:rPr lang="de-DE" dirty="0"/>
              <a:t>API 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474EC4-B468-4C07-9E1D-40B0BC56343D}"/>
              </a:ext>
            </a:extLst>
          </p:cNvPr>
          <p:cNvSpPr/>
          <p:nvPr/>
        </p:nvSpPr>
        <p:spPr>
          <a:xfrm>
            <a:off x="5864491" y="6198095"/>
            <a:ext cx="1583094" cy="542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Streamlit</a:t>
            </a:r>
            <a:r>
              <a:rPr lang="de-DE" dirty="0"/>
              <a:t> -Visualisierung</a:t>
            </a:r>
            <a:endParaRPr lang="de-AT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14286C8-1B90-4D92-951B-C82E6D2D98E2}"/>
              </a:ext>
            </a:extLst>
          </p:cNvPr>
          <p:cNvSpPr/>
          <p:nvPr/>
        </p:nvSpPr>
        <p:spPr>
          <a:xfrm>
            <a:off x="8693311" y="3325460"/>
            <a:ext cx="1146879" cy="4580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Postgress</a:t>
            </a:r>
            <a:r>
              <a:rPr lang="de-DE" dirty="0"/>
              <a:t> DB</a:t>
            </a:r>
            <a:endParaRPr lang="de-AT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6A3D0C2-ACF2-458F-A815-B878A5E42337}"/>
              </a:ext>
            </a:extLst>
          </p:cNvPr>
          <p:cNvSpPr/>
          <p:nvPr/>
        </p:nvSpPr>
        <p:spPr>
          <a:xfrm>
            <a:off x="5884654" y="4321544"/>
            <a:ext cx="2230646" cy="94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Matching</a:t>
            </a:r>
            <a:r>
              <a:rPr lang="de-DE" dirty="0"/>
              <a:t> via</a:t>
            </a:r>
          </a:p>
          <a:p>
            <a:pPr algn="ctr"/>
            <a:r>
              <a:rPr lang="de-DE" dirty="0" err="1"/>
              <a:t>Matching</a:t>
            </a:r>
            <a:r>
              <a:rPr lang="de-DE" dirty="0"/>
              <a:t> Table </a:t>
            </a:r>
            <a:r>
              <a:rPr lang="de-DE" dirty="0" err="1"/>
              <a:t>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Name </a:t>
            </a:r>
            <a:r>
              <a:rPr lang="de-DE" dirty="0" err="1"/>
              <a:t>Distance</a:t>
            </a:r>
            <a:endParaRPr lang="de-AT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A0D6D7F-2E18-4095-8F01-44D0F6ACA379}"/>
              </a:ext>
            </a:extLst>
          </p:cNvPr>
          <p:cNvSpPr/>
          <p:nvPr/>
        </p:nvSpPr>
        <p:spPr>
          <a:xfrm>
            <a:off x="6096000" y="5432160"/>
            <a:ext cx="1169734" cy="4580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Postrgess</a:t>
            </a:r>
            <a:r>
              <a:rPr lang="de-DE" dirty="0"/>
              <a:t> DB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497B4E0-14D2-46A0-AD6C-8245AAEB84E1}"/>
              </a:ext>
            </a:extLst>
          </p:cNvPr>
          <p:cNvSpPr/>
          <p:nvPr/>
        </p:nvSpPr>
        <p:spPr>
          <a:xfrm>
            <a:off x="5792901" y="4213748"/>
            <a:ext cx="3422055" cy="18134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DC1BD3D-F833-4383-B24D-708E6C786E00}"/>
              </a:ext>
            </a:extLst>
          </p:cNvPr>
          <p:cNvSpPr/>
          <p:nvPr/>
        </p:nvSpPr>
        <p:spPr>
          <a:xfrm>
            <a:off x="5652363" y="5370040"/>
            <a:ext cx="2007350" cy="1465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FBC3CEC-CA8C-4107-B491-0317A93FEB49}"/>
              </a:ext>
            </a:extLst>
          </p:cNvPr>
          <p:cNvSpPr/>
          <p:nvPr/>
        </p:nvSpPr>
        <p:spPr>
          <a:xfrm>
            <a:off x="9980426" y="2673509"/>
            <a:ext cx="1106137" cy="45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</a:t>
            </a:r>
            <a:endParaRPr lang="de-AT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0CFE9B7-B7CC-4783-831A-1366E8666E2A}"/>
              </a:ext>
            </a:extLst>
          </p:cNvPr>
          <p:cNvSpPr/>
          <p:nvPr/>
        </p:nvSpPr>
        <p:spPr>
          <a:xfrm>
            <a:off x="7818519" y="5432160"/>
            <a:ext cx="1106137" cy="45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Spark</a:t>
            </a:r>
            <a:endParaRPr lang="de-AT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03D131D-7D9B-4872-8716-7CCC4ECE4A62}"/>
              </a:ext>
            </a:extLst>
          </p:cNvPr>
          <p:cNvSpPr/>
          <p:nvPr/>
        </p:nvSpPr>
        <p:spPr>
          <a:xfrm>
            <a:off x="8693311" y="2673510"/>
            <a:ext cx="1146879" cy="4580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 API</a:t>
            </a:r>
            <a:endParaRPr lang="de-AT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67B55F2-831B-46BE-9D11-589CEB24C4A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478737" y="747661"/>
            <a:ext cx="0" cy="26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CD20B1C-D0AE-47A8-8EA6-C3905C785441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478733" y="3267642"/>
            <a:ext cx="2" cy="15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93DF496-54F1-455B-958F-378A825F1EC0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>
            <a:off x="9266750" y="2337744"/>
            <a:ext cx="1" cy="33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487C449-C89F-4099-8FFA-D0216591958F}"/>
              </a:ext>
            </a:extLst>
          </p:cNvPr>
          <p:cNvCxnSpPr>
            <a:cxnSpLocks/>
            <a:stCxn id="17" idx="2"/>
            <a:endCxn id="18" idx="3"/>
          </p:cNvCxnSpPr>
          <p:nvPr/>
        </p:nvCxnSpPr>
        <p:spPr>
          <a:xfrm flipH="1">
            <a:off x="8115300" y="3783491"/>
            <a:ext cx="1151451" cy="10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3A9D1FE-CE79-4299-B742-4EEE9E2240BA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4958747" y="3654905"/>
            <a:ext cx="925907" cy="113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F79C61B-D9E6-4550-B389-97CFF7FC5E47}"/>
              </a:ext>
            </a:extLst>
          </p:cNvPr>
          <p:cNvSpPr/>
          <p:nvPr/>
        </p:nvSpPr>
        <p:spPr>
          <a:xfrm>
            <a:off x="613017" y="4684788"/>
            <a:ext cx="2139162" cy="4714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Pipeline Code Chunk</a:t>
            </a:r>
            <a:endParaRPr lang="de-AT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F3D0D48-816A-402A-B18C-671C51BE4A86}"/>
              </a:ext>
            </a:extLst>
          </p:cNvPr>
          <p:cNvSpPr/>
          <p:nvPr/>
        </p:nvSpPr>
        <p:spPr>
          <a:xfrm>
            <a:off x="613017" y="5294144"/>
            <a:ext cx="2139162" cy="4714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Different Tools &amp; </a:t>
            </a:r>
            <a:r>
              <a:rPr lang="de-DE" dirty="0" err="1"/>
              <a:t>processes</a:t>
            </a:r>
            <a:endParaRPr lang="de-AT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CB6A74-78B0-4F6E-8808-740BD280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D10B-D416-415A-8BF6-C7D9B74BC858}" type="datetime1">
              <a:rPr lang="de-AT" smtClean="0"/>
              <a:t>26.01.2022</a:t>
            </a:fld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88092-1905-41F3-9DAF-1D11C30A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477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151BF-B011-488A-B2F2-A01CA732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9C01ECF-4403-44C9-BF22-C7D76435C519}"/>
              </a:ext>
            </a:extLst>
          </p:cNvPr>
          <p:cNvSpPr/>
          <p:nvPr/>
        </p:nvSpPr>
        <p:spPr>
          <a:xfrm>
            <a:off x="1988273" y="1832648"/>
            <a:ext cx="2913176" cy="2237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 Jobs </a:t>
            </a:r>
          </a:p>
          <a:p>
            <a:pPr algn="ctr"/>
            <a:r>
              <a:rPr lang="de-DE" dirty="0"/>
              <a:t>700</a:t>
            </a:r>
            <a:endParaRPr lang="de-AT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AF31BA5-E077-4D7E-88DB-D98745252BBB}"/>
              </a:ext>
            </a:extLst>
          </p:cNvPr>
          <p:cNvSpPr/>
          <p:nvPr/>
        </p:nvSpPr>
        <p:spPr>
          <a:xfrm>
            <a:off x="6714662" y="1846661"/>
            <a:ext cx="2913176" cy="22375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DACH Börsen-Firmen </a:t>
            </a:r>
          </a:p>
          <a:p>
            <a:pPr algn="ctr"/>
            <a:r>
              <a:rPr lang="de-DE" dirty="0"/>
              <a:t>1500</a:t>
            </a:r>
          </a:p>
          <a:p>
            <a:pPr algn="ctr"/>
            <a:endParaRPr lang="de-AT" dirty="0"/>
          </a:p>
        </p:txBody>
      </p:sp>
      <p:sp>
        <p:nvSpPr>
          <p:cNvPr id="5" name="Flussdiagramm: Zentralspeicher 4">
            <a:extLst>
              <a:ext uri="{FF2B5EF4-FFF2-40B4-BE49-F238E27FC236}">
                <a16:creationId xmlns:a16="http://schemas.microsoft.com/office/drawing/2014/main" id="{688842CE-D439-4B2C-ACB4-FBD022C97BDD}"/>
              </a:ext>
            </a:extLst>
          </p:cNvPr>
          <p:cNvSpPr/>
          <p:nvPr/>
        </p:nvSpPr>
        <p:spPr>
          <a:xfrm>
            <a:off x="4282155" y="5566858"/>
            <a:ext cx="3106262" cy="102231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Approved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Table</a:t>
            </a:r>
            <a:br>
              <a:rPr lang="de-DE" dirty="0"/>
            </a:b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16DF528-17ED-4900-AED3-E495373C1B0B}"/>
              </a:ext>
            </a:extLst>
          </p:cNvPr>
          <p:cNvSpPr/>
          <p:nvPr/>
        </p:nvSpPr>
        <p:spPr>
          <a:xfrm>
            <a:off x="2461525" y="3233057"/>
            <a:ext cx="1986376" cy="8370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Börsen-notiert</a:t>
            </a:r>
            <a:endParaRPr lang="de-AT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CE85DCB-6BB5-4137-A7F9-4C1BE0B16828}"/>
              </a:ext>
            </a:extLst>
          </p:cNvPr>
          <p:cNvSpPr/>
          <p:nvPr/>
        </p:nvSpPr>
        <p:spPr>
          <a:xfrm>
            <a:off x="7222671" y="3233056"/>
            <a:ext cx="1986376" cy="8370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Job Relevant</a:t>
            </a:r>
            <a:endParaRPr lang="de-AT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3258EC-DFE2-4C0A-A252-7E6631348DAB}"/>
              </a:ext>
            </a:extLst>
          </p:cNvPr>
          <p:cNvSpPr/>
          <p:nvPr/>
        </p:nvSpPr>
        <p:spPr>
          <a:xfrm>
            <a:off x="4687621" y="2598421"/>
            <a:ext cx="2295330" cy="8864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FF58EC-5986-4B1B-BC07-14BC1BC6392E}"/>
              </a:ext>
            </a:extLst>
          </p:cNvPr>
          <p:cNvSpPr txBox="1"/>
          <p:nvPr/>
        </p:nvSpPr>
        <p:spPr>
          <a:xfrm>
            <a:off x="429208" y="3851648"/>
            <a:ext cx="252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Raiffeisen International</a:t>
            </a:r>
          </a:p>
          <a:p>
            <a:r>
              <a:rPr lang="de-DE" dirty="0"/>
              <a:t>Raiffeisen </a:t>
            </a:r>
            <a:r>
              <a:rPr lang="de-DE" dirty="0" err="1"/>
              <a:t>GsmbH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885D3BB-1B0E-4A7B-B06B-75E151829D01}"/>
              </a:ext>
            </a:extLst>
          </p:cNvPr>
          <p:cNvSpPr txBox="1"/>
          <p:nvPr/>
        </p:nvSpPr>
        <p:spPr>
          <a:xfrm>
            <a:off x="9627838" y="3929710"/>
            <a:ext cx="252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Raiffeisen AG </a:t>
            </a:r>
          </a:p>
          <a:p>
            <a:r>
              <a:rPr lang="de-DE" dirty="0" err="1"/>
              <a:t>Raifeisen</a:t>
            </a:r>
            <a:r>
              <a:rPr lang="de-DE" dirty="0"/>
              <a:t> Burgenland</a:t>
            </a:r>
            <a:endParaRPr lang="de-AT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14EDBC5-D3C3-45AC-8FF7-B0E25A5A65DF}"/>
              </a:ext>
            </a:extLst>
          </p:cNvPr>
          <p:cNvSpPr/>
          <p:nvPr/>
        </p:nvSpPr>
        <p:spPr>
          <a:xfrm>
            <a:off x="429208" y="4774901"/>
            <a:ext cx="2913176" cy="17179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Prio</a:t>
            </a:r>
            <a:r>
              <a:rPr lang="de-DE" dirty="0"/>
              <a:t> 2:</a:t>
            </a:r>
          </a:p>
          <a:p>
            <a:pPr algn="ctr"/>
            <a:r>
              <a:rPr lang="de-DE" dirty="0"/>
              <a:t>Jobs von nicht gelisteten Firmen mit Tech Cluster Werten ersetzen</a:t>
            </a:r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0F53DC7-F923-4EB6-8A88-9E47710AFF7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35286" y="3484830"/>
            <a:ext cx="0" cy="61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16757DB-BCC6-4E4A-96FA-922E0558DFF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835286" y="5120493"/>
            <a:ext cx="0" cy="44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2BFDAC0-2E2E-429E-9B66-33B8333D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20E8-DCD6-4EB4-B52D-7BFE57304C29}" type="datetime1">
              <a:rPr lang="de-AT" smtClean="0"/>
              <a:t>26.01.2022</a:t>
            </a:fld>
            <a:endParaRPr lang="de-AT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6169EC65-F697-4A35-92C8-947AC9F2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4F072CE-F89E-42A8-AA6B-6B236710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1128BF-4709-47AD-9D4F-52A33EBA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Covid Mobility</a:t>
            </a:r>
          </a:p>
          <a:p>
            <a:r>
              <a:rPr lang="de-DE" dirty="0"/>
              <a:t>WHO </a:t>
            </a:r>
          </a:p>
          <a:p>
            <a:pPr lvl="1"/>
            <a:r>
              <a:rPr lang="de-DE" dirty="0"/>
              <a:t>- </a:t>
            </a:r>
            <a:r>
              <a:rPr lang="de-DE" dirty="0" err="1"/>
              <a:t>Suicide</a:t>
            </a:r>
            <a:endParaRPr lang="de-DE" dirty="0"/>
          </a:p>
          <a:p>
            <a:pPr lvl="1"/>
            <a:r>
              <a:rPr lang="de-DE" dirty="0"/>
              <a:t>Open Date API</a:t>
            </a:r>
          </a:p>
          <a:p>
            <a:r>
              <a:rPr lang="de-DE" dirty="0"/>
              <a:t>Job-Markt</a:t>
            </a:r>
          </a:p>
          <a:p>
            <a:pPr lvl="1"/>
            <a:r>
              <a:rPr lang="de-DE" dirty="0"/>
              <a:t>Google Jobs</a:t>
            </a:r>
          </a:p>
          <a:p>
            <a:pPr lvl="1"/>
            <a:r>
              <a:rPr lang="de-DE" dirty="0"/>
              <a:t>Stock daten</a:t>
            </a:r>
          </a:p>
          <a:p>
            <a:pPr lvl="1"/>
            <a:endParaRPr lang="de-AT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58BB8C-E1F4-4C55-A07F-1DCE6EC1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0233-99D7-4ACC-AE73-43336FDDC8FA}" type="datetime1">
              <a:rPr lang="de-AT" smtClean="0"/>
              <a:t>26.01.2022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C00A57-B9EB-409E-B639-F700FA1D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52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4F072CE-F89E-42A8-AA6B-6B236710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Arbeitsmarktdaten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1128BF-4709-47AD-9D4F-52A33EBA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Job-Markt</a:t>
            </a:r>
          </a:p>
          <a:p>
            <a:pPr lvl="1"/>
            <a:r>
              <a:rPr lang="de-DE" dirty="0"/>
              <a:t>Google Jobs</a:t>
            </a:r>
          </a:p>
          <a:p>
            <a:pPr lvl="1"/>
            <a:r>
              <a:rPr lang="de-DE" dirty="0"/>
              <a:t>Stock daten</a:t>
            </a:r>
          </a:p>
          <a:p>
            <a:r>
              <a:rPr lang="de-DE" dirty="0" err="1"/>
              <a:t>LangZeit</a:t>
            </a:r>
            <a:r>
              <a:rPr lang="de-DE" dirty="0"/>
              <a:t> </a:t>
            </a:r>
            <a:r>
              <a:rPr lang="de-DE" dirty="0" err="1"/>
              <a:t>analyse</a:t>
            </a:r>
            <a:endParaRPr lang="de-DE" dirty="0"/>
          </a:p>
          <a:p>
            <a:pPr lvl="1"/>
            <a:r>
              <a:rPr lang="de-DE" dirty="0"/>
              <a:t>ATX Steigt -&gt; auf Nachfrage von bestimmten Jobs (Barista)</a:t>
            </a:r>
          </a:p>
          <a:p>
            <a:r>
              <a:rPr lang="de-DE" dirty="0" err="1"/>
              <a:t>KurzZeit</a:t>
            </a:r>
            <a:r>
              <a:rPr lang="de-DE" dirty="0"/>
              <a:t> Engine</a:t>
            </a:r>
          </a:p>
          <a:p>
            <a:pPr lvl="1"/>
            <a:r>
              <a:rPr lang="de-DE" dirty="0"/>
              <a:t>Ist der Job für mich interessant? </a:t>
            </a:r>
          </a:p>
          <a:p>
            <a:pPr lvl="1"/>
            <a:r>
              <a:rPr lang="de-DE" dirty="0"/>
              <a:t>Anhand von Börsen Daten?</a:t>
            </a:r>
          </a:p>
          <a:p>
            <a:pPr lvl="1"/>
            <a:r>
              <a:rPr lang="de-DE" dirty="0"/>
              <a:t>Regnet es dort?</a:t>
            </a:r>
          </a:p>
          <a:p>
            <a:pPr lvl="1"/>
            <a:endParaRPr lang="de-AT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6FCA5A-A6E8-4798-AC43-F19B8911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7122-44C2-40EA-9560-C51F1C1FF04C}" type="datetime1">
              <a:rPr lang="de-AT" smtClean="0"/>
              <a:t>26.01.2022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913707-A3A2-48E8-A01D-FC65CFA8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799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BC824-6A3B-43AB-9035-93769816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5D0F1-42EF-4B09-9778-7F321E55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Simple Reports</a:t>
            </a:r>
          </a:p>
          <a:p>
            <a:pPr lvl="1"/>
            <a:r>
              <a:rPr lang="de-DE" dirty="0"/>
              <a:t>Bewertung von Jobs mit Aktienkursen – </a:t>
            </a:r>
          </a:p>
          <a:p>
            <a:pPr lvl="2"/>
            <a:r>
              <a:rPr lang="de-DE" dirty="0"/>
              <a:t>Beschränktes Job-Index </a:t>
            </a:r>
            <a:r>
              <a:rPr lang="de-DE" dirty="0" err="1"/>
              <a:t>Matching</a:t>
            </a:r>
            <a:r>
              <a:rPr lang="de-DE" dirty="0"/>
              <a:t> (</a:t>
            </a:r>
            <a:r>
              <a:rPr lang="de-DE" strike="sngStrike" dirty="0"/>
              <a:t>NA oder </a:t>
            </a:r>
            <a:r>
              <a:rPr lang="de-DE" dirty="0"/>
              <a:t>Weg damit)</a:t>
            </a:r>
          </a:p>
          <a:p>
            <a:pPr lvl="2"/>
            <a:r>
              <a:rPr lang="de-DE" dirty="0"/>
              <a:t>Beschränkte </a:t>
            </a:r>
            <a:r>
              <a:rPr lang="de-DE" dirty="0" err="1"/>
              <a:t>Salery</a:t>
            </a:r>
            <a:r>
              <a:rPr lang="de-DE" dirty="0"/>
              <a:t>  aber Fulltime/</a:t>
            </a:r>
            <a:r>
              <a:rPr lang="de-DE" dirty="0" err="1"/>
              <a:t>Parttime</a:t>
            </a:r>
            <a:endParaRPr lang="de-DE" dirty="0"/>
          </a:p>
          <a:p>
            <a:pPr lvl="2"/>
            <a:r>
              <a:rPr lang="de-DE" dirty="0"/>
              <a:t>Darstellung </a:t>
            </a:r>
            <a:r>
              <a:rPr lang="de-DE" dirty="0">
                <a:highlight>
                  <a:srgbClr val="FFFF00"/>
                </a:highlight>
              </a:rPr>
              <a:t>Liste mit Suchfunktion (Top 10)</a:t>
            </a:r>
          </a:p>
          <a:p>
            <a:pPr lvl="2"/>
            <a:r>
              <a:rPr lang="de-DE" dirty="0"/>
              <a:t>Darstellung</a:t>
            </a:r>
          </a:p>
          <a:p>
            <a:pPr lvl="2"/>
            <a:r>
              <a:rPr lang="de-DE" dirty="0"/>
              <a:t>Variablen: </a:t>
            </a:r>
            <a:r>
              <a:rPr lang="de-DE" dirty="0" err="1"/>
              <a:t>Cooeffizient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(Schwellenwerte</a:t>
            </a:r>
            <a:r>
              <a:rPr lang="de-DE" dirty="0"/>
              <a:t> - Histogramm)</a:t>
            </a:r>
          </a:p>
          <a:p>
            <a:pPr lvl="3"/>
            <a:r>
              <a:rPr lang="de-DE" dirty="0"/>
              <a:t>Und </a:t>
            </a:r>
            <a:r>
              <a:rPr lang="de-DE" dirty="0" err="1">
                <a:highlight>
                  <a:srgbClr val="FFFF00"/>
                </a:highlight>
              </a:rPr>
              <a:t>Salery</a:t>
            </a:r>
            <a:r>
              <a:rPr lang="de-DE" dirty="0"/>
              <a:t> (Wo Vorhanden) - Scatterplot</a:t>
            </a:r>
          </a:p>
          <a:p>
            <a:pPr lvl="3"/>
            <a:r>
              <a:rPr lang="de-DE" dirty="0"/>
              <a:t>Und </a:t>
            </a:r>
            <a:r>
              <a:rPr lang="de-DE" dirty="0" err="1"/>
              <a:t>JobCount</a:t>
            </a:r>
            <a:r>
              <a:rPr lang="de-DE" dirty="0"/>
              <a:t> – (</a:t>
            </a:r>
            <a:r>
              <a:rPr lang="de-DE" dirty="0" err="1"/>
              <a:t>Wieviele</a:t>
            </a:r>
            <a:r>
              <a:rPr lang="de-DE" dirty="0"/>
              <a:t> Jobs sind bei grünen/roten Unternehmen)</a:t>
            </a:r>
          </a:p>
          <a:p>
            <a:pPr lvl="3"/>
            <a:r>
              <a:rPr lang="de-DE" dirty="0"/>
              <a:t>Und Keywords – Welche Begriffe verwenden Rote Grüne </a:t>
            </a:r>
            <a:r>
              <a:rPr lang="de-DE" dirty="0" err="1"/>
              <a:t>Untenehmen</a:t>
            </a:r>
            <a:r>
              <a:rPr lang="de-DE" dirty="0"/>
              <a:t>? </a:t>
            </a:r>
          </a:p>
          <a:p>
            <a:pPr lvl="3"/>
            <a:r>
              <a:rPr lang="de-DE" dirty="0"/>
              <a:t>Weitere </a:t>
            </a:r>
            <a:r>
              <a:rPr lang="de-DE" dirty="0" err="1"/>
              <a:t>recherche</a:t>
            </a:r>
            <a:endParaRPr lang="de-DE" dirty="0"/>
          </a:p>
          <a:p>
            <a:pPr lvl="1"/>
            <a:r>
              <a:rPr lang="de-DE" dirty="0"/>
              <a:t>Keywords – </a:t>
            </a:r>
            <a:r>
              <a:rPr lang="de-DE" dirty="0" err="1">
                <a:highlight>
                  <a:srgbClr val="00FF00"/>
                </a:highlight>
              </a:rPr>
              <a:t>Wordcloud</a:t>
            </a:r>
            <a:r>
              <a:rPr lang="de-DE" dirty="0">
                <a:highlight>
                  <a:srgbClr val="00FF00"/>
                </a:highlight>
              </a:rPr>
              <a:t>? </a:t>
            </a:r>
            <a:r>
              <a:rPr lang="de-DE" dirty="0" err="1"/>
              <a:t>Streamlit</a:t>
            </a:r>
            <a:endParaRPr lang="de-DE" dirty="0"/>
          </a:p>
          <a:p>
            <a:pPr lvl="1"/>
            <a:r>
              <a:rPr lang="de-DE" dirty="0"/>
              <a:t>Geolocation – </a:t>
            </a:r>
            <a:r>
              <a:rPr lang="de-DE" dirty="0">
                <a:highlight>
                  <a:srgbClr val="FFFF00"/>
                </a:highlight>
              </a:rPr>
              <a:t>Karten Marker </a:t>
            </a:r>
            <a:r>
              <a:rPr lang="de-DE" dirty="0"/>
              <a:t>&amp; </a:t>
            </a:r>
            <a:r>
              <a:rPr lang="de-DE" dirty="0" err="1"/>
              <a:t>Correlation</a:t>
            </a:r>
            <a:endParaRPr lang="de-DE" dirty="0"/>
          </a:p>
          <a:p>
            <a:pPr lvl="1"/>
            <a:r>
              <a:rPr lang="de-DE" dirty="0"/>
              <a:t>Job Search </a:t>
            </a:r>
            <a:r>
              <a:rPr lang="de-DE" dirty="0" err="1"/>
              <a:t>Engines</a:t>
            </a:r>
            <a:r>
              <a:rPr lang="de-DE" dirty="0"/>
              <a:t> (Achtung Unique Job)</a:t>
            </a:r>
          </a:p>
          <a:p>
            <a:r>
              <a:rPr lang="de-AT" dirty="0"/>
              <a:t>Interactive </a:t>
            </a:r>
            <a:r>
              <a:rPr lang="de-AT" dirty="0" err="1"/>
              <a:t>Recommendation</a:t>
            </a:r>
            <a:r>
              <a:rPr lang="de-AT" dirty="0"/>
              <a:t> Services</a:t>
            </a:r>
          </a:p>
          <a:p>
            <a:pPr lvl="1"/>
            <a:r>
              <a:rPr lang="de-AT" dirty="0">
                <a:highlight>
                  <a:srgbClr val="FF00FF"/>
                </a:highlight>
              </a:rPr>
              <a:t>Durchsuchbare Description („r“, „SQL“)</a:t>
            </a:r>
          </a:p>
          <a:p>
            <a:pPr lvl="1"/>
            <a:r>
              <a:rPr lang="de-AT" dirty="0" err="1">
                <a:highlight>
                  <a:srgbClr val="FF00FF"/>
                </a:highlight>
              </a:rPr>
              <a:t>Near</a:t>
            </a:r>
            <a:r>
              <a:rPr lang="de-AT" dirty="0">
                <a:highlight>
                  <a:srgbClr val="FF00FF"/>
                </a:highlight>
              </a:rPr>
              <a:t> </a:t>
            </a:r>
            <a:r>
              <a:rPr lang="de-AT" dirty="0" err="1">
                <a:highlight>
                  <a:srgbClr val="FF00FF"/>
                </a:highlight>
              </a:rPr>
              <a:t>my</a:t>
            </a:r>
            <a:r>
              <a:rPr lang="de-AT" dirty="0">
                <a:highlight>
                  <a:srgbClr val="FF00FF"/>
                </a:highlight>
              </a:rPr>
              <a:t> Location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96DFD-1553-47C5-99FE-169CD4B6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0063-FEEF-4C9C-9CA9-6A664D51349F}" type="datetime1">
              <a:rPr lang="de-AT" smtClean="0"/>
              <a:t>26.01.2022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63E82-4423-4E66-ADAA-EC9C7289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165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6F361-BF12-4BC5-B89E-90F5CAE8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FD9E5-5BC4-49AE-AC06-50CEEC1F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8" y="1825625"/>
            <a:ext cx="9066007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Objective:</a:t>
            </a:r>
          </a:p>
          <a:p>
            <a:pPr lvl="1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to evaluate the attractiveness of a job offer regarding the financial development of the company.</a:t>
            </a:r>
          </a:p>
          <a:p>
            <a:pPr lvl="1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Show required skills depending on the financial development of the companies </a:t>
            </a:r>
          </a:p>
          <a:p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Git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repository as central platform for coordinated work</a:t>
            </a:r>
          </a:p>
          <a:p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Documentation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de-AT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Jupyter</a:t>
            </a:r>
            <a:r>
              <a:rPr lang="de-AT" b="1" dirty="0">
                <a:latin typeface="Cambria Math" panose="02040503050406030204" pitchFamily="18" charset="0"/>
                <a:ea typeface="Cambria Math" panose="02040503050406030204" pitchFamily="18" charset="0"/>
              </a:rPr>
              <a:t> Notebook</a:t>
            </a:r>
          </a:p>
          <a:p>
            <a:pPr lvl="1"/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Extended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explanatory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note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slides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EF4DC-3A6D-4D11-8B3D-15DC0ECE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294-4E6E-4662-A1FD-7134318B2000}" type="datetime1">
              <a:rPr lang="de-AT" smtClean="0"/>
              <a:t>26.01.2022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EED9D3-F40C-415A-8906-2F0B79AF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2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8E7C1-E22E-4544-9BFD-7A385DA2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705" y="2210499"/>
            <a:ext cx="2235315" cy="1219263"/>
          </a:xfrm>
          <a:prstGeom prst="rect">
            <a:avLst/>
          </a:prstGeom>
        </p:spPr>
      </p:pic>
      <p:pic>
        <p:nvPicPr>
          <p:cNvPr id="9" name="Picture 4" descr="200+ kostenlose Häkchen-Symbole &amp;amp; Haken-Bilder">
            <a:extLst>
              <a:ext uri="{FF2B5EF4-FFF2-40B4-BE49-F238E27FC236}">
                <a16:creationId xmlns:a16="http://schemas.microsoft.com/office/drawing/2014/main" id="{4C98F435-7D88-49AE-9A75-94D5DD49B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607" y="3223930"/>
            <a:ext cx="463899" cy="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hutterstock">
            <a:extLst>
              <a:ext uri="{FF2B5EF4-FFF2-40B4-BE49-F238E27FC236}">
                <a16:creationId xmlns:a16="http://schemas.microsoft.com/office/drawing/2014/main" id="{DF751E44-33C9-4562-8887-29878DC57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72" y="3220298"/>
            <a:ext cx="743596" cy="41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4F25C56-4AEC-4479-8E6D-EC2A1CA2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968" y="3941965"/>
            <a:ext cx="1465707" cy="61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 passen Sie JupyterLab-Tastaturkürzel an">
            <a:extLst>
              <a:ext uri="{FF2B5EF4-FFF2-40B4-BE49-F238E27FC236}">
                <a16:creationId xmlns:a16="http://schemas.microsoft.com/office/drawing/2014/main" id="{FFB49C9E-256D-420E-BD47-8480F5327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9" y="4656881"/>
            <a:ext cx="1933348" cy="7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2063190-29BA-44E1-83A4-00DAFBBDF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947" y="5499937"/>
            <a:ext cx="565603" cy="52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0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BCB4A09-1BF0-4396-A152-CD388B38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423-FEEF-4FCC-A543-7B148AF38245}" type="datetime1">
              <a:rPr lang="de-AT" smtClean="0"/>
              <a:t>26.01.2022</a:t>
            </a:fld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BC025A-1E94-4DC4-AB60-A93E96E7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429" y="136525"/>
            <a:ext cx="7075142" cy="1314144"/>
          </a:xfrm>
        </p:spPr>
        <p:txBody>
          <a:bodyPr/>
          <a:lstStyle/>
          <a:p>
            <a:pPr algn="ctr"/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High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level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overview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06E914-B237-47B2-8F95-EE830AC3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80" y="1401946"/>
            <a:ext cx="9707306" cy="4836657"/>
          </a:xfrm>
          <a:prstGeom prst="rect">
            <a:avLst/>
          </a:prstGeo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77C4954-4FBD-4611-BC52-872092BF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367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E7302-9C44-406E-AAF7-A1AF92D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470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AT" sz="6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Streamlit</a:t>
            </a:r>
            <a:r>
              <a:rPr lang="de-AT" sz="6600" dirty="0">
                <a:latin typeface="Cambria Math" panose="02040503050406030204" pitchFamily="18" charset="0"/>
                <a:ea typeface="Cambria Math" panose="02040503050406030204" pitchFamily="18" charset="0"/>
              </a:rPr>
              <a:t> Demo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0C178CC-7F50-44D3-BAA6-C3B53CF7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B23F-3CD9-4071-ADDB-9F41B7F4BC81}" type="datetime1">
              <a:rPr lang="de-AT" smtClean="0"/>
              <a:t>26.01.2022</a:t>
            </a:fld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43E3E1-EB0A-4CF9-9DEC-B503F846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379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041D2-38CC-4D02-8512-8444DEC6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542" y="365125"/>
            <a:ext cx="6814073" cy="1325563"/>
          </a:xfrm>
        </p:spPr>
        <p:txBody>
          <a:bodyPr/>
          <a:lstStyle/>
          <a:p>
            <a:pPr algn="ctr"/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Sources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3B73F-A61B-4116-B391-B6273B34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050" y="1825625"/>
            <a:ext cx="9538750" cy="4351338"/>
          </a:xfrm>
        </p:spPr>
        <p:txBody>
          <a:bodyPr>
            <a:normAutofit/>
          </a:bodyPr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Job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advertisements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google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jobs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via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serpapi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de-AT" sz="2400" u="sng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https://serpapi.com/google-jobs-api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GPS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map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quest (</a:t>
            </a:r>
            <a:r>
              <a:rPr lang="de-AT" sz="2400" u="sng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https://developer.mapquest.com/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Companies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listed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on stock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exchange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via web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scraping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de-AT" sz="2400" u="sng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https://www.wienerborse.at/listing/aktien/unternehmensliste/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Flatfile (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txt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relevant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keywords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word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count</a:t>
            </a:r>
            <a:endParaRPr lang="de-AT" sz="2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Flatfile (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csv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additional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list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companies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traded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on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stock </a:t>
            </a:r>
            <a:r>
              <a:rPr lang="de-AT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market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de-AT" sz="2400" u="sng" dirty="0"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hlinkClick r:id="rId5"/>
              </a:rPr>
              <a:t>https://aktienfinder.net/</a:t>
            </a:r>
            <a:r>
              <a:rPr lang="de-A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SzPts val="1000"/>
              <a:buNone/>
              <a:tabLst>
                <a:tab pos="457200" algn="l"/>
              </a:tabLst>
            </a:pPr>
            <a:r>
              <a:rPr lang="en-GB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data is accessed via </a:t>
            </a:r>
            <a:r>
              <a:rPr lang="en-GB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yfinance</a:t>
            </a:r>
            <a:r>
              <a:rPr lang="en-GB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which is an open-source tool that uses Yahoo's publicly available APIs. 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GB" sz="2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de-AT" sz="2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85298F98-3452-46D8-BE92-E9F8135D4AF1}"/>
              </a:ext>
            </a:extLst>
          </p:cNvPr>
          <p:cNvSpPr/>
          <p:nvPr/>
        </p:nvSpPr>
        <p:spPr>
          <a:xfrm>
            <a:off x="694394" y="1994674"/>
            <a:ext cx="1010653" cy="446887"/>
          </a:xfrm>
          <a:prstGeom prst="parallelogram">
            <a:avLst>
              <a:gd name="adj" fmla="val 41923"/>
            </a:avLst>
          </a:prstGeom>
          <a:solidFill>
            <a:srgbClr val="DAE8FC"/>
          </a:solidFill>
          <a:ln>
            <a:solidFill>
              <a:srgbClr val="97B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Google Jobs</a:t>
            </a:r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071D0E66-61E7-459B-AE3F-762E7A114E52}"/>
              </a:ext>
            </a:extLst>
          </p:cNvPr>
          <p:cNvSpPr/>
          <p:nvPr/>
        </p:nvSpPr>
        <p:spPr>
          <a:xfrm>
            <a:off x="599288" y="2573335"/>
            <a:ext cx="1010653" cy="446887"/>
          </a:xfrm>
          <a:prstGeom prst="parallelogram">
            <a:avLst>
              <a:gd name="adj" fmla="val 41923"/>
            </a:avLst>
          </a:prstGeom>
          <a:solidFill>
            <a:srgbClr val="DAE8FC"/>
          </a:solidFill>
          <a:ln>
            <a:solidFill>
              <a:srgbClr val="97B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GPS Data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57314A66-027F-4A76-B907-2B303A5D2EA3}"/>
              </a:ext>
            </a:extLst>
          </p:cNvPr>
          <p:cNvSpPr/>
          <p:nvPr/>
        </p:nvSpPr>
        <p:spPr>
          <a:xfrm>
            <a:off x="538558" y="3205556"/>
            <a:ext cx="1010653" cy="446887"/>
          </a:xfrm>
          <a:prstGeom prst="parallelogram">
            <a:avLst>
              <a:gd name="adj" fmla="val 41923"/>
            </a:avLst>
          </a:prstGeom>
          <a:solidFill>
            <a:srgbClr val="DAE8FC"/>
          </a:solidFill>
          <a:ln>
            <a:solidFill>
              <a:srgbClr val="97B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Stock Data</a:t>
            </a:r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3F160D5A-34F7-43B3-AFE8-EAE652AC1E32}"/>
              </a:ext>
            </a:extLst>
          </p:cNvPr>
          <p:cNvSpPr/>
          <p:nvPr/>
        </p:nvSpPr>
        <p:spPr>
          <a:xfrm>
            <a:off x="348345" y="3837777"/>
            <a:ext cx="1261596" cy="446887"/>
          </a:xfrm>
          <a:prstGeom prst="parallelogram">
            <a:avLst>
              <a:gd name="adj" fmla="val 41923"/>
            </a:avLst>
          </a:prstGeom>
          <a:solidFill>
            <a:srgbClr val="DAE8FC"/>
          </a:solidFill>
          <a:ln>
            <a:solidFill>
              <a:srgbClr val="97B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Keywords</a:t>
            </a: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BF6F716D-884C-4782-B2D5-AB2FA99E2DC4}"/>
              </a:ext>
            </a:extLst>
          </p:cNvPr>
          <p:cNvSpPr/>
          <p:nvPr/>
        </p:nvSpPr>
        <p:spPr>
          <a:xfrm>
            <a:off x="348345" y="4533317"/>
            <a:ext cx="1261596" cy="446887"/>
          </a:xfrm>
          <a:prstGeom prst="parallelogram">
            <a:avLst>
              <a:gd name="adj" fmla="val 41923"/>
            </a:avLst>
          </a:prstGeom>
          <a:solidFill>
            <a:srgbClr val="DAE8FC"/>
          </a:solidFill>
          <a:ln>
            <a:solidFill>
              <a:srgbClr val="97B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Additional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companies</a:t>
            </a:r>
            <a:endParaRPr lang="de-AT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B9D33314-944A-4092-B3C7-7EC53CE6A182}"/>
              </a:ext>
            </a:extLst>
          </p:cNvPr>
          <p:cNvSpPr/>
          <p:nvPr/>
        </p:nvSpPr>
        <p:spPr>
          <a:xfrm>
            <a:off x="348345" y="5190174"/>
            <a:ext cx="1261596" cy="446887"/>
          </a:xfrm>
          <a:prstGeom prst="parallelogram">
            <a:avLst>
              <a:gd name="adj" fmla="val 41923"/>
            </a:avLst>
          </a:prstGeom>
          <a:solidFill>
            <a:srgbClr val="DAE8FC"/>
          </a:solidFill>
          <a:ln>
            <a:solidFill>
              <a:srgbClr val="97B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yfinance</a:t>
            </a:r>
            <a:endParaRPr lang="de-AT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9AF60-7DDA-482F-A956-EBC25068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9624-27CD-4914-820F-D735DEF6C4A2}" type="datetime1">
              <a:rPr lang="de-AT" smtClean="0"/>
              <a:t>26.01.2022</a:t>
            </a:fld>
            <a:endParaRPr lang="de-AT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0DB9890-B360-4296-92F3-099339EE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022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91001AF-29E4-4B80-8E6E-9268D230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166" y="320675"/>
            <a:ext cx="3465668" cy="1325563"/>
          </a:xfrm>
        </p:spPr>
        <p:txBody>
          <a:bodyPr/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648885-1A52-46D6-B944-58C067B7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F558-73F2-43A9-9CAA-8C1797DCE514}" type="datetime1">
              <a:rPr lang="de-AT" smtClean="0"/>
              <a:t>26.01.2022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CF2198-F460-40CE-9EF1-822F24F4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6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7A0222-F85A-47F9-8004-1F8F48EA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80" y="1401946"/>
            <a:ext cx="9707306" cy="4836657"/>
          </a:xfrm>
          <a:prstGeom prst="rect">
            <a:avLst/>
          </a:prstGeom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FBABD3FE-B2B1-4417-84A8-026B4812057B}"/>
              </a:ext>
            </a:extLst>
          </p:cNvPr>
          <p:cNvSpPr/>
          <p:nvPr/>
        </p:nvSpPr>
        <p:spPr>
          <a:xfrm>
            <a:off x="124989" y="1901164"/>
            <a:ext cx="1092017" cy="539429"/>
          </a:xfrm>
          <a:prstGeom prst="wedgeRoundRectCallout">
            <a:avLst>
              <a:gd name="adj1" fmla="val 88824"/>
              <a:gd name="adj2" fmla="val 147845"/>
              <a:gd name="adj3" fmla="val 16667"/>
            </a:avLst>
          </a:prstGeom>
          <a:solidFill>
            <a:srgbClr val="F5B397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Restricted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API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4AE95934-6976-43C6-98EE-DF270434B352}"/>
              </a:ext>
            </a:extLst>
          </p:cNvPr>
          <p:cNvSpPr/>
          <p:nvPr/>
        </p:nvSpPr>
        <p:spPr>
          <a:xfrm>
            <a:off x="76626" y="3429000"/>
            <a:ext cx="1092017" cy="539429"/>
          </a:xfrm>
          <a:prstGeom prst="wedgeRoundRectCallout">
            <a:avLst>
              <a:gd name="adj1" fmla="val 93643"/>
              <a:gd name="adj2" fmla="val -82643"/>
              <a:gd name="adj3" fmla="val 16667"/>
            </a:avLst>
          </a:prstGeom>
          <a:solidFill>
            <a:srgbClr val="F5B397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Setting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Kafka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locally</a:t>
            </a:r>
            <a:endParaRPr lang="de-AT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2F12102E-94FF-476F-905A-975E33B9CDB9}"/>
              </a:ext>
            </a:extLst>
          </p:cNvPr>
          <p:cNvSpPr/>
          <p:nvPr/>
        </p:nvSpPr>
        <p:spPr>
          <a:xfrm>
            <a:off x="3712968" y="5094436"/>
            <a:ext cx="1905000" cy="477484"/>
          </a:xfrm>
          <a:prstGeom prst="wedgeRoundRectCallout">
            <a:avLst>
              <a:gd name="adj1" fmla="val 24964"/>
              <a:gd name="adj2" fmla="val -265488"/>
              <a:gd name="adj3" fmla="val 16667"/>
            </a:avLst>
          </a:prstGeom>
          <a:solidFill>
            <a:srgbClr val="F5B397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Difficult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automate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accurate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string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de-AT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5F48F1CC-2735-4AD2-9711-CB94905F42A7}"/>
              </a:ext>
            </a:extLst>
          </p:cNvPr>
          <p:cNvSpPr/>
          <p:nvPr/>
        </p:nvSpPr>
        <p:spPr>
          <a:xfrm>
            <a:off x="8215346" y="713741"/>
            <a:ext cx="1382565" cy="539429"/>
          </a:xfrm>
          <a:prstGeom prst="wedgeRoundRectCallout">
            <a:avLst>
              <a:gd name="adj1" fmla="val -55390"/>
              <a:gd name="adj2" fmla="val 357684"/>
              <a:gd name="adj3" fmla="val 16667"/>
            </a:avLst>
          </a:prstGeom>
          <a:solidFill>
            <a:srgbClr val="F5B397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Special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formats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have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used</a:t>
            </a:r>
            <a:endParaRPr lang="de-AT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6A250997-1FF9-4D44-A9E5-9A35AF02A4E4}"/>
              </a:ext>
            </a:extLst>
          </p:cNvPr>
          <p:cNvSpPr/>
          <p:nvPr/>
        </p:nvSpPr>
        <p:spPr>
          <a:xfrm>
            <a:off x="7404556" y="5999861"/>
            <a:ext cx="1905000" cy="477484"/>
          </a:xfrm>
          <a:prstGeom prst="wedgeRoundRectCallout">
            <a:avLst>
              <a:gd name="adj1" fmla="val 76072"/>
              <a:gd name="adj2" fmla="val -149759"/>
              <a:gd name="adj3" fmla="val 16667"/>
            </a:avLst>
          </a:prstGeom>
          <a:solidFill>
            <a:srgbClr val="F5B397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Any </a:t>
            </a:r>
            <a:r>
              <a:rPr lang="de-AT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difficulties</a:t>
            </a:r>
            <a:r>
              <a:rPr lang="de-AT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Matthias?</a:t>
            </a:r>
          </a:p>
        </p:txBody>
      </p:sp>
    </p:spTree>
    <p:extLst>
      <p:ext uri="{BB962C8B-B14F-4D97-AF65-F5344CB8AC3E}">
        <p14:creationId xmlns:p14="http://schemas.microsoft.com/office/powerpoint/2010/main" val="223124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E7302-9C44-406E-AAF7-A1AF92D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470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AT" sz="6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Processes</a:t>
            </a:r>
            <a:r>
              <a:rPr lang="de-AT" sz="6600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de-AT" sz="6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detail</a:t>
            </a:r>
            <a:endParaRPr lang="de-AT" sz="6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0C178CC-7F50-44D3-BAA6-C3B53CF7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B23F-3CD9-4071-ADDB-9F41B7F4BC81}" type="datetime1">
              <a:rPr lang="de-AT" smtClean="0"/>
              <a:t>26.01.2022</a:t>
            </a:fld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43E3E1-EB0A-4CF9-9DEC-B503F846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64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64844-1D6E-45EB-A24B-65475849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404" y="312225"/>
            <a:ext cx="7490076" cy="1223157"/>
          </a:xfrm>
        </p:spPr>
        <p:txBody>
          <a:bodyPr>
            <a:normAutofit/>
          </a:bodyPr>
          <a:lstStyle/>
          <a:p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Load Job Data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54ABD9-DD7F-4630-A66F-1E8B959CCE6A}"/>
              </a:ext>
            </a:extLst>
          </p:cNvPr>
          <p:cNvSpPr txBox="1"/>
          <p:nvPr/>
        </p:nvSpPr>
        <p:spPr>
          <a:xfrm>
            <a:off x="7661129" y="5089821"/>
            <a:ext cx="3662520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Restricted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Setting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Kafka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server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locally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Gewitterblitz 11">
            <a:extLst>
              <a:ext uri="{FF2B5EF4-FFF2-40B4-BE49-F238E27FC236}">
                <a16:creationId xmlns:a16="http://schemas.microsoft.com/office/drawing/2014/main" id="{CCB6AF40-05F6-4C05-8972-90A33E6484DA}"/>
              </a:ext>
            </a:extLst>
          </p:cNvPr>
          <p:cNvSpPr/>
          <p:nvPr/>
        </p:nvSpPr>
        <p:spPr>
          <a:xfrm>
            <a:off x="7164763" y="5089821"/>
            <a:ext cx="440649" cy="598601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278BA83-C7B7-481D-B4CF-FE658FA1A632}"/>
              </a:ext>
            </a:extLst>
          </p:cNvPr>
          <p:cNvSpPr txBox="1"/>
          <p:nvPr/>
        </p:nvSpPr>
        <p:spPr>
          <a:xfrm>
            <a:off x="7646749" y="2271177"/>
            <a:ext cx="4256434" cy="14773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Data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accessed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via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serpapi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Kafka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producer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submits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queue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Kafka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consumer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consumes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writes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into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Mongo DB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C8238BE-A33E-4B3A-9BF1-D5D907C2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32" y="2271177"/>
            <a:ext cx="4459030" cy="2049219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F79A241-EE9C-43E5-A6AF-002440C6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8" y="1661941"/>
            <a:ext cx="2254366" cy="4597636"/>
          </a:xfrm>
          <a:prstGeom prst="rect">
            <a:avLst/>
          </a:prstGeom>
        </p:spPr>
      </p:pic>
      <p:sp>
        <p:nvSpPr>
          <p:cNvPr id="7" name="Gewitterblitz 6">
            <a:extLst>
              <a:ext uri="{FF2B5EF4-FFF2-40B4-BE49-F238E27FC236}">
                <a16:creationId xmlns:a16="http://schemas.microsoft.com/office/drawing/2014/main" id="{8C2CE20D-4744-40F9-B0CC-FAF92E66634C}"/>
              </a:ext>
            </a:extLst>
          </p:cNvPr>
          <p:cNvSpPr/>
          <p:nvPr/>
        </p:nvSpPr>
        <p:spPr>
          <a:xfrm>
            <a:off x="635382" y="3429000"/>
            <a:ext cx="405636" cy="776896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Gewitterblitz 14">
            <a:extLst>
              <a:ext uri="{FF2B5EF4-FFF2-40B4-BE49-F238E27FC236}">
                <a16:creationId xmlns:a16="http://schemas.microsoft.com/office/drawing/2014/main" id="{5D26A280-8670-4CE9-9A1C-9776F0059B09}"/>
              </a:ext>
            </a:extLst>
          </p:cNvPr>
          <p:cNvSpPr/>
          <p:nvPr/>
        </p:nvSpPr>
        <p:spPr>
          <a:xfrm>
            <a:off x="555066" y="2222468"/>
            <a:ext cx="405636" cy="776896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0B3558AC-CC5B-4A14-97E2-7DBFB3EB8073}"/>
              </a:ext>
            </a:extLst>
          </p:cNvPr>
          <p:cNvSpPr/>
          <p:nvPr/>
        </p:nvSpPr>
        <p:spPr>
          <a:xfrm>
            <a:off x="2091756" y="2697151"/>
            <a:ext cx="606793" cy="1105174"/>
          </a:xfrm>
          <a:prstGeom prst="rightBrace">
            <a:avLst>
              <a:gd name="adj1" fmla="val 24809"/>
              <a:gd name="adj2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C8EFBD03-FC3F-4EEF-9FC5-1B460789A155}"/>
              </a:ext>
            </a:extLst>
          </p:cNvPr>
          <p:cNvSpPr/>
          <p:nvPr/>
        </p:nvSpPr>
        <p:spPr>
          <a:xfrm>
            <a:off x="2091755" y="4618049"/>
            <a:ext cx="440649" cy="1670275"/>
          </a:xfrm>
          <a:prstGeom prst="rightBrace">
            <a:avLst>
              <a:gd name="adj1" fmla="val 53952"/>
              <a:gd name="adj2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515483F-3473-426B-BFB0-4FB9EA5B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732" y="4568829"/>
            <a:ext cx="3293268" cy="171949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6" name="Datumsplatzhalter 25">
            <a:extLst>
              <a:ext uri="{FF2B5EF4-FFF2-40B4-BE49-F238E27FC236}">
                <a16:creationId xmlns:a16="http://schemas.microsoft.com/office/drawing/2014/main" id="{1046661D-6B05-49AE-8BCD-7EEAFAD6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1FC-6C71-46A7-B6F2-99999614CAC0}" type="datetime1">
              <a:rPr lang="de-AT" smtClean="0"/>
              <a:t>26.01.2022</a:t>
            </a:fld>
            <a:endParaRPr lang="de-AT"/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C977F4BE-7587-4695-BFBA-49AE8698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198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64844-1D6E-45EB-A24B-65475849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363" y="136525"/>
            <a:ext cx="7490076" cy="1325563"/>
          </a:xfrm>
        </p:spPr>
        <p:txBody>
          <a:bodyPr>
            <a:normAutofit/>
          </a:bodyPr>
          <a:lstStyle/>
          <a:p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Geocode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location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process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51B0DA-57A6-4732-9784-3FF1E2B0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4" y="2010583"/>
            <a:ext cx="5856798" cy="22228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E05FEF2-FB0A-46AB-93CE-1D2389B9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52" y="4233446"/>
            <a:ext cx="2261742" cy="22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any Icon Simple Element Illustration Company Concept Symbol Design Can  Be Used For Web And Mobile Stock Illustration - Download Image Now - iStock">
            <a:extLst>
              <a:ext uri="{FF2B5EF4-FFF2-40B4-BE49-F238E27FC236}">
                <a16:creationId xmlns:a16="http://schemas.microsoft.com/office/drawing/2014/main" id="{D4A08074-082B-4B5E-86D9-836ACE48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35" y="4233446"/>
            <a:ext cx="2074791" cy="207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CA808F1-E930-4469-BE28-2932B68DAE4E}"/>
              </a:ext>
            </a:extLst>
          </p:cNvPr>
          <p:cNvSpPr/>
          <p:nvPr/>
        </p:nvSpPr>
        <p:spPr>
          <a:xfrm>
            <a:off x="5086141" y="5064151"/>
            <a:ext cx="1407781" cy="486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79ED423-F20D-4609-A00F-0888BD031AFF}"/>
              </a:ext>
            </a:extLst>
          </p:cNvPr>
          <p:cNvSpPr txBox="1"/>
          <p:nvPr/>
        </p:nvSpPr>
        <p:spPr>
          <a:xfrm>
            <a:off x="6874247" y="2505411"/>
            <a:ext cx="4420695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Mapquestapi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used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geocode</a:t>
            </a:r>
            <a:r>
              <a:rPr lang="de-A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A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address</a:t>
            </a:r>
            <a:endParaRPr lang="de-A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C863232-E9B7-4E05-BF1F-FC9D1DE9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334-EFB4-4946-9ACE-FA35038DAE4E}" type="datetime1">
              <a:rPr lang="de-AT" smtClean="0"/>
              <a:t>26.01.2022</a:t>
            </a:fld>
            <a:endParaRPr lang="de-AT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37D03F9-4B90-4F12-BFAB-12396B5F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8356-D017-45B0-8DDE-C3221BE8D7B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691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Breitbild</PresentationFormat>
  <Paragraphs>188</Paragraphs>
  <Slides>19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DSI- Project Jobs `n` Stocks</vt:lpstr>
      <vt:lpstr>Summary</vt:lpstr>
      <vt:lpstr>High level overview</vt:lpstr>
      <vt:lpstr>Streamlit Demo</vt:lpstr>
      <vt:lpstr>Sources</vt:lpstr>
      <vt:lpstr>Challenges</vt:lpstr>
      <vt:lpstr>Processes in detail</vt:lpstr>
      <vt:lpstr>Load Job Data process</vt:lpstr>
      <vt:lpstr>Geocode location process</vt:lpstr>
      <vt:lpstr>Match companies process</vt:lpstr>
      <vt:lpstr>Match companies output</vt:lpstr>
      <vt:lpstr>Stock assessment process</vt:lpstr>
      <vt:lpstr>Wordcount process</vt:lpstr>
      <vt:lpstr>MUSS-Kriterien</vt:lpstr>
      <vt:lpstr>PowerPoint-Präsentation</vt:lpstr>
      <vt:lpstr>PowerPoint-Präsentation</vt:lpstr>
      <vt:lpstr>PowerPoint-Präsentation</vt:lpstr>
      <vt:lpstr>Arbeitsmarktdaten</vt:lpstr>
      <vt:lpstr>Darstellungen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</dc:creator>
  <cp:lastModifiedBy>Martin M</cp:lastModifiedBy>
  <cp:revision>25</cp:revision>
  <dcterms:created xsi:type="dcterms:W3CDTF">2021-12-04T09:16:28Z</dcterms:created>
  <dcterms:modified xsi:type="dcterms:W3CDTF">2022-01-26T15:59:10Z</dcterms:modified>
</cp:coreProperties>
</file>