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66" r:id="rId4"/>
    <p:sldId id="272" r:id="rId5"/>
    <p:sldId id="273" r:id="rId6"/>
    <p:sldId id="269" r:id="rId7"/>
    <p:sldId id="271" r:id="rId8"/>
    <p:sldId id="274" r:id="rId9"/>
    <p:sldId id="275" r:id="rId10"/>
    <p:sldId id="27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77" d="100"/>
          <a:sy n="77" d="100"/>
        </p:scale>
        <p:origin x="101" y="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91C706-E70F-46EA-8710-ED14C8B4D1F4}" type="datetimeFigureOut">
              <a:rPr lang="de-AT" smtClean="0"/>
              <a:t>23.10.2023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F8E09D-390F-429E-A5B6-742AD710288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47730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0599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C82F5-4BEC-4C6D-AC7E-0EBE1A7D0913}" type="datetimeFigureOut">
              <a:rPr lang="en-GB" smtClean="0"/>
              <a:t>23/10/2023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5CC27-B294-42F1-A53F-8B1BF24D38A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3148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C82F5-4BEC-4C6D-AC7E-0EBE1A7D0913}" type="datetimeFigureOut">
              <a:rPr lang="en-GB" smtClean="0"/>
              <a:t>23/10/2023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5CC27-B294-42F1-A53F-8B1BF24D38A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1856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C82F5-4BEC-4C6D-AC7E-0EBE1A7D0913}" type="datetimeFigureOut">
              <a:rPr lang="en-GB" smtClean="0"/>
              <a:t>23/10/2023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5CC27-B294-42F1-A53F-8B1BF24D38A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536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C82F5-4BEC-4C6D-AC7E-0EBE1A7D0913}" type="datetimeFigureOut">
              <a:rPr lang="en-GB" smtClean="0"/>
              <a:t>23/10/2023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5CC27-B294-42F1-A53F-8B1BF24D38A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2031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C82F5-4BEC-4C6D-AC7E-0EBE1A7D0913}" type="datetimeFigureOut">
              <a:rPr lang="en-GB" smtClean="0"/>
              <a:t>23/10/2023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5CC27-B294-42F1-A53F-8B1BF24D38A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7680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C82F5-4BEC-4C6D-AC7E-0EBE1A7D0913}" type="datetimeFigureOut">
              <a:rPr lang="en-GB" smtClean="0"/>
              <a:t>23/10/2023</a:t>
            </a:fld>
            <a:endParaRPr lang="en-GB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5CC27-B294-42F1-A53F-8B1BF24D38A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9233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C82F5-4BEC-4C6D-AC7E-0EBE1A7D0913}" type="datetimeFigureOut">
              <a:rPr lang="en-GB" smtClean="0"/>
              <a:t>23/10/2023</a:t>
            </a:fld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5CC27-B294-42F1-A53F-8B1BF24D38A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6312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C82F5-4BEC-4C6D-AC7E-0EBE1A7D0913}" type="datetimeFigureOut">
              <a:rPr lang="en-GB" smtClean="0"/>
              <a:t>23/10/2023</a:t>
            </a:fld>
            <a:endParaRPr lang="en-GB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5CC27-B294-42F1-A53F-8B1BF24D38A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5556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C82F5-4BEC-4C6D-AC7E-0EBE1A7D0913}" type="datetimeFigureOut">
              <a:rPr lang="en-GB" smtClean="0"/>
              <a:t>23/10/2023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5CC27-B294-42F1-A53F-8B1BF24D38A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3507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C82F5-4BEC-4C6D-AC7E-0EBE1A7D0913}" type="datetimeFigureOut">
              <a:rPr lang="en-GB" smtClean="0"/>
              <a:t>23/10/2023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5CC27-B294-42F1-A53F-8B1BF24D38A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6798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FC82F5-4BEC-4C6D-AC7E-0EBE1A7D0913}" type="datetimeFigureOut">
              <a:rPr lang="en-GB" smtClean="0"/>
              <a:t>23/10/2023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35CC27-B294-42F1-A53F-8B1BF24D38A0}" type="slidenum">
              <a:rPr lang="en-GB" smtClean="0"/>
              <a:t>‹Nr.›</a:t>
            </a:fld>
            <a:endParaRPr lang="en-GB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6516" y="5105840"/>
            <a:ext cx="2798028" cy="1969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937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Movie Descriptions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/>
              <a:t>Erlacher</a:t>
            </a:r>
            <a:r>
              <a:rPr lang="en-GB" dirty="0"/>
              <a:t>, </a:t>
            </a:r>
            <a:r>
              <a:rPr lang="en-GB" dirty="0" err="1"/>
              <a:t>Remta</a:t>
            </a:r>
            <a:r>
              <a:rPr lang="en-GB" dirty="0"/>
              <a:t>, </a:t>
            </a:r>
            <a:r>
              <a:rPr lang="en-GB" dirty="0" err="1"/>
              <a:t>Schachinger</a:t>
            </a:r>
            <a:r>
              <a:rPr lang="en-GB" dirty="0"/>
              <a:t>, Zechmeister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0210" y="0"/>
            <a:ext cx="6817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3249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C69F16-36FA-FD17-4234-E881FEDEC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Transformer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Distilbert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39546FF-E152-DEC6-72E2-6DD2A297CA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Test </a:t>
            </a:r>
            <a:r>
              <a:rPr lang="de-DE" dirty="0" err="1"/>
              <a:t>run</a:t>
            </a:r>
            <a:r>
              <a:rPr lang="de-DE" dirty="0"/>
              <a:t> on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epoch</a:t>
            </a:r>
            <a:r>
              <a:rPr lang="de-DE" dirty="0"/>
              <a:t> </a:t>
            </a:r>
            <a:r>
              <a:rPr lang="de-DE" dirty="0" err="1"/>
              <a:t>only</a:t>
            </a:r>
            <a:endParaRPr lang="de-AT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9ED6D58-CD50-7234-1F45-A6517439DC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31911"/>
            <a:ext cx="9633391" cy="177234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0DB1ABE1-04C1-B4CC-B9D7-CF7404F209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547" y="4432848"/>
            <a:ext cx="5476875" cy="8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609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3330CB-7F0E-B90C-6951-E7CC22771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Research </a:t>
            </a:r>
            <a:r>
              <a:rPr lang="de-DE" dirty="0" err="1"/>
              <a:t>question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632946A-AB7E-F253-D7EF-ACB524EAA3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40332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de-DE" sz="3200" dirty="0" err="1"/>
              <a:t>Using</a:t>
            </a:r>
            <a:r>
              <a:rPr lang="de-DE" sz="3200" dirty="0"/>
              <a:t> NLP </a:t>
            </a:r>
            <a:r>
              <a:rPr lang="de-DE" sz="3200" dirty="0" err="1"/>
              <a:t>techniques</a:t>
            </a:r>
            <a:r>
              <a:rPr lang="de-DE" sz="3200" dirty="0"/>
              <a:t>, </a:t>
            </a:r>
            <a:r>
              <a:rPr lang="de-DE" sz="3200" dirty="0" err="1"/>
              <a:t>how</a:t>
            </a:r>
            <a:r>
              <a:rPr lang="de-DE" sz="3200" dirty="0"/>
              <a:t> </a:t>
            </a:r>
            <a:r>
              <a:rPr lang="de-DE" sz="3200" dirty="0" err="1"/>
              <a:t>accurately</a:t>
            </a:r>
            <a:r>
              <a:rPr lang="de-DE" sz="3200" dirty="0"/>
              <a:t> </a:t>
            </a:r>
            <a:r>
              <a:rPr lang="de-DE" sz="3200" dirty="0" err="1"/>
              <a:t>can</a:t>
            </a:r>
            <a:r>
              <a:rPr lang="de-DE" sz="3200" dirty="0"/>
              <a:t> </a:t>
            </a:r>
            <a:r>
              <a:rPr lang="de-DE" sz="3200" dirty="0" err="1"/>
              <a:t>movies</a:t>
            </a:r>
            <a:r>
              <a:rPr lang="de-DE" sz="3200" dirty="0"/>
              <a:t> </a:t>
            </a:r>
            <a:r>
              <a:rPr lang="de-DE" sz="3200" dirty="0" err="1"/>
              <a:t>be</a:t>
            </a:r>
            <a:r>
              <a:rPr lang="de-DE" sz="3200" dirty="0"/>
              <a:t> </a:t>
            </a:r>
            <a:r>
              <a:rPr lang="de-DE" sz="3200" dirty="0" err="1"/>
              <a:t>assigned</a:t>
            </a:r>
            <a:r>
              <a:rPr lang="de-DE" sz="3200" dirty="0"/>
              <a:t> </a:t>
            </a:r>
            <a:r>
              <a:rPr lang="de-DE" sz="3200" dirty="0" err="1"/>
              <a:t>to</a:t>
            </a:r>
            <a:r>
              <a:rPr lang="de-DE" sz="3200" dirty="0"/>
              <a:t> </a:t>
            </a:r>
            <a:r>
              <a:rPr lang="de-DE" sz="3200" dirty="0" err="1"/>
              <a:t>their</a:t>
            </a:r>
            <a:r>
              <a:rPr lang="de-DE" sz="3200" dirty="0"/>
              <a:t> </a:t>
            </a:r>
            <a:r>
              <a:rPr lang="de-DE" sz="3200" dirty="0" err="1"/>
              <a:t>genre</a:t>
            </a:r>
            <a:r>
              <a:rPr lang="de-DE" sz="3200" dirty="0"/>
              <a:t> </a:t>
            </a:r>
            <a:r>
              <a:rPr lang="de-DE" sz="3200" dirty="0" err="1"/>
              <a:t>based</a:t>
            </a:r>
            <a:r>
              <a:rPr lang="de-DE" sz="3200" dirty="0"/>
              <a:t> on a </a:t>
            </a:r>
            <a:r>
              <a:rPr lang="de-DE" sz="3200" dirty="0" err="1"/>
              <a:t>short</a:t>
            </a:r>
            <a:r>
              <a:rPr lang="de-DE" sz="3200" dirty="0"/>
              <a:t> </a:t>
            </a:r>
            <a:r>
              <a:rPr lang="de-DE" sz="3200" dirty="0" err="1"/>
              <a:t>summary</a:t>
            </a:r>
            <a:r>
              <a:rPr lang="de-DE" sz="3200" dirty="0"/>
              <a:t> </a:t>
            </a:r>
            <a:r>
              <a:rPr lang="de-DE" sz="3200" dirty="0" err="1"/>
              <a:t>of</a:t>
            </a:r>
            <a:r>
              <a:rPr lang="de-DE" sz="3200" dirty="0"/>
              <a:t> </a:t>
            </a:r>
            <a:r>
              <a:rPr lang="de-DE" sz="3200" dirty="0" err="1"/>
              <a:t>the</a:t>
            </a:r>
            <a:r>
              <a:rPr lang="de-DE" sz="3200" dirty="0"/>
              <a:t> </a:t>
            </a:r>
            <a:r>
              <a:rPr lang="de-DE" sz="3200" dirty="0" err="1"/>
              <a:t>movies</a:t>
            </a:r>
            <a:r>
              <a:rPr lang="de-DE" sz="3200" dirty="0"/>
              <a:t> </a:t>
            </a:r>
            <a:r>
              <a:rPr lang="de-DE" sz="3200" dirty="0" err="1"/>
              <a:t>plot</a:t>
            </a:r>
            <a:r>
              <a:rPr lang="de-DE" sz="3200" dirty="0"/>
              <a:t>?</a:t>
            </a:r>
            <a:endParaRPr lang="de-AT" sz="3200" dirty="0"/>
          </a:p>
        </p:txBody>
      </p:sp>
    </p:spTree>
    <p:extLst>
      <p:ext uri="{BB962C8B-B14F-4D97-AF65-F5344CB8AC3E}">
        <p14:creationId xmlns:p14="http://schemas.microsoft.com/office/powerpoint/2010/main" val="2945303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88371-E551-FEA1-3410-060E034BB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Additional Data </a:t>
            </a:r>
            <a:r>
              <a:rPr lang="de-DE" dirty="0" err="1"/>
              <a:t>Cleaning</a:t>
            </a:r>
            <a:r>
              <a:rPr lang="de-DE" dirty="0"/>
              <a:t> – </a:t>
            </a:r>
            <a:br>
              <a:rPr lang="de-DE" dirty="0"/>
            </a:br>
            <a:r>
              <a:rPr lang="de-DE" dirty="0" err="1"/>
              <a:t>Reducing</a:t>
            </a:r>
            <a:r>
              <a:rPr lang="de-DE" dirty="0"/>
              <a:t> number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Categories</a:t>
            </a:r>
            <a:r>
              <a:rPr lang="de-DE" dirty="0"/>
              <a:t> (?)</a:t>
            </a:r>
            <a:endParaRPr lang="de-AT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B42745B-150A-A597-89EA-3DE0CA749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72783" y="1839375"/>
            <a:ext cx="6315306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31C456B-6209-2395-A2A5-4BDBAE104F08}"/>
              </a:ext>
            </a:extLst>
          </p:cNvPr>
          <p:cNvSpPr txBox="1"/>
          <p:nvPr/>
        </p:nvSpPr>
        <p:spPr>
          <a:xfrm>
            <a:off x="838200" y="1930210"/>
            <a:ext cx="378135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SciKit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- TF-IDF (Term Frequency-Inverse Document Frequency)</a:t>
            </a:r>
          </a:p>
          <a:p>
            <a:endParaRPr lang="en-US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or</a:t>
            </a:r>
            <a:endParaRPr lang="en-US" b="0" dirty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endParaRPr lang="en-US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r>
              <a:rPr lang="de-AT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gensim.models import Word2Vec</a:t>
            </a:r>
            <a:endParaRPr lang="de-AT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US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-&gt; K-means</a:t>
            </a:r>
          </a:p>
          <a:p>
            <a:endParaRPr lang="en-US" dirty="0">
              <a:solidFill>
                <a:srgbClr val="6A9955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4371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A98DCD-1737-EDBE-C270-E6D5A7B69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Additional Data </a:t>
            </a:r>
            <a:r>
              <a:rPr lang="de-DE" dirty="0" err="1"/>
              <a:t>Cleaning</a:t>
            </a:r>
            <a:r>
              <a:rPr lang="de-DE" dirty="0"/>
              <a:t> – </a:t>
            </a:r>
            <a:r>
              <a:rPr lang="de-DE" dirty="0" err="1"/>
              <a:t>Removing</a:t>
            </a:r>
            <a:r>
              <a:rPr lang="de-DE" dirty="0"/>
              <a:t> Movies  </a:t>
            </a:r>
            <a:r>
              <a:rPr lang="de-DE" dirty="0" err="1"/>
              <a:t>with</a:t>
            </a:r>
            <a:r>
              <a:rPr lang="de-DE" dirty="0"/>
              <a:t> minor </a:t>
            </a:r>
            <a:r>
              <a:rPr lang="de-DE" dirty="0" err="1"/>
              <a:t>genres</a:t>
            </a:r>
            <a:r>
              <a:rPr lang="de-DE" dirty="0"/>
              <a:t> (?)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A95C716-4FA6-D25D-5992-615F5C477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363 </a:t>
            </a:r>
            <a:r>
              <a:rPr lang="de-DE" dirty="0" err="1"/>
              <a:t>genres</a:t>
            </a:r>
            <a:r>
              <a:rPr lang="de-DE" dirty="0"/>
              <a:t> in original </a:t>
            </a:r>
            <a:r>
              <a:rPr lang="de-DE" dirty="0" err="1"/>
              <a:t>data</a:t>
            </a:r>
            <a:endParaRPr lang="de-DE" dirty="0"/>
          </a:p>
          <a:p>
            <a:r>
              <a:rPr lang="de-DE" dirty="0" err="1"/>
              <a:t>Reduced</a:t>
            </a:r>
            <a:r>
              <a:rPr lang="de-DE" dirty="0"/>
              <a:t> to 56 </a:t>
            </a:r>
            <a:r>
              <a:rPr lang="de-DE" dirty="0" err="1"/>
              <a:t>genres</a:t>
            </a:r>
            <a:endParaRPr lang="de-DE" dirty="0"/>
          </a:p>
          <a:p>
            <a:r>
              <a:rPr lang="de-DE" dirty="0"/>
              <a:t>4917 </a:t>
            </a:r>
            <a:r>
              <a:rPr lang="de-DE" dirty="0" err="1"/>
              <a:t>movies</a:t>
            </a:r>
            <a:r>
              <a:rPr lang="de-DE" dirty="0"/>
              <a:t> </a:t>
            </a:r>
            <a:r>
              <a:rPr lang="de-DE" dirty="0" err="1"/>
              <a:t>were</a:t>
            </a:r>
            <a:r>
              <a:rPr lang="de-DE" dirty="0"/>
              <a:t> </a:t>
            </a:r>
            <a:r>
              <a:rPr lang="de-DE" dirty="0" err="1"/>
              <a:t>removed</a:t>
            </a:r>
            <a:r>
              <a:rPr lang="de-DE" dirty="0"/>
              <a:t> (16.2%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)</a:t>
            </a: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038429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ADDF4F-8840-DCB9-9C38-3F1673D01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Additional Data </a:t>
            </a:r>
            <a:r>
              <a:rPr lang="de-DE" dirty="0" err="1"/>
              <a:t>Cleaning</a:t>
            </a:r>
            <a:r>
              <a:rPr lang="de-DE" dirty="0"/>
              <a:t> – </a:t>
            </a:r>
            <a:r>
              <a:rPr lang="de-DE" dirty="0" err="1"/>
              <a:t>Balancing</a:t>
            </a:r>
            <a:r>
              <a:rPr lang="de-DE" dirty="0"/>
              <a:t> (?)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85373D0-1008-96FC-7BC6-6727F94C58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8064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577093-7083-907D-916D-11E25298B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Multi-Label </a:t>
            </a:r>
            <a:r>
              <a:rPr lang="de-DE" dirty="0" err="1"/>
              <a:t>Logistic</a:t>
            </a:r>
            <a:r>
              <a:rPr lang="de-DE" dirty="0"/>
              <a:t> Regression Model - Performance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19EE58E-868D-6E36-3816-90BF856235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36777"/>
            <a:ext cx="5157787" cy="422845"/>
          </a:xfrm>
        </p:spPr>
        <p:txBody>
          <a:bodyPr/>
          <a:lstStyle/>
          <a:p>
            <a:r>
              <a:rPr lang="de-DE" dirty="0" err="1"/>
              <a:t>Before</a:t>
            </a:r>
            <a:r>
              <a:rPr lang="de-DE" dirty="0"/>
              <a:t> additional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cleaning</a:t>
            </a:r>
            <a:endParaRPr lang="de-AT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F6853A6-9499-6438-E001-CB82C607F3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36777"/>
            <a:ext cx="5183188" cy="422845"/>
          </a:xfrm>
        </p:spPr>
        <p:txBody>
          <a:bodyPr/>
          <a:lstStyle/>
          <a:p>
            <a:r>
              <a:rPr lang="de-DE" dirty="0"/>
              <a:t>After additional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cleaning</a:t>
            </a:r>
            <a:endParaRPr lang="de-AT" dirty="0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9772B4B9-0331-EFE6-7DDD-DC04637F570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07363" y="2059622"/>
            <a:ext cx="3534927" cy="4541173"/>
          </a:xfrm>
          <a:prstGeom prst="rect">
            <a:avLst/>
          </a:prstGeom>
        </p:spPr>
      </p:pic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612255A0-8102-F1B8-8614-0DCA90320437}"/>
              </a:ext>
            </a:extLst>
          </p:cNvPr>
          <p:cNvGrpSpPr/>
          <p:nvPr/>
        </p:nvGrpSpPr>
        <p:grpSpPr>
          <a:xfrm>
            <a:off x="1207363" y="6132441"/>
            <a:ext cx="3534927" cy="715620"/>
            <a:chOff x="1207363" y="6132441"/>
            <a:chExt cx="3534927" cy="715620"/>
          </a:xfrm>
        </p:grpSpPr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AB1AEDC4-55BA-0D2A-142F-676AD83EF57D}"/>
                </a:ext>
              </a:extLst>
            </p:cNvPr>
            <p:cNvSpPr/>
            <p:nvPr/>
          </p:nvSpPr>
          <p:spPr>
            <a:xfrm>
              <a:off x="1207363" y="6380922"/>
              <a:ext cx="3534927" cy="467139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pic>
          <p:nvPicPr>
            <p:cNvPr id="13" name="Grafik 12">
              <a:extLst>
                <a:ext uri="{FF2B5EF4-FFF2-40B4-BE49-F238E27FC236}">
                  <a16:creationId xmlns:a16="http://schemas.microsoft.com/office/drawing/2014/main" id="{8997CE53-BFA8-54C3-9053-BD734792CE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92087" y="6132441"/>
              <a:ext cx="3450203" cy="702938"/>
            </a:xfrm>
            <a:prstGeom prst="rect">
              <a:avLst/>
            </a:prstGeom>
          </p:spPr>
        </p:pic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40415EE7-EBCC-17C7-5000-646F5897DE44}"/>
              </a:ext>
            </a:extLst>
          </p:cNvPr>
          <p:cNvGrpSpPr/>
          <p:nvPr/>
        </p:nvGrpSpPr>
        <p:grpSpPr>
          <a:xfrm>
            <a:off x="6448015" y="2059622"/>
            <a:ext cx="3534927" cy="4730329"/>
            <a:chOff x="6448015" y="2059622"/>
            <a:chExt cx="3534927" cy="4730329"/>
          </a:xfrm>
        </p:grpSpPr>
        <p:pic>
          <p:nvPicPr>
            <p:cNvPr id="9" name="Grafik 8">
              <a:extLst>
                <a:ext uri="{FF2B5EF4-FFF2-40B4-BE49-F238E27FC236}">
                  <a16:creationId xmlns:a16="http://schemas.microsoft.com/office/drawing/2014/main" id="{927EC226-EBC6-2C1D-ED9E-F2DDF20B78C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48015" y="2059622"/>
              <a:ext cx="3534927" cy="4525483"/>
            </a:xfrm>
            <a:prstGeom prst="rect">
              <a:avLst/>
            </a:prstGeom>
          </p:spPr>
        </p:pic>
        <p:pic>
          <p:nvPicPr>
            <p:cNvPr id="16" name="Grafik 15">
              <a:extLst>
                <a:ext uri="{FF2B5EF4-FFF2-40B4-BE49-F238E27FC236}">
                  <a16:creationId xmlns:a16="http://schemas.microsoft.com/office/drawing/2014/main" id="{8212E030-0A66-38A4-FEF1-775DF821BFE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473104" y="6128716"/>
              <a:ext cx="3450203" cy="66123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92100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26C09C-57A0-BD87-5CF5-4A57951A7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Multi-Label </a:t>
            </a:r>
            <a:r>
              <a:rPr lang="de-DE" dirty="0" err="1"/>
              <a:t>Logistic</a:t>
            </a:r>
            <a:r>
              <a:rPr lang="de-DE" dirty="0"/>
              <a:t> Regression Model - </a:t>
            </a:r>
            <a:r>
              <a:rPr lang="de-DE" dirty="0" err="1"/>
              <a:t>Predictions</a:t>
            </a:r>
            <a:endParaRPr lang="de-AT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0E8C26E4-1C27-F450-4EFC-984DB044B5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54487"/>
            <a:ext cx="7610061" cy="3633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2359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5718A3-80E2-A263-06B0-0CAA667E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Support Vector Machines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EF1EC7B-AB9B-5BE0-D1FF-0102471832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425856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1E09DC-363B-8955-C606-7C361DD94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Naive Bayes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B17D75-86F1-87EE-87AD-707603045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77236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132</Words>
  <Application>Microsoft Office PowerPoint</Application>
  <PresentationFormat>Breitbild</PresentationFormat>
  <Paragraphs>26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Consolas</vt:lpstr>
      <vt:lpstr>Office</vt:lpstr>
      <vt:lpstr>Movie Descriptions</vt:lpstr>
      <vt:lpstr>Research question</vt:lpstr>
      <vt:lpstr>Additional Data Cleaning –  Reducing number of Categories (?)</vt:lpstr>
      <vt:lpstr>Additional Data Cleaning – Removing Movies  with minor genres (?)</vt:lpstr>
      <vt:lpstr>Additional Data Cleaning – Balancing (?)</vt:lpstr>
      <vt:lpstr>Multi-Label Logistic Regression Model - Performance</vt:lpstr>
      <vt:lpstr>Multi-Label Logistic Regression Model - Predictions</vt:lpstr>
      <vt:lpstr>Support Vector Machines</vt:lpstr>
      <vt:lpstr>Naive Bayes</vt:lpstr>
      <vt:lpstr>Transformer model with Distilbert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Milan</dc:creator>
  <cp:lastModifiedBy>Anna-Christina Zechmeister</cp:lastModifiedBy>
  <cp:revision>25</cp:revision>
  <dcterms:created xsi:type="dcterms:W3CDTF">2019-03-28T08:56:36Z</dcterms:created>
  <dcterms:modified xsi:type="dcterms:W3CDTF">2023-10-23T15:50:58Z</dcterms:modified>
</cp:coreProperties>
</file>