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39"/>
    <p:restoredTop sz="94710"/>
  </p:normalViewPr>
  <p:slideViewPr>
    <p:cSldViewPr snapToGrid="0">
      <p:cViewPr varScale="1">
        <p:scale>
          <a:sx n="106" d="100"/>
          <a:sy n="106" d="100"/>
        </p:scale>
        <p:origin x="216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8AD34-1BD6-7D46-B521-DBE2F3A7784A}" type="datetimeFigureOut">
              <a:rPr lang="de-DE" smtClean="0"/>
              <a:t>19.10.24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B85D8-5D4B-7948-9C02-E7CBB577A6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023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D900E-11DC-8228-AF4D-BD2AFBFA5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EB4261-CFA0-3DF6-6E1A-D917E770C5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91F0CA-94F6-F247-654B-018E7908DC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70990-B50D-0534-E166-2EE9E931AE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18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462E78-DD76-450F-841A-E4ABBDFEF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72D045-5F15-14A7-2961-8FE612F8A0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206EBA-8451-64C2-FE96-D82ED030E4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BF777-685A-D6CB-1E1A-3714450D27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575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3F19F-ACAF-BCBA-A475-03F69A7E7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EBEAFC-CDA5-C298-46E4-C6EA1AFF8D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ED3CA5-B6FB-0FE4-A1DB-643C0C66BF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A578E-D56D-AE0F-0C35-2B198B5793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18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C4DE3B-E9E4-6D89-268B-97DB3E1E5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3C5E4A-6918-E90B-42F1-1DE82EB22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95E399-8A0D-AF7A-92AE-F7596EAE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9F0E-D078-2949-A2E2-8DA35EA1D58C}" type="datetimeFigureOut">
              <a:rPr lang="de-DE" smtClean="0"/>
              <a:t>19.10.24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431C5C-5BA2-8221-CF6C-D74991D06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A8CA07-75C2-4B06-2D26-53008F5EB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D7C5-B174-3342-80D8-D54923D371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43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3EFD37-C5AC-71D2-A43A-56DEEA50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AB1B96-6E22-E90E-2764-E89F6281D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35D1D9-39C5-9DAF-30FB-52F4AD300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9F0E-D078-2949-A2E2-8DA35EA1D58C}" type="datetimeFigureOut">
              <a:rPr lang="de-DE" smtClean="0"/>
              <a:t>19.10.24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CAD62D-FEE2-C9C1-8083-13026BBA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A444D7-ED47-2330-28B8-C947DA5F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D7C5-B174-3342-80D8-D54923D371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5324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CF95A66-E4F7-AC58-5A24-55A5F8BEA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ED04FD-14D6-3144-C8AA-A687198CC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EA3AEC-3AF1-B04B-7C91-567A8704E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9F0E-D078-2949-A2E2-8DA35EA1D58C}" type="datetimeFigureOut">
              <a:rPr lang="de-DE" smtClean="0"/>
              <a:t>19.10.24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2346D0-08E4-BE80-FEDA-67A6297B7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31BA30-35B0-5A8A-EA17-18143EC02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D7C5-B174-3342-80D8-D54923D371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022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4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7D0D37-B714-2F82-3306-37B38AE8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7FBC3D-2F0A-B1A9-2118-5C9BE954F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FC3563-5B9A-0F3C-BE3E-D0B38F72C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9F0E-D078-2949-A2E2-8DA35EA1D58C}" type="datetimeFigureOut">
              <a:rPr lang="de-DE" smtClean="0"/>
              <a:t>19.10.24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637A7C-497F-BD3D-78DA-12DE41DD6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7771C3-7222-7A27-7986-642DC8781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D7C5-B174-3342-80D8-D54923D371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094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8616DF-B42F-617D-72C3-8537B8943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1E05B3-4128-07BF-961C-9E2119C91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6D2FFB-8CC1-5893-63BF-275FF0775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9F0E-D078-2949-A2E2-8DA35EA1D58C}" type="datetimeFigureOut">
              <a:rPr lang="de-DE" smtClean="0"/>
              <a:t>19.10.24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B51DD1-5FDD-4B97-44B7-4A64D81E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1BAC62-E9C1-9C80-7BD8-654B6C87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D7C5-B174-3342-80D8-D54923D371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2152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F38B2-B0D7-CC27-0DD1-7C2525428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C89767-2DD5-C9CD-3765-82573E2DA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965A6B-3BAC-38C8-8679-C4249FF99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F5A0ED-1AE9-1352-0F73-702265BF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9F0E-D078-2949-A2E2-8DA35EA1D58C}" type="datetimeFigureOut">
              <a:rPr lang="de-DE" smtClean="0"/>
              <a:t>19.10.24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494CA9-53D5-D61F-D2C8-2010FF31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D4EF87-DCBB-2DD0-1F15-C5F61DD76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D7C5-B174-3342-80D8-D54923D371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06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465B87-36E3-03AE-0B62-8053307CA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D6E652-BF60-2C7A-602A-914B17EC4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D1E698-A79B-A18F-6F46-9D612AB60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ED5870E-9A95-5433-5918-2B338D7F3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05B22D-B785-7D32-BDD0-0B449DC28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BA9FB00-6542-EC0A-F962-1ADBA310C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9F0E-D078-2949-A2E2-8DA35EA1D58C}" type="datetimeFigureOut">
              <a:rPr lang="de-DE" smtClean="0"/>
              <a:t>19.10.24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498FCD1-078B-0D8A-29AD-46927B87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3228E82-3A81-D86B-B1E0-4061ECA8A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D7C5-B174-3342-80D8-D54923D371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668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D83706-3523-5EDC-5DD4-4AF05DED2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78587A7-531B-8F50-B42C-0F9C6C24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9F0E-D078-2949-A2E2-8DA35EA1D58C}" type="datetimeFigureOut">
              <a:rPr lang="de-DE" smtClean="0"/>
              <a:t>19.10.24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42EF64-9DD6-2BBA-CD82-6105F891A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A9D748-8801-50D9-D786-78A8B7CD0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D7C5-B174-3342-80D8-D54923D371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266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86A6F32-B7E7-36D0-A5B0-29862B555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9F0E-D078-2949-A2E2-8DA35EA1D58C}" type="datetimeFigureOut">
              <a:rPr lang="de-DE" smtClean="0"/>
              <a:t>19.10.24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E5E784D-C531-FE7D-596C-A3013943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2F1836-3F33-607B-75D9-730EDAF6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D7C5-B174-3342-80D8-D54923D371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68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910A4C-016A-7F81-FE80-630832FD3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BAADA4-9264-3F73-BDA2-81BD34F66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DF1129-7DB4-EFCC-EC4A-B13A32E2E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6E19D2-DFFF-CFCA-5425-2A645C46B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9F0E-D078-2949-A2E2-8DA35EA1D58C}" type="datetimeFigureOut">
              <a:rPr lang="de-DE" smtClean="0"/>
              <a:t>19.10.24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AC1EF4-850A-73CB-FC05-CBFD22EE1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484EDA-1F52-20A2-F21A-BC8150662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D7C5-B174-3342-80D8-D54923D371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625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54BC5-C3DC-6AA3-C19B-636519C4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6ED83DF-37DE-966B-6333-D647E16F9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DF6ED2-CDAB-C6DA-5E78-8F6E49A4F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D2CF2F-A220-C5C8-67AB-646047534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9F0E-D078-2949-A2E2-8DA35EA1D58C}" type="datetimeFigureOut">
              <a:rPr lang="de-DE" smtClean="0"/>
              <a:t>19.10.24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49458B-43F8-4D38-B60E-42F09A45D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CE75B3-1E33-479F-645F-51D8863BC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D7C5-B174-3342-80D8-D54923D371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01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0581E22-E48D-E12D-8175-A07A70048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06C9C8-0F7D-1EB8-EC54-3D85D48EA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BF820E-8FF2-05C5-2964-4B0EA121B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DC9F0E-D078-2949-A2E2-8DA35EA1D58C}" type="datetimeFigureOut">
              <a:rPr lang="de-DE" smtClean="0"/>
              <a:t>19.10.24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047098-AB11-389E-63FE-6CDD513BF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AEC92F-312A-0F55-3AFC-A6C60A06F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D6D7C5-B174-3342-80D8-D54923D371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98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5"/>
          <p:cNvSpPr/>
          <p:nvPr/>
        </p:nvSpPr>
        <p:spPr>
          <a:xfrm>
            <a:off x="747776" y="3429000"/>
            <a:ext cx="7189725" cy="827171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ct val="150000"/>
              </a:lnSpc>
            </a:pPr>
            <a:endParaRPr lang="en-US" sz="4267" dirty="0"/>
          </a:p>
        </p:txBody>
      </p:sp>
      <p:sp>
        <p:nvSpPr>
          <p:cNvPr id="2" name="Text 1">
            <a:extLst>
              <a:ext uri="{FF2B5EF4-FFF2-40B4-BE49-F238E27FC236}">
                <a16:creationId xmlns:a16="http://schemas.microsoft.com/office/drawing/2014/main" id="{9DEF2A48-7923-4FCB-AEB7-6FA3E8EE3F1A}"/>
              </a:ext>
            </a:extLst>
          </p:cNvPr>
          <p:cNvSpPr/>
          <p:nvPr/>
        </p:nvSpPr>
        <p:spPr>
          <a:xfrm>
            <a:off x="1158210" y="6246730"/>
            <a:ext cx="36195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endParaRPr lang="en-US" sz="1067" b="1" dirty="0">
              <a:latin typeface="DM Sans" pitchFamily="2" charset="77"/>
            </a:endParaRPr>
          </a:p>
        </p:txBody>
      </p:sp>
      <p:sp>
        <p:nvSpPr>
          <p:cNvPr id="12" name="AutoShape 4" descr="BMW Group">
            <a:extLst>
              <a:ext uri="{FF2B5EF4-FFF2-40B4-BE49-F238E27FC236}">
                <a16:creationId xmlns:a16="http://schemas.microsoft.com/office/drawing/2014/main" id="{8F772062-4B66-FF90-3B4A-5F320B5298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GB" sz="2400" dirty="0"/>
          </a:p>
        </p:txBody>
      </p:sp>
      <p:sp>
        <p:nvSpPr>
          <p:cNvPr id="11" name="AutoShape 2" descr="BMW Group">
            <a:extLst>
              <a:ext uri="{FF2B5EF4-FFF2-40B4-BE49-F238E27FC236}">
                <a16:creationId xmlns:a16="http://schemas.microsoft.com/office/drawing/2014/main" id="{E9BBB771-62F9-198B-E451-6E16C3FEC1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2800" y="32258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GB" sz="2400" dirty="0"/>
          </a:p>
        </p:txBody>
      </p:sp>
      <p:sp>
        <p:nvSpPr>
          <p:cNvPr id="13" name="AutoShape 6" descr="BMW Group">
            <a:extLst>
              <a:ext uri="{FF2B5EF4-FFF2-40B4-BE49-F238E27FC236}">
                <a16:creationId xmlns:a16="http://schemas.microsoft.com/office/drawing/2014/main" id="{DEB7D181-F09B-733E-BD63-86EE54624D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1376" y="554228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GB" sz="2400" dirty="0"/>
          </a:p>
        </p:txBody>
      </p:sp>
      <p:sp>
        <p:nvSpPr>
          <p:cNvPr id="14" name="AutoShape 8" descr="BMW Group">
            <a:extLst>
              <a:ext uri="{FF2B5EF4-FFF2-40B4-BE49-F238E27FC236}">
                <a16:creationId xmlns:a16="http://schemas.microsoft.com/office/drawing/2014/main" id="{BF9B690C-281D-A57B-9C92-949CE3E380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99200" y="36322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GB" sz="2400" dirty="0"/>
          </a:p>
        </p:txBody>
      </p:sp>
      <p:sp>
        <p:nvSpPr>
          <p:cNvPr id="5" name="Shape 0">
            <a:extLst>
              <a:ext uri="{FF2B5EF4-FFF2-40B4-BE49-F238E27FC236}">
                <a16:creationId xmlns:a16="http://schemas.microsoft.com/office/drawing/2014/main" id="{29E9CF74-EE14-8DFF-39B5-C7FA70B717B4}"/>
              </a:ext>
            </a:extLst>
          </p:cNvPr>
          <p:cNvSpPr>
            <a:spLocks/>
          </p:cNvSpPr>
          <p:nvPr/>
        </p:nvSpPr>
        <p:spPr>
          <a:xfrm>
            <a:off x="7937502" y="0"/>
            <a:ext cx="4254497" cy="6858000"/>
          </a:xfrm>
          <a:prstGeom prst="roundRect">
            <a:avLst>
              <a:gd name="adj" fmla="val -40000"/>
            </a:avLst>
          </a:prstGeom>
          <a:gradFill>
            <a:gsLst>
              <a:gs pos="100000">
                <a:schemeClr val="tx2">
                  <a:lumMod val="50000"/>
                  <a:lumOff val="50000"/>
                </a:schemeClr>
              </a:gs>
              <a:gs pos="0">
                <a:schemeClr val="tx2">
                  <a:lumMod val="90000"/>
                  <a:lumOff val="10000"/>
                </a:schemeClr>
              </a:gs>
              <a:gs pos="54000">
                <a:schemeClr val="accent1">
                  <a:lumMod val="75000"/>
                </a:schemeClr>
              </a:gs>
            </a:gsLst>
            <a:lin ang="2700000"/>
          </a:gradFill>
          <a:ln/>
        </p:spPr>
        <p:txBody>
          <a:bodyPr/>
          <a:lstStyle/>
          <a:p>
            <a:endParaRPr lang="en-GB" sz="2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B430F65-20B8-1EF1-B09B-8A4F7611F85F}"/>
              </a:ext>
            </a:extLst>
          </p:cNvPr>
          <p:cNvSpPr txBox="1"/>
          <p:nvPr/>
        </p:nvSpPr>
        <p:spPr>
          <a:xfrm>
            <a:off x="747775" y="2962241"/>
            <a:ext cx="6023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/>
              <a:t>How</a:t>
            </a:r>
            <a:r>
              <a:rPr lang="de-DE" sz="2400" b="1" dirty="0"/>
              <a:t> </a:t>
            </a:r>
            <a:r>
              <a:rPr lang="de-DE" sz="2400" b="1" dirty="0" err="1"/>
              <a:t>does</a:t>
            </a:r>
            <a:r>
              <a:rPr lang="de-DE" sz="2400" b="1" dirty="0"/>
              <a:t> YC </a:t>
            </a:r>
            <a:r>
              <a:rPr lang="en-US" sz="2400" b="1" dirty="0"/>
              <a:t>select</a:t>
            </a:r>
            <a:r>
              <a:rPr lang="de-DE" sz="2400" b="1" dirty="0"/>
              <a:t> </a:t>
            </a:r>
            <a:r>
              <a:rPr lang="de-DE" sz="2400" b="1" dirty="0" err="1"/>
              <a:t>start-ups</a:t>
            </a:r>
            <a:r>
              <a:rPr lang="de-DE" sz="2400" b="1" dirty="0"/>
              <a:t> </a:t>
            </a:r>
            <a:r>
              <a:rPr lang="de-DE" sz="2400" b="1" dirty="0" err="1"/>
              <a:t>to</a:t>
            </a:r>
            <a:r>
              <a:rPr lang="de-DE" sz="2400" b="1" dirty="0"/>
              <a:t> </a:t>
            </a:r>
            <a:r>
              <a:rPr lang="de-DE" sz="2400" b="1" dirty="0" err="1"/>
              <a:t>invest</a:t>
            </a:r>
            <a:r>
              <a:rPr lang="de-DE" sz="2400" b="1" dirty="0"/>
              <a:t> in?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B2171EE-0038-CF2F-AD70-931F01A8FCC7}"/>
              </a:ext>
            </a:extLst>
          </p:cNvPr>
          <p:cNvSpPr txBox="1"/>
          <p:nvPr/>
        </p:nvSpPr>
        <p:spPr>
          <a:xfrm>
            <a:off x="544576" y="6252564"/>
            <a:ext cx="3182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Presentation Group 2 – </a:t>
            </a:r>
            <a:r>
              <a:rPr lang="en-US" dirty="0" err="1"/>
              <a:t>TUM.ai</a:t>
            </a:r>
            <a:endParaRPr lang="en-US" dirty="0"/>
          </a:p>
        </p:txBody>
      </p:sp>
      <p:pic>
        <p:nvPicPr>
          <p:cNvPr id="1032" name="Picture 8" descr="13 consejos fundamentales de Y Combinator para el camino el éxito">
            <a:extLst>
              <a:ext uri="{FF2B5EF4-FFF2-40B4-BE49-F238E27FC236}">
                <a16:creationId xmlns:a16="http://schemas.microsoft.com/office/drawing/2014/main" id="{1215D834-28E3-B85D-078B-F7D53D81D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457" y="2124626"/>
            <a:ext cx="3303523" cy="220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>
            <a:extLst>
              <a:ext uri="{FF2B5EF4-FFF2-40B4-BE49-F238E27FC236}">
                <a16:creationId xmlns:a16="http://schemas.microsoft.com/office/drawing/2014/main" id="{CCF99D84-ABB1-7F79-6EB5-BC7C53CFBDF8}"/>
              </a:ext>
            </a:extLst>
          </p:cNvPr>
          <p:cNvSpPr>
            <a:spLocks/>
          </p:cNvSpPr>
          <p:nvPr/>
        </p:nvSpPr>
        <p:spPr>
          <a:xfrm>
            <a:off x="1" y="0"/>
            <a:ext cx="12192000" cy="6858000"/>
          </a:xfrm>
          <a:prstGeom prst="roundRect">
            <a:avLst>
              <a:gd name="adj" fmla="val -40000"/>
            </a:avLst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50000"/>
                </a:schemeClr>
              </a:gs>
              <a:gs pos="54000">
                <a:schemeClr val="accent1">
                  <a:lumMod val="75000"/>
                </a:schemeClr>
              </a:gs>
            </a:gsLst>
            <a:lin ang="2700000"/>
          </a:gradFill>
          <a:ln/>
        </p:spPr>
        <p:txBody>
          <a:bodyPr/>
          <a:lstStyle/>
          <a:p>
            <a:endParaRPr lang="en-GB" sz="2400" dirty="0"/>
          </a:p>
        </p:txBody>
      </p:sp>
      <p:sp>
        <p:nvSpPr>
          <p:cNvPr id="4" name="Text 1"/>
          <p:cNvSpPr/>
          <p:nvPr/>
        </p:nvSpPr>
        <p:spPr>
          <a:xfrm>
            <a:off x="634999" y="1615470"/>
            <a:ext cx="7823943" cy="3093492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marL="457189" indent="-457189">
              <a:lnSpc>
                <a:spcPts val="4320"/>
              </a:lnSpc>
              <a:buFont typeface="+mj-lt"/>
              <a:buAutoNum type="arabicPeriod"/>
            </a:pPr>
            <a:endParaRPr lang="de-DE" sz="2400" b="1" kern="0" spc="-16" dirty="0">
              <a:solidFill>
                <a:schemeClr val="bg1"/>
              </a:solidFill>
              <a:latin typeface="DM Sans" pitchFamily="34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3703052" y="585484"/>
            <a:ext cx="6858000" cy="222251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>
              <a:lnSpc>
                <a:spcPts val="1751"/>
              </a:lnSpc>
            </a:pPr>
            <a:r>
              <a:rPr lang="de-DE" sz="2400" b="1" kern="0" spc="-16" dirty="0">
                <a:solidFill>
                  <a:schemeClr val="bg1"/>
                </a:solidFill>
                <a:latin typeface="DM Sans" pitchFamily="34" charset="0"/>
              </a:rPr>
              <a:t>Industry vs. Funding </a:t>
            </a:r>
            <a:r>
              <a:rPr lang="de-DE" sz="2400" b="1" kern="0" spc="-16" dirty="0" err="1">
                <a:solidFill>
                  <a:schemeClr val="bg1"/>
                </a:solidFill>
                <a:latin typeface="DM Sans" pitchFamily="34" charset="0"/>
              </a:rPr>
              <a:t>Amount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8B39142-9F8A-B925-A93E-9031176DB4F2}"/>
              </a:ext>
            </a:extLst>
          </p:cNvPr>
          <p:cNvSpPr txBox="1"/>
          <p:nvPr/>
        </p:nvSpPr>
        <p:spPr>
          <a:xfrm>
            <a:off x="11982569" y="6176990"/>
            <a:ext cx="379895" cy="621453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>
            <a:lvl1pPr marL="342900" indent="-342900">
              <a:lnSpc>
                <a:spcPts val="3240"/>
              </a:lnSpc>
              <a:buFont typeface="+mj-lt"/>
              <a:buAutoNum type="arabicPeriod"/>
              <a:defRPr b="1" kern="0" spc="-12">
                <a:solidFill>
                  <a:srgbClr val="0D0451"/>
                </a:solidFill>
                <a:latin typeface="DM Sans" pitchFamily="34" charset="0"/>
              </a:defRPr>
            </a:lvl1pPr>
          </a:lstStyle>
          <a:p>
            <a:pPr marL="0" indent="0">
              <a:buNone/>
            </a:pPr>
            <a:r>
              <a:rPr lang="de-DE" sz="1867" dirty="0"/>
              <a:t>2</a:t>
            </a:r>
          </a:p>
        </p:txBody>
      </p:sp>
      <p:pic>
        <p:nvPicPr>
          <p:cNvPr id="2052" name="Picture 4" descr="TUM.ai Logo">
            <a:extLst>
              <a:ext uri="{FF2B5EF4-FFF2-40B4-BE49-F238E27FC236}">
                <a16:creationId xmlns:a16="http://schemas.microsoft.com/office/drawing/2014/main" id="{AC867EDF-3778-6607-125B-64EB9769C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50" y="6297305"/>
            <a:ext cx="1431758" cy="36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B114B-E86B-A023-70FE-E56477797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>
            <a:extLst>
              <a:ext uri="{FF2B5EF4-FFF2-40B4-BE49-F238E27FC236}">
                <a16:creationId xmlns:a16="http://schemas.microsoft.com/office/drawing/2014/main" id="{CD6A675A-32C3-D8B7-5BFE-BDD653EA8E6B}"/>
              </a:ext>
            </a:extLst>
          </p:cNvPr>
          <p:cNvSpPr>
            <a:spLocks/>
          </p:cNvSpPr>
          <p:nvPr/>
        </p:nvSpPr>
        <p:spPr>
          <a:xfrm>
            <a:off x="1" y="0"/>
            <a:ext cx="12192000" cy="6858000"/>
          </a:xfrm>
          <a:prstGeom prst="roundRect">
            <a:avLst>
              <a:gd name="adj" fmla="val -40000"/>
            </a:avLst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50000"/>
                </a:schemeClr>
              </a:gs>
              <a:gs pos="54000">
                <a:schemeClr val="accent1">
                  <a:lumMod val="75000"/>
                </a:schemeClr>
              </a:gs>
            </a:gsLst>
            <a:lin ang="2700000"/>
          </a:gradFill>
          <a:ln/>
        </p:spPr>
        <p:txBody>
          <a:bodyPr/>
          <a:lstStyle/>
          <a:p>
            <a:endParaRPr lang="en-GB" sz="240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6DE71A25-245F-EDF6-2005-F53666573777}"/>
              </a:ext>
            </a:extLst>
          </p:cNvPr>
          <p:cNvSpPr/>
          <p:nvPr/>
        </p:nvSpPr>
        <p:spPr>
          <a:xfrm>
            <a:off x="634999" y="1615470"/>
            <a:ext cx="7823943" cy="3093492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marL="457189" indent="-457189">
              <a:lnSpc>
                <a:spcPts val="4320"/>
              </a:lnSpc>
              <a:buFont typeface="+mj-lt"/>
              <a:buAutoNum type="arabicPeriod"/>
            </a:pPr>
            <a:endParaRPr lang="de-DE" sz="2400" b="1" kern="0" spc="-16" dirty="0">
              <a:solidFill>
                <a:schemeClr val="bg1"/>
              </a:solidFill>
              <a:latin typeface="DM Sans" pitchFamily="34" charset="0"/>
            </a:endParaRPr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2A143FEF-196F-CD7F-B22C-164EEC3E27A5}"/>
              </a:ext>
            </a:extLst>
          </p:cNvPr>
          <p:cNvSpPr/>
          <p:nvPr/>
        </p:nvSpPr>
        <p:spPr>
          <a:xfrm>
            <a:off x="3703052" y="585484"/>
            <a:ext cx="6858000" cy="222251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>
              <a:lnSpc>
                <a:spcPts val="1751"/>
              </a:lnSpc>
            </a:pPr>
            <a:r>
              <a:rPr lang="de-DE" sz="2400" b="1" kern="0" spc="-16" dirty="0">
                <a:solidFill>
                  <a:schemeClr val="bg1"/>
                </a:solidFill>
                <a:latin typeface="DM Sans" pitchFamily="34" charset="0"/>
              </a:rPr>
              <a:t>Batch Year vs. Funding </a:t>
            </a:r>
            <a:r>
              <a:rPr lang="de-DE" sz="2400" b="1" kern="0" spc="-16" dirty="0" err="1">
                <a:solidFill>
                  <a:schemeClr val="bg1"/>
                </a:solidFill>
                <a:latin typeface="DM Sans" pitchFamily="34" charset="0"/>
              </a:rPr>
              <a:t>Amount</a:t>
            </a:r>
            <a:endParaRPr lang="de-DE" sz="2400" b="1" kern="0" spc="-16" dirty="0">
              <a:solidFill>
                <a:schemeClr val="bg1"/>
              </a:solidFill>
              <a:latin typeface="DM Sans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4B96073-91E4-975B-3370-1B1525D52EDD}"/>
              </a:ext>
            </a:extLst>
          </p:cNvPr>
          <p:cNvSpPr txBox="1"/>
          <p:nvPr/>
        </p:nvSpPr>
        <p:spPr>
          <a:xfrm>
            <a:off x="11982569" y="6176990"/>
            <a:ext cx="379895" cy="621453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>
            <a:lvl1pPr marL="342900" indent="-342900">
              <a:lnSpc>
                <a:spcPts val="3240"/>
              </a:lnSpc>
              <a:buFont typeface="+mj-lt"/>
              <a:buAutoNum type="arabicPeriod"/>
              <a:defRPr b="1" kern="0" spc="-12">
                <a:solidFill>
                  <a:srgbClr val="0D0451"/>
                </a:solidFill>
                <a:latin typeface="DM Sans" pitchFamily="34" charset="0"/>
              </a:defRPr>
            </a:lvl1pPr>
          </a:lstStyle>
          <a:p>
            <a:pPr marL="0" indent="0">
              <a:buNone/>
            </a:pPr>
            <a:r>
              <a:rPr lang="de-DE" sz="1867" dirty="0"/>
              <a:t>3</a:t>
            </a:r>
          </a:p>
        </p:txBody>
      </p:sp>
      <p:pic>
        <p:nvPicPr>
          <p:cNvPr id="2" name="Picture 4" descr="TUM.ai Logo">
            <a:extLst>
              <a:ext uri="{FF2B5EF4-FFF2-40B4-BE49-F238E27FC236}">
                <a16:creationId xmlns:a16="http://schemas.microsoft.com/office/drawing/2014/main" id="{0B4539A5-7504-3101-5347-687539532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50" y="6297305"/>
            <a:ext cx="1431758" cy="36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750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B9281-2D0D-4426-A323-D07F16DFB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>
            <a:extLst>
              <a:ext uri="{FF2B5EF4-FFF2-40B4-BE49-F238E27FC236}">
                <a16:creationId xmlns:a16="http://schemas.microsoft.com/office/drawing/2014/main" id="{500C4073-41AA-7E4F-E782-727CB0C017A7}"/>
              </a:ext>
            </a:extLst>
          </p:cNvPr>
          <p:cNvSpPr>
            <a:spLocks/>
          </p:cNvSpPr>
          <p:nvPr/>
        </p:nvSpPr>
        <p:spPr>
          <a:xfrm>
            <a:off x="1" y="0"/>
            <a:ext cx="12192000" cy="6858000"/>
          </a:xfrm>
          <a:prstGeom prst="roundRect">
            <a:avLst>
              <a:gd name="adj" fmla="val -40000"/>
            </a:avLst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50000"/>
                </a:schemeClr>
              </a:gs>
              <a:gs pos="54000">
                <a:schemeClr val="accent1">
                  <a:lumMod val="75000"/>
                </a:schemeClr>
              </a:gs>
            </a:gsLst>
            <a:lin ang="2700000"/>
          </a:gradFill>
          <a:ln/>
        </p:spPr>
        <p:txBody>
          <a:bodyPr/>
          <a:lstStyle/>
          <a:p>
            <a:endParaRPr lang="en-GB" sz="240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847C235E-CF61-77DC-F1E1-0A8C44B31C5B}"/>
              </a:ext>
            </a:extLst>
          </p:cNvPr>
          <p:cNvSpPr/>
          <p:nvPr/>
        </p:nvSpPr>
        <p:spPr>
          <a:xfrm>
            <a:off x="634999" y="1615470"/>
            <a:ext cx="7823943" cy="3093492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marL="457189" indent="-457189">
              <a:lnSpc>
                <a:spcPts val="4320"/>
              </a:lnSpc>
              <a:buFont typeface="+mj-lt"/>
              <a:buAutoNum type="arabicPeriod"/>
            </a:pPr>
            <a:endParaRPr lang="de-DE" sz="2400" b="1" kern="0" spc="-16" dirty="0">
              <a:solidFill>
                <a:schemeClr val="bg1"/>
              </a:solidFill>
              <a:latin typeface="DM Sans" pitchFamily="34" charset="0"/>
            </a:endParaRPr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9689634B-6DBC-7EAD-58A0-D85E1723DA41}"/>
              </a:ext>
            </a:extLst>
          </p:cNvPr>
          <p:cNvSpPr/>
          <p:nvPr/>
        </p:nvSpPr>
        <p:spPr>
          <a:xfrm>
            <a:off x="3474452" y="585484"/>
            <a:ext cx="6858000" cy="222251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>
              <a:lnSpc>
                <a:spcPts val="1751"/>
              </a:lnSpc>
            </a:pPr>
            <a:r>
              <a:rPr lang="de-DE" sz="2400" b="1" kern="0" spc="-16" dirty="0">
                <a:solidFill>
                  <a:schemeClr val="bg1"/>
                </a:solidFill>
                <a:latin typeface="DM Sans" pitchFamily="34" charset="0"/>
              </a:rPr>
              <a:t>Company Location vs. Funding </a:t>
            </a:r>
            <a:r>
              <a:rPr lang="de-DE" sz="2400" b="1" kern="0" spc="-16" dirty="0" err="1">
                <a:solidFill>
                  <a:schemeClr val="bg1"/>
                </a:solidFill>
                <a:latin typeface="DM Sans" pitchFamily="34" charset="0"/>
              </a:rPr>
              <a:t>Amount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FD5A71A-21B0-A522-0FDF-3B43385BBA00}"/>
              </a:ext>
            </a:extLst>
          </p:cNvPr>
          <p:cNvSpPr txBox="1"/>
          <p:nvPr/>
        </p:nvSpPr>
        <p:spPr>
          <a:xfrm>
            <a:off x="11982569" y="6176990"/>
            <a:ext cx="379895" cy="621453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>
            <a:lvl1pPr marL="342900" indent="-342900">
              <a:lnSpc>
                <a:spcPts val="3240"/>
              </a:lnSpc>
              <a:buFont typeface="+mj-lt"/>
              <a:buAutoNum type="arabicPeriod"/>
              <a:defRPr b="1" kern="0" spc="-12">
                <a:solidFill>
                  <a:srgbClr val="0D0451"/>
                </a:solidFill>
                <a:latin typeface="DM Sans" pitchFamily="34" charset="0"/>
              </a:defRPr>
            </a:lvl1pPr>
          </a:lstStyle>
          <a:p>
            <a:pPr marL="0" indent="0">
              <a:buNone/>
            </a:pPr>
            <a:r>
              <a:rPr lang="de-DE" sz="1867" dirty="0"/>
              <a:t>3</a:t>
            </a:r>
          </a:p>
        </p:txBody>
      </p:sp>
      <p:pic>
        <p:nvPicPr>
          <p:cNvPr id="2" name="Picture 4" descr="TUM.ai Logo">
            <a:extLst>
              <a:ext uri="{FF2B5EF4-FFF2-40B4-BE49-F238E27FC236}">
                <a16:creationId xmlns:a16="http://schemas.microsoft.com/office/drawing/2014/main" id="{9A38CDBC-F0A1-D8E2-9676-9F45AF6CB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50" y="6297305"/>
            <a:ext cx="1431758" cy="36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202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442B9-D232-1DB2-2628-262570FD0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>
            <a:extLst>
              <a:ext uri="{FF2B5EF4-FFF2-40B4-BE49-F238E27FC236}">
                <a16:creationId xmlns:a16="http://schemas.microsoft.com/office/drawing/2014/main" id="{512F3863-4A4E-017A-CF3F-8B066DFE6BA5}"/>
              </a:ext>
            </a:extLst>
          </p:cNvPr>
          <p:cNvSpPr>
            <a:spLocks/>
          </p:cNvSpPr>
          <p:nvPr/>
        </p:nvSpPr>
        <p:spPr>
          <a:xfrm>
            <a:off x="1" y="0"/>
            <a:ext cx="12192000" cy="6858000"/>
          </a:xfrm>
          <a:prstGeom prst="roundRect">
            <a:avLst>
              <a:gd name="adj" fmla="val -40000"/>
            </a:avLst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50000"/>
                </a:schemeClr>
              </a:gs>
              <a:gs pos="54000">
                <a:schemeClr val="accent1">
                  <a:lumMod val="75000"/>
                </a:schemeClr>
              </a:gs>
            </a:gsLst>
            <a:lin ang="2700000"/>
          </a:gradFill>
          <a:ln/>
        </p:spPr>
        <p:txBody>
          <a:bodyPr/>
          <a:lstStyle/>
          <a:p>
            <a:endParaRPr lang="en-GB" sz="240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D3B01DF0-9ECF-116E-5B4B-EB8790C2E8C1}"/>
              </a:ext>
            </a:extLst>
          </p:cNvPr>
          <p:cNvSpPr/>
          <p:nvPr/>
        </p:nvSpPr>
        <p:spPr>
          <a:xfrm>
            <a:off x="634999" y="1615470"/>
            <a:ext cx="7823943" cy="3093492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marL="457189" indent="-457189">
              <a:lnSpc>
                <a:spcPts val="4320"/>
              </a:lnSpc>
              <a:buFont typeface="+mj-lt"/>
              <a:buAutoNum type="arabicPeriod"/>
            </a:pPr>
            <a:endParaRPr lang="de-DE" sz="2400" b="1" kern="0" spc="-16" dirty="0">
              <a:solidFill>
                <a:schemeClr val="bg1"/>
              </a:solidFill>
              <a:latin typeface="DM Sans" pitchFamily="34" charset="0"/>
            </a:endParaRPr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B5E95316-63A8-E808-0631-E418A22C1A6A}"/>
              </a:ext>
            </a:extLst>
          </p:cNvPr>
          <p:cNvSpPr/>
          <p:nvPr/>
        </p:nvSpPr>
        <p:spPr>
          <a:xfrm>
            <a:off x="3474452" y="585484"/>
            <a:ext cx="6858000" cy="222251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>
              <a:lnSpc>
                <a:spcPts val="1751"/>
              </a:lnSpc>
            </a:pPr>
            <a:r>
              <a:rPr lang="de-DE" sz="2400" b="1" kern="0" spc="-16" dirty="0">
                <a:solidFill>
                  <a:schemeClr val="bg1"/>
                </a:solidFill>
                <a:latin typeface="DM Sans" pitchFamily="34" charset="0"/>
              </a:rPr>
              <a:t>In </a:t>
            </a:r>
            <a:r>
              <a:rPr lang="de-DE" sz="2400" b="1" kern="0" spc="-16" dirty="0" err="1">
                <a:solidFill>
                  <a:schemeClr val="bg1"/>
                </a:solidFill>
                <a:latin typeface="DM Sans" pitchFamily="34" charset="0"/>
              </a:rPr>
              <a:t>which</a:t>
            </a:r>
            <a:r>
              <a:rPr lang="de-DE" sz="2400" b="1" kern="0" spc="-16" dirty="0">
                <a:solidFill>
                  <a:schemeClr val="bg1"/>
                </a:solidFill>
                <a:latin typeface="DM Sans" pitchFamily="34" charset="0"/>
              </a:rPr>
              <a:t> </a:t>
            </a:r>
            <a:r>
              <a:rPr lang="de-DE" sz="2400" b="1" kern="0" spc="-16" dirty="0" err="1">
                <a:solidFill>
                  <a:schemeClr val="bg1"/>
                </a:solidFill>
                <a:latin typeface="DM Sans" pitchFamily="34" charset="0"/>
              </a:rPr>
              <a:t>sectors</a:t>
            </a:r>
            <a:r>
              <a:rPr lang="de-DE" sz="2400" b="1" kern="0" spc="-16" dirty="0">
                <a:solidFill>
                  <a:schemeClr val="bg1"/>
                </a:solidFill>
                <a:latin typeface="DM Sans" pitchFamily="34" charset="0"/>
              </a:rPr>
              <a:t> </a:t>
            </a:r>
            <a:r>
              <a:rPr lang="de-DE" sz="2400" b="1" kern="0" spc="-16" dirty="0" err="1">
                <a:solidFill>
                  <a:schemeClr val="bg1"/>
                </a:solidFill>
                <a:latin typeface="DM Sans" pitchFamily="34" charset="0"/>
              </a:rPr>
              <a:t>does</a:t>
            </a:r>
            <a:r>
              <a:rPr lang="de-DE" sz="2400" b="1" kern="0" spc="-16" dirty="0">
                <a:solidFill>
                  <a:schemeClr val="bg1"/>
                </a:solidFill>
                <a:latin typeface="DM Sans" pitchFamily="34" charset="0"/>
              </a:rPr>
              <a:t> YC </a:t>
            </a:r>
            <a:r>
              <a:rPr lang="de-DE" sz="2400" b="1" kern="0" spc="-16" dirty="0" err="1">
                <a:solidFill>
                  <a:schemeClr val="bg1"/>
                </a:solidFill>
                <a:latin typeface="DM Sans" pitchFamily="34" charset="0"/>
              </a:rPr>
              <a:t>invest</a:t>
            </a:r>
            <a:r>
              <a:rPr lang="de-DE" sz="2400" b="1" kern="0" spc="-16" dirty="0">
                <a:solidFill>
                  <a:schemeClr val="bg1"/>
                </a:solidFill>
                <a:latin typeface="DM Sans" pitchFamily="34" charset="0"/>
              </a:rPr>
              <a:t> in?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57852CC-D3BB-970A-C617-6FB0AE6D4F21}"/>
              </a:ext>
            </a:extLst>
          </p:cNvPr>
          <p:cNvSpPr txBox="1"/>
          <p:nvPr/>
        </p:nvSpPr>
        <p:spPr>
          <a:xfrm>
            <a:off x="11982569" y="6176990"/>
            <a:ext cx="379895" cy="621453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>
            <a:lvl1pPr marL="342900" indent="-342900">
              <a:lnSpc>
                <a:spcPts val="3240"/>
              </a:lnSpc>
              <a:buFont typeface="+mj-lt"/>
              <a:buAutoNum type="arabicPeriod"/>
              <a:defRPr b="1" kern="0" spc="-12">
                <a:solidFill>
                  <a:srgbClr val="0D0451"/>
                </a:solidFill>
                <a:latin typeface="DM Sans" pitchFamily="34" charset="0"/>
              </a:defRPr>
            </a:lvl1pPr>
          </a:lstStyle>
          <a:p>
            <a:pPr marL="0" indent="0">
              <a:buNone/>
            </a:pPr>
            <a:r>
              <a:rPr lang="de-DE" sz="1867" dirty="0"/>
              <a:t>4</a:t>
            </a:r>
          </a:p>
        </p:txBody>
      </p:sp>
      <p:pic>
        <p:nvPicPr>
          <p:cNvPr id="2" name="Picture 4" descr="TUM.ai Logo">
            <a:extLst>
              <a:ext uri="{FF2B5EF4-FFF2-40B4-BE49-F238E27FC236}">
                <a16:creationId xmlns:a16="http://schemas.microsoft.com/office/drawing/2014/main" id="{3CF4CA3A-B203-7A4B-7556-903BDFD27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50" y="6297305"/>
            <a:ext cx="1431758" cy="36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097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Macintosh PowerPoint</Application>
  <PresentationFormat>Breitbild</PresentationFormat>
  <Paragraphs>15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DM Sans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Fabian Rippel</dc:creator>
  <cp:lastModifiedBy>Fabian Rippel</cp:lastModifiedBy>
  <cp:revision>5</cp:revision>
  <dcterms:created xsi:type="dcterms:W3CDTF">2024-10-19T13:01:40Z</dcterms:created>
  <dcterms:modified xsi:type="dcterms:W3CDTF">2024-10-19T13:27:20Z</dcterms:modified>
</cp:coreProperties>
</file>