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6"/>
  </p:handoutMasterIdLst>
  <p:sldIdLst>
    <p:sldId id="258" r:id="rId2"/>
    <p:sldId id="259" r:id="rId3"/>
    <p:sldId id="260" r:id="rId4"/>
    <p:sldId id="262" r:id="rId5"/>
    <p:sldId id="265" r:id="rId6"/>
    <p:sldId id="264" r:id="rId7"/>
    <p:sldId id="267" r:id="rId8"/>
    <p:sldId id="266" r:id="rId9"/>
    <p:sldId id="263" r:id="rId10"/>
    <p:sldId id="261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8DE"/>
    <a:srgbClr val="439CF8"/>
    <a:srgbClr val="FFFFFF"/>
    <a:srgbClr val="1B4C73"/>
    <a:srgbClr val="4F84A6"/>
    <a:srgbClr val="6FA7BF"/>
    <a:srgbClr val="103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2"/>
    <p:restoredTop sz="94686"/>
  </p:normalViewPr>
  <p:slideViewPr>
    <p:cSldViewPr snapToGrid="0" snapToObjects="1">
      <p:cViewPr varScale="1">
        <p:scale>
          <a:sx n="81" d="100"/>
          <a:sy n="81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4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36A706-3A8C-CD46-AB51-9028F1ACE5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E1F24-CD65-7344-AAF9-E6DE567989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4DCA5-E896-5645-AEDE-CD61095F59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F243A-B7C3-4646-AD02-BF437BEDE5A9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23D1A9-2A07-1941-A0F0-2AEA39D66B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87C30-C0A9-124C-B130-3F493B0A956A}" type="datetimeFigureOut">
              <a:rPr lang="de-AT" smtClean="0"/>
              <a:t>29.04.2020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9296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A813-85D0-7D4D-90DA-75EA67D07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7370-8C6A-8449-8A60-5DD156EA6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A36D4-1F69-214C-ADE5-4435002C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773F-545B-504C-81DA-86C88E57A11F}" type="datetimeFigureOut">
              <a:rPr lang="de-AT" smtClean="0"/>
              <a:t>29.04.2020</a:t>
            </a:fld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3601-FEA6-1141-BDBF-E6212D04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9E676-9709-A441-B4A3-01269B58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ADE8-D4C4-F34E-88BD-97769C114B45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731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ECD-1552-E648-96D6-37E8EA7F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317F1-2249-4642-A335-BF757BAAF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01560-FA6B-814A-9BE4-81B30CE3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773F-545B-504C-81DA-86C88E57A11F}" type="datetimeFigureOut">
              <a:rPr lang="de-AT" smtClean="0"/>
              <a:t>29.04.2020</a:t>
            </a:fld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AA9B-3B74-9942-89C3-3E7D8355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0FA8-0DE7-5C4C-8D34-B5767353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ADE8-D4C4-F34E-88BD-97769C114B45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592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62225-3B81-DC41-8A33-C5CE025FC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9F613-7D4D-6D47-881D-375ECF17E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3DCD5-A764-8443-A1E9-FC9C4112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773F-545B-504C-81DA-86C88E57A11F}" type="datetimeFigureOut">
              <a:rPr lang="de-AT" smtClean="0"/>
              <a:t>29.04.2020</a:t>
            </a:fld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CB41-236A-C046-B1B0-D7A625F4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18F7-A94A-E24B-98F0-E4C86DCE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ADE8-D4C4-F34E-88BD-97769C114B45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200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378C-B778-CB42-8543-7EA66C73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F726-3E0A-064C-AE66-B1AD2C783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7B94D-8675-A24D-A80F-E0E07DFA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773F-545B-504C-81DA-86C88E57A11F}" type="datetimeFigureOut">
              <a:rPr lang="de-AT" smtClean="0"/>
              <a:t>29.04.2020</a:t>
            </a:fld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FD146-ADFD-0240-B6E1-7CB863C1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E4128-5DC0-1B4E-93FB-1234C738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ADE8-D4C4-F34E-88BD-97769C114B45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3159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3FE3-8855-B64D-9F2B-B8E09249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0C920-D71D-2743-ADDF-B62D2FBC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4385-2EF3-6940-8181-BC786B1B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773F-545B-504C-81DA-86C88E57A11F}" type="datetimeFigureOut">
              <a:rPr lang="de-AT" smtClean="0"/>
              <a:t>29.04.2020</a:t>
            </a:fld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6FF7-8ACD-904D-88D7-929A711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77AB-EEA0-9645-9FCC-E7C8782B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ADE8-D4C4-F34E-88BD-97769C114B45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743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C727-3019-C34E-95D8-12189FA9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84CB-5DCD-B14A-96FC-C6BA018E1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889DF-B6F3-BB49-A263-A55A49072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C4798-788D-9D49-B4A3-2E8A5F52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773F-545B-504C-81DA-86C88E57A11F}" type="datetimeFigureOut">
              <a:rPr lang="de-AT" smtClean="0"/>
              <a:t>29.04.2020</a:t>
            </a:fld>
            <a:endParaRPr lang="de-A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ADF32-9D48-1742-AD90-B2C0BFD5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820F8-A3FF-974A-BEF5-1A6C1B5A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ADE8-D4C4-F34E-88BD-97769C114B45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328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9BD8-5393-3A4D-B37B-671296A5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C2ED5-CFD1-9642-81B2-A65FBD1B8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50BC3-9FF6-1244-8023-BB552D16E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E018C-D9FD-C64E-8D41-9965B9108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27566-EC48-1543-B3B4-044C22098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508E4-C567-2743-8633-4CD15B45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773F-545B-504C-81DA-86C88E57A11F}" type="datetimeFigureOut">
              <a:rPr lang="de-AT" smtClean="0"/>
              <a:t>29.04.2020</a:t>
            </a:fld>
            <a:endParaRPr lang="de-A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7FFC3-9F7E-4044-B35D-91E4C612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B85F1-ADCB-F64F-9262-B657FCBA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ADE8-D4C4-F34E-88BD-97769C114B45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470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1600-6C0A-2645-B4EC-50AE23FC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67FB5-B49D-204A-A21F-3EAB3270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773F-545B-504C-81DA-86C88E57A11F}" type="datetimeFigureOut">
              <a:rPr lang="de-AT" smtClean="0"/>
              <a:t>29.04.2020</a:t>
            </a:fld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DB6E1-0D16-204B-975D-ACE6D4D2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CD642-E1BE-6A47-9299-DD9DCD68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ADE8-D4C4-F34E-88BD-97769C114B45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899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FB46C-8BA9-B64B-97E3-0CB4F5E6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773F-545B-504C-81DA-86C88E57A11F}" type="datetimeFigureOut">
              <a:rPr lang="de-AT" smtClean="0"/>
              <a:t>29.04.2020</a:t>
            </a:fld>
            <a:endParaRPr lang="de-A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B1170-B91D-B349-BB51-233B7B10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19BB5-B285-1B4D-B5A9-F21C9BD0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ADE8-D4C4-F34E-88BD-97769C114B45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2542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FB18-09D2-F148-86B8-12E0E916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F2B7-7B73-0C4C-BAA9-1B9CFA90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D8EC1-C38C-BD44-AB68-C46CE6748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04A55-6C96-1240-BC33-9EC6A007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773F-545B-504C-81DA-86C88E57A11F}" type="datetimeFigureOut">
              <a:rPr lang="de-AT" smtClean="0"/>
              <a:t>29.04.2020</a:t>
            </a:fld>
            <a:endParaRPr lang="de-A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C75-0BD1-0E42-9B15-2730C9C8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521BA-25A4-B241-96B0-533E6D98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ADE8-D4C4-F34E-88BD-97769C114B45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363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A93F-6883-C540-AE72-C7FFDDA1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953A5-B9A0-004B-9256-D82D26A62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86CD0-A2F6-AE4A-9C90-1DB717314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2AFF1-9B20-D941-B423-BE3B6473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773F-545B-504C-81DA-86C88E57A11F}" type="datetimeFigureOut">
              <a:rPr lang="de-AT" smtClean="0"/>
              <a:t>29.04.2020</a:t>
            </a:fld>
            <a:endParaRPr lang="de-A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ECA51-715E-144A-9D49-3469767A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C8DF8-84B0-1C4D-8673-5796F810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ADE8-D4C4-F34E-88BD-97769C114B45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7222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C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A09E3-ED67-7D42-B3E5-FC38A9B75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86F4E-2A96-8F46-B1AD-88AE42F05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773F-545B-504C-81DA-86C88E57A11F}" type="datetimeFigureOut">
              <a:rPr lang="de-AT" smtClean="0"/>
              <a:t>29.04.2020</a:t>
            </a:fld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AEAC-856B-1346-A5ED-9D7E894C9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68648-7843-B641-9CB6-852E7DB36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ADE8-D4C4-F34E-88BD-97769C114B45}" type="slidenum">
              <a:rPr lang="de-AT" smtClean="0"/>
              <a:t>‹Nr.›</a:t>
            </a:fld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C3587-C67D-914E-85FB-64346B286CD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23415" y="136525"/>
            <a:ext cx="962396" cy="851350"/>
          </a:xfrm>
          <a:prstGeom prst="rect">
            <a:avLst/>
          </a:prstGeom>
        </p:spPr>
      </p:pic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B06D2AD-1835-644F-B6C8-1D586CB4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083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CE8D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CE8D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CE8D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CE8D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CE8D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CE8D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A95B-4069-3D49-86CB-7E3A75008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6444" y="4979927"/>
            <a:ext cx="3279112" cy="977778"/>
          </a:xfrm>
        </p:spPr>
        <p:txBody>
          <a:bodyPr/>
          <a:lstStyle/>
          <a:p>
            <a:r>
              <a:rPr lang="de-AT" dirty="0"/>
              <a:t>React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B661B4-EEBA-C24E-975B-5BF151584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92" y="1032597"/>
            <a:ext cx="4255616" cy="3764583"/>
          </a:xfrm>
          <a:prstGeom prst="rect">
            <a:avLst/>
          </a:prstGeom>
        </p:spPr>
      </p:pic>
      <p:grpSp>
        <p:nvGrpSpPr>
          <p:cNvPr id="208" name="Group 207">
            <a:extLst>
              <a:ext uri="{FF2B5EF4-FFF2-40B4-BE49-F238E27FC236}">
                <a16:creationId xmlns:a16="http://schemas.microsoft.com/office/drawing/2014/main" id="{D20575B9-8D9C-DF43-9772-9E97558EE727}"/>
              </a:ext>
            </a:extLst>
          </p:cNvPr>
          <p:cNvGrpSpPr/>
          <p:nvPr/>
        </p:nvGrpSpPr>
        <p:grpSpPr>
          <a:xfrm>
            <a:off x="2259694" y="2849487"/>
            <a:ext cx="1597860" cy="130799"/>
            <a:chOff x="2259694" y="2849487"/>
            <a:chExt cx="1597860" cy="1307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F591FD2-113B-D043-BDCF-C70E83126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0493" y="2914887"/>
              <a:ext cx="1467061" cy="0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614ED0-2DCC-7045-A3A0-D74DDBB3CBE5}"/>
                </a:ext>
              </a:extLst>
            </p:cNvPr>
            <p:cNvSpPr/>
            <p:nvPr/>
          </p:nvSpPr>
          <p:spPr>
            <a:xfrm>
              <a:off x="2259694" y="2849487"/>
              <a:ext cx="130799" cy="130799"/>
            </a:xfrm>
            <a:prstGeom prst="ellipse">
              <a:avLst/>
            </a:prstGeom>
            <a:solidFill>
              <a:srgbClr val="439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880DCCA-77C0-4648-8CB7-A6F5B8013F83}"/>
              </a:ext>
            </a:extLst>
          </p:cNvPr>
          <p:cNvGrpSpPr/>
          <p:nvPr/>
        </p:nvGrpSpPr>
        <p:grpSpPr>
          <a:xfrm>
            <a:off x="2259694" y="2374342"/>
            <a:ext cx="1787082" cy="261971"/>
            <a:chOff x="2259694" y="2374342"/>
            <a:chExt cx="1787082" cy="2619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6C31DA-5FB6-2241-B7DF-54E518CC1F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0376" y="2374342"/>
              <a:ext cx="1046400" cy="0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0FC39C-47AA-EB44-8689-5C967C7D6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8925" y="2374342"/>
              <a:ext cx="171451" cy="196572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48A504-D742-594F-8F72-1200224625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0493" y="2570914"/>
              <a:ext cx="438434" cy="0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8598AC6-F589-6943-AA1A-2700EEABEBE4}"/>
                </a:ext>
              </a:extLst>
            </p:cNvPr>
            <p:cNvSpPr/>
            <p:nvPr/>
          </p:nvSpPr>
          <p:spPr>
            <a:xfrm>
              <a:off x="2259694" y="2505514"/>
              <a:ext cx="130799" cy="130799"/>
            </a:xfrm>
            <a:prstGeom prst="ellipse">
              <a:avLst/>
            </a:prstGeom>
            <a:solidFill>
              <a:srgbClr val="439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1237F18-772B-F44E-8006-202193FD3861}"/>
              </a:ext>
            </a:extLst>
          </p:cNvPr>
          <p:cNvGrpSpPr/>
          <p:nvPr/>
        </p:nvGrpSpPr>
        <p:grpSpPr>
          <a:xfrm>
            <a:off x="2259693" y="1773557"/>
            <a:ext cx="1852482" cy="445341"/>
            <a:chOff x="2259693" y="1773557"/>
            <a:chExt cx="1852482" cy="44534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D0A713-EE4F-0B49-BF56-EF9D9D1911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5675" y="2210857"/>
              <a:ext cx="796500" cy="0"/>
            </a:xfrm>
            <a:prstGeom prst="line">
              <a:avLst/>
            </a:prstGeom>
            <a:ln w="254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F4216-DCBC-9245-B2AD-198D65CC76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6811" y="1841838"/>
              <a:ext cx="248864" cy="377060"/>
            </a:xfrm>
            <a:prstGeom prst="line">
              <a:avLst/>
            </a:prstGeom>
            <a:ln w="254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CBF76C4-2695-124E-96C2-245E5B6FA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57" y="1838957"/>
              <a:ext cx="723354" cy="4542"/>
            </a:xfrm>
            <a:prstGeom prst="line">
              <a:avLst/>
            </a:prstGeom>
            <a:ln w="254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FF5E8A6-214F-334C-A183-C6DAD03ECAA2}"/>
                </a:ext>
              </a:extLst>
            </p:cNvPr>
            <p:cNvSpPr/>
            <p:nvPr/>
          </p:nvSpPr>
          <p:spPr>
            <a:xfrm>
              <a:off x="2259693" y="1773557"/>
              <a:ext cx="130799" cy="130799"/>
            </a:xfrm>
            <a:prstGeom prst="ellipse">
              <a:avLst/>
            </a:prstGeom>
            <a:solidFill>
              <a:srgbClr val="439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73102F9-13C7-E248-B9C6-736F83598481}"/>
              </a:ext>
            </a:extLst>
          </p:cNvPr>
          <p:cNvGrpSpPr/>
          <p:nvPr/>
        </p:nvGrpSpPr>
        <p:grpSpPr>
          <a:xfrm>
            <a:off x="2246162" y="1111542"/>
            <a:ext cx="2042051" cy="689847"/>
            <a:chOff x="2246162" y="1111542"/>
            <a:chExt cx="2042051" cy="68984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C2F3AA-CEBF-1741-BA2C-04E80C2FE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5013" y="1801387"/>
              <a:ext cx="523200" cy="0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C191F72-B64B-8544-87B8-FCBAE8DAD8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9397" y="1181944"/>
              <a:ext cx="515616" cy="619445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D1A6192-5DD8-4F47-AEEC-6EC8EC6EF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57" y="1181944"/>
              <a:ext cx="914924" cy="0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0DD4F5-6FF9-9843-89D9-3796100A218C}"/>
                </a:ext>
              </a:extLst>
            </p:cNvPr>
            <p:cNvSpPr/>
            <p:nvPr/>
          </p:nvSpPr>
          <p:spPr>
            <a:xfrm>
              <a:off x="2246162" y="1111542"/>
              <a:ext cx="130799" cy="130799"/>
            </a:xfrm>
            <a:prstGeom prst="ellipse">
              <a:avLst/>
            </a:prstGeom>
            <a:solidFill>
              <a:srgbClr val="439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50F5430-3C9A-6743-B54D-D7E01CA666DC}"/>
              </a:ext>
            </a:extLst>
          </p:cNvPr>
          <p:cNvGrpSpPr/>
          <p:nvPr/>
        </p:nvGrpSpPr>
        <p:grpSpPr>
          <a:xfrm>
            <a:off x="2254106" y="3420847"/>
            <a:ext cx="1650294" cy="253654"/>
            <a:chOff x="2254106" y="3420847"/>
            <a:chExt cx="1650294" cy="25365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C0B592F-1734-6644-BEB4-A58935A91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1253" y="3420847"/>
              <a:ext cx="603147" cy="8153"/>
            </a:xfrm>
            <a:prstGeom prst="line">
              <a:avLst/>
            </a:prstGeom>
            <a:ln w="254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5078C32-2CFB-9F41-9B38-3B13C4658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7867" y="3423584"/>
              <a:ext cx="205759" cy="192495"/>
            </a:xfrm>
            <a:prstGeom prst="line">
              <a:avLst/>
            </a:prstGeom>
            <a:ln w="254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04D606D-1362-8446-8511-ECA66E067B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850" y="3611934"/>
              <a:ext cx="752237" cy="0"/>
            </a:xfrm>
            <a:prstGeom prst="line">
              <a:avLst/>
            </a:prstGeom>
            <a:ln w="254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9C1C8A8-228D-3B48-8EC4-5818AA1229A6}"/>
                </a:ext>
              </a:extLst>
            </p:cNvPr>
            <p:cNvSpPr/>
            <p:nvPr/>
          </p:nvSpPr>
          <p:spPr>
            <a:xfrm>
              <a:off x="2254106" y="3543702"/>
              <a:ext cx="130799" cy="130799"/>
            </a:xfrm>
            <a:prstGeom prst="ellipse">
              <a:avLst/>
            </a:prstGeom>
            <a:solidFill>
              <a:srgbClr val="439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99444123-F94F-6742-9B57-F3B62D15DC5D}"/>
              </a:ext>
            </a:extLst>
          </p:cNvPr>
          <p:cNvGrpSpPr/>
          <p:nvPr/>
        </p:nvGrpSpPr>
        <p:grpSpPr>
          <a:xfrm>
            <a:off x="2261544" y="3765659"/>
            <a:ext cx="1836931" cy="239272"/>
            <a:chOff x="2261544" y="3765659"/>
            <a:chExt cx="1836931" cy="23927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3B55951-5DF7-F34A-89E2-B2774FD6D7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73659" y="3822252"/>
              <a:ext cx="161480" cy="182679"/>
            </a:xfrm>
            <a:prstGeom prst="line">
              <a:avLst/>
            </a:prstGeom>
            <a:ln w="254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8A18DBF-C84A-7D40-B7F1-FC8B001A2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9876" y="4004931"/>
              <a:ext cx="588599" cy="0"/>
            </a:xfrm>
            <a:prstGeom prst="line">
              <a:avLst/>
            </a:prstGeom>
            <a:ln w="254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3924A02-B650-8B49-9E80-9D4225BCCF88}"/>
                </a:ext>
              </a:extLst>
            </p:cNvPr>
            <p:cNvCxnSpPr>
              <a:cxnSpLocks/>
              <a:endCxn id="109" idx="6"/>
            </p:cNvCxnSpPr>
            <p:nvPr/>
          </p:nvCxnSpPr>
          <p:spPr>
            <a:xfrm flipH="1">
              <a:off x="2392343" y="3827401"/>
              <a:ext cx="990682" cy="3658"/>
            </a:xfrm>
            <a:prstGeom prst="line">
              <a:avLst/>
            </a:prstGeom>
            <a:ln w="254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A4EB571-373B-9942-B6F8-8D2B59D60F34}"/>
                </a:ext>
              </a:extLst>
            </p:cNvPr>
            <p:cNvSpPr/>
            <p:nvPr/>
          </p:nvSpPr>
          <p:spPr>
            <a:xfrm>
              <a:off x="2261544" y="3765659"/>
              <a:ext cx="130799" cy="130799"/>
            </a:xfrm>
            <a:prstGeom prst="ellipse">
              <a:avLst/>
            </a:prstGeom>
            <a:solidFill>
              <a:srgbClr val="439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A1528CB-7254-C14F-AE46-9AFECE164330}"/>
              </a:ext>
            </a:extLst>
          </p:cNvPr>
          <p:cNvGrpSpPr/>
          <p:nvPr/>
        </p:nvGrpSpPr>
        <p:grpSpPr>
          <a:xfrm>
            <a:off x="2291451" y="4260246"/>
            <a:ext cx="1996762" cy="395827"/>
            <a:chOff x="2291451" y="4260246"/>
            <a:chExt cx="1996762" cy="39582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AD5AEDF-26F7-9F4C-B94F-54D26DC40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3577" y="4260246"/>
              <a:ext cx="764636" cy="0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0437AA2-EE44-2E46-93A8-F040EE9F1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5611" y="4260246"/>
              <a:ext cx="327967" cy="330428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E0D06-B5EE-0340-8890-3B0EA0204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1433" y="4590674"/>
              <a:ext cx="774179" cy="0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57FF8FF-13A5-A644-BEF5-EE99F61352AD}"/>
                </a:ext>
              </a:extLst>
            </p:cNvPr>
            <p:cNvSpPr/>
            <p:nvPr/>
          </p:nvSpPr>
          <p:spPr>
            <a:xfrm>
              <a:off x="2291451" y="4525274"/>
              <a:ext cx="130799" cy="130799"/>
            </a:xfrm>
            <a:prstGeom prst="ellipse">
              <a:avLst/>
            </a:prstGeom>
            <a:solidFill>
              <a:srgbClr val="439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CB8B6D59-46B7-3E40-B26D-5B15F15F77B5}"/>
              </a:ext>
            </a:extLst>
          </p:cNvPr>
          <p:cNvSpPr txBox="1"/>
          <p:nvPr/>
        </p:nvSpPr>
        <p:spPr>
          <a:xfrm>
            <a:off x="4145354" y="6337891"/>
            <a:ext cx="3901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>
                <a:solidFill>
                  <a:srgbClr val="CCE8DE"/>
                </a:solidFill>
                <a:latin typeface="+mj-lt"/>
              </a:rPr>
              <a:t>Seifriedsberger</a:t>
            </a:r>
            <a:r>
              <a:rPr lang="de-AT" sz="1100" dirty="0">
                <a:solidFill>
                  <a:srgbClr val="CCE8DE"/>
                </a:solidFill>
                <a:latin typeface="+mj-lt"/>
              </a:rPr>
              <a:t>    </a:t>
            </a:r>
            <a:r>
              <a:rPr lang="de-AT" sz="1100" dirty="0" err="1">
                <a:solidFill>
                  <a:srgbClr val="CCE8DE"/>
                </a:solidFill>
                <a:latin typeface="+mj-lt"/>
              </a:rPr>
              <a:t>Wetzlmayer</a:t>
            </a:r>
            <a:r>
              <a:rPr lang="de-AT" sz="1100" dirty="0">
                <a:solidFill>
                  <a:srgbClr val="CCE8DE"/>
                </a:solidFill>
                <a:latin typeface="+mj-lt"/>
              </a:rPr>
              <a:t>    </a:t>
            </a:r>
            <a:r>
              <a:rPr lang="de-AT" sz="1100" dirty="0" err="1">
                <a:solidFill>
                  <a:srgbClr val="CCE8DE"/>
                </a:solidFill>
                <a:latin typeface="+mj-lt"/>
              </a:rPr>
              <a:t>Riffert</a:t>
            </a:r>
            <a:r>
              <a:rPr lang="de-AT" sz="1100" dirty="0">
                <a:solidFill>
                  <a:srgbClr val="CCE8DE"/>
                </a:solidFill>
                <a:latin typeface="+mj-lt"/>
              </a:rPr>
              <a:t>    Bauer    Moshammer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F1B3606-43C0-DF47-A5AB-68DEC93D58F3}"/>
              </a:ext>
            </a:extLst>
          </p:cNvPr>
          <p:cNvGrpSpPr/>
          <p:nvPr/>
        </p:nvGrpSpPr>
        <p:grpSpPr>
          <a:xfrm>
            <a:off x="8223810" y="3060839"/>
            <a:ext cx="1656628" cy="130799"/>
            <a:chOff x="8223810" y="3060839"/>
            <a:chExt cx="1656628" cy="130799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1D8119A-BA8E-9C48-B427-5CA43D41A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3810" y="3126239"/>
              <a:ext cx="1537967" cy="0"/>
            </a:xfrm>
            <a:prstGeom prst="line">
              <a:avLst/>
            </a:prstGeom>
            <a:ln w="254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C5E90D3-3328-5249-99A8-DC791D606E30}"/>
                </a:ext>
              </a:extLst>
            </p:cNvPr>
            <p:cNvSpPr/>
            <p:nvPr/>
          </p:nvSpPr>
          <p:spPr>
            <a:xfrm>
              <a:off x="9749639" y="3060839"/>
              <a:ext cx="130799" cy="130799"/>
            </a:xfrm>
            <a:prstGeom prst="ellipse">
              <a:avLst/>
            </a:prstGeom>
            <a:solidFill>
              <a:srgbClr val="439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5DCFFB9-A118-B544-A74B-096DED8D6CE1}"/>
              </a:ext>
            </a:extLst>
          </p:cNvPr>
          <p:cNvGrpSpPr/>
          <p:nvPr/>
        </p:nvGrpSpPr>
        <p:grpSpPr>
          <a:xfrm>
            <a:off x="8122710" y="2440114"/>
            <a:ext cx="1757728" cy="331666"/>
            <a:chOff x="8122710" y="2440114"/>
            <a:chExt cx="1757728" cy="331666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A165A72-03B1-5746-8FCA-3ADC873A2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2710" y="2771780"/>
              <a:ext cx="691090" cy="0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34D37B2-CDC7-5647-85BF-FF42D8679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4215" y="2505514"/>
              <a:ext cx="188578" cy="266266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3DB3D7B-81AC-0B4C-BFCB-29C3EC720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92793" y="2505514"/>
              <a:ext cx="808714" cy="0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7B6DD92-5213-6343-BD96-654318EDD612}"/>
                </a:ext>
              </a:extLst>
            </p:cNvPr>
            <p:cNvSpPr/>
            <p:nvPr/>
          </p:nvSpPr>
          <p:spPr>
            <a:xfrm>
              <a:off x="9749639" y="2440114"/>
              <a:ext cx="130799" cy="130799"/>
            </a:xfrm>
            <a:prstGeom prst="ellipse">
              <a:avLst/>
            </a:prstGeom>
            <a:solidFill>
              <a:srgbClr val="439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BF53F3DC-EFCB-9947-B441-7EA3C74AD59C}"/>
              </a:ext>
            </a:extLst>
          </p:cNvPr>
          <p:cNvGrpSpPr/>
          <p:nvPr/>
        </p:nvGrpSpPr>
        <p:grpSpPr>
          <a:xfrm>
            <a:off x="7948067" y="2023166"/>
            <a:ext cx="1932370" cy="251394"/>
            <a:chOff x="7948067" y="2023166"/>
            <a:chExt cx="1932370" cy="251394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E0E324D-ED7F-4348-9B2E-DBC5B56A7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067" y="2030368"/>
              <a:ext cx="586333" cy="0"/>
            </a:xfrm>
            <a:prstGeom prst="line">
              <a:avLst/>
            </a:prstGeom>
            <a:ln w="254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85D2F0D-6161-DD4A-AD08-8FA66A3CB2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7154" y="2023166"/>
              <a:ext cx="210446" cy="195732"/>
            </a:xfrm>
            <a:prstGeom prst="line">
              <a:avLst/>
            </a:prstGeom>
            <a:ln w="254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A686AEA-A9E7-1342-B5A5-C20964388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7602" y="2210858"/>
              <a:ext cx="1063905" cy="0"/>
            </a:xfrm>
            <a:prstGeom prst="line">
              <a:avLst/>
            </a:prstGeom>
            <a:ln w="254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3135768-85AF-1E4F-8A7E-2A95A933EE62}"/>
                </a:ext>
              </a:extLst>
            </p:cNvPr>
            <p:cNvSpPr/>
            <p:nvPr/>
          </p:nvSpPr>
          <p:spPr>
            <a:xfrm>
              <a:off x="9749638" y="2143761"/>
              <a:ext cx="130799" cy="130799"/>
            </a:xfrm>
            <a:prstGeom prst="ellipse">
              <a:avLst/>
            </a:prstGeom>
            <a:solidFill>
              <a:srgbClr val="439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5F9527F-E34E-F746-BCFC-1591C8505193}"/>
              </a:ext>
            </a:extLst>
          </p:cNvPr>
          <p:cNvGrpSpPr/>
          <p:nvPr/>
        </p:nvGrpSpPr>
        <p:grpSpPr>
          <a:xfrm>
            <a:off x="7777165" y="1216354"/>
            <a:ext cx="2103273" cy="551916"/>
            <a:chOff x="7777165" y="1216354"/>
            <a:chExt cx="2103273" cy="551916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AEF6ED3-20E6-B54F-B5B3-13258D617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7165" y="1768270"/>
              <a:ext cx="757235" cy="0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BB3B234-32E3-6D4A-85EB-C06F9DCC78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4403" y="1281755"/>
              <a:ext cx="567626" cy="486515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CCDEC58-BE34-BE47-B429-70C2888DA5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02030" y="1274654"/>
              <a:ext cx="699477" cy="7100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8D03ADB-5E15-DF46-A862-1A908589A962}"/>
                </a:ext>
              </a:extLst>
            </p:cNvPr>
            <p:cNvSpPr/>
            <p:nvPr/>
          </p:nvSpPr>
          <p:spPr>
            <a:xfrm>
              <a:off x="9749639" y="1216354"/>
              <a:ext cx="130799" cy="130799"/>
            </a:xfrm>
            <a:prstGeom prst="ellipse">
              <a:avLst/>
            </a:prstGeom>
            <a:solidFill>
              <a:srgbClr val="439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563F000-0A0E-344D-9FD1-0092BBBABD3B}"/>
              </a:ext>
            </a:extLst>
          </p:cNvPr>
          <p:cNvGrpSpPr/>
          <p:nvPr/>
        </p:nvGrpSpPr>
        <p:grpSpPr>
          <a:xfrm>
            <a:off x="8016183" y="3415297"/>
            <a:ext cx="1864255" cy="350362"/>
            <a:chOff x="8016183" y="3415297"/>
            <a:chExt cx="1864255" cy="350362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B8B92F9-D6C3-2F45-98C3-52510043F0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6183" y="3765659"/>
              <a:ext cx="1085846" cy="0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95F38DB-A169-F542-BFAE-3268477C9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2030" y="3480698"/>
              <a:ext cx="261043" cy="284961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3E8FF28-67F8-0248-B543-1C74D6899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3547" y="3476599"/>
              <a:ext cx="447960" cy="0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05BEB5B-1F2B-BC44-8BCF-B9AD55BE7AFD}"/>
                </a:ext>
              </a:extLst>
            </p:cNvPr>
            <p:cNvSpPr/>
            <p:nvPr/>
          </p:nvSpPr>
          <p:spPr>
            <a:xfrm>
              <a:off x="9749639" y="3415297"/>
              <a:ext cx="130799" cy="130799"/>
            </a:xfrm>
            <a:prstGeom prst="ellipse">
              <a:avLst/>
            </a:prstGeom>
            <a:solidFill>
              <a:srgbClr val="439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E6D68C6A-ED90-144E-B6A4-2410C9BC32CB}"/>
              </a:ext>
            </a:extLst>
          </p:cNvPr>
          <p:cNvGrpSpPr/>
          <p:nvPr/>
        </p:nvGrpSpPr>
        <p:grpSpPr>
          <a:xfrm>
            <a:off x="7874000" y="4009837"/>
            <a:ext cx="2006437" cy="460640"/>
            <a:chOff x="7874000" y="4009837"/>
            <a:chExt cx="2006437" cy="460640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22DC092-8B00-FE44-B804-3FD724A40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4000" y="4009837"/>
              <a:ext cx="863601" cy="0"/>
            </a:xfrm>
            <a:prstGeom prst="line">
              <a:avLst/>
            </a:prstGeom>
            <a:ln w="254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AB6400-F0AC-F743-9334-63CC4D778B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37601" y="4009838"/>
              <a:ext cx="387588" cy="395240"/>
            </a:xfrm>
            <a:prstGeom prst="line">
              <a:avLst/>
            </a:prstGeom>
            <a:ln w="254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73723B6-395C-1C48-AA3E-6CADB2B36A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5560" y="4405078"/>
              <a:ext cx="699478" cy="0"/>
            </a:xfrm>
            <a:prstGeom prst="line">
              <a:avLst/>
            </a:prstGeom>
            <a:ln w="254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96A9EA9-7D5F-B243-AA7D-5D6D0DD66113}"/>
                </a:ext>
              </a:extLst>
            </p:cNvPr>
            <p:cNvSpPr/>
            <p:nvPr/>
          </p:nvSpPr>
          <p:spPr>
            <a:xfrm>
              <a:off x="9749638" y="4339678"/>
              <a:ext cx="130799" cy="130799"/>
            </a:xfrm>
            <a:prstGeom prst="ellipse">
              <a:avLst/>
            </a:prstGeom>
            <a:solidFill>
              <a:srgbClr val="439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E6D9C38-4E4E-B246-B09F-DDCED4530FA0}"/>
              </a:ext>
            </a:extLst>
          </p:cNvPr>
          <p:cNvGrpSpPr/>
          <p:nvPr/>
        </p:nvGrpSpPr>
        <p:grpSpPr>
          <a:xfrm>
            <a:off x="7698444" y="4337670"/>
            <a:ext cx="2181993" cy="523472"/>
            <a:chOff x="7698444" y="4337670"/>
            <a:chExt cx="2181993" cy="523472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105A99C-A0B5-3647-9D6E-0B4AF67DF7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444" y="4337670"/>
              <a:ext cx="721586" cy="2008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892BEF2-DC55-CE45-8E90-CC75DD94AF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26989" y="4337670"/>
              <a:ext cx="430897" cy="459510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946035D-16F9-E644-BCDC-FAE2B261B7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9827" y="4797180"/>
              <a:ext cx="951680" cy="0"/>
            </a:xfrm>
            <a:prstGeom prst="line">
              <a:avLst/>
            </a:prstGeom>
            <a:ln w="12700">
              <a:solidFill>
                <a:srgbClr val="439C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6D72BED-73A4-9C42-AAC8-73CC93593502}"/>
                </a:ext>
              </a:extLst>
            </p:cNvPr>
            <p:cNvSpPr/>
            <p:nvPr/>
          </p:nvSpPr>
          <p:spPr>
            <a:xfrm>
              <a:off x="9749638" y="4730343"/>
              <a:ext cx="130799" cy="130799"/>
            </a:xfrm>
            <a:prstGeom prst="ellipse">
              <a:avLst/>
            </a:prstGeom>
            <a:solidFill>
              <a:srgbClr val="439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36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8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0" tmFilter="0, 0; .2, .5; .8, .5; 1, 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0" autoRev="1" fill="hold"/>
                                        <p:tgtEl>
                                          <p:spTgt spid="2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0" tmFilter="0, 0; .2, .5; .8, .5; 1, 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0" autoRev="1" fill="hold"/>
                                        <p:tgtEl>
                                          <p:spTgt spid="2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0" tmFilter="0, 0; .2, .5; .8, .5; 1, 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0" autoRev="1" fill="hold"/>
                                        <p:tgtEl>
                                          <p:spTgt spid="2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0" tmFilter="0, 0; .2, .5; .8, .5; 1, 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0" autoRev="1" fill="hold"/>
                                        <p:tgtEl>
                                          <p:spTgt spid="2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0" tmFilter="0, 0; .2, .5; .8, .5; 1, 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0" autoRev="1" fill="hold"/>
                                        <p:tgtEl>
                                          <p:spTgt spid="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0" tmFilter="0, 0; .2, .5; .8, .5; 1, 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0" autoRev="1" fill="hold"/>
                                        <p:tgtEl>
                                          <p:spTgt spid="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0" tmFilter="0, 0; .2, .5; .8, .5; 1, 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0" autoRev="1" fill="hold"/>
                                        <p:tgtEl>
                                          <p:spTgt spid="2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0" tmFilter="0, 0; .2, .5; .8, .5; 1, 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0" autoRev="1" fill="hold"/>
                                        <p:tgtEl>
                                          <p:spTgt spid="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0" tmFilter="0, 0; .2, .5; .8, .5; 1, 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0" autoRev="1" fill="hold"/>
                                        <p:tgtEl>
                                          <p:spTgt spid="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0" tmFilter="0, 0; .2, .5; .8, .5; 1, 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0" autoRev="1" fill="hold"/>
                                        <p:tgtEl>
                                          <p:spTgt spid="2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0" tmFilter="0, 0; .2, .5; .8, .5; 1, 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0" autoRev="1" fill="hold"/>
                                        <p:tgtEl>
                                          <p:spTgt spid="2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0" tmFilter="0, 0; .2, .5; .8, .5; 1, 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0" autoRev="1" fill="hold"/>
                                        <p:tgtEl>
                                          <p:spTgt spid="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03C2-814A-9944-AFC1-AC2CD1BC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Bekannte Applikationen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09C11-8017-074E-82F1-41C8A3CA070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99" y="1749310"/>
            <a:ext cx="1335124" cy="1738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B5338-AA35-AA46-BFB2-BBCE08429A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45" y="1950877"/>
            <a:ext cx="1335124" cy="1335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76BEB-BBE8-8044-915B-AA17ED69793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891" y="1950877"/>
            <a:ext cx="1335124" cy="1335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2889C5-214A-8B42-A7DC-2542B662130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42" y="4316953"/>
            <a:ext cx="1335124" cy="1335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317E7D-0ABC-E449-8467-7CC21BDC233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45" y="4308546"/>
            <a:ext cx="1224581" cy="122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50986-3453-534B-8C37-59700CD30233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434" y="4308546"/>
            <a:ext cx="1224581" cy="1224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D052E-A30C-4B41-B28B-AA012A4AC6E9}"/>
              </a:ext>
            </a:extLst>
          </p:cNvPr>
          <p:cNvSpPr txBox="1"/>
          <p:nvPr/>
        </p:nvSpPr>
        <p:spPr>
          <a:xfrm>
            <a:off x="1606738" y="3546190"/>
            <a:ext cx="106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err="1">
                <a:solidFill>
                  <a:srgbClr val="CCE8DE"/>
                </a:solidFill>
                <a:latin typeface="+mj-lt"/>
              </a:rPr>
              <a:t>Netflix</a:t>
            </a:r>
            <a:endParaRPr lang="de-AT" sz="2400" dirty="0">
              <a:solidFill>
                <a:srgbClr val="CCE8DE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70549-0065-084E-ADC4-C24B9C9FBAA9}"/>
              </a:ext>
            </a:extLst>
          </p:cNvPr>
          <p:cNvSpPr txBox="1"/>
          <p:nvPr/>
        </p:nvSpPr>
        <p:spPr>
          <a:xfrm>
            <a:off x="5254784" y="3487568"/>
            <a:ext cx="106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rgbClr val="CCE8DE"/>
                </a:solidFill>
                <a:latin typeface="+mj-lt"/>
              </a:rPr>
              <a:t>Twitter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1940D0-B10D-E44C-9D0A-10C636773BCF}"/>
              </a:ext>
            </a:extLst>
          </p:cNvPr>
          <p:cNvSpPr txBox="1"/>
          <p:nvPr/>
        </p:nvSpPr>
        <p:spPr>
          <a:xfrm>
            <a:off x="8766891" y="3487568"/>
            <a:ext cx="141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rgbClr val="CCE8DE"/>
                </a:solidFill>
                <a:latin typeface="+mj-lt"/>
              </a:rPr>
              <a:t>Instagram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5D03B8-909E-C04D-80FE-5A1107EA7356}"/>
              </a:ext>
            </a:extLst>
          </p:cNvPr>
          <p:cNvSpPr txBox="1"/>
          <p:nvPr/>
        </p:nvSpPr>
        <p:spPr>
          <a:xfrm>
            <a:off x="1430587" y="5809427"/>
            <a:ext cx="141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rgbClr val="CCE8DE"/>
                </a:solidFill>
                <a:latin typeface="+mj-lt"/>
              </a:rPr>
              <a:t>Facebook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5E142-AF05-BB4A-96B1-57D3BA3CDEEB}"/>
              </a:ext>
            </a:extLst>
          </p:cNvPr>
          <p:cNvSpPr txBox="1"/>
          <p:nvPr/>
        </p:nvSpPr>
        <p:spPr>
          <a:xfrm>
            <a:off x="5371111" y="5809427"/>
            <a:ext cx="83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rgbClr val="CCE8DE"/>
                </a:solidFill>
                <a:latin typeface="+mj-lt"/>
              </a:rPr>
              <a:t>Uber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E04FE-B056-C944-A287-7DB3A49997E1}"/>
              </a:ext>
            </a:extLst>
          </p:cNvPr>
          <p:cNvSpPr txBox="1"/>
          <p:nvPr/>
        </p:nvSpPr>
        <p:spPr>
          <a:xfrm>
            <a:off x="9074428" y="5809427"/>
            <a:ext cx="102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err="1">
                <a:solidFill>
                  <a:srgbClr val="CCE8DE"/>
                </a:solidFill>
                <a:latin typeface="+mj-lt"/>
              </a:rPr>
              <a:t>Reddit</a:t>
            </a:r>
            <a:endParaRPr lang="de-AT" sz="2400" dirty="0">
              <a:solidFill>
                <a:srgbClr val="CCE8D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2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0F71-AE7B-C248-B894-69E928A4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Tooling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8181-5635-7545-84AA-82E45322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IDEs</a:t>
            </a:r>
          </a:p>
          <a:p>
            <a:pPr lvl="1"/>
            <a:r>
              <a:rPr lang="de-AT" dirty="0"/>
              <a:t>Visual Studio Code</a:t>
            </a:r>
          </a:p>
          <a:p>
            <a:pPr lvl="1"/>
            <a:r>
              <a:rPr lang="de-AT" dirty="0" err="1"/>
              <a:t>Jetbrains</a:t>
            </a:r>
            <a:r>
              <a:rPr lang="de-AT" dirty="0"/>
              <a:t> </a:t>
            </a:r>
            <a:r>
              <a:rPr lang="de-AT" dirty="0" err="1"/>
              <a:t>Webstorm</a:t>
            </a:r>
            <a:endParaRPr lang="de-AT" dirty="0"/>
          </a:p>
          <a:p>
            <a:r>
              <a:rPr lang="de-AT" dirty="0"/>
              <a:t>Library Infrastruktur</a:t>
            </a:r>
          </a:p>
          <a:p>
            <a:pPr lvl="1"/>
            <a:r>
              <a:rPr lang="de-AT" dirty="0"/>
              <a:t>Zahlreiche </a:t>
            </a:r>
            <a:r>
              <a:rPr lang="de-AT" dirty="0" err="1"/>
              <a:t>Librarys</a:t>
            </a:r>
            <a:r>
              <a:rPr lang="de-AT" dirty="0"/>
              <a:t>, welche ganz einfach mit </a:t>
            </a:r>
            <a:r>
              <a:rPr lang="de-AT" i="1" dirty="0" err="1"/>
              <a:t>npm</a:t>
            </a:r>
            <a:r>
              <a:rPr lang="de-AT" i="1" dirty="0"/>
              <a:t> </a:t>
            </a:r>
            <a:r>
              <a:rPr lang="de-AT" i="1" dirty="0" err="1"/>
              <a:t>install</a:t>
            </a:r>
            <a:r>
              <a:rPr lang="de-AT" i="1" dirty="0"/>
              <a:t> </a:t>
            </a:r>
            <a:r>
              <a:rPr lang="de-AT" dirty="0"/>
              <a:t>installiert werden können</a:t>
            </a:r>
          </a:p>
        </p:txBody>
      </p:sp>
    </p:spTree>
    <p:extLst>
      <p:ext uri="{BB962C8B-B14F-4D97-AF65-F5344CB8AC3E}">
        <p14:creationId xmlns:p14="http://schemas.microsoft.com/office/powerpoint/2010/main" val="235183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FDBC-0256-CC42-9469-663047D8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Geschwindigkeit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8E01-3F7D-3644-991E-BDD55C79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Durch virtuellen DOM müssen nur die Komponenten neu gerendert werden</a:t>
            </a:r>
          </a:p>
          <a:p>
            <a:r>
              <a:rPr lang="de-AT" dirty="0"/>
              <a:t>Das erste mal laden dauert zwar etwas länger, da die Seiten vom Client neu gerendert werden, danach ist das Rendern aber sehr schnell</a:t>
            </a:r>
          </a:p>
        </p:txBody>
      </p:sp>
    </p:spTree>
    <p:extLst>
      <p:ext uri="{BB962C8B-B14F-4D97-AF65-F5344CB8AC3E}">
        <p14:creationId xmlns:p14="http://schemas.microsoft.com/office/powerpoint/2010/main" val="187151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C880-9CCC-654E-A721-AC5ED54C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Konzepte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C3A6-0699-D84F-B0E0-EED669A2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Operationen die den eigentlichen DOM beeinflussen sind sehr selten, da hier nur ein Versionsvergleich stattfindet</a:t>
            </a:r>
          </a:p>
          <a:p>
            <a:r>
              <a:rPr lang="de-AT" dirty="0"/>
              <a:t>„Write </a:t>
            </a:r>
            <a:r>
              <a:rPr lang="de-AT" dirty="0" err="1"/>
              <a:t>programs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do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thing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do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well</a:t>
            </a:r>
            <a:r>
              <a:rPr lang="de-AT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55882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6F91-EFED-5E43-A4FF-8CFB8692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Meinung/Empfehlung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8895-6601-6548-AC9E-DFAA5B3F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Einfach zu lernen</a:t>
            </a:r>
          </a:p>
          <a:p>
            <a:r>
              <a:rPr lang="de-AT" dirty="0"/>
              <a:t>Praktisch und schnell</a:t>
            </a:r>
          </a:p>
          <a:p>
            <a:r>
              <a:rPr lang="de-AT" dirty="0"/>
              <a:t>Viele zusätzliche Funktionen und </a:t>
            </a:r>
            <a:r>
              <a:rPr lang="de-AT" dirty="0" err="1"/>
              <a:t>Librarys</a:t>
            </a:r>
            <a:endParaRPr lang="de-AT" dirty="0"/>
          </a:p>
          <a:p>
            <a:r>
              <a:rPr lang="de-AT" dirty="0"/>
              <a:t>Sehr </a:t>
            </a:r>
            <a:r>
              <a:rPr lang="de-AT"/>
              <a:t>zu empfehlen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56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C845-4397-254B-8518-4599E092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711E32-4B6E-104D-B79A-96FB5B503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637021"/>
              </p:ext>
            </p:extLst>
          </p:nvPr>
        </p:nvGraphicFramePr>
        <p:xfrm>
          <a:off x="838200" y="2426261"/>
          <a:ext cx="10600764" cy="26119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33588">
                  <a:extLst>
                    <a:ext uri="{9D8B030D-6E8A-4147-A177-3AD203B41FA5}">
                      <a16:colId xmlns:a16="http://schemas.microsoft.com/office/drawing/2014/main" val="2723258968"/>
                    </a:ext>
                  </a:extLst>
                </a:gridCol>
                <a:gridCol w="3533588">
                  <a:extLst>
                    <a:ext uri="{9D8B030D-6E8A-4147-A177-3AD203B41FA5}">
                      <a16:colId xmlns:a16="http://schemas.microsoft.com/office/drawing/2014/main" val="2478751754"/>
                    </a:ext>
                  </a:extLst>
                </a:gridCol>
                <a:gridCol w="3533588">
                  <a:extLst>
                    <a:ext uri="{9D8B030D-6E8A-4147-A177-3AD203B41FA5}">
                      <a16:colId xmlns:a16="http://schemas.microsoft.com/office/drawing/2014/main" val="1418294"/>
                    </a:ext>
                  </a:extLst>
                </a:gridCol>
              </a:tblGrid>
              <a:tr h="652976">
                <a:tc>
                  <a:txBody>
                    <a:bodyPr/>
                    <a:lstStyle/>
                    <a:p>
                      <a:endParaRPr lang="de-AT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b="1" dirty="0">
                          <a:solidFill>
                            <a:srgbClr val="CCE8DE"/>
                          </a:solidFill>
                          <a:latin typeface="+mj-lt"/>
                        </a:rPr>
                        <a:t>React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Angular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36451"/>
                  </a:ext>
                </a:extLst>
              </a:tr>
              <a:tr h="652976">
                <a:tc>
                  <a:txBody>
                    <a:bodyPr/>
                    <a:lstStyle/>
                    <a:p>
                      <a:r>
                        <a:rPr lang="de-AT" b="1" dirty="0">
                          <a:solidFill>
                            <a:srgbClr val="CCE8DE"/>
                          </a:solidFill>
                          <a:latin typeface="+mj-lt"/>
                        </a:rPr>
                        <a:t>Category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10061"/>
                  </a:ext>
                </a:extLst>
              </a:tr>
              <a:tr h="652976">
                <a:tc>
                  <a:txBody>
                    <a:bodyPr/>
                    <a:lstStyle/>
                    <a:p>
                      <a:r>
                        <a:rPr lang="de-AT" b="1" dirty="0">
                          <a:solidFill>
                            <a:srgbClr val="CCE8DE"/>
                          </a:solidFill>
                          <a:latin typeface="+mj-lt"/>
                        </a:rPr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Javascript, JSX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TypeScript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04"/>
                  </a:ext>
                </a:extLst>
              </a:tr>
              <a:tr h="652976">
                <a:tc>
                  <a:txBody>
                    <a:bodyPr/>
                    <a:lstStyle/>
                    <a:p>
                      <a:r>
                        <a:rPr lang="de-AT" b="1" dirty="0">
                          <a:solidFill>
                            <a:srgbClr val="CCE8DE"/>
                          </a:solidFill>
                          <a:latin typeface="+mj-lt"/>
                        </a:rPr>
                        <a:t>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Virtual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DOM, Regular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0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33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A03E-1E77-B84C-8A62-514DF82E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Vor-Nachteile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A404FAA-4B25-1C4B-9367-BBD912A67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318643"/>
              </p:ext>
            </p:extLst>
          </p:nvPr>
        </p:nvGraphicFramePr>
        <p:xfrm>
          <a:off x="838199" y="2438399"/>
          <a:ext cx="10515600" cy="34402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787517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18294"/>
                    </a:ext>
                  </a:extLst>
                </a:gridCol>
              </a:tblGrid>
              <a:tr h="688041">
                <a:tc>
                  <a:txBody>
                    <a:bodyPr/>
                    <a:lstStyle/>
                    <a:p>
                      <a:r>
                        <a:rPr lang="de-AT" b="1" dirty="0">
                          <a:solidFill>
                            <a:srgbClr val="CCE8DE"/>
                          </a:solidFill>
                          <a:latin typeface="+mj-lt"/>
                        </a:rPr>
                        <a:t>Vorteile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36451"/>
                  </a:ext>
                </a:extLst>
              </a:tr>
              <a:tr h="688041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Front-end </a:t>
                      </a:r>
                      <a:r>
                        <a:rPr lang="de-AT" dirty="0" err="1">
                          <a:solidFill>
                            <a:srgbClr val="CCE8DE"/>
                          </a:solidFill>
                          <a:latin typeface="+mj-lt"/>
                        </a:rPr>
                        <a:t>Javascript</a:t>
                      </a:r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 wird sehr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Nicht für jede </a:t>
                      </a:r>
                      <a:r>
                        <a:rPr lang="de-AT" dirty="0" err="1">
                          <a:solidFill>
                            <a:srgbClr val="CCE8DE"/>
                          </a:solidFill>
                          <a:latin typeface="+mj-lt"/>
                        </a:rPr>
                        <a:t>Application</a:t>
                      </a:r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 sinnvoll, nur bei dynamischem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10061"/>
                  </a:ext>
                </a:extLst>
              </a:tr>
              <a:tr h="688041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Virtual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>
                        <a:solidFill>
                          <a:srgbClr val="CCE8DE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04"/>
                  </a:ext>
                </a:extLst>
              </a:tr>
              <a:tr h="688041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Komponenten können in einem einfachen File zusammengesetzt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>
                        <a:solidFill>
                          <a:srgbClr val="CCE8DE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04627"/>
                  </a:ext>
                </a:extLst>
              </a:tr>
              <a:tr h="688041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Andere </a:t>
                      </a:r>
                      <a:r>
                        <a:rPr lang="de-AT" dirty="0" err="1">
                          <a:solidFill>
                            <a:srgbClr val="CCE8DE"/>
                          </a:solidFill>
                          <a:latin typeface="+mj-lt"/>
                        </a:rPr>
                        <a:t>Librarys</a:t>
                      </a:r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 können genutzt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>
                        <a:solidFill>
                          <a:srgbClr val="CCE8DE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70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45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5BC7-4CF2-2141-AD1F-FED03006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Aufbau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7DAF0-411C-4D47-863C-841CABCCD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Index.html</a:t>
            </a:r>
            <a:endParaRPr lang="de-AT" dirty="0"/>
          </a:p>
          <a:p>
            <a:pPr lvl="1"/>
            <a:r>
              <a:rPr lang="de-AT" dirty="0"/>
              <a:t>&lt;div&gt;-element </a:t>
            </a:r>
            <a:r>
              <a:rPr lang="de-AT" dirty="0" err="1"/>
              <a:t>root</a:t>
            </a:r>
            <a:r>
              <a:rPr lang="de-AT" dirty="0"/>
              <a:t>, welches den gesamten Inhalt von </a:t>
            </a:r>
            <a:r>
              <a:rPr lang="de-AT" dirty="0" err="1"/>
              <a:t>index.js</a:t>
            </a:r>
            <a:r>
              <a:rPr lang="de-AT" dirty="0"/>
              <a:t> lädt</a:t>
            </a:r>
          </a:p>
          <a:p>
            <a:r>
              <a:rPr lang="de-AT" dirty="0" err="1"/>
              <a:t>Index.js</a:t>
            </a:r>
            <a:endParaRPr lang="de-AT" dirty="0"/>
          </a:p>
          <a:p>
            <a:pPr lvl="1"/>
            <a:r>
              <a:rPr lang="de-AT" dirty="0"/>
              <a:t>Hier befindet sich der gesamte Inhalt, der in </a:t>
            </a:r>
            <a:r>
              <a:rPr lang="de-AT" dirty="0" err="1"/>
              <a:t>Index.html</a:t>
            </a:r>
            <a:r>
              <a:rPr lang="de-AT" dirty="0"/>
              <a:t> geladen wird -&gt; jede Komponente wird hier aufgerufen</a:t>
            </a:r>
          </a:p>
          <a:p>
            <a:r>
              <a:rPr lang="de-AT" dirty="0"/>
              <a:t>[Komponente].</a:t>
            </a:r>
            <a:r>
              <a:rPr lang="de-AT" dirty="0" err="1"/>
              <a:t>js</a:t>
            </a:r>
            <a:endParaRPr lang="de-AT" dirty="0"/>
          </a:p>
          <a:p>
            <a:pPr lvl="1"/>
            <a:r>
              <a:rPr lang="de-AT" dirty="0"/>
              <a:t>Eine beliebige Komponente</a:t>
            </a:r>
          </a:p>
          <a:p>
            <a:pPr lvl="1"/>
            <a:r>
              <a:rPr lang="de-AT" dirty="0"/>
              <a:t>Mehrere pro Applikation</a:t>
            </a:r>
          </a:p>
          <a:p>
            <a:pPr lvl="1"/>
            <a:r>
              <a:rPr lang="de-AT" dirty="0"/>
              <a:t>Sind aufeinander aufbauend</a:t>
            </a:r>
          </a:p>
        </p:txBody>
      </p:sp>
    </p:spTree>
    <p:extLst>
      <p:ext uri="{BB962C8B-B14F-4D97-AF65-F5344CB8AC3E}">
        <p14:creationId xmlns:p14="http://schemas.microsoft.com/office/powerpoint/2010/main" val="376943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32A2-E64F-CD42-BFAE-79B7DDC1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REST-Calls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5612-1431-DB4D-9649-18C0C954A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Hierbei haben wir </a:t>
            </a:r>
            <a:r>
              <a:rPr lang="de-AT" dirty="0" err="1"/>
              <a:t>Axios</a:t>
            </a:r>
            <a:r>
              <a:rPr lang="de-AT" dirty="0"/>
              <a:t> verwendet</a:t>
            </a:r>
          </a:p>
          <a:p>
            <a:r>
              <a:rPr lang="de-AT" dirty="0"/>
              <a:t>Um es zu verwenden muss </a:t>
            </a:r>
            <a:r>
              <a:rPr lang="de-AT" i="1" dirty="0" err="1"/>
              <a:t>npm</a:t>
            </a:r>
            <a:r>
              <a:rPr lang="de-AT" i="1" dirty="0"/>
              <a:t> </a:t>
            </a:r>
            <a:r>
              <a:rPr lang="de-AT" i="1" dirty="0" err="1"/>
              <a:t>install</a:t>
            </a:r>
            <a:r>
              <a:rPr lang="de-AT" i="1" dirty="0"/>
              <a:t> </a:t>
            </a:r>
            <a:r>
              <a:rPr lang="de-AT" i="1" dirty="0" err="1"/>
              <a:t>axios</a:t>
            </a:r>
            <a:r>
              <a:rPr lang="de-AT" i="1" dirty="0"/>
              <a:t> </a:t>
            </a:r>
            <a:r>
              <a:rPr lang="de-AT" dirty="0"/>
              <a:t>in der Konsole ausgeführt werden</a:t>
            </a:r>
          </a:p>
        </p:txBody>
      </p:sp>
    </p:spTree>
    <p:extLst>
      <p:ext uri="{BB962C8B-B14F-4D97-AF65-F5344CB8AC3E}">
        <p14:creationId xmlns:p14="http://schemas.microsoft.com/office/powerpoint/2010/main" val="420063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A459-91A7-3947-BC85-C4A2AEB4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Besonderheiten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7D894-FE49-AC41-9F54-A80494753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Keine Trennung von UI und Logik</a:t>
            </a:r>
          </a:p>
          <a:p>
            <a:r>
              <a:rPr lang="de-AT" dirty="0"/>
              <a:t>HTML-artige Konstrukte können verwendet werden</a:t>
            </a:r>
          </a:p>
          <a:p>
            <a:r>
              <a:rPr lang="de-AT" dirty="0"/>
              <a:t>Stichwort „virtuelles DOM“</a:t>
            </a:r>
          </a:p>
        </p:txBody>
      </p:sp>
    </p:spTree>
    <p:extLst>
      <p:ext uri="{BB962C8B-B14F-4D97-AF65-F5344CB8AC3E}">
        <p14:creationId xmlns:p14="http://schemas.microsoft.com/office/powerpoint/2010/main" val="151696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4F4E-05AA-9641-A55B-6D5F332D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Empfehlungen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FCC2-0387-154B-A2FB-17E294EF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-Easy-State</a:t>
            </a:r>
          </a:p>
          <a:p>
            <a:pPr lvl="1"/>
            <a:r>
              <a:rPr lang="de-AT" dirty="0"/>
              <a:t>Erleichtertes State-Management</a:t>
            </a:r>
          </a:p>
          <a:p>
            <a:r>
              <a:rPr lang="de-AT" dirty="0"/>
              <a:t>Chrome-Extension „</a:t>
            </a:r>
            <a:r>
              <a:rPr lang="de-AT" dirty="0" err="1"/>
              <a:t>React</a:t>
            </a:r>
            <a:r>
              <a:rPr lang="de-AT" dirty="0"/>
              <a:t> Developer Team“</a:t>
            </a:r>
          </a:p>
          <a:p>
            <a:r>
              <a:rPr lang="de-AT" dirty="0"/>
              <a:t>Viele Einzelne Komponenten</a:t>
            </a:r>
          </a:p>
        </p:txBody>
      </p:sp>
    </p:spTree>
    <p:extLst>
      <p:ext uri="{BB962C8B-B14F-4D97-AF65-F5344CB8AC3E}">
        <p14:creationId xmlns:p14="http://schemas.microsoft.com/office/powerpoint/2010/main" val="30619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74C8-F585-4B47-BCD6-12E594D4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Coole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A0B9-CC42-B34C-BBD5-5B556F573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Error </a:t>
            </a:r>
            <a:r>
              <a:rPr lang="de-AT" dirty="0" err="1"/>
              <a:t>Boundaries</a:t>
            </a:r>
            <a:endParaRPr lang="de-AT" dirty="0"/>
          </a:p>
          <a:p>
            <a:r>
              <a:rPr lang="de-AT" dirty="0"/>
              <a:t>Man kann beeinflussen, ob eine Komponente neu gerendert wird</a:t>
            </a:r>
          </a:p>
          <a:p>
            <a:r>
              <a:rPr lang="de-AT" dirty="0"/>
              <a:t>Änderungen in der UI, ohne die Seite neu laden zu müssen</a:t>
            </a:r>
          </a:p>
          <a:p>
            <a:r>
              <a:rPr lang="de-AT" dirty="0" err="1"/>
              <a:t>Lifecycle</a:t>
            </a:r>
            <a:r>
              <a:rPr lang="de-AT" dirty="0"/>
              <a:t> </a:t>
            </a:r>
            <a:r>
              <a:rPr lang="de-AT" dirty="0" err="1"/>
              <a:t>Methods</a:t>
            </a:r>
            <a:endParaRPr lang="de-AT" dirty="0"/>
          </a:p>
          <a:p>
            <a:r>
              <a:rPr lang="de-AT" dirty="0" err="1"/>
              <a:t>Conditional</a:t>
            </a:r>
            <a:r>
              <a:rPr lang="de-AT" dirty="0"/>
              <a:t> Statements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4390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DEB8-4360-BE42-8BFF-4DE0E6ED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Geschichte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B715A1-CAD1-4945-9BE0-CECF4014F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715843"/>
              </p:ext>
            </p:extLst>
          </p:nvPr>
        </p:nvGraphicFramePr>
        <p:xfrm>
          <a:off x="838200" y="1690688"/>
          <a:ext cx="10515600" cy="43046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787517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18294"/>
                    </a:ext>
                  </a:extLst>
                </a:gridCol>
              </a:tblGrid>
              <a:tr h="614951">
                <a:tc>
                  <a:txBody>
                    <a:bodyPr/>
                    <a:lstStyle/>
                    <a:p>
                      <a:r>
                        <a:rPr lang="de-AT" b="1" dirty="0">
                          <a:solidFill>
                            <a:srgbClr val="CCE8DE"/>
                          </a:solidFill>
                          <a:latin typeface="+mj-lt"/>
                        </a:rPr>
                        <a:t>Jahr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de-AT" dirty="0">
                        <a:solidFill>
                          <a:srgbClr val="CCE8DE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36451"/>
                  </a:ext>
                </a:extLst>
              </a:tr>
              <a:tr h="614951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Von Facebook entwickelt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10061"/>
                  </a:ext>
                </a:extLst>
              </a:tr>
              <a:tr h="614951">
                <a:tc>
                  <a:txBody>
                    <a:bodyPr/>
                    <a:lstStyle/>
                    <a:p>
                      <a:endParaRPr lang="de-AT" dirty="0">
                        <a:solidFill>
                          <a:srgbClr val="CCE8DE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Für Facebook Newsfeed eingesetzt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04"/>
                  </a:ext>
                </a:extLst>
              </a:tr>
              <a:tr h="614951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Für Instagram verwendet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04627"/>
                  </a:ext>
                </a:extLst>
              </a:tr>
              <a:tr h="614951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>
                          <a:solidFill>
                            <a:srgbClr val="CCE8DE"/>
                          </a:solidFill>
                          <a:latin typeface="+mj-lt"/>
                        </a:rPr>
                        <a:t>React</a:t>
                      </a:r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 wird Open-Source-Projekt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701972"/>
                  </a:ext>
                </a:extLst>
              </a:tr>
              <a:tr h="614951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BSD-Lizenz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196098"/>
                  </a:ext>
                </a:extLst>
              </a:tr>
              <a:tr h="614951"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>
                          <a:solidFill>
                            <a:srgbClr val="CCE8DE"/>
                          </a:solidFill>
                          <a:latin typeface="+mj-lt"/>
                        </a:rPr>
                        <a:t>MIT-Lizenz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11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00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Breitbild</PresentationFormat>
  <Paragraphs>86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React</vt:lpstr>
      <vt:lpstr>Übersicht</vt:lpstr>
      <vt:lpstr>Vor-Nachteile</vt:lpstr>
      <vt:lpstr>Aufbau</vt:lpstr>
      <vt:lpstr>REST-Calls</vt:lpstr>
      <vt:lpstr>Besonderheiten</vt:lpstr>
      <vt:lpstr>Empfehlungen</vt:lpstr>
      <vt:lpstr>Coole Features</vt:lpstr>
      <vt:lpstr>Geschichte</vt:lpstr>
      <vt:lpstr>Bekannte Applikationen</vt:lpstr>
      <vt:lpstr>Tooling</vt:lpstr>
      <vt:lpstr>Geschwindigkeit</vt:lpstr>
      <vt:lpstr>Konzepte</vt:lpstr>
      <vt:lpstr>Meinung/Empfehlung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Julian Moshammer</dc:creator>
  <cp:lastModifiedBy>Manuel Seifriedsberger</cp:lastModifiedBy>
  <cp:revision>47</cp:revision>
  <dcterms:created xsi:type="dcterms:W3CDTF">2020-04-22T05:17:29Z</dcterms:created>
  <dcterms:modified xsi:type="dcterms:W3CDTF">2020-04-29T18:48:55Z</dcterms:modified>
</cp:coreProperties>
</file>