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8B3A1-FC70-4505-873C-21F59FE81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C54D0D-63AE-48A5-9D32-DEAFFB5F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99479-0657-4E38-8748-9EB0422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D48F1-9BBA-48AB-9B37-6543408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9D313-6B1F-4D5A-A738-DFFFFCC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09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0330C-DE7B-4B1C-BB10-C47B6E8B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84C72E-713B-497A-9134-837B4F00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D7554-5A9A-4352-B593-5944F6F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0ACDD-1053-404B-A724-5D854C26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5109D-E092-498C-8E97-49661F8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7D6013-F81E-4065-842F-A85AC36D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88D92D-529A-4411-9777-7760BFD6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E3155-1C4E-4AD6-A9B8-46093EE2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C22D4-6EF0-4101-ABAA-1B68C454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FC9CF-0933-48D0-90DC-4356DBD8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2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1BCB7-6F6A-4725-B0B2-2490DC1B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2EBAF-AFFB-4DBA-A9FA-BBE3D598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76462-FE2F-49E3-90F0-550AD004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18A98-AF0F-496E-A19D-2A13A44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40FD9-2648-427F-BEE4-FEE65585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E271D-F88A-4F45-B5AB-F67FB712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32909-5CE7-4E65-8517-097110FB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B299B-67E3-438E-94AF-BBF820F3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F8698-934B-485B-89D1-EA7631D8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AEE47-F5F5-4672-AA92-00E2020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20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0DAB4-679A-441A-9B54-65F4532A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8BAAE-BFFA-4F26-A2B7-FD2AB01F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62E3D3-DD2F-4DDB-8755-0389BC32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9C0F7-4856-4261-8497-9F79CEFE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EA7CFE-77E2-4DA0-9B3F-EFD668A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5BAE7-DEC0-48D3-8892-4F39510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5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7F2CF-C15D-4B29-8F3A-5F41EFF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00A8B-3BA3-4A47-A22F-42F77485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DBB1A6-C214-4D95-8C1D-540E911D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5DA2E-B39A-461B-9FE1-76C8D0BE0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5412F4-212E-4EE8-9413-6E4EA8E8E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E692BF-58AF-452A-AB50-D30C6AEF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2F7CE-DAF6-475B-B9C7-2EA31AD3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08911-0671-4D12-9109-A6E5EB4F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3422F-3204-4FA4-A905-A5803A8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11BDD-A84A-4BFF-BD6C-01BFA80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90B459-2C40-46F7-AF3D-4DD296FE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31AE41-B940-4709-8141-848CB4F5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0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F3F1C9-2F1F-454B-B567-61E4909E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0CEDBD-942A-4343-8F1E-1DFE92A1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15B6DF-2DB0-478D-869B-4C843DAA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4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39A43-0E87-4FEE-A1C2-93344E7C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A8811-B89A-441D-8689-D2C7A1F6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4E6233-4282-4B3F-A86F-64E7F533B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7451C5-6296-478F-BD01-3CA3F19E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04285F-37EA-4870-B4E8-81D86248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79819-BE46-4459-A3EC-657A4111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7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2EB6-DE4D-47E0-803C-07CFE91D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254F07-2B86-49D3-A32B-BE14E4F27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10F6A-71DD-46C1-BC73-8C842952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5D5E6-9CCF-46B9-8922-7275FF59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8984DB-6EF0-4824-8D05-AB031B60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2A326B-4B31-49D0-A93A-46F7E2E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8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BCCAAB-0F08-4ADA-AC50-6BA785BE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DB6C2-A65C-4493-A715-6C6E0A93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35271-0F8E-4249-B306-F6B382A0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102E-9DBA-46D6-BD80-77586472A825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D7A9B-F114-432D-AE4C-631F9D056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DFEAB2-9744-45C6-8854-DB08BD6C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E654-BA89-49EA-9EFE-0D93032EF6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2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1.xls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02581"/>
              </p:ext>
            </p:extLst>
          </p:nvPr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69683"/>
              </p:ext>
            </p:extLst>
          </p:nvPr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21350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73B1CB4-C7D7-45A4-9287-D8E94C302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7D7543-806A-49B7-A001-8E6469A71CF6}"/>
              </a:ext>
            </a:extLst>
          </p:cNvPr>
          <p:cNvSpPr txBox="1"/>
          <p:nvPr/>
        </p:nvSpPr>
        <p:spPr>
          <a:xfrm>
            <a:off x="715516" y="1009892"/>
            <a:ext cx="44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Primärschlüssel festlegen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DE36E6-A3ED-42F5-92E2-C2750C8862BB}"/>
              </a:ext>
            </a:extLst>
          </p:cNvPr>
          <p:cNvSpPr txBox="1"/>
          <p:nvPr/>
        </p:nvSpPr>
        <p:spPr>
          <a:xfrm>
            <a:off x="789564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264127-BF67-45FC-86E6-DE5CE24F73D1}"/>
              </a:ext>
            </a:extLst>
          </p:cNvPr>
          <p:cNvSpPr txBox="1"/>
          <p:nvPr/>
        </p:nvSpPr>
        <p:spPr>
          <a:xfrm>
            <a:off x="6299056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11703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73B1CB4-C7D7-45A4-9287-D8E94C302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7D7543-806A-49B7-A001-8E6469A71CF6}"/>
              </a:ext>
            </a:extLst>
          </p:cNvPr>
          <p:cNvSpPr txBox="1"/>
          <p:nvPr/>
        </p:nvSpPr>
        <p:spPr>
          <a:xfrm>
            <a:off x="715516" y="1009892"/>
            <a:ext cx="44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Primärschlüssel festlegen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DE36E6-A3ED-42F5-92E2-C2750C8862BB}"/>
              </a:ext>
            </a:extLst>
          </p:cNvPr>
          <p:cNvSpPr txBox="1"/>
          <p:nvPr/>
        </p:nvSpPr>
        <p:spPr>
          <a:xfrm>
            <a:off x="789564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264127-BF67-45FC-86E6-DE5CE24F73D1}"/>
              </a:ext>
            </a:extLst>
          </p:cNvPr>
          <p:cNvSpPr txBox="1"/>
          <p:nvPr/>
        </p:nvSpPr>
        <p:spPr>
          <a:xfrm>
            <a:off x="6299056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3572F0-826E-4E6C-B191-736144231F48}"/>
              </a:ext>
            </a:extLst>
          </p:cNvPr>
          <p:cNvSpPr txBox="1"/>
          <p:nvPr/>
        </p:nvSpPr>
        <p:spPr>
          <a:xfrm>
            <a:off x="715516" y="1379224"/>
            <a:ext cx="5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Beziehung zwischen den Tabellen feststellen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AE9F5-FFD3-428C-85E8-645394C8BE25}"/>
              </a:ext>
            </a:extLst>
          </p:cNvPr>
          <p:cNvSpPr txBox="1"/>
          <p:nvPr/>
        </p:nvSpPr>
        <p:spPr>
          <a:xfrm>
            <a:off x="1764145" y="1754153"/>
            <a:ext cx="513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Ein Mitarbeiter arbeitet in einer Abteilung.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In einer Abteilung arbeitet ein oder mehrere Mitarbeiter.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2D05F9-F5AE-419B-8459-5F73F64984A8}"/>
              </a:ext>
            </a:extLst>
          </p:cNvPr>
          <p:cNvCxnSpPr/>
          <p:nvPr/>
        </p:nvCxnSpPr>
        <p:spPr>
          <a:xfrm>
            <a:off x="3934691" y="4979265"/>
            <a:ext cx="2198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B4E00B6-6EDB-43AA-B9EE-05D45DF36D17}"/>
              </a:ext>
            </a:extLst>
          </p:cNvPr>
          <p:cNvSpPr txBox="1"/>
          <p:nvPr/>
        </p:nvSpPr>
        <p:spPr>
          <a:xfrm>
            <a:off x="3908635" y="4659634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FC1598-82DE-463F-B079-6A92C56DC891}"/>
              </a:ext>
            </a:extLst>
          </p:cNvPr>
          <p:cNvSpPr txBox="1"/>
          <p:nvPr/>
        </p:nvSpPr>
        <p:spPr>
          <a:xfrm>
            <a:off x="5909765" y="4660242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048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584440"/>
              </p:ext>
            </p:extLst>
          </p:nvPr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73B1CB4-C7D7-45A4-9287-D8E94C302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7D7543-806A-49B7-A001-8E6469A71CF6}"/>
              </a:ext>
            </a:extLst>
          </p:cNvPr>
          <p:cNvSpPr txBox="1"/>
          <p:nvPr/>
        </p:nvSpPr>
        <p:spPr>
          <a:xfrm>
            <a:off x="715516" y="1009892"/>
            <a:ext cx="44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Primärschlüssel festlegen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DE36E6-A3ED-42F5-92E2-C2750C8862BB}"/>
              </a:ext>
            </a:extLst>
          </p:cNvPr>
          <p:cNvSpPr txBox="1"/>
          <p:nvPr/>
        </p:nvSpPr>
        <p:spPr>
          <a:xfrm>
            <a:off x="789564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264127-BF67-45FC-86E6-DE5CE24F73D1}"/>
              </a:ext>
            </a:extLst>
          </p:cNvPr>
          <p:cNvSpPr txBox="1"/>
          <p:nvPr/>
        </p:nvSpPr>
        <p:spPr>
          <a:xfrm>
            <a:off x="6299056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3572F0-826E-4E6C-B191-736144231F48}"/>
              </a:ext>
            </a:extLst>
          </p:cNvPr>
          <p:cNvSpPr txBox="1"/>
          <p:nvPr/>
        </p:nvSpPr>
        <p:spPr>
          <a:xfrm>
            <a:off x="715516" y="1379224"/>
            <a:ext cx="5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Beziehung zwischen den Tabellen feststellen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AE9F5-FFD3-428C-85E8-645394C8BE25}"/>
              </a:ext>
            </a:extLst>
          </p:cNvPr>
          <p:cNvSpPr txBox="1"/>
          <p:nvPr/>
        </p:nvSpPr>
        <p:spPr>
          <a:xfrm>
            <a:off x="1496146" y="1776602"/>
            <a:ext cx="513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Ein Mitarbeiter arbeitet in einer Abteilung.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In einer Abteilung arbeitet ein oder mehrere Mitarbeiter</a:t>
            </a:r>
            <a:r>
              <a:rPr lang="de-DE" sz="14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2D05F9-F5AE-419B-8459-5F73F64984A8}"/>
              </a:ext>
            </a:extLst>
          </p:cNvPr>
          <p:cNvCxnSpPr/>
          <p:nvPr/>
        </p:nvCxnSpPr>
        <p:spPr>
          <a:xfrm>
            <a:off x="3934691" y="4979265"/>
            <a:ext cx="2198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B4E00B6-6EDB-43AA-B9EE-05D45DF36D17}"/>
              </a:ext>
            </a:extLst>
          </p:cNvPr>
          <p:cNvSpPr txBox="1"/>
          <p:nvPr/>
        </p:nvSpPr>
        <p:spPr>
          <a:xfrm>
            <a:off x="3908635" y="4659634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FC1598-82DE-463F-B079-6A92C56DC891}"/>
              </a:ext>
            </a:extLst>
          </p:cNvPr>
          <p:cNvSpPr txBox="1"/>
          <p:nvPr/>
        </p:nvSpPr>
        <p:spPr>
          <a:xfrm>
            <a:off x="5909765" y="4660242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DBAA9E-8CA3-4F8A-8DC3-7FF5A7B99357}"/>
              </a:ext>
            </a:extLst>
          </p:cNvPr>
          <p:cNvSpPr txBox="1"/>
          <p:nvPr/>
        </p:nvSpPr>
        <p:spPr>
          <a:xfrm>
            <a:off x="748874" y="2344525"/>
            <a:ext cx="1032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 Fremdschlüsselspalte bestimmen. Die Fremdschlüsselspalte ist immer in der Tabelle wo das n steht.</a:t>
            </a:r>
          </a:p>
        </p:txBody>
      </p:sp>
    </p:spTree>
    <p:extLst>
      <p:ext uri="{BB962C8B-B14F-4D97-AF65-F5344CB8AC3E}">
        <p14:creationId xmlns:p14="http://schemas.microsoft.com/office/powerpoint/2010/main" val="1248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09139"/>
              </p:ext>
            </p:extLst>
          </p:nvPr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678117"/>
              </p:ext>
            </p:extLst>
          </p:nvPr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73B1CB4-C7D7-45A4-9287-D8E94C302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7D7543-806A-49B7-A001-8E6469A71CF6}"/>
              </a:ext>
            </a:extLst>
          </p:cNvPr>
          <p:cNvSpPr txBox="1"/>
          <p:nvPr/>
        </p:nvSpPr>
        <p:spPr>
          <a:xfrm>
            <a:off x="715516" y="1009892"/>
            <a:ext cx="44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Primärschlüssel festlegen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DE36E6-A3ED-42F5-92E2-C2750C8862BB}"/>
              </a:ext>
            </a:extLst>
          </p:cNvPr>
          <p:cNvSpPr txBox="1"/>
          <p:nvPr/>
        </p:nvSpPr>
        <p:spPr>
          <a:xfrm>
            <a:off x="789564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264127-BF67-45FC-86E6-DE5CE24F73D1}"/>
              </a:ext>
            </a:extLst>
          </p:cNvPr>
          <p:cNvSpPr txBox="1"/>
          <p:nvPr/>
        </p:nvSpPr>
        <p:spPr>
          <a:xfrm>
            <a:off x="6299056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3572F0-826E-4E6C-B191-736144231F48}"/>
              </a:ext>
            </a:extLst>
          </p:cNvPr>
          <p:cNvSpPr txBox="1"/>
          <p:nvPr/>
        </p:nvSpPr>
        <p:spPr>
          <a:xfrm>
            <a:off x="715516" y="1379224"/>
            <a:ext cx="5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Beziehung zwischen den Tabellen feststellen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AE9F5-FFD3-428C-85E8-645394C8BE25}"/>
              </a:ext>
            </a:extLst>
          </p:cNvPr>
          <p:cNvSpPr txBox="1"/>
          <p:nvPr/>
        </p:nvSpPr>
        <p:spPr>
          <a:xfrm>
            <a:off x="1496146" y="1776602"/>
            <a:ext cx="513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Ein Mitarbeiter arbeitet in einer Abteilung.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In einer Abteilung arbeitet ein oder mehrere Mitarbeiter</a:t>
            </a:r>
            <a:r>
              <a:rPr lang="de-DE" sz="14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2D05F9-F5AE-419B-8459-5F73F64984A8}"/>
              </a:ext>
            </a:extLst>
          </p:cNvPr>
          <p:cNvCxnSpPr/>
          <p:nvPr/>
        </p:nvCxnSpPr>
        <p:spPr>
          <a:xfrm>
            <a:off x="3934691" y="4979265"/>
            <a:ext cx="2198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B4E00B6-6EDB-43AA-B9EE-05D45DF36D17}"/>
              </a:ext>
            </a:extLst>
          </p:cNvPr>
          <p:cNvSpPr txBox="1"/>
          <p:nvPr/>
        </p:nvSpPr>
        <p:spPr>
          <a:xfrm>
            <a:off x="3908635" y="4659634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FC1598-82DE-463F-B079-6A92C56DC891}"/>
              </a:ext>
            </a:extLst>
          </p:cNvPr>
          <p:cNvSpPr txBox="1"/>
          <p:nvPr/>
        </p:nvSpPr>
        <p:spPr>
          <a:xfrm>
            <a:off x="5909765" y="4660242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DBAA9E-8CA3-4F8A-8DC3-7FF5A7B99357}"/>
              </a:ext>
            </a:extLst>
          </p:cNvPr>
          <p:cNvSpPr txBox="1"/>
          <p:nvPr/>
        </p:nvSpPr>
        <p:spPr>
          <a:xfrm>
            <a:off x="748874" y="2344525"/>
            <a:ext cx="1032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Fremdschlüsselspalte bestimmen. Die Fremdschlüsselspalte ist immer in der Tabelle wo das n steht.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002731-56FF-468E-BEA1-21EAD91B4288}"/>
              </a:ext>
            </a:extLst>
          </p:cNvPr>
          <p:cNvSpPr txBox="1"/>
          <p:nvPr/>
        </p:nvSpPr>
        <p:spPr>
          <a:xfrm>
            <a:off x="748874" y="2724639"/>
            <a:ext cx="1084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tabLst>
                <a:tab pos="179388" algn="l"/>
              </a:tabLst>
            </a:pPr>
            <a:r>
              <a:rPr lang="de-DE" sz="1400" b="1" dirty="0"/>
              <a:t>- 	Fremdschlüssel erstellen, damit wird automatisch die referentielle Integrität zwischen der Fremdschlüsselspalte und dem referenzierten Primärschlüssel sichergestellt. Das bedeutet alle nicht Null- Werte der Fremdschlüsselspalte müssen im referenzierten Primärschlüssel enthalten sein.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E7ED32-8845-4841-A29B-392C3FD7EB8D}"/>
              </a:ext>
            </a:extLst>
          </p:cNvPr>
          <p:cNvSpPr txBox="1"/>
          <p:nvPr/>
        </p:nvSpPr>
        <p:spPr>
          <a:xfrm>
            <a:off x="3029987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Foreign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1EA4F07-85E6-4B7F-B946-D8EB89B7ECDE}"/>
              </a:ext>
            </a:extLst>
          </p:cNvPr>
          <p:cNvCxnSpPr>
            <a:cxnSpLocks/>
          </p:cNvCxnSpPr>
          <p:nvPr/>
        </p:nvCxnSpPr>
        <p:spPr>
          <a:xfrm>
            <a:off x="3397204" y="3836710"/>
            <a:ext cx="32521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B8DB7-5916-461E-94A6-89A01CFE11B6}"/>
              </a:ext>
            </a:extLst>
          </p:cNvPr>
          <p:cNvCxnSpPr>
            <a:cxnSpLocks/>
          </p:cNvCxnSpPr>
          <p:nvPr/>
        </p:nvCxnSpPr>
        <p:spPr>
          <a:xfrm>
            <a:off x="3397204" y="3836710"/>
            <a:ext cx="0" cy="31825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91F0001-4D0B-4D60-809C-828E5A05C831}"/>
              </a:ext>
            </a:extLst>
          </p:cNvPr>
          <p:cNvCxnSpPr>
            <a:cxnSpLocks/>
          </p:cNvCxnSpPr>
          <p:nvPr/>
        </p:nvCxnSpPr>
        <p:spPr>
          <a:xfrm>
            <a:off x="6628457" y="3836710"/>
            <a:ext cx="0" cy="21126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38F9421-FAE4-4ADA-AA8B-0B7108F6B2AC}"/>
              </a:ext>
            </a:extLst>
          </p:cNvPr>
          <p:cNvSpPr txBox="1"/>
          <p:nvPr/>
        </p:nvSpPr>
        <p:spPr>
          <a:xfrm>
            <a:off x="4143842" y="3490664"/>
            <a:ext cx="248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referentielle Integrität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6046B1-71EE-4C9E-96C5-DD5CB84EA64D}"/>
              </a:ext>
            </a:extLst>
          </p:cNvPr>
          <p:cNvCxnSpPr/>
          <p:nvPr/>
        </p:nvCxnSpPr>
        <p:spPr>
          <a:xfrm>
            <a:off x="3445060" y="6495068"/>
            <a:ext cx="32043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43FA172-2D29-47FA-B0BA-A3175B753158}"/>
              </a:ext>
            </a:extLst>
          </p:cNvPr>
          <p:cNvCxnSpPr/>
          <p:nvPr/>
        </p:nvCxnSpPr>
        <p:spPr>
          <a:xfrm flipV="1">
            <a:off x="3445060" y="6183984"/>
            <a:ext cx="0" cy="3110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25DA6B-7BF1-47C2-A0C9-CD3AB3BE2024}"/>
              </a:ext>
            </a:extLst>
          </p:cNvPr>
          <p:cNvCxnSpPr>
            <a:cxnSpLocks/>
          </p:cNvCxnSpPr>
          <p:nvPr/>
        </p:nvCxnSpPr>
        <p:spPr>
          <a:xfrm flipH="1" flipV="1">
            <a:off x="6640911" y="6183984"/>
            <a:ext cx="8454" cy="3110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E95F148-DE8F-4DF0-BB76-74FB8A26BA84}"/>
              </a:ext>
            </a:extLst>
          </p:cNvPr>
          <p:cNvSpPr txBox="1"/>
          <p:nvPr/>
        </p:nvSpPr>
        <p:spPr>
          <a:xfrm>
            <a:off x="3666184" y="6494460"/>
            <a:ext cx="258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Operationsregeln für Fremdschlüssel</a:t>
            </a:r>
          </a:p>
        </p:txBody>
      </p:sp>
    </p:spTree>
    <p:extLst>
      <p:ext uri="{BB962C8B-B14F-4D97-AF65-F5344CB8AC3E}">
        <p14:creationId xmlns:p14="http://schemas.microsoft.com/office/powerpoint/2010/main" val="16039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BFF7CF-ABF7-4DB5-A74D-CD1FC287FDCA}"/>
              </a:ext>
            </a:extLst>
          </p:cNvPr>
          <p:cNvSpPr txBox="1"/>
          <p:nvPr/>
        </p:nvSpPr>
        <p:spPr>
          <a:xfrm>
            <a:off x="632389" y="418744"/>
            <a:ext cx="626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1"/>
                </a:solidFill>
              </a:rPr>
              <a:t>Referentielle Integrität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8A1A9AD-1EF8-4C94-B4E0-39F8B4BED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82383"/>
              </p:ext>
            </p:extLst>
          </p:nvPr>
        </p:nvGraphicFramePr>
        <p:xfrm>
          <a:off x="789565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3" imgW="3057682" imgH="1371718" progId="Excel.Sheet.12">
                  <p:embed/>
                </p:oleObj>
              </mc:Choice>
              <mc:Fallback>
                <p:oleObj name="Worksheet" r:id="rId3" imgW="3057682" imgH="1371718" progId="Excel.Sheet.12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68A1A9AD-1EF8-4C94-B4E0-39F8B4BEDC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65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73B1CB4-C7D7-45A4-9287-D8E94C302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056" y="4293465"/>
          <a:ext cx="3057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Worksheet" r:id="rId5" imgW="3057682" imgH="1371718" progId="Excel.Sheet.12">
                  <p:embed/>
                </p:oleObj>
              </mc:Choice>
              <mc:Fallback>
                <p:oleObj name="Worksheet" r:id="rId5" imgW="3057682" imgH="1371718" progId="Excel.Shee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73B1CB4-C7D7-45A4-9287-D8E94C302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056" y="4293465"/>
                        <a:ext cx="30575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F8DEEC-CD4E-47DA-86F0-B710F0E28E61}"/>
              </a:ext>
            </a:extLst>
          </p:cNvPr>
          <p:cNvSpPr txBox="1"/>
          <p:nvPr/>
        </p:nvSpPr>
        <p:spPr>
          <a:xfrm>
            <a:off x="715516" y="4016465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mitarbeiter</a:t>
            </a:r>
            <a:endParaRPr lang="de-DE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1FB333-3444-415B-B7F4-195A5AF91E76}"/>
              </a:ext>
            </a:extLst>
          </p:cNvPr>
          <p:cNvSpPr txBox="1"/>
          <p:nvPr/>
        </p:nvSpPr>
        <p:spPr>
          <a:xfrm>
            <a:off x="6299056" y="4016466"/>
            <a:ext cx="1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abteilung</a:t>
            </a:r>
            <a:endParaRPr lang="de-DE" sz="12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7D7543-806A-49B7-A001-8E6469A71CF6}"/>
              </a:ext>
            </a:extLst>
          </p:cNvPr>
          <p:cNvSpPr txBox="1"/>
          <p:nvPr/>
        </p:nvSpPr>
        <p:spPr>
          <a:xfrm>
            <a:off x="715516" y="1009892"/>
            <a:ext cx="44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Primärschlüssel festlegen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DE36E6-A3ED-42F5-92E2-C2750C8862BB}"/>
              </a:ext>
            </a:extLst>
          </p:cNvPr>
          <p:cNvSpPr txBox="1"/>
          <p:nvPr/>
        </p:nvSpPr>
        <p:spPr>
          <a:xfrm>
            <a:off x="789564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264127-BF67-45FC-86E6-DE5CE24F73D1}"/>
              </a:ext>
            </a:extLst>
          </p:cNvPr>
          <p:cNvSpPr txBox="1"/>
          <p:nvPr/>
        </p:nvSpPr>
        <p:spPr>
          <a:xfrm>
            <a:off x="6299056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Primary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3572F0-826E-4E6C-B191-736144231F48}"/>
              </a:ext>
            </a:extLst>
          </p:cNvPr>
          <p:cNvSpPr txBox="1"/>
          <p:nvPr/>
        </p:nvSpPr>
        <p:spPr>
          <a:xfrm>
            <a:off x="715516" y="1379224"/>
            <a:ext cx="54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Beziehung zwischen den Tabellen feststellen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AE9F5-FFD3-428C-85E8-645394C8BE25}"/>
              </a:ext>
            </a:extLst>
          </p:cNvPr>
          <p:cNvSpPr txBox="1"/>
          <p:nvPr/>
        </p:nvSpPr>
        <p:spPr>
          <a:xfrm>
            <a:off x="1496146" y="1776602"/>
            <a:ext cx="513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Ein Mitarbeiter arbeitet in einer Abteilung.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300" dirty="0"/>
              <a:t>In einer Abteilung arbeitet ein oder mehrere Mitarbeiter</a:t>
            </a:r>
            <a:r>
              <a:rPr lang="de-DE" sz="14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2D05F9-F5AE-419B-8459-5F73F64984A8}"/>
              </a:ext>
            </a:extLst>
          </p:cNvPr>
          <p:cNvCxnSpPr/>
          <p:nvPr/>
        </p:nvCxnSpPr>
        <p:spPr>
          <a:xfrm>
            <a:off x="3934691" y="4979265"/>
            <a:ext cx="2198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B4E00B6-6EDB-43AA-B9EE-05D45DF36D17}"/>
              </a:ext>
            </a:extLst>
          </p:cNvPr>
          <p:cNvSpPr txBox="1"/>
          <p:nvPr/>
        </p:nvSpPr>
        <p:spPr>
          <a:xfrm>
            <a:off x="3908635" y="4659634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FC1598-82DE-463F-B079-6A92C56DC891}"/>
              </a:ext>
            </a:extLst>
          </p:cNvPr>
          <p:cNvSpPr txBox="1"/>
          <p:nvPr/>
        </p:nvSpPr>
        <p:spPr>
          <a:xfrm>
            <a:off x="5909765" y="4660242"/>
            <a:ext cx="37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DBAA9E-8CA3-4F8A-8DC3-7FF5A7B99357}"/>
              </a:ext>
            </a:extLst>
          </p:cNvPr>
          <p:cNvSpPr txBox="1"/>
          <p:nvPr/>
        </p:nvSpPr>
        <p:spPr>
          <a:xfrm>
            <a:off x="748874" y="2344525"/>
            <a:ext cx="1032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de-DE" sz="1400" b="1" dirty="0"/>
              <a:t>- 	Fremdschlüsselspalte bestimmen. Die Fremdschlüsselspalte ist immer in der Tabelle wo das n steht.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002731-56FF-468E-BEA1-21EAD91B4288}"/>
              </a:ext>
            </a:extLst>
          </p:cNvPr>
          <p:cNvSpPr txBox="1"/>
          <p:nvPr/>
        </p:nvSpPr>
        <p:spPr>
          <a:xfrm>
            <a:off x="748874" y="2724639"/>
            <a:ext cx="1084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tabLst>
                <a:tab pos="179388" algn="l"/>
              </a:tabLst>
            </a:pPr>
            <a:r>
              <a:rPr lang="de-DE" sz="1400" b="1" dirty="0"/>
              <a:t>- 	Fremdschlüssel erstellen, damit wird automatisch die referentielle Integrität zwischen der Fremdschlüsselspalte und dem referenzierten Primärschlüssel sichergestellt. Das bedeutet alle nicht Null- Werte der Fremdschlüsselspalte müssen im referenzierten Primärschlüssel enthalten sein.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E7ED32-8845-4841-A29B-392C3FD7EB8D}"/>
              </a:ext>
            </a:extLst>
          </p:cNvPr>
          <p:cNvSpPr txBox="1"/>
          <p:nvPr/>
        </p:nvSpPr>
        <p:spPr>
          <a:xfrm>
            <a:off x="3029987" y="5665065"/>
            <a:ext cx="734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Foreign</a:t>
            </a:r>
            <a:br>
              <a:rPr lang="de-DE" sz="1100" b="1" dirty="0"/>
            </a:br>
            <a:r>
              <a:rPr lang="de-DE" sz="1100" b="1" dirty="0"/>
              <a:t>Key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1EA4F07-85E6-4B7F-B946-D8EB89B7ECDE}"/>
              </a:ext>
            </a:extLst>
          </p:cNvPr>
          <p:cNvCxnSpPr>
            <a:cxnSpLocks/>
          </p:cNvCxnSpPr>
          <p:nvPr/>
        </p:nvCxnSpPr>
        <p:spPr>
          <a:xfrm>
            <a:off x="3397204" y="3836710"/>
            <a:ext cx="32521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5B8DB7-5916-461E-94A6-89A01CFE11B6}"/>
              </a:ext>
            </a:extLst>
          </p:cNvPr>
          <p:cNvCxnSpPr>
            <a:cxnSpLocks/>
          </p:cNvCxnSpPr>
          <p:nvPr/>
        </p:nvCxnSpPr>
        <p:spPr>
          <a:xfrm>
            <a:off x="3397204" y="3836710"/>
            <a:ext cx="0" cy="31825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91F0001-4D0B-4D60-809C-828E5A05C831}"/>
              </a:ext>
            </a:extLst>
          </p:cNvPr>
          <p:cNvCxnSpPr>
            <a:cxnSpLocks/>
          </p:cNvCxnSpPr>
          <p:nvPr/>
        </p:nvCxnSpPr>
        <p:spPr>
          <a:xfrm>
            <a:off x="6628457" y="3836710"/>
            <a:ext cx="0" cy="21126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38F9421-FAE4-4ADA-AA8B-0B7108F6B2AC}"/>
              </a:ext>
            </a:extLst>
          </p:cNvPr>
          <p:cNvSpPr txBox="1"/>
          <p:nvPr/>
        </p:nvSpPr>
        <p:spPr>
          <a:xfrm>
            <a:off x="4143842" y="3490664"/>
            <a:ext cx="248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referentielle Integrität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6046B1-71EE-4C9E-96C5-DD5CB84EA64D}"/>
              </a:ext>
            </a:extLst>
          </p:cNvPr>
          <p:cNvCxnSpPr/>
          <p:nvPr/>
        </p:nvCxnSpPr>
        <p:spPr>
          <a:xfrm>
            <a:off x="3445060" y="6495068"/>
            <a:ext cx="32043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43FA172-2D29-47FA-B0BA-A3175B753158}"/>
              </a:ext>
            </a:extLst>
          </p:cNvPr>
          <p:cNvCxnSpPr/>
          <p:nvPr/>
        </p:nvCxnSpPr>
        <p:spPr>
          <a:xfrm flipV="1">
            <a:off x="3445060" y="6183984"/>
            <a:ext cx="0" cy="3110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25DA6B-7BF1-47C2-A0C9-CD3AB3BE2024}"/>
              </a:ext>
            </a:extLst>
          </p:cNvPr>
          <p:cNvCxnSpPr>
            <a:cxnSpLocks/>
          </p:cNvCxnSpPr>
          <p:nvPr/>
        </p:nvCxnSpPr>
        <p:spPr>
          <a:xfrm flipH="1" flipV="1">
            <a:off x="6640911" y="6183984"/>
            <a:ext cx="8454" cy="31108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E95F148-DE8F-4DF0-BB76-74FB8A26BA84}"/>
              </a:ext>
            </a:extLst>
          </p:cNvPr>
          <p:cNvSpPr txBox="1"/>
          <p:nvPr/>
        </p:nvSpPr>
        <p:spPr>
          <a:xfrm>
            <a:off x="3666184" y="6494460"/>
            <a:ext cx="258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Operationsregeln für Fremdschlüssel</a:t>
            </a:r>
          </a:p>
        </p:txBody>
      </p:sp>
    </p:spTree>
    <p:extLst>
      <p:ext uri="{BB962C8B-B14F-4D97-AF65-F5344CB8AC3E}">
        <p14:creationId xmlns:p14="http://schemas.microsoft.com/office/powerpoint/2010/main" val="51230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091918550470468B9353A37F229DAD" ma:contentTypeVersion="0" ma:contentTypeDescription="Ein neues Dokument erstellen." ma:contentTypeScope="" ma:versionID="52d3626f6d947a506f3a38c43980a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6782D2-8A72-41E7-AC6C-B7A7D592E34F}"/>
</file>

<file path=customXml/itemProps2.xml><?xml version="1.0" encoding="utf-8"?>
<ds:datastoreItem xmlns:ds="http://schemas.openxmlformats.org/officeDocument/2006/customXml" ds:itemID="{324AFFC9-7563-4F25-A95E-ABDC03F01163}"/>
</file>

<file path=customXml/itemProps3.xml><?xml version="1.0" encoding="utf-8"?>
<ds:datastoreItem xmlns:ds="http://schemas.openxmlformats.org/officeDocument/2006/customXml" ds:itemID="{7E172143-9A70-4A9B-B7D4-22166ED4D8A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64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Microsoft Excel-Arbeitsblatt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Lohse, Andreas</dc:creator>
  <cp:lastModifiedBy>Lohse, Andreas</cp:lastModifiedBy>
  <cp:revision>14</cp:revision>
  <dcterms:created xsi:type="dcterms:W3CDTF">2020-05-26T11:26:10Z</dcterms:created>
  <dcterms:modified xsi:type="dcterms:W3CDTF">2020-05-26T12:50:17Z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0x010100AF091918550470468B9353A37F229DAD</vt:lpwstr>
  </property>
</Properties>
</file>