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3F6C0-0F1D-4D4B-A6EA-A231959C9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DC48DB-F573-485C-9D1B-251790817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A5463A-3353-4B05-997A-E2A0547A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19A3-2FCF-4E9B-8BFE-BC5539F64F14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4B624-CA57-45B0-9091-F991ED03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D7E65-1105-4DB2-8EB2-5A78B1B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886-2388-4B2D-9CA5-18964376B1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8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73F64-AB4D-4583-BB75-08A58D84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CD3FEB-3D52-4F16-B37B-0A1B0FF33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03FEE2-335C-4115-B4DB-5701A936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19A3-2FCF-4E9B-8BFE-BC5539F64F14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814A8-03C0-4D9E-BE62-1E8AA9F4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D9C5C-FC22-4A39-872D-28629319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886-2388-4B2D-9CA5-18964376B1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36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EE56FB-7283-4BAE-827C-D425D3BA4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8F8728-192C-47BA-BAD8-CF191625E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C083A-FA92-4F52-8F40-F1AA0D09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19A3-2FCF-4E9B-8BFE-BC5539F64F14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7308F3-800F-4500-890D-94E3B6D5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A56F60-89EA-4B99-9267-11B09BDE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886-2388-4B2D-9CA5-18964376B1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7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1B86E-4F37-4CDC-9E46-03FD4428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3CE193-172F-4418-9604-D966EDC1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D7749E-7154-4823-B24F-C93414CF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19A3-2FCF-4E9B-8BFE-BC5539F64F14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FD6EE8-94FD-497F-89E8-A532B840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B82FED-E898-4BE1-B2C7-E2598C6F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886-2388-4B2D-9CA5-18964376B1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17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667DD-0F97-4B04-BA51-626BDC3D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DF24D4-8D66-4AD4-9AA0-B6976E903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3F512-33DD-4849-9448-11267BB2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19A3-2FCF-4E9B-8BFE-BC5539F64F14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CE507-123E-4735-AA49-4E5BBAB0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175DDC-A070-4715-B0BF-81A7E898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886-2388-4B2D-9CA5-18964376B1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33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F2362-AA7C-44B9-8E5C-A1382511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EEA46-2EF1-406A-AE30-229313DB9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E77EC0-F78F-4FAE-9AE6-25D46BF31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FE739D-A91F-4EBA-B98E-6BDEFB9F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19A3-2FCF-4E9B-8BFE-BC5539F64F14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F3FB82-66FC-4B75-BFEE-9572C0A6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687C4B-7284-450E-8828-2FEBCC59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886-2388-4B2D-9CA5-18964376B1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25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4FF05-4C93-44A0-90B2-E32E689A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B91E3-C88E-449E-A89B-AC8CA6DA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A2FE30-388E-45D5-86EF-E501433BD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85A4F3-6878-4303-B56D-FBB182ECE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A897DC-442B-4218-B2CD-B9D0DE29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D7AA2A-B47C-4BFE-969C-8B23BB1A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19A3-2FCF-4E9B-8BFE-BC5539F64F14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617AA1-25C9-4C30-946A-EB37738D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12C7E3-E69F-4F75-8850-0E4B62C3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886-2388-4B2D-9CA5-18964376B1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61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D1058-7E02-41F2-97FA-97002E9A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D1FD39-A5B7-4586-A9F6-00E5DD45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19A3-2FCF-4E9B-8BFE-BC5539F64F14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AAE7B6-2D02-4939-B3CA-344F91E1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593742-5204-4721-BE24-881716F3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886-2388-4B2D-9CA5-18964376B1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21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299F4D-D0A1-4BBD-AE3F-838F7B5D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19A3-2FCF-4E9B-8BFE-BC5539F64F14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1D64F5-892F-450A-B5B9-2BE412F3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330479-A33B-4B85-A9A5-A29E92A7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886-2388-4B2D-9CA5-18964376B1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6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5B748-FFCC-429D-A246-81A63894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25BEFB-4C57-44E4-9476-CCDECED6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3F8178-4BA8-4CC7-995A-F89B66F35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FFA7A1-772C-4E49-B57F-7D185777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19A3-2FCF-4E9B-8BFE-BC5539F64F14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D43F1C-FC0F-4C5D-8ADA-BFBFF1A4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A946DA-F21C-4BAC-BD0B-7806F657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886-2388-4B2D-9CA5-18964376B1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00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3BCD9-9561-477D-A6FE-480E2C91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45CBCB-4D66-478B-8E2A-AEDAA22D9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71CA0D-0370-4AAC-9739-3BEE6256F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EA9728-C7B8-4A46-8A85-CEA7C0E5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19A3-2FCF-4E9B-8BFE-BC5539F64F14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843C18-0F2A-4970-B184-84AD382D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E699F8-0E20-4536-A642-7024E33C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886-2388-4B2D-9CA5-18964376B1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86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5E4566-793A-4C5D-A1F5-96DB1190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97FE89-48DC-4617-8338-C5022B17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77DE7D-3995-430F-80BD-F9890A8AB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619A3-2FCF-4E9B-8BFE-BC5539F64F14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FC9FC9-1618-41AB-B000-69D3AF7A3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F6E66A-3C8C-4BED-BDA4-6E1983408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AF886-2388-4B2D-9CA5-18964376B1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4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mmons.wikimedia.org/w/index.php?curid=2680767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mmons.wikimedia.org/w/index.php?curid=2680767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26807673" TargetMode="External"/><Relationship Id="rId2" Type="http://schemas.openxmlformats.org/officeDocument/2006/relationships/hyperlink" Target="https://www.atlassian.com/de/agile/project-management/user-sto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curid=2680767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xsystems.de/ressourcen/literatur/leseprobe-zu-projektabwicklung-mit-uml-und-enterprise-architect/anwendungsfalldiagramm-use-case-diagram/" TargetMode="External"/><Relationship Id="rId2" Type="http://schemas.openxmlformats.org/officeDocument/2006/relationships/hyperlink" Target="https://www.ionos.de/digitalguide/websites/web-entwicklung/anwendungsfalldiagram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de/agile/project-management/user-stor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xmlns="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124163-09D1-4E5D-8B74-955AF6F63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de-DE" sz="6600">
                <a:solidFill>
                  <a:srgbClr val="FFFFFF"/>
                </a:solidFill>
              </a:rPr>
              <a:t>Use Case &amp; User Story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730AB8-089E-4BD8-87D5-CE67269C6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Instrumente der Visualisierung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7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7B7788-53C4-4BE2-8AF4-5CAEB18D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Wann ist die Story erfüllt?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98953D-899C-47DF-BBE0-519A2CEE6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dirty="0"/>
              <a:t>Produkteigner (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) hat die Akzeptanzkriterien getestet und abgenommen</a:t>
            </a:r>
          </a:p>
          <a:p>
            <a:r>
              <a:rPr lang="de-DE" dirty="0"/>
              <a:t>Ersteller hat die Software freigegeben</a:t>
            </a:r>
          </a:p>
          <a:p>
            <a:r>
              <a:rPr lang="de-DE" dirty="0"/>
              <a:t>Team hat den Status auf „</a:t>
            </a:r>
            <a:r>
              <a:rPr lang="de-DE" dirty="0" err="1"/>
              <a:t>Done</a:t>
            </a:r>
            <a:r>
              <a:rPr lang="de-DE" dirty="0"/>
              <a:t>“ gesetzt</a:t>
            </a:r>
          </a:p>
        </p:txBody>
      </p:sp>
    </p:spTree>
    <p:extLst>
      <p:ext uri="{BB962C8B-B14F-4D97-AF65-F5344CB8AC3E}">
        <p14:creationId xmlns:p14="http://schemas.microsoft.com/office/powerpoint/2010/main" val="130264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F724F1-4BED-464F-845B-B9C54EC7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de-DE" sz="4800"/>
              <a:t>Story Card - Vorderseite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A120B-E691-461E-9B67-BB3E09C6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138430" indent="0">
              <a:spcBef>
                <a:spcPts val="800"/>
              </a:spcBef>
              <a:spcAft>
                <a:spcPts val="1600"/>
              </a:spcAft>
              <a:buNone/>
            </a:pPr>
            <a:r>
              <a:rPr lang="de-DE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Von </a:t>
            </a:r>
            <a:r>
              <a:rPr lang="de-DE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Sebastian.Dietrich</a:t>
            </a:r>
            <a:r>
              <a:rPr lang="de-DE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Eigenes Werk, CC BY-SA 3.0, </a:t>
            </a:r>
            <a:r>
              <a:rPr lang="de-DE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https://commons.wikimedia.org/w/index.php?curid=26807673</a:t>
            </a:r>
            <a:endParaRPr lang="fr-F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11AC5E-D80C-4ADD-AE44-CE49EEE8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065" y="2290936"/>
            <a:ext cx="780167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6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C86CF7-86AA-4C34-BB6E-DBBF749C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Story Card - Rückseite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47F9450-9731-46D4-AC55-FD6E97F88974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67030" indent="-22860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Von Sebastian.Dietrich - Eigenes Werk, CC BY-SA 3.0, </a:t>
            </a:r>
            <a:r>
              <a:rPr lang="en-US" sz="2200" u="sng">
                <a:effectLst/>
                <a:hlinkClick r:id="rId2"/>
              </a:rPr>
              <a:t>https://commons.wikimedia.org/w/index.php?curid=26807674</a:t>
            </a:r>
            <a:endParaRPr lang="en-US" sz="2200">
              <a:effectLst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2FCF3D3-BCAB-42A0-86CE-5EB059346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2166" y="2290936"/>
            <a:ext cx="833547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9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582F7A-FF45-4E39-92B4-AEA27185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Quellen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44D849-6625-4C0D-8FDC-4CEE5249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https://www.atlassian.com/de/agile/project-management/user-stories</a:t>
            </a:r>
            <a:endParaRPr lang="fr-F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Von </a:t>
            </a:r>
            <a:r>
              <a:rPr lang="de-DE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Sebastian.Dietrich</a:t>
            </a:r>
            <a:r>
              <a:rPr lang="de-DE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Eigenes Werk, CC BY-SA 3.0, </a:t>
            </a:r>
            <a:r>
              <a:rPr lang="de-DE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https://commons.wikimedia.org/w/index.php?curid=26807673</a:t>
            </a:r>
            <a:endParaRPr lang="fr-F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Von </a:t>
            </a:r>
            <a:r>
              <a:rPr lang="de-DE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Sebastian.Dietrich</a:t>
            </a:r>
            <a:r>
              <a:rPr lang="de-DE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Eigenes Werk, CC BY-SA 3.0, </a:t>
            </a:r>
            <a:r>
              <a:rPr lang="de-DE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https://commons.wikimedia.org/w/index.php?curid=26807674</a:t>
            </a:r>
            <a:endParaRPr lang="fr-F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6240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A5DFFD-F2E7-4AD9-8774-F840C69D1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/>
              <a:t>Anwendungsfalldiagramm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2A4CA9-85D4-4D26-8909-DC4AEC795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Use Case</a:t>
            </a:r>
            <a:endParaRPr lang="de-D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B897BB-1AF9-4320-8890-357F0BBA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4600"/>
              <a:t>Beschreibung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54E18A-C33D-4F9C-BEE3-75F5DD120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000" dirty="0"/>
              <a:t>Gehören zur UML-Familie der Verhaltensdiagramme</a:t>
            </a:r>
          </a:p>
          <a:p>
            <a:r>
              <a:rPr lang="de-DE" sz="2000" dirty="0"/>
              <a:t>Visualisierung des Projektauftrags</a:t>
            </a:r>
          </a:p>
          <a:p>
            <a:r>
              <a:rPr lang="de-DE" sz="2000" dirty="0"/>
              <a:t>Elemente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Systemname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Akteur außerhalb der Systemgrenze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Anwendungsfälle über Assoziationen</a:t>
            </a:r>
          </a:p>
          <a:p>
            <a:r>
              <a:rPr lang="de-DE" sz="2000" dirty="0"/>
              <a:t>Include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Einfügen zusätzlicher Anwendungsfälle in die ursprünglichen</a:t>
            </a:r>
          </a:p>
          <a:p>
            <a:r>
              <a:rPr lang="de-DE" sz="2000" dirty="0" err="1"/>
              <a:t>Extend</a:t>
            </a:r>
            <a:endParaRPr lang="de-DE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Vererbungsstrukturen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In Abhängigkeit von einer/mehreren Bedingungen werden zusätzliche Anwendungsfälle eingefügt</a:t>
            </a:r>
          </a:p>
        </p:txBody>
      </p:sp>
    </p:spTree>
    <p:extLst>
      <p:ext uri="{BB962C8B-B14F-4D97-AF65-F5344CB8AC3E}">
        <p14:creationId xmlns:p14="http://schemas.microsoft.com/office/powerpoint/2010/main" val="379698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3CD21-CA1A-4736-82C9-DF886DF8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0AEE4623-88A9-4FFE-BD8A-62A594477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565958"/>
              </p:ext>
            </p:extLst>
          </p:nvPr>
        </p:nvGraphicFramePr>
        <p:xfrm>
          <a:off x="838200" y="1825625"/>
          <a:ext cx="10515597" cy="4331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064">
                  <a:extLst>
                    <a:ext uri="{9D8B030D-6E8A-4147-A177-3AD203B41FA5}">
                      <a16:colId xmlns:a16="http://schemas.microsoft.com/office/drawing/2014/main" val="149978197"/>
                    </a:ext>
                  </a:extLst>
                </a:gridCol>
                <a:gridCol w="6542843">
                  <a:extLst>
                    <a:ext uri="{9D8B030D-6E8A-4147-A177-3AD203B41FA5}">
                      <a16:colId xmlns:a16="http://schemas.microsoft.com/office/drawing/2014/main" val="3122584297"/>
                    </a:ext>
                  </a:extLst>
                </a:gridCol>
                <a:gridCol w="1854690">
                  <a:extLst>
                    <a:ext uri="{9D8B030D-6E8A-4147-A177-3AD203B41FA5}">
                      <a16:colId xmlns:a16="http://schemas.microsoft.com/office/drawing/2014/main" val="4028936501"/>
                    </a:ext>
                  </a:extLst>
                </a:gridCol>
              </a:tblGrid>
              <a:tr h="36233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n-lt"/>
                        </a:rPr>
                        <a:t>Begriff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n-lt"/>
                        </a:rPr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n-lt"/>
                        </a:rPr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25958"/>
                  </a:ext>
                </a:extLst>
              </a:tr>
              <a:tr h="627048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n-lt"/>
                        </a:rPr>
                        <a:t>Akteur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Akteure, sowohl Personen als auch System, werden als Strichmännchen abgebildet.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89912"/>
                  </a:ext>
                </a:extLst>
              </a:tr>
              <a:tr h="462274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n-lt"/>
                        </a:rPr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System, auf das sich der Use Case bezieht, wird als Rechteck dargestellt.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409447"/>
                  </a:ext>
                </a:extLst>
              </a:tr>
              <a:tr h="592218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n-lt"/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 eigentliche Anwendungsfall wird als Ellipse dargestellt, in der üblicherweise eine Wortgruppe steht, die den Vorgang benennt.</a:t>
                      </a:r>
                      <a:endParaRPr lang="de-DE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96304"/>
                  </a:ext>
                </a:extLst>
              </a:tr>
              <a:tr h="487882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n-lt"/>
                        </a:rPr>
                        <a:t>Beziehung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eine durchgezogene Linie zwischen Akteur und Use Case 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538158"/>
                  </a:ext>
                </a:extLst>
              </a:tr>
              <a:tr h="403118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n-lt"/>
                        </a:rPr>
                        <a:t>Include-Assoziation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Gestrichelte Linie für die Beziehung zwischen verschiedenen Use Cases</a:t>
                      </a:r>
                      <a:br>
                        <a:rPr lang="de-DE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schließt einen zweiten Use Case mit ein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70756"/>
                  </a:ext>
                </a:extLst>
              </a:tr>
              <a:tr h="490299">
                <a:tc>
                  <a:txBody>
                    <a:bodyPr/>
                    <a:lstStyle/>
                    <a:p>
                      <a:r>
                        <a:rPr lang="de-DE" sz="1400" dirty="0" err="1">
                          <a:latin typeface="+mn-lt"/>
                        </a:rPr>
                        <a:t>Extend</a:t>
                      </a:r>
                      <a:r>
                        <a:rPr lang="de-DE" sz="1400" dirty="0">
                          <a:latin typeface="+mn-lt"/>
                        </a:rPr>
                        <a:t>-Assoziation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Gestrichelte Linie</a:t>
                      </a:r>
                      <a:b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 Use Case, von dem die gestrichelte Verbindungslinie ausgeht, kann den Use Case, auf den die Pfeilspitze zeigt, unter bestimmten Voraussetzungen erweitern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29409"/>
                  </a:ext>
                </a:extLst>
              </a:tr>
              <a:tr h="732755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n-lt"/>
                        </a:rPr>
                        <a:t>Bedingung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Anwendungsfall wird in Abhängigkeit von einer Bedingung (</a:t>
                      </a: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erweitert (bei </a:t>
                      </a: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</a:t>
                      </a: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DE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24331"/>
                  </a:ext>
                </a:extLst>
              </a:tr>
            </a:tbl>
          </a:graphicData>
        </a:graphic>
      </p:graphicFrame>
      <p:pic>
        <p:nvPicPr>
          <p:cNvPr id="17" name="Grafik 16">
            <a:extLst>
              <a:ext uri="{FF2B5EF4-FFF2-40B4-BE49-F238E27FC236}">
                <a16:creationId xmlns:a16="http://schemas.microsoft.com/office/drawing/2014/main" id="{F5A8DEAE-6C3D-473F-9A42-E53CD63CF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155" y="2262446"/>
            <a:ext cx="360000" cy="52650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AFA03D15-770A-47CB-9C8A-BF0FFB0D009A}"/>
              </a:ext>
            </a:extLst>
          </p:cNvPr>
          <p:cNvSpPr/>
          <p:nvPr/>
        </p:nvSpPr>
        <p:spPr>
          <a:xfrm>
            <a:off x="9646555" y="2898107"/>
            <a:ext cx="1219200" cy="327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D26ED34-F45E-401E-B2F2-E4F271048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555" y="3292850"/>
            <a:ext cx="720000" cy="46916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1738EA6-81F5-483E-83A5-4512BA146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4781" y="4002974"/>
            <a:ext cx="990600" cy="29527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7947ADE-9641-4004-BFFA-A560B43BF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623" y="4409276"/>
            <a:ext cx="971550" cy="33337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F126F87-DDB3-4FE8-9D15-AF428E09D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5130" y="4986384"/>
            <a:ext cx="952500" cy="3429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3016DAF-500A-44AE-A6CF-F7070BC175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5605" y="5542474"/>
            <a:ext cx="72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4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0B1182-1B4B-43C2-89C0-933FA32D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/>
              <a:t>Beispiel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37B804C-158F-4168-9ADA-99C0EB62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14736"/>
            <a:ext cx="6903720" cy="42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6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A33A8-9ECE-4DAD-A1A3-E4848A28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Übungen und Quellen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F715AE-5736-47FC-941B-A22B2BCF2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138430" indent="0">
              <a:spcBef>
                <a:spcPts val="800"/>
              </a:spcBef>
              <a:spcAft>
                <a:spcPts val="1600"/>
              </a:spcAft>
              <a:buNone/>
            </a:pPr>
            <a:r>
              <a:rPr lang="de-DE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Quellen</a:t>
            </a:r>
            <a:endParaRPr lang="fr-F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8430" indent="0">
              <a:spcBef>
                <a:spcPts val="800"/>
              </a:spcBef>
              <a:spcAft>
                <a:spcPts val="1600"/>
              </a:spcAft>
              <a:buNone/>
            </a:pPr>
            <a:r>
              <a:rPr lang="de-DE" sz="2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https://www.ionos.de/digitalguide/websites/web-entwicklung/anwendungsfalldiagramm/</a:t>
            </a:r>
            <a:endParaRPr lang="fr-F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8430" indent="0">
              <a:spcBef>
                <a:spcPts val="800"/>
              </a:spcBef>
              <a:spcAft>
                <a:spcPts val="1600"/>
              </a:spcAft>
              <a:buNone/>
            </a:pPr>
            <a:r>
              <a:rPr lang="de-DE" sz="2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https://www.sparxsystems.de/ressourcen/literatur/leseprobe-zu-projektabwicklung-mit-uml-und-enterprise-architect/anwendungsfalldiagramm-use-case-diagram/</a:t>
            </a:r>
            <a:endParaRPr lang="fr-F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6608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4C7DD7-6D69-4356-B700-F36DE9E5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User Stories „Anwendererzählungen“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1ECA0-2CE9-4695-A84F-E66F7466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138430" indent="0">
              <a:spcBef>
                <a:spcPts val="800"/>
              </a:spcBef>
              <a:spcAft>
                <a:spcPts val="1600"/>
              </a:spcAft>
              <a:buNone/>
            </a:pPr>
            <a:endParaRPr lang="de-DE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8430" indent="0">
              <a:spcBef>
                <a:spcPts val="800"/>
              </a:spcBef>
              <a:spcAft>
                <a:spcPts val="1600"/>
              </a:spcAft>
              <a:buNone/>
            </a:pPr>
            <a:r>
              <a:rPr lang="de-D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 User Story ist eine informelle, allgemeine Erklärung eines Software-Features, die aus der Sicht des Endbenutzers verfasst wurde. Ihr Zweck ist es zu zeigen, welchen Wert ein Software-Feature für einen Kunden hat.“ 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8430" indent="0">
              <a:spcBef>
                <a:spcPts val="800"/>
              </a:spcBef>
              <a:spcAft>
                <a:spcPts val="1600"/>
              </a:spcAft>
              <a:buNone/>
            </a:pPr>
            <a:endParaRPr lang="de-DE" sz="22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/>
            </a:endParaRPr>
          </a:p>
          <a:p>
            <a:pPr marL="138430" indent="0">
              <a:spcBef>
                <a:spcPts val="800"/>
              </a:spcBef>
              <a:spcAft>
                <a:spcPts val="1600"/>
              </a:spcAft>
              <a:buNone/>
            </a:pPr>
            <a:r>
              <a:rPr lang="de-DE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https://www.atlassian.com/de/agile/project-management/user-stories</a:t>
            </a:r>
            <a:endParaRPr lang="fr-F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00079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7CA398-99D7-40C7-B97A-84985A4A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Beschreibung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AB0AEF-4EA2-4F17-B2EE-1CBC65F7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367030">
              <a:spcBef>
                <a:spcPts val="800"/>
              </a:spcBef>
              <a:spcAft>
                <a:spcPts val="16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Anforderungsspezifikation bei agilem Vorgehen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7030">
              <a:spcBef>
                <a:spcPts val="800"/>
              </a:spcBef>
              <a:spcAft>
                <a:spcPts val="16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 der Story sollte der Kunde sein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7030">
              <a:spcBef>
                <a:spcPts val="800"/>
              </a:spcBef>
              <a:spcAft>
                <a:spcPts val="16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Nötige Verbindung zwischen Kunde und Entwickler, Kunde steht im Vordergrund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7030">
              <a:spcBef>
                <a:spcPts val="800"/>
              </a:spcBef>
              <a:spcAft>
                <a:spcPts val="1600"/>
              </a:spcAft>
            </a:pP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Story Cards: gewünschte Funktionalitäten einer Software werden in einfachen Worten erklärt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98654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0F1952-67E9-480F-AE98-0C7BB158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DE" sz="5000"/>
              <a:t>Teile der User Story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4C239-2627-47F4-9C1B-3E6BB2146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lvl="0" indent="0">
              <a:spcBef>
                <a:spcPts val="800"/>
              </a:spcBef>
              <a:buNone/>
            </a:pPr>
            <a:r>
              <a:rPr lang="de-DE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Kurze prägnante Überschrift</a:t>
            </a:r>
          </a:p>
          <a:p>
            <a:pPr marL="0" lvl="0" indent="0">
              <a:spcBef>
                <a:spcPts val="800"/>
              </a:spcBef>
              <a:buNone/>
            </a:pPr>
            <a:r>
              <a:rPr lang="de-DE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Kurze Beschreibung der gewünschten Funktionalität in einfachen Worten</a:t>
            </a:r>
          </a:p>
          <a:p>
            <a:pPr marL="0" lvl="0" indent="0">
              <a:spcBef>
                <a:spcPts val="800"/>
              </a:spcBef>
              <a:buNone/>
            </a:pPr>
            <a:r>
              <a:rPr lang="de-DE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Akzeptanzkriterien </a:t>
            </a:r>
          </a:p>
          <a:p>
            <a:pPr marL="0" lvl="0" indent="0">
              <a:spcBef>
                <a:spcPts val="800"/>
              </a:spcBef>
              <a:buNone/>
            </a:pPr>
            <a:endParaRPr lang="de-DE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de-DE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Beispiel: Immobilien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F85063B-63C9-446F-A290-020DD0408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53842"/>
              </p:ext>
            </p:extLst>
          </p:nvPr>
        </p:nvGraphicFramePr>
        <p:xfrm>
          <a:off x="6099048" y="1801561"/>
          <a:ext cx="5458969" cy="3254879"/>
        </p:xfrm>
        <a:graphic>
          <a:graphicData uri="http://schemas.openxmlformats.org/drawingml/2006/table">
            <a:tbl>
              <a:tblPr firstRow="1" firstCol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1743775">
                  <a:extLst>
                    <a:ext uri="{9D8B030D-6E8A-4147-A177-3AD203B41FA5}">
                      <a16:colId xmlns:a16="http://schemas.microsoft.com/office/drawing/2014/main" val="3309807562"/>
                    </a:ext>
                  </a:extLst>
                </a:gridCol>
                <a:gridCol w="3715194">
                  <a:extLst>
                    <a:ext uri="{9D8B030D-6E8A-4147-A177-3AD203B41FA5}">
                      <a16:colId xmlns:a16="http://schemas.microsoft.com/office/drawing/2014/main" val="1347914842"/>
                    </a:ext>
                  </a:extLst>
                </a:gridCol>
              </a:tblGrid>
              <a:tr h="494325">
                <a:tc>
                  <a:txBody>
                    <a:bodyPr/>
                    <a:lstStyle/>
                    <a:p>
                      <a:pPr marL="36703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1600"/>
                        </a:spcAft>
                      </a:pPr>
                      <a:r>
                        <a:rPr lang="de-DE" sz="1100" b="1" cap="all" spc="60">
                          <a:solidFill>
                            <a:schemeClr val="tx1"/>
                          </a:solidFill>
                          <a:effectLst/>
                        </a:rPr>
                        <a:t>Überschrift</a:t>
                      </a:r>
                      <a:endParaRPr lang="fr-FR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013" marR="122013" marT="122013" marB="12201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1600"/>
                        </a:spcAft>
                      </a:pPr>
                      <a:r>
                        <a:rPr lang="de-DE" sz="1100" b="1" cap="all" spc="60">
                          <a:solidFill>
                            <a:schemeClr val="tx1"/>
                          </a:solidFill>
                          <a:effectLst/>
                        </a:rPr>
                        <a:t>Alle Immobilien anzeigen</a:t>
                      </a:r>
                      <a:endParaRPr lang="fr-FR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013" marR="122013" marT="122013" marB="12201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811059"/>
                  </a:ext>
                </a:extLst>
              </a:tr>
              <a:tr h="1705646">
                <a:tc>
                  <a:txBody>
                    <a:bodyPr/>
                    <a:lstStyle/>
                    <a:p>
                      <a:pPr marL="36703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1600"/>
                        </a:spcAft>
                      </a:pPr>
                      <a:r>
                        <a:rPr lang="de-DE" sz="1100" b="1" cap="none" spc="0">
                          <a:solidFill>
                            <a:schemeClr val="tx1"/>
                          </a:solidFill>
                          <a:effectLst/>
                        </a:rPr>
                        <a:t>Beschreibung</a:t>
                      </a:r>
                      <a:endParaRPr lang="fr-FR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7" marR="61007" marT="0" marB="81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1600"/>
                        </a:spcAft>
                      </a:pPr>
                      <a:r>
                        <a:rPr lang="de-DE" sz="1400" cap="none" spc="0">
                          <a:solidFill>
                            <a:schemeClr val="tx1"/>
                          </a:solidFill>
                          <a:effectLst/>
                        </a:rPr>
                        <a:t>Ich möchte mir als User alle Immobilien anzeigen lassen und sie nach Hausbesitzern sortieren, um eine Übersicht über die Immobilien bestimmter Hausbesitzer zu erhalten.</a:t>
                      </a:r>
                      <a:endParaRPr lang="fr-F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7" marR="61007" marT="0" marB="81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790651"/>
                  </a:ext>
                </a:extLst>
              </a:tr>
              <a:tr h="1054908">
                <a:tc>
                  <a:txBody>
                    <a:bodyPr/>
                    <a:lstStyle/>
                    <a:p>
                      <a:pPr marL="36703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1600"/>
                        </a:spcAft>
                      </a:pPr>
                      <a:r>
                        <a:rPr lang="de-DE" sz="1100" b="1" cap="none" spc="0">
                          <a:solidFill>
                            <a:schemeClr val="tx1"/>
                          </a:solidFill>
                          <a:effectLst/>
                        </a:rPr>
                        <a:t>Akzeptanzkriterien</a:t>
                      </a:r>
                      <a:endParaRPr lang="fr-FR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7" marR="61007" marT="0" marB="81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1600"/>
                        </a:spcAft>
                      </a:pPr>
                      <a:r>
                        <a:rPr lang="de-DE" sz="1400" cap="none" spc="0">
                          <a:solidFill>
                            <a:schemeClr val="tx1"/>
                          </a:solidFill>
                          <a:effectLst/>
                        </a:rPr>
                        <a:t>Liste zeigt alle Immobilien an</a:t>
                      </a:r>
                      <a:br>
                        <a:rPr lang="de-DE" sz="14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de-DE" sz="1400" cap="none" spc="0">
                          <a:solidFill>
                            <a:schemeClr val="tx1"/>
                          </a:solidFill>
                          <a:effectLst/>
                        </a:rPr>
                        <a:t>Liste lässt sich nach Hausbesitzern sortieren</a:t>
                      </a:r>
                      <a:endParaRPr lang="fr-F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7" marR="61007" marT="0" marB="81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754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0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Breitbild</PresentationFormat>
  <Paragraphs>73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Office</vt:lpstr>
      <vt:lpstr>Use Case &amp; User Story</vt:lpstr>
      <vt:lpstr>Anwendungsfalldiagramm</vt:lpstr>
      <vt:lpstr>Beschreibung</vt:lpstr>
      <vt:lpstr>Basiselemente</vt:lpstr>
      <vt:lpstr>Beispiel</vt:lpstr>
      <vt:lpstr>Übungen und Quellen</vt:lpstr>
      <vt:lpstr>User Stories „Anwendererzählungen“</vt:lpstr>
      <vt:lpstr>Beschreibung</vt:lpstr>
      <vt:lpstr>Teile der User Story </vt:lpstr>
      <vt:lpstr>Wann ist die Story erfüllt?</vt:lpstr>
      <vt:lpstr>Story Card - Vorderseite</vt:lpstr>
      <vt:lpstr>Story Card - Rückseite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Anwendungsfalldiagramm</dc:title>
  <dc:creator>Köckeis Heidi</dc:creator>
  <cp:lastModifiedBy>Köckeis Heidi</cp:lastModifiedBy>
  <cp:revision>13</cp:revision>
  <dcterms:created xsi:type="dcterms:W3CDTF">2021-12-01T17:00:32Z</dcterms:created>
  <dcterms:modified xsi:type="dcterms:W3CDTF">2023-11-07T12:34:50Z</dcterms:modified>
</cp:coreProperties>
</file>