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35"/>
  </p:notesMasterIdLst>
  <p:sldIdLst>
    <p:sldId id="256" r:id="rId2"/>
    <p:sldId id="280" r:id="rId3"/>
    <p:sldId id="292" r:id="rId4"/>
    <p:sldId id="257" r:id="rId5"/>
    <p:sldId id="259" r:id="rId6"/>
    <p:sldId id="279" r:id="rId7"/>
    <p:sldId id="261" r:id="rId8"/>
    <p:sldId id="264" r:id="rId9"/>
    <p:sldId id="286" r:id="rId10"/>
    <p:sldId id="288" r:id="rId11"/>
    <p:sldId id="283" r:id="rId12"/>
    <p:sldId id="266" r:id="rId13"/>
    <p:sldId id="290" r:id="rId14"/>
    <p:sldId id="268" r:id="rId15"/>
    <p:sldId id="287" r:id="rId16"/>
    <p:sldId id="281" r:id="rId17"/>
    <p:sldId id="262" r:id="rId18"/>
    <p:sldId id="263" r:id="rId19"/>
    <p:sldId id="282" r:id="rId20"/>
    <p:sldId id="284" r:id="rId21"/>
    <p:sldId id="258" r:id="rId22"/>
    <p:sldId id="271" r:id="rId23"/>
    <p:sldId id="272" r:id="rId24"/>
    <p:sldId id="291" r:id="rId25"/>
    <p:sldId id="273" r:id="rId26"/>
    <p:sldId id="274" r:id="rId27"/>
    <p:sldId id="275" r:id="rId28"/>
    <p:sldId id="269" r:id="rId29"/>
    <p:sldId id="270" r:id="rId30"/>
    <p:sldId id="276" r:id="rId31"/>
    <p:sldId id="277" r:id="rId32"/>
    <p:sldId id="267"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5255ED-9527-4D03-8869-733488C06B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C1BCAD-F0B5-47CC-834E-8D575014558F}">
      <dgm:prSet/>
      <dgm:spPr/>
      <dgm:t>
        <a:bodyPr/>
        <a:lstStyle/>
        <a:p>
          <a:pPr>
            <a:defRPr cap="all"/>
          </a:pPr>
          <a:r>
            <a:rPr lang="de-DE" dirty="0"/>
            <a:t>Die Projektarbeit bestimmt 50 % der Abschlussnote. </a:t>
          </a:r>
        </a:p>
      </dgm:t>
    </dgm:pt>
    <dgm:pt modelId="{9E6CF262-B2D3-467A-B9B4-77EF5B91EC9A}" type="parTrans" cxnId="{F538C7E0-A1AB-40E7-8109-1459B1DD4BAB}">
      <dgm:prSet/>
      <dgm:spPr/>
      <dgm:t>
        <a:bodyPr/>
        <a:lstStyle/>
        <a:p>
          <a:endParaRPr lang="en-US"/>
        </a:p>
      </dgm:t>
    </dgm:pt>
    <dgm:pt modelId="{E308D0FB-AF4C-4173-84CA-40F56C1AB852}" type="sibTrans" cxnId="{F538C7E0-A1AB-40E7-8109-1459B1DD4BAB}">
      <dgm:prSet/>
      <dgm:spPr/>
      <dgm:t>
        <a:bodyPr/>
        <a:lstStyle/>
        <a:p>
          <a:endParaRPr lang="en-US"/>
        </a:p>
      </dgm:t>
    </dgm:pt>
    <dgm:pt modelId="{92BD4E2A-B0C6-45FC-8D0A-0135DA4BBC55}">
      <dgm:prSet/>
      <dgm:spPr/>
      <dgm:t>
        <a:bodyPr/>
        <a:lstStyle/>
        <a:p>
          <a:pPr>
            <a:defRPr cap="all"/>
          </a:pPr>
          <a:r>
            <a:rPr lang="de-DE" dirty="0"/>
            <a:t>Ein Projekt besteht mindestens aus drei Phasen: </a:t>
          </a:r>
        </a:p>
        <a:p>
          <a:pPr>
            <a:defRPr cap="all"/>
          </a:pPr>
          <a:r>
            <a:rPr lang="de-DE" dirty="0"/>
            <a:t>Planung, Durchführung, Auswertung </a:t>
          </a:r>
        </a:p>
      </dgm:t>
    </dgm:pt>
    <dgm:pt modelId="{27A9CD0A-0C73-4CA9-8E84-E08BBABA45CD}" type="parTrans" cxnId="{10A10EFB-E57A-4340-B8E2-7C6C0D24672C}">
      <dgm:prSet/>
      <dgm:spPr/>
      <dgm:t>
        <a:bodyPr/>
        <a:lstStyle/>
        <a:p>
          <a:endParaRPr lang="en-US"/>
        </a:p>
      </dgm:t>
    </dgm:pt>
    <dgm:pt modelId="{2A8B40C8-6589-4FD3-A6A5-EF956AA40082}" type="sibTrans" cxnId="{10A10EFB-E57A-4340-B8E2-7C6C0D24672C}">
      <dgm:prSet/>
      <dgm:spPr/>
      <dgm:t>
        <a:bodyPr/>
        <a:lstStyle/>
        <a:p>
          <a:endParaRPr lang="en-US"/>
        </a:p>
      </dgm:t>
    </dgm:pt>
    <dgm:pt modelId="{A29B863D-FF43-4D3F-B2B4-1D07002A8FFE}" type="pres">
      <dgm:prSet presAssocID="{805255ED-9527-4D03-8869-733488C06B31}" presName="linear" presStyleCnt="0">
        <dgm:presLayoutVars>
          <dgm:animLvl val="lvl"/>
          <dgm:resizeHandles val="exact"/>
        </dgm:presLayoutVars>
      </dgm:prSet>
      <dgm:spPr/>
    </dgm:pt>
    <dgm:pt modelId="{67354F08-D2EB-462E-9ECA-4E0E9A9FCD6E}" type="pres">
      <dgm:prSet presAssocID="{02C1BCAD-F0B5-47CC-834E-8D575014558F}" presName="parentText" presStyleLbl="node1" presStyleIdx="0" presStyleCnt="2">
        <dgm:presLayoutVars>
          <dgm:chMax val="0"/>
          <dgm:bulletEnabled val="1"/>
        </dgm:presLayoutVars>
      </dgm:prSet>
      <dgm:spPr/>
    </dgm:pt>
    <dgm:pt modelId="{49FE9243-8845-45D6-9811-6AFB48264882}" type="pres">
      <dgm:prSet presAssocID="{E308D0FB-AF4C-4173-84CA-40F56C1AB852}" presName="spacer" presStyleCnt="0"/>
      <dgm:spPr/>
    </dgm:pt>
    <dgm:pt modelId="{485C64C0-0AE9-4333-9F05-6234E75B0E01}" type="pres">
      <dgm:prSet presAssocID="{92BD4E2A-B0C6-45FC-8D0A-0135DA4BBC55}" presName="parentText" presStyleLbl="node1" presStyleIdx="1" presStyleCnt="2">
        <dgm:presLayoutVars>
          <dgm:chMax val="0"/>
          <dgm:bulletEnabled val="1"/>
        </dgm:presLayoutVars>
      </dgm:prSet>
      <dgm:spPr/>
    </dgm:pt>
  </dgm:ptLst>
  <dgm:cxnLst>
    <dgm:cxn modelId="{1F170E6D-8C33-4D78-999B-B8FFF833E5C9}" type="presOf" srcId="{02C1BCAD-F0B5-47CC-834E-8D575014558F}" destId="{67354F08-D2EB-462E-9ECA-4E0E9A9FCD6E}" srcOrd="0" destOrd="0" presId="urn:microsoft.com/office/officeart/2005/8/layout/vList2"/>
    <dgm:cxn modelId="{42D0F09F-24A9-40B5-A39A-F079F56AA028}" type="presOf" srcId="{92BD4E2A-B0C6-45FC-8D0A-0135DA4BBC55}" destId="{485C64C0-0AE9-4333-9F05-6234E75B0E01}" srcOrd="0" destOrd="0" presId="urn:microsoft.com/office/officeart/2005/8/layout/vList2"/>
    <dgm:cxn modelId="{F538C7E0-A1AB-40E7-8109-1459B1DD4BAB}" srcId="{805255ED-9527-4D03-8869-733488C06B31}" destId="{02C1BCAD-F0B5-47CC-834E-8D575014558F}" srcOrd="0" destOrd="0" parTransId="{9E6CF262-B2D3-467A-B9B4-77EF5B91EC9A}" sibTransId="{E308D0FB-AF4C-4173-84CA-40F56C1AB852}"/>
    <dgm:cxn modelId="{3B67BEF0-745F-441B-8F74-FD1DE78C17CF}" type="presOf" srcId="{805255ED-9527-4D03-8869-733488C06B31}" destId="{A29B863D-FF43-4D3F-B2B4-1D07002A8FFE}" srcOrd="0" destOrd="0" presId="urn:microsoft.com/office/officeart/2005/8/layout/vList2"/>
    <dgm:cxn modelId="{10A10EFB-E57A-4340-B8E2-7C6C0D24672C}" srcId="{805255ED-9527-4D03-8869-733488C06B31}" destId="{92BD4E2A-B0C6-45FC-8D0A-0135DA4BBC55}" srcOrd="1" destOrd="0" parTransId="{27A9CD0A-0C73-4CA9-8E84-E08BBABA45CD}" sibTransId="{2A8B40C8-6589-4FD3-A6A5-EF956AA40082}"/>
    <dgm:cxn modelId="{8906AC4C-F945-41E7-B57E-90C97A9B2366}" type="presParOf" srcId="{A29B863D-FF43-4D3F-B2B4-1D07002A8FFE}" destId="{67354F08-D2EB-462E-9ECA-4E0E9A9FCD6E}" srcOrd="0" destOrd="0" presId="urn:microsoft.com/office/officeart/2005/8/layout/vList2"/>
    <dgm:cxn modelId="{84991CA5-BB94-4DD9-9C4D-45CE26D4C432}" type="presParOf" srcId="{A29B863D-FF43-4D3F-B2B4-1D07002A8FFE}" destId="{49FE9243-8845-45D6-9811-6AFB48264882}" srcOrd="1" destOrd="0" presId="urn:microsoft.com/office/officeart/2005/8/layout/vList2"/>
    <dgm:cxn modelId="{3C7A5DF1-FF4E-47FC-814F-857C24556279}" type="presParOf" srcId="{A29B863D-FF43-4D3F-B2B4-1D07002A8FFE}" destId="{485C64C0-0AE9-4333-9F05-6234E75B0E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378377-D9F9-4D7B-956B-8D283B0E7740}"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96ECD63-72FD-4085-8594-E8F04C60A201}">
      <dgm:prSet/>
      <dgm:spPr/>
      <dgm:t>
        <a:bodyPr/>
        <a:lstStyle/>
        <a:p>
          <a:r>
            <a:rPr lang="de-DE"/>
            <a:t>Soll-Zustand (Was soll erreicht werden?)</a:t>
          </a:r>
          <a:endParaRPr lang="en-US"/>
        </a:p>
      </dgm:t>
    </dgm:pt>
    <dgm:pt modelId="{8958D8E3-BCE9-4458-9240-03B568923277}" type="parTrans" cxnId="{1D176570-F6D5-458E-B0C8-2F6FD6A98C1B}">
      <dgm:prSet/>
      <dgm:spPr/>
      <dgm:t>
        <a:bodyPr/>
        <a:lstStyle/>
        <a:p>
          <a:endParaRPr lang="en-US"/>
        </a:p>
      </dgm:t>
    </dgm:pt>
    <dgm:pt modelId="{74DD44D0-3D9A-4433-9D13-FAE2467CFCA6}" type="sibTrans" cxnId="{1D176570-F6D5-458E-B0C8-2F6FD6A98C1B}">
      <dgm:prSet/>
      <dgm:spPr/>
      <dgm:t>
        <a:bodyPr/>
        <a:lstStyle/>
        <a:p>
          <a:endParaRPr lang="en-US"/>
        </a:p>
      </dgm:t>
    </dgm:pt>
    <dgm:pt modelId="{1BB0D90F-1630-4795-A339-7B56BAF3E4A5}">
      <dgm:prSet/>
      <dgm:spPr/>
      <dgm:t>
        <a:bodyPr/>
        <a:lstStyle/>
        <a:p>
          <a:r>
            <a:rPr lang="de-DE"/>
            <a:t>Ist-Zustand (Ausgangssituation)</a:t>
          </a:r>
          <a:endParaRPr lang="en-US"/>
        </a:p>
      </dgm:t>
    </dgm:pt>
    <dgm:pt modelId="{29277D6D-F9AE-4255-BAD8-ABB474A984BD}" type="parTrans" cxnId="{0D1DA306-B20C-4FA7-9C0F-81BF93262444}">
      <dgm:prSet/>
      <dgm:spPr/>
      <dgm:t>
        <a:bodyPr/>
        <a:lstStyle/>
        <a:p>
          <a:endParaRPr lang="en-US"/>
        </a:p>
      </dgm:t>
    </dgm:pt>
    <dgm:pt modelId="{15EA3C44-98AF-49B4-88EF-87F7ECC1017A}" type="sibTrans" cxnId="{0D1DA306-B20C-4FA7-9C0F-81BF93262444}">
      <dgm:prSet/>
      <dgm:spPr/>
      <dgm:t>
        <a:bodyPr/>
        <a:lstStyle/>
        <a:p>
          <a:endParaRPr lang="en-US"/>
        </a:p>
      </dgm:t>
    </dgm:pt>
    <dgm:pt modelId="{2CE3A47C-4EE6-4648-8168-127F6CC3458F}">
      <dgm:prSet/>
      <dgm:spPr/>
      <dgm:t>
        <a:bodyPr/>
        <a:lstStyle/>
        <a:p>
          <a:r>
            <a:rPr lang="de-DE"/>
            <a:t>Verfügbare Ressourcen (Welche Mittel?)</a:t>
          </a:r>
          <a:endParaRPr lang="en-US"/>
        </a:p>
      </dgm:t>
    </dgm:pt>
    <dgm:pt modelId="{0B8231D6-91D1-4945-A884-D6AF11A107EE}" type="parTrans" cxnId="{EF002942-7AFA-4272-A073-2736BF8E684A}">
      <dgm:prSet/>
      <dgm:spPr/>
      <dgm:t>
        <a:bodyPr/>
        <a:lstStyle/>
        <a:p>
          <a:endParaRPr lang="en-US"/>
        </a:p>
      </dgm:t>
    </dgm:pt>
    <dgm:pt modelId="{C5DB7FBD-DD93-4D6E-8890-223429D0161D}" type="sibTrans" cxnId="{EF002942-7AFA-4272-A073-2736BF8E684A}">
      <dgm:prSet/>
      <dgm:spPr/>
      <dgm:t>
        <a:bodyPr/>
        <a:lstStyle/>
        <a:p>
          <a:endParaRPr lang="en-US"/>
        </a:p>
      </dgm:t>
    </dgm:pt>
    <dgm:pt modelId="{5B1B76A3-6867-47B0-A7CC-C3B832B153C6}">
      <dgm:prSet/>
      <dgm:spPr/>
      <dgm:t>
        <a:bodyPr/>
        <a:lstStyle/>
        <a:p>
          <a:r>
            <a:rPr lang="de-DE" dirty="0"/>
            <a:t>Ablaufprozess (Wie wird das Ziel erreicht?)</a:t>
          </a:r>
          <a:br>
            <a:rPr lang="de-DE" dirty="0"/>
          </a:br>
          <a:r>
            <a:rPr lang="de-DE" dirty="0"/>
            <a:t>Verwendung eines Vorgehensmodells (Wasserfallmodell, </a:t>
          </a:r>
          <a:r>
            <a:rPr lang="de-DE" dirty="0" err="1"/>
            <a:t>Scrum</a:t>
          </a:r>
          <a:r>
            <a:rPr lang="de-DE" dirty="0"/>
            <a:t>, usw.)?</a:t>
          </a:r>
          <a:br>
            <a:rPr lang="de-DE" dirty="0"/>
          </a:br>
          <a:r>
            <a:rPr lang="de-DE" dirty="0"/>
            <a:t>Festlegung einzelner Phasen</a:t>
          </a:r>
          <a:endParaRPr lang="en-US" dirty="0"/>
        </a:p>
      </dgm:t>
    </dgm:pt>
    <dgm:pt modelId="{3B7DC910-2F3E-4761-9F57-F778EEFBE0BB}" type="parTrans" cxnId="{D80B17EE-9630-4B99-B6D8-0D84BC677852}">
      <dgm:prSet/>
      <dgm:spPr/>
      <dgm:t>
        <a:bodyPr/>
        <a:lstStyle/>
        <a:p>
          <a:endParaRPr lang="en-US"/>
        </a:p>
      </dgm:t>
    </dgm:pt>
    <dgm:pt modelId="{5AE82F48-A9BD-40A4-A35B-3F26A9E02CE3}" type="sibTrans" cxnId="{D80B17EE-9630-4B99-B6D8-0D84BC677852}">
      <dgm:prSet/>
      <dgm:spPr/>
      <dgm:t>
        <a:bodyPr/>
        <a:lstStyle/>
        <a:p>
          <a:endParaRPr lang="en-US"/>
        </a:p>
      </dgm:t>
    </dgm:pt>
    <dgm:pt modelId="{BD3FFE8A-EC5F-4405-9FA9-9DD0B1CC1BB3}">
      <dgm:prSet/>
      <dgm:spPr/>
      <dgm:t>
        <a:bodyPr/>
        <a:lstStyle/>
        <a:p>
          <a:r>
            <a:rPr lang="de-DE"/>
            <a:t>Zeitplan (Wie lange benötige ich für die einzelnen Teilschritte? Ende des Projekts?)</a:t>
          </a:r>
          <a:endParaRPr lang="en-US"/>
        </a:p>
      </dgm:t>
    </dgm:pt>
    <dgm:pt modelId="{6732A50E-054D-40EB-9ED9-AA3532689C48}" type="parTrans" cxnId="{17EE7F71-2FC6-4F6E-9CDF-A9689C330F2A}">
      <dgm:prSet/>
      <dgm:spPr/>
      <dgm:t>
        <a:bodyPr/>
        <a:lstStyle/>
        <a:p>
          <a:endParaRPr lang="en-US"/>
        </a:p>
      </dgm:t>
    </dgm:pt>
    <dgm:pt modelId="{CF361FD4-50C3-4E0C-B044-935AF0B72341}" type="sibTrans" cxnId="{17EE7F71-2FC6-4F6E-9CDF-A9689C330F2A}">
      <dgm:prSet/>
      <dgm:spPr/>
      <dgm:t>
        <a:bodyPr/>
        <a:lstStyle/>
        <a:p>
          <a:endParaRPr lang="en-US"/>
        </a:p>
      </dgm:t>
    </dgm:pt>
    <dgm:pt modelId="{CE455233-611E-496E-A03C-BD5C43CA7DB8}" type="pres">
      <dgm:prSet presAssocID="{2E378377-D9F9-4D7B-956B-8D283B0E7740}" presName="root" presStyleCnt="0">
        <dgm:presLayoutVars>
          <dgm:dir/>
          <dgm:resizeHandles val="exact"/>
        </dgm:presLayoutVars>
      </dgm:prSet>
      <dgm:spPr/>
    </dgm:pt>
    <dgm:pt modelId="{DC2CA5A0-09A8-4CF6-BE51-53FFFF59B759}" type="pres">
      <dgm:prSet presAssocID="{F96ECD63-72FD-4085-8594-E8F04C60A201}" presName="compNode" presStyleCnt="0"/>
      <dgm:spPr/>
    </dgm:pt>
    <dgm:pt modelId="{7D026B64-6D50-4DEB-A385-D0BD5C80A42F}" type="pres">
      <dgm:prSet presAssocID="{F96ECD63-72FD-4085-8594-E8F04C60A201}" presName="bgRect" presStyleLbl="bgShp" presStyleIdx="0" presStyleCnt="5"/>
      <dgm:spPr/>
    </dgm:pt>
    <dgm:pt modelId="{7CD43CEA-155B-4CF0-A37E-A35F6DCCA9B0}" type="pres">
      <dgm:prSet presAssocID="{F96ECD63-72FD-4085-8594-E8F04C60A20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83AFD559-F4B7-47CE-B34A-AB55BDCCF194}" type="pres">
      <dgm:prSet presAssocID="{F96ECD63-72FD-4085-8594-E8F04C60A201}" presName="spaceRect" presStyleCnt="0"/>
      <dgm:spPr/>
    </dgm:pt>
    <dgm:pt modelId="{7E497B71-C90E-4862-BB36-4D0A49F8F152}" type="pres">
      <dgm:prSet presAssocID="{F96ECD63-72FD-4085-8594-E8F04C60A201}" presName="parTx" presStyleLbl="revTx" presStyleIdx="0" presStyleCnt="5">
        <dgm:presLayoutVars>
          <dgm:chMax val="0"/>
          <dgm:chPref val="0"/>
        </dgm:presLayoutVars>
      </dgm:prSet>
      <dgm:spPr/>
    </dgm:pt>
    <dgm:pt modelId="{043738DE-35C7-4402-BA72-4AB3791E0033}" type="pres">
      <dgm:prSet presAssocID="{74DD44D0-3D9A-4433-9D13-FAE2467CFCA6}" presName="sibTrans" presStyleCnt="0"/>
      <dgm:spPr/>
    </dgm:pt>
    <dgm:pt modelId="{876CEB65-3335-4225-B6AC-708BF2A1F3FC}" type="pres">
      <dgm:prSet presAssocID="{1BB0D90F-1630-4795-A339-7B56BAF3E4A5}" presName="compNode" presStyleCnt="0"/>
      <dgm:spPr/>
    </dgm:pt>
    <dgm:pt modelId="{C2E79CA6-056A-4F8A-BC90-4E09E75B7115}" type="pres">
      <dgm:prSet presAssocID="{1BB0D90F-1630-4795-A339-7B56BAF3E4A5}" presName="bgRect" presStyleLbl="bgShp" presStyleIdx="1" presStyleCnt="5"/>
      <dgm:spPr/>
    </dgm:pt>
    <dgm:pt modelId="{97ADFCA3-B2FD-4193-B0B9-A3A8D0813232}" type="pres">
      <dgm:prSet presAssocID="{1BB0D90F-1630-4795-A339-7B56BAF3E4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4F42EBE3-0D1E-450A-A8D1-5B16842CBA9B}" type="pres">
      <dgm:prSet presAssocID="{1BB0D90F-1630-4795-A339-7B56BAF3E4A5}" presName="spaceRect" presStyleCnt="0"/>
      <dgm:spPr/>
    </dgm:pt>
    <dgm:pt modelId="{F32325E3-B977-41C7-9FEE-06FCC4963EE3}" type="pres">
      <dgm:prSet presAssocID="{1BB0D90F-1630-4795-A339-7B56BAF3E4A5}" presName="parTx" presStyleLbl="revTx" presStyleIdx="1" presStyleCnt="5">
        <dgm:presLayoutVars>
          <dgm:chMax val="0"/>
          <dgm:chPref val="0"/>
        </dgm:presLayoutVars>
      </dgm:prSet>
      <dgm:spPr/>
    </dgm:pt>
    <dgm:pt modelId="{CF1EA314-790D-44FB-B891-F3A9548127C3}" type="pres">
      <dgm:prSet presAssocID="{15EA3C44-98AF-49B4-88EF-87F7ECC1017A}" presName="sibTrans" presStyleCnt="0"/>
      <dgm:spPr/>
    </dgm:pt>
    <dgm:pt modelId="{DEBE3C27-0B87-4B32-A291-6E8D92617E3A}" type="pres">
      <dgm:prSet presAssocID="{2CE3A47C-4EE6-4648-8168-127F6CC3458F}" presName="compNode" presStyleCnt="0"/>
      <dgm:spPr/>
    </dgm:pt>
    <dgm:pt modelId="{01B96991-1B47-466A-8F6A-36BCC4B31BD9}" type="pres">
      <dgm:prSet presAssocID="{2CE3A47C-4EE6-4648-8168-127F6CC3458F}" presName="bgRect" presStyleLbl="bgShp" presStyleIdx="2" presStyleCnt="5"/>
      <dgm:spPr/>
    </dgm:pt>
    <dgm:pt modelId="{716EC862-0A41-4324-A0C7-359AAE8C67CB}" type="pres">
      <dgm:prSet presAssocID="{2CE3A47C-4EE6-4648-8168-127F6CC345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09EC74D3-60A8-4474-A8D5-147AE7C11F65}" type="pres">
      <dgm:prSet presAssocID="{2CE3A47C-4EE6-4648-8168-127F6CC3458F}" presName="spaceRect" presStyleCnt="0"/>
      <dgm:spPr/>
    </dgm:pt>
    <dgm:pt modelId="{820475E5-BC05-417E-8AAC-0D61DED32A41}" type="pres">
      <dgm:prSet presAssocID="{2CE3A47C-4EE6-4648-8168-127F6CC3458F}" presName="parTx" presStyleLbl="revTx" presStyleIdx="2" presStyleCnt="5">
        <dgm:presLayoutVars>
          <dgm:chMax val="0"/>
          <dgm:chPref val="0"/>
        </dgm:presLayoutVars>
      </dgm:prSet>
      <dgm:spPr/>
    </dgm:pt>
    <dgm:pt modelId="{27189F70-45FE-40A3-AA72-163481A7F5C9}" type="pres">
      <dgm:prSet presAssocID="{C5DB7FBD-DD93-4D6E-8890-223429D0161D}" presName="sibTrans" presStyleCnt="0"/>
      <dgm:spPr/>
    </dgm:pt>
    <dgm:pt modelId="{BCA685BD-8918-4EEB-88B1-EF61DF1E5753}" type="pres">
      <dgm:prSet presAssocID="{5B1B76A3-6867-47B0-A7CC-C3B832B153C6}" presName="compNode" presStyleCnt="0"/>
      <dgm:spPr/>
    </dgm:pt>
    <dgm:pt modelId="{D38C47A4-5A9A-40CE-8ECE-B1F3EFC2C75A}" type="pres">
      <dgm:prSet presAssocID="{5B1B76A3-6867-47B0-A7CC-C3B832B153C6}" presName="bgRect" presStyleLbl="bgShp" presStyleIdx="3" presStyleCnt="5"/>
      <dgm:spPr/>
    </dgm:pt>
    <dgm:pt modelId="{0A603FFD-E584-4921-BD77-FBFDE9E9955A}" type="pres">
      <dgm:prSet presAssocID="{5B1B76A3-6867-47B0-A7CC-C3B832B153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38A8CC8-E2EE-46B9-9B65-D9C678625573}" type="pres">
      <dgm:prSet presAssocID="{5B1B76A3-6867-47B0-A7CC-C3B832B153C6}" presName="spaceRect" presStyleCnt="0"/>
      <dgm:spPr/>
    </dgm:pt>
    <dgm:pt modelId="{E5B4729C-8B68-45B7-A3C6-001340345D9C}" type="pres">
      <dgm:prSet presAssocID="{5B1B76A3-6867-47B0-A7CC-C3B832B153C6}" presName="parTx" presStyleLbl="revTx" presStyleIdx="3" presStyleCnt="5">
        <dgm:presLayoutVars>
          <dgm:chMax val="0"/>
          <dgm:chPref val="0"/>
        </dgm:presLayoutVars>
      </dgm:prSet>
      <dgm:spPr/>
    </dgm:pt>
    <dgm:pt modelId="{76CA1116-0D32-4213-B10B-17344708F0E4}" type="pres">
      <dgm:prSet presAssocID="{5AE82F48-A9BD-40A4-A35B-3F26A9E02CE3}" presName="sibTrans" presStyleCnt="0"/>
      <dgm:spPr/>
    </dgm:pt>
    <dgm:pt modelId="{2C6358A3-81C4-476B-89F9-2F1CC08D3388}" type="pres">
      <dgm:prSet presAssocID="{BD3FFE8A-EC5F-4405-9FA9-9DD0B1CC1BB3}" presName="compNode" presStyleCnt="0"/>
      <dgm:spPr/>
    </dgm:pt>
    <dgm:pt modelId="{36D16B86-C58C-4900-BE89-FAE21F5F743F}" type="pres">
      <dgm:prSet presAssocID="{BD3FFE8A-EC5F-4405-9FA9-9DD0B1CC1BB3}" presName="bgRect" presStyleLbl="bgShp" presStyleIdx="4" presStyleCnt="5"/>
      <dgm:spPr/>
    </dgm:pt>
    <dgm:pt modelId="{5F3F2731-A61C-4211-A4F4-4084ACAF7DA0}" type="pres">
      <dgm:prSet presAssocID="{BD3FFE8A-EC5F-4405-9FA9-9DD0B1CC1BB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thly calendar"/>
        </a:ext>
      </dgm:extLst>
    </dgm:pt>
    <dgm:pt modelId="{97115463-765E-4139-8A90-014E1FF559F0}" type="pres">
      <dgm:prSet presAssocID="{BD3FFE8A-EC5F-4405-9FA9-9DD0B1CC1BB3}" presName="spaceRect" presStyleCnt="0"/>
      <dgm:spPr/>
    </dgm:pt>
    <dgm:pt modelId="{395C8A65-A537-402E-8F21-C48136265B06}" type="pres">
      <dgm:prSet presAssocID="{BD3FFE8A-EC5F-4405-9FA9-9DD0B1CC1BB3}" presName="parTx" presStyleLbl="revTx" presStyleIdx="4" presStyleCnt="5">
        <dgm:presLayoutVars>
          <dgm:chMax val="0"/>
          <dgm:chPref val="0"/>
        </dgm:presLayoutVars>
      </dgm:prSet>
      <dgm:spPr/>
    </dgm:pt>
  </dgm:ptLst>
  <dgm:cxnLst>
    <dgm:cxn modelId="{0D1DA306-B20C-4FA7-9C0F-81BF93262444}" srcId="{2E378377-D9F9-4D7B-956B-8D283B0E7740}" destId="{1BB0D90F-1630-4795-A339-7B56BAF3E4A5}" srcOrd="1" destOrd="0" parTransId="{29277D6D-F9AE-4255-BAD8-ABB474A984BD}" sibTransId="{15EA3C44-98AF-49B4-88EF-87F7ECC1017A}"/>
    <dgm:cxn modelId="{717EEF2A-16AA-42B4-8C13-D390C10690D0}" type="presOf" srcId="{5B1B76A3-6867-47B0-A7CC-C3B832B153C6}" destId="{E5B4729C-8B68-45B7-A3C6-001340345D9C}" srcOrd="0" destOrd="0" presId="urn:microsoft.com/office/officeart/2018/2/layout/IconVerticalSolidList"/>
    <dgm:cxn modelId="{EF002942-7AFA-4272-A073-2736BF8E684A}" srcId="{2E378377-D9F9-4D7B-956B-8D283B0E7740}" destId="{2CE3A47C-4EE6-4648-8168-127F6CC3458F}" srcOrd="2" destOrd="0" parTransId="{0B8231D6-91D1-4945-A884-D6AF11A107EE}" sibTransId="{C5DB7FBD-DD93-4D6E-8890-223429D0161D}"/>
    <dgm:cxn modelId="{DBCF8643-DD0A-4CCE-B165-A0FC8AE3AEAF}" type="presOf" srcId="{BD3FFE8A-EC5F-4405-9FA9-9DD0B1CC1BB3}" destId="{395C8A65-A537-402E-8F21-C48136265B06}" srcOrd="0" destOrd="0" presId="urn:microsoft.com/office/officeart/2018/2/layout/IconVerticalSolidList"/>
    <dgm:cxn modelId="{1D176570-F6D5-458E-B0C8-2F6FD6A98C1B}" srcId="{2E378377-D9F9-4D7B-956B-8D283B0E7740}" destId="{F96ECD63-72FD-4085-8594-E8F04C60A201}" srcOrd="0" destOrd="0" parTransId="{8958D8E3-BCE9-4458-9240-03B568923277}" sibTransId="{74DD44D0-3D9A-4433-9D13-FAE2467CFCA6}"/>
    <dgm:cxn modelId="{17EE7F71-2FC6-4F6E-9CDF-A9689C330F2A}" srcId="{2E378377-D9F9-4D7B-956B-8D283B0E7740}" destId="{BD3FFE8A-EC5F-4405-9FA9-9DD0B1CC1BB3}" srcOrd="4" destOrd="0" parTransId="{6732A50E-054D-40EB-9ED9-AA3532689C48}" sibTransId="{CF361FD4-50C3-4E0C-B044-935AF0B72341}"/>
    <dgm:cxn modelId="{B4059984-571B-4F19-B47B-459CE6FBC9FE}" type="presOf" srcId="{F96ECD63-72FD-4085-8594-E8F04C60A201}" destId="{7E497B71-C90E-4862-BB36-4D0A49F8F152}" srcOrd="0" destOrd="0" presId="urn:microsoft.com/office/officeart/2018/2/layout/IconVerticalSolidList"/>
    <dgm:cxn modelId="{202FCE8C-EA4E-4EEE-82DE-2A294A7846ED}" type="presOf" srcId="{2CE3A47C-4EE6-4648-8168-127F6CC3458F}" destId="{820475E5-BC05-417E-8AAC-0D61DED32A41}" srcOrd="0" destOrd="0" presId="urn:microsoft.com/office/officeart/2018/2/layout/IconVerticalSolidList"/>
    <dgm:cxn modelId="{FBB917CB-8BFA-4411-8B8E-3F9B2CB58216}" type="presOf" srcId="{2E378377-D9F9-4D7B-956B-8D283B0E7740}" destId="{CE455233-611E-496E-A03C-BD5C43CA7DB8}" srcOrd="0" destOrd="0" presId="urn:microsoft.com/office/officeart/2018/2/layout/IconVerticalSolidList"/>
    <dgm:cxn modelId="{D80B17EE-9630-4B99-B6D8-0D84BC677852}" srcId="{2E378377-D9F9-4D7B-956B-8D283B0E7740}" destId="{5B1B76A3-6867-47B0-A7CC-C3B832B153C6}" srcOrd="3" destOrd="0" parTransId="{3B7DC910-2F3E-4761-9F57-F778EEFBE0BB}" sibTransId="{5AE82F48-A9BD-40A4-A35B-3F26A9E02CE3}"/>
    <dgm:cxn modelId="{AF7021F2-4139-45AE-91FF-C3C22AAAA981}" type="presOf" srcId="{1BB0D90F-1630-4795-A339-7B56BAF3E4A5}" destId="{F32325E3-B977-41C7-9FEE-06FCC4963EE3}" srcOrd="0" destOrd="0" presId="urn:microsoft.com/office/officeart/2018/2/layout/IconVerticalSolidList"/>
    <dgm:cxn modelId="{3B381240-7879-4F28-A030-A481B602C408}" type="presParOf" srcId="{CE455233-611E-496E-A03C-BD5C43CA7DB8}" destId="{DC2CA5A0-09A8-4CF6-BE51-53FFFF59B759}" srcOrd="0" destOrd="0" presId="urn:microsoft.com/office/officeart/2018/2/layout/IconVerticalSolidList"/>
    <dgm:cxn modelId="{0A457FCE-F7A2-46EA-95C0-DF270B34ADEF}" type="presParOf" srcId="{DC2CA5A0-09A8-4CF6-BE51-53FFFF59B759}" destId="{7D026B64-6D50-4DEB-A385-D0BD5C80A42F}" srcOrd="0" destOrd="0" presId="urn:microsoft.com/office/officeart/2018/2/layout/IconVerticalSolidList"/>
    <dgm:cxn modelId="{5AE6283A-A873-4F54-8CD6-8404BB235B8D}" type="presParOf" srcId="{DC2CA5A0-09A8-4CF6-BE51-53FFFF59B759}" destId="{7CD43CEA-155B-4CF0-A37E-A35F6DCCA9B0}" srcOrd="1" destOrd="0" presId="urn:microsoft.com/office/officeart/2018/2/layout/IconVerticalSolidList"/>
    <dgm:cxn modelId="{1CD9A22C-3EED-47E9-98BB-0D50623A1A26}" type="presParOf" srcId="{DC2CA5A0-09A8-4CF6-BE51-53FFFF59B759}" destId="{83AFD559-F4B7-47CE-B34A-AB55BDCCF194}" srcOrd="2" destOrd="0" presId="urn:microsoft.com/office/officeart/2018/2/layout/IconVerticalSolidList"/>
    <dgm:cxn modelId="{015C40CD-8B80-4E2C-B4D9-E7DF86C985E1}" type="presParOf" srcId="{DC2CA5A0-09A8-4CF6-BE51-53FFFF59B759}" destId="{7E497B71-C90E-4862-BB36-4D0A49F8F152}" srcOrd="3" destOrd="0" presId="urn:microsoft.com/office/officeart/2018/2/layout/IconVerticalSolidList"/>
    <dgm:cxn modelId="{B78717EF-EB7A-465F-BA3E-FDD42811D0FD}" type="presParOf" srcId="{CE455233-611E-496E-A03C-BD5C43CA7DB8}" destId="{043738DE-35C7-4402-BA72-4AB3791E0033}" srcOrd="1" destOrd="0" presId="urn:microsoft.com/office/officeart/2018/2/layout/IconVerticalSolidList"/>
    <dgm:cxn modelId="{EBD74A7D-A897-48B5-BF7E-B1606A6C2FC6}" type="presParOf" srcId="{CE455233-611E-496E-A03C-BD5C43CA7DB8}" destId="{876CEB65-3335-4225-B6AC-708BF2A1F3FC}" srcOrd="2" destOrd="0" presId="urn:microsoft.com/office/officeart/2018/2/layout/IconVerticalSolidList"/>
    <dgm:cxn modelId="{9B545B5A-5CC8-4FA7-AD07-40D09CFE88DE}" type="presParOf" srcId="{876CEB65-3335-4225-B6AC-708BF2A1F3FC}" destId="{C2E79CA6-056A-4F8A-BC90-4E09E75B7115}" srcOrd="0" destOrd="0" presId="urn:microsoft.com/office/officeart/2018/2/layout/IconVerticalSolidList"/>
    <dgm:cxn modelId="{19DF2492-54F1-4AF7-BC72-066DCB98654F}" type="presParOf" srcId="{876CEB65-3335-4225-B6AC-708BF2A1F3FC}" destId="{97ADFCA3-B2FD-4193-B0B9-A3A8D0813232}" srcOrd="1" destOrd="0" presId="urn:microsoft.com/office/officeart/2018/2/layout/IconVerticalSolidList"/>
    <dgm:cxn modelId="{8744731E-06D2-4E66-ADCE-56FA8E836854}" type="presParOf" srcId="{876CEB65-3335-4225-B6AC-708BF2A1F3FC}" destId="{4F42EBE3-0D1E-450A-A8D1-5B16842CBA9B}" srcOrd="2" destOrd="0" presId="urn:microsoft.com/office/officeart/2018/2/layout/IconVerticalSolidList"/>
    <dgm:cxn modelId="{5EC6C968-2BFF-4BE2-8182-A970FC37B34B}" type="presParOf" srcId="{876CEB65-3335-4225-B6AC-708BF2A1F3FC}" destId="{F32325E3-B977-41C7-9FEE-06FCC4963EE3}" srcOrd="3" destOrd="0" presId="urn:microsoft.com/office/officeart/2018/2/layout/IconVerticalSolidList"/>
    <dgm:cxn modelId="{1E4881EE-8C4B-421B-BF5C-EDD756383A26}" type="presParOf" srcId="{CE455233-611E-496E-A03C-BD5C43CA7DB8}" destId="{CF1EA314-790D-44FB-B891-F3A9548127C3}" srcOrd="3" destOrd="0" presId="urn:microsoft.com/office/officeart/2018/2/layout/IconVerticalSolidList"/>
    <dgm:cxn modelId="{3BC6CB7E-602F-427A-8EC2-5573A30E4689}" type="presParOf" srcId="{CE455233-611E-496E-A03C-BD5C43CA7DB8}" destId="{DEBE3C27-0B87-4B32-A291-6E8D92617E3A}" srcOrd="4" destOrd="0" presId="urn:microsoft.com/office/officeart/2018/2/layout/IconVerticalSolidList"/>
    <dgm:cxn modelId="{0C98E800-3948-44B4-95AB-64F56D366660}" type="presParOf" srcId="{DEBE3C27-0B87-4B32-A291-6E8D92617E3A}" destId="{01B96991-1B47-466A-8F6A-36BCC4B31BD9}" srcOrd="0" destOrd="0" presId="urn:microsoft.com/office/officeart/2018/2/layout/IconVerticalSolidList"/>
    <dgm:cxn modelId="{CF7B33FC-D96F-4DA2-A8BF-7CBB34EDDE9B}" type="presParOf" srcId="{DEBE3C27-0B87-4B32-A291-6E8D92617E3A}" destId="{716EC862-0A41-4324-A0C7-359AAE8C67CB}" srcOrd="1" destOrd="0" presId="urn:microsoft.com/office/officeart/2018/2/layout/IconVerticalSolidList"/>
    <dgm:cxn modelId="{3018F53C-427F-4313-BA59-7FB41B0275AF}" type="presParOf" srcId="{DEBE3C27-0B87-4B32-A291-6E8D92617E3A}" destId="{09EC74D3-60A8-4474-A8D5-147AE7C11F65}" srcOrd="2" destOrd="0" presId="urn:microsoft.com/office/officeart/2018/2/layout/IconVerticalSolidList"/>
    <dgm:cxn modelId="{6E9B1214-F7EB-40FA-8F21-24D7B6505796}" type="presParOf" srcId="{DEBE3C27-0B87-4B32-A291-6E8D92617E3A}" destId="{820475E5-BC05-417E-8AAC-0D61DED32A41}" srcOrd="3" destOrd="0" presId="urn:microsoft.com/office/officeart/2018/2/layout/IconVerticalSolidList"/>
    <dgm:cxn modelId="{EA908AB7-239A-4D58-9AD5-BFAC83E72841}" type="presParOf" srcId="{CE455233-611E-496E-A03C-BD5C43CA7DB8}" destId="{27189F70-45FE-40A3-AA72-163481A7F5C9}" srcOrd="5" destOrd="0" presId="urn:microsoft.com/office/officeart/2018/2/layout/IconVerticalSolidList"/>
    <dgm:cxn modelId="{35CEB194-A7A1-4780-A3E9-01821287D093}" type="presParOf" srcId="{CE455233-611E-496E-A03C-BD5C43CA7DB8}" destId="{BCA685BD-8918-4EEB-88B1-EF61DF1E5753}" srcOrd="6" destOrd="0" presId="urn:microsoft.com/office/officeart/2018/2/layout/IconVerticalSolidList"/>
    <dgm:cxn modelId="{78BD01AD-9EC8-4AA4-8FEA-36ABE695ECAF}" type="presParOf" srcId="{BCA685BD-8918-4EEB-88B1-EF61DF1E5753}" destId="{D38C47A4-5A9A-40CE-8ECE-B1F3EFC2C75A}" srcOrd="0" destOrd="0" presId="urn:microsoft.com/office/officeart/2018/2/layout/IconVerticalSolidList"/>
    <dgm:cxn modelId="{1568F650-4C7E-43F7-9975-92BDD7B44395}" type="presParOf" srcId="{BCA685BD-8918-4EEB-88B1-EF61DF1E5753}" destId="{0A603FFD-E584-4921-BD77-FBFDE9E9955A}" srcOrd="1" destOrd="0" presId="urn:microsoft.com/office/officeart/2018/2/layout/IconVerticalSolidList"/>
    <dgm:cxn modelId="{9CD2419B-8368-4A8A-A9C5-D19089FEFCCB}" type="presParOf" srcId="{BCA685BD-8918-4EEB-88B1-EF61DF1E5753}" destId="{638A8CC8-E2EE-46B9-9B65-D9C678625573}" srcOrd="2" destOrd="0" presId="urn:microsoft.com/office/officeart/2018/2/layout/IconVerticalSolidList"/>
    <dgm:cxn modelId="{4369B4AB-0F9D-48D1-B4AE-637E92B02411}" type="presParOf" srcId="{BCA685BD-8918-4EEB-88B1-EF61DF1E5753}" destId="{E5B4729C-8B68-45B7-A3C6-001340345D9C}" srcOrd="3" destOrd="0" presId="urn:microsoft.com/office/officeart/2018/2/layout/IconVerticalSolidList"/>
    <dgm:cxn modelId="{F058B2A2-F0DC-4915-93D9-EBFA34EE6AA2}" type="presParOf" srcId="{CE455233-611E-496E-A03C-BD5C43CA7DB8}" destId="{76CA1116-0D32-4213-B10B-17344708F0E4}" srcOrd="7" destOrd="0" presId="urn:microsoft.com/office/officeart/2018/2/layout/IconVerticalSolidList"/>
    <dgm:cxn modelId="{C36CA8E1-E0EC-44C8-B510-87B6B9616970}" type="presParOf" srcId="{CE455233-611E-496E-A03C-BD5C43CA7DB8}" destId="{2C6358A3-81C4-476B-89F9-2F1CC08D3388}" srcOrd="8" destOrd="0" presId="urn:microsoft.com/office/officeart/2018/2/layout/IconVerticalSolidList"/>
    <dgm:cxn modelId="{7507D827-0084-4EBA-BB45-6EF4A240B52C}" type="presParOf" srcId="{2C6358A3-81C4-476B-89F9-2F1CC08D3388}" destId="{36D16B86-C58C-4900-BE89-FAE21F5F743F}" srcOrd="0" destOrd="0" presId="urn:microsoft.com/office/officeart/2018/2/layout/IconVerticalSolidList"/>
    <dgm:cxn modelId="{4FB8FCA5-AC80-4C21-9FBE-6EEABB820FEB}" type="presParOf" srcId="{2C6358A3-81C4-476B-89F9-2F1CC08D3388}" destId="{5F3F2731-A61C-4211-A4F4-4084ACAF7DA0}" srcOrd="1" destOrd="0" presId="urn:microsoft.com/office/officeart/2018/2/layout/IconVerticalSolidList"/>
    <dgm:cxn modelId="{E2E3BA5A-6F2E-48AD-8972-13291CBB75A3}" type="presParOf" srcId="{2C6358A3-81C4-476B-89F9-2F1CC08D3388}" destId="{97115463-765E-4139-8A90-014E1FF559F0}" srcOrd="2" destOrd="0" presId="urn:microsoft.com/office/officeart/2018/2/layout/IconVerticalSolidList"/>
    <dgm:cxn modelId="{6998A0E2-EAF6-4F73-B693-50137EC8E46E}" type="presParOf" srcId="{2C6358A3-81C4-476B-89F9-2F1CC08D3388}" destId="{395C8A65-A537-402E-8F21-C48136265B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D50CCC-B15D-474E-9F7B-B9663AE81E1F}"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CAFBF4B2-CB13-442E-A1D3-FBB589AFDA2D}">
      <dgm:prSet/>
      <dgm:spPr/>
      <dgm:t>
        <a:bodyPr/>
        <a:lstStyle/>
        <a:p>
          <a:r>
            <a:rPr lang="de-DE"/>
            <a:t>Übersichtliche Darstellung</a:t>
          </a:r>
          <a:endParaRPr lang="en-US"/>
        </a:p>
      </dgm:t>
    </dgm:pt>
    <dgm:pt modelId="{97D8B085-0747-4EE6-A8C8-A0DEB0178E45}" type="parTrans" cxnId="{38989A99-E2DE-4BEA-B40E-65B2061944B9}">
      <dgm:prSet/>
      <dgm:spPr/>
      <dgm:t>
        <a:bodyPr/>
        <a:lstStyle/>
        <a:p>
          <a:endParaRPr lang="en-US"/>
        </a:p>
      </dgm:t>
    </dgm:pt>
    <dgm:pt modelId="{7C1CDA1C-49E7-4C56-867F-842EF480E833}" type="sibTrans" cxnId="{38989A99-E2DE-4BEA-B40E-65B2061944B9}">
      <dgm:prSet/>
      <dgm:spPr/>
      <dgm:t>
        <a:bodyPr/>
        <a:lstStyle/>
        <a:p>
          <a:endParaRPr lang="en-US"/>
        </a:p>
      </dgm:t>
    </dgm:pt>
    <dgm:pt modelId="{5C3CDCF0-D4B5-405E-92A9-08D831A91C4B}">
      <dgm:prSet/>
      <dgm:spPr/>
      <dgm:t>
        <a:bodyPr/>
        <a:lstStyle/>
        <a:p>
          <a:r>
            <a:rPr lang="de-DE"/>
            <a:t>Konzentrieren Sie sich auf das Wesentliche</a:t>
          </a:r>
          <a:endParaRPr lang="en-US"/>
        </a:p>
      </dgm:t>
    </dgm:pt>
    <dgm:pt modelId="{11EEA248-6A08-47ED-8C3A-5F9CBAB28A5D}" type="parTrans" cxnId="{4BA7C556-5122-4442-A7DB-86397657FC74}">
      <dgm:prSet/>
      <dgm:spPr/>
      <dgm:t>
        <a:bodyPr/>
        <a:lstStyle/>
        <a:p>
          <a:endParaRPr lang="en-US"/>
        </a:p>
      </dgm:t>
    </dgm:pt>
    <dgm:pt modelId="{13087087-B18D-4D30-B16A-F6C5D3EF5B39}" type="sibTrans" cxnId="{4BA7C556-5122-4442-A7DB-86397657FC74}">
      <dgm:prSet/>
      <dgm:spPr/>
      <dgm:t>
        <a:bodyPr/>
        <a:lstStyle/>
        <a:p>
          <a:endParaRPr lang="en-US"/>
        </a:p>
      </dgm:t>
    </dgm:pt>
    <dgm:pt modelId="{2934D94E-CA79-4538-A3A7-E7A6BD99C5C4}">
      <dgm:prSet/>
      <dgm:spPr/>
      <dgm:t>
        <a:bodyPr/>
        <a:lstStyle/>
        <a:p>
          <a:r>
            <a:rPr lang="de-DE"/>
            <a:t>Genaue Beschreibung und logisch nachvollziehbar</a:t>
          </a:r>
          <a:endParaRPr lang="en-US"/>
        </a:p>
      </dgm:t>
    </dgm:pt>
    <dgm:pt modelId="{6AC58E6E-8142-4844-AE3F-8AAC7B5BBD2D}" type="parTrans" cxnId="{B505E481-F7E8-42BE-8014-5A4A169D905C}">
      <dgm:prSet/>
      <dgm:spPr/>
      <dgm:t>
        <a:bodyPr/>
        <a:lstStyle/>
        <a:p>
          <a:endParaRPr lang="en-US"/>
        </a:p>
      </dgm:t>
    </dgm:pt>
    <dgm:pt modelId="{CDA514F1-F9CF-4046-8BBA-95F67CCAC21F}" type="sibTrans" cxnId="{B505E481-F7E8-42BE-8014-5A4A169D905C}">
      <dgm:prSet/>
      <dgm:spPr/>
      <dgm:t>
        <a:bodyPr/>
        <a:lstStyle/>
        <a:p>
          <a:endParaRPr lang="en-US"/>
        </a:p>
      </dgm:t>
    </dgm:pt>
    <dgm:pt modelId="{392DE2FC-5A48-4648-BD7D-8A14DF2AE773}">
      <dgm:prSet/>
      <dgm:spPr/>
      <dgm:t>
        <a:bodyPr/>
        <a:lstStyle/>
        <a:p>
          <a:r>
            <a:rPr lang="de-DE"/>
            <a:t>Methoden und Lösungen verständlich – in Fachsprache – erklären</a:t>
          </a:r>
          <a:endParaRPr lang="en-US"/>
        </a:p>
      </dgm:t>
    </dgm:pt>
    <dgm:pt modelId="{EFC2F2D8-A76B-444D-A6E3-CA94D1CA88C6}" type="parTrans" cxnId="{6159310C-EA35-463E-85F1-7D019ADE64A3}">
      <dgm:prSet/>
      <dgm:spPr/>
      <dgm:t>
        <a:bodyPr/>
        <a:lstStyle/>
        <a:p>
          <a:endParaRPr lang="en-US"/>
        </a:p>
      </dgm:t>
    </dgm:pt>
    <dgm:pt modelId="{7D27730B-A415-4034-B05C-54CCD562057E}" type="sibTrans" cxnId="{6159310C-EA35-463E-85F1-7D019ADE64A3}">
      <dgm:prSet/>
      <dgm:spPr/>
      <dgm:t>
        <a:bodyPr/>
        <a:lstStyle/>
        <a:p>
          <a:endParaRPr lang="en-US"/>
        </a:p>
      </dgm:t>
    </dgm:pt>
    <dgm:pt modelId="{C5628C2E-A1C2-477D-AD3D-6D25223EA374}">
      <dgm:prSet/>
      <dgm:spPr/>
      <dgm:t>
        <a:bodyPr/>
        <a:lstStyle/>
        <a:p>
          <a:r>
            <a:rPr lang="de-DE"/>
            <a:t>Schluss: Fazit und Ausblick</a:t>
          </a:r>
          <a:endParaRPr lang="en-US"/>
        </a:p>
      </dgm:t>
    </dgm:pt>
    <dgm:pt modelId="{6C8D5081-0C31-4F14-A8F1-EAE8B88C9E7A}" type="parTrans" cxnId="{E4DCABAD-B9B3-4836-98BF-84B24E65D6EC}">
      <dgm:prSet/>
      <dgm:spPr/>
      <dgm:t>
        <a:bodyPr/>
        <a:lstStyle/>
        <a:p>
          <a:endParaRPr lang="en-US"/>
        </a:p>
      </dgm:t>
    </dgm:pt>
    <dgm:pt modelId="{C3ECF60B-A3AB-4644-BC38-3359EE9CF803}" type="sibTrans" cxnId="{E4DCABAD-B9B3-4836-98BF-84B24E65D6EC}">
      <dgm:prSet/>
      <dgm:spPr/>
      <dgm:t>
        <a:bodyPr/>
        <a:lstStyle/>
        <a:p>
          <a:endParaRPr lang="en-US"/>
        </a:p>
      </dgm:t>
    </dgm:pt>
    <dgm:pt modelId="{39295FD1-A56B-43D8-A6AB-D5B027E2AA18}" type="pres">
      <dgm:prSet presAssocID="{7FD50CCC-B15D-474E-9F7B-B9663AE81E1F}" presName="Name0" presStyleCnt="0">
        <dgm:presLayoutVars>
          <dgm:dir/>
          <dgm:resizeHandles val="exact"/>
        </dgm:presLayoutVars>
      </dgm:prSet>
      <dgm:spPr/>
    </dgm:pt>
    <dgm:pt modelId="{2FB7EC19-F8BE-429A-B1D9-A04700A114EF}" type="pres">
      <dgm:prSet presAssocID="{CAFBF4B2-CB13-442E-A1D3-FBB589AFDA2D}" presName="node" presStyleLbl="node1" presStyleIdx="0" presStyleCnt="5">
        <dgm:presLayoutVars>
          <dgm:bulletEnabled val="1"/>
        </dgm:presLayoutVars>
      </dgm:prSet>
      <dgm:spPr/>
    </dgm:pt>
    <dgm:pt modelId="{032C10AC-0552-4C2F-8998-7FB225AC69B7}" type="pres">
      <dgm:prSet presAssocID="{7C1CDA1C-49E7-4C56-867F-842EF480E833}" presName="sibTrans" presStyleLbl="sibTrans1D1" presStyleIdx="0" presStyleCnt="4"/>
      <dgm:spPr/>
    </dgm:pt>
    <dgm:pt modelId="{4C17FD69-D413-4E44-9A65-C8EFBDE4BD22}" type="pres">
      <dgm:prSet presAssocID="{7C1CDA1C-49E7-4C56-867F-842EF480E833}" presName="connectorText" presStyleLbl="sibTrans1D1" presStyleIdx="0" presStyleCnt="4"/>
      <dgm:spPr/>
    </dgm:pt>
    <dgm:pt modelId="{28272414-0A3C-49EC-A9E2-9BC660ED0BB5}" type="pres">
      <dgm:prSet presAssocID="{5C3CDCF0-D4B5-405E-92A9-08D831A91C4B}" presName="node" presStyleLbl="node1" presStyleIdx="1" presStyleCnt="5">
        <dgm:presLayoutVars>
          <dgm:bulletEnabled val="1"/>
        </dgm:presLayoutVars>
      </dgm:prSet>
      <dgm:spPr/>
    </dgm:pt>
    <dgm:pt modelId="{1B6FDF22-263C-41F1-8ECE-D900400811F2}" type="pres">
      <dgm:prSet presAssocID="{13087087-B18D-4D30-B16A-F6C5D3EF5B39}" presName="sibTrans" presStyleLbl="sibTrans1D1" presStyleIdx="1" presStyleCnt="4"/>
      <dgm:spPr/>
    </dgm:pt>
    <dgm:pt modelId="{1039B154-24E9-4982-8D4A-F20CBA4D6EAC}" type="pres">
      <dgm:prSet presAssocID="{13087087-B18D-4D30-B16A-F6C5D3EF5B39}" presName="connectorText" presStyleLbl="sibTrans1D1" presStyleIdx="1" presStyleCnt="4"/>
      <dgm:spPr/>
    </dgm:pt>
    <dgm:pt modelId="{3E8FD959-1C77-4097-8E11-185EEDC42371}" type="pres">
      <dgm:prSet presAssocID="{2934D94E-CA79-4538-A3A7-E7A6BD99C5C4}" presName="node" presStyleLbl="node1" presStyleIdx="2" presStyleCnt="5">
        <dgm:presLayoutVars>
          <dgm:bulletEnabled val="1"/>
        </dgm:presLayoutVars>
      </dgm:prSet>
      <dgm:spPr/>
    </dgm:pt>
    <dgm:pt modelId="{9EFABFDF-0282-4C39-9449-2FA96A040241}" type="pres">
      <dgm:prSet presAssocID="{CDA514F1-F9CF-4046-8BBA-95F67CCAC21F}" presName="sibTrans" presStyleLbl="sibTrans1D1" presStyleIdx="2" presStyleCnt="4"/>
      <dgm:spPr/>
    </dgm:pt>
    <dgm:pt modelId="{F25A1284-22A1-48D3-AD7C-551512794071}" type="pres">
      <dgm:prSet presAssocID="{CDA514F1-F9CF-4046-8BBA-95F67CCAC21F}" presName="connectorText" presStyleLbl="sibTrans1D1" presStyleIdx="2" presStyleCnt="4"/>
      <dgm:spPr/>
    </dgm:pt>
    <dgm:pt modelId="{288D2AAD-E347-4672-BCE5-FDD44D92A88E}" type="pres">
      <dgm:prSet presAssocID="{392DE2FC-5A48-4648-BD7D-8A14DF2AE773}" presName="node" presStyleLbl="node1" presStyleIdx="3" presStyleCnt="5">
        <dgm:presLayoutVars>
          <dgm:bulletEnabled val="1"/>
        </dgm:presLayoutVars>
      </dgm:prSet>
      <dgm:spPr/>
    </dgm:pt>
    <dgm:pt modelId="{D069A8DA-0650-49E8-A1E4-4C68F007AE6C}" type="pres">
      <dgm:prSet presAssocID="{7D27730B-A415-4034-B05C-54CCD562057E}" presName="sibTrans" presStyleLbl="sibTrans1D1" presStyleIdx="3" presStyleCnt="4"/>
      <dgm:spPr/>
    </dgm:pt>
    <dgm:pt modelId="{682DCD4E-15FA-433F-99D1-FC776F2B332B}" type="pres">
      <dgm:prSet presAssocID="{7D27730B-A415-4034-B05C-54CCD562057E}" presName="connectorText" presStyleLbl="sibTrans1D1" presStyleIdx="3" presStyleCnt="4"/>
      <dgm:spPr/>
    </dgm:pt>
    <dgm:pt modelId="{83E56050-4A52-442E-B9ED-F54DFF3A7BAA}" type="pres">
      <dgm:prSet presAssocID="{C5628C2E-A1C2-477D-AD3D-6D25223EA374}" presName="node" presStyleLbl="node1" presStyleIdx="4" presStyleCnt="5">
        <dgm:presLayoutVars>
          <dgm:bulletEnabled val="1"/>
        </dgm:presLayoutVars>
      </dgm:prSet>
      <dgm:spPr/>
    </dgm:pt>
  </dgm:ptLst>
  <dgm:cxnLst>
    <dgm:cxn modelId="{1C752201-7127-4CAC-8731-EF71DE099C5F}" type="presOf" srcId="{7D27730B-A415-4034-B05C-54CCD562057E}" destId="{D069A8DA-0650-49E8-A1E4-4C68F007AE6C}" srcOrd="0" destOrd="0" presId="urn:microsoft.com/office/officeart/2016/7/layout/RepeatingBendingProcessNew"/>
    <dgm:cxn modelId="{6159310C-EA35-463E-85F1-7D019ADE64A3}" srcId="{7FD50CCC-B15D-474E-9F7B-B9663AE81E1F}" destId="{392DE2FC-5A48-4648-BD7D-8A14DF2AE773}" srcOrd="3" destOrd="0" parTransId="{EFC2F2D8-A76B-444D-A6E3-CA94D1CA88C6}" sibTransId="{7D27730B-A415-4034-B05C-54CCD562057E}"/>
    <dgm:cxn modelId="{8F6A470E-372D-4CEB-BC94-FA03A8CF3538}" type="presOf" srcId="{CDA514F1-F9CF-4046-8BBA-95F67CCAC21F}" destId="{9EFABFDF-0282-4C39-9449-2FA96A040241}" srcOrd="0" destOrd="0" presId="urn:microsoft.com/office/officeart/2016/7/layout/RepeatingBendingProcessNew"/>
    <dgm:cxn modelId="{1B89590E-7523-4C39-8FA1-BF0DEB01BD34}" type="presOf" srcId="{7D27730B-A415-4034-B05C-54CCD562057E}" destId="{682DCD4E-15FA-433F-99D1-FC776F2B332B}" srcOrd="1" destOrd="0" presId="urn:microsoft.com/office/officeart/2016/7/layout/RepeatingBendingProcessNew"/>
    <dgm:cxn modelId="{61F13F36-4817-4110-BED5-45C8A18E5D22}" type="presOf" srcId="{7FD50CCC-B15D-474E-9F7B-B9663AE81E1F}" destId="{39295FD1-A56B-43D8-A6AB-D5B027E2AA18}" srcOrd="0" destOrd="0" presId="urn:microsoft.com/office/officeart/2016/7/layout/RepeatingBendingProcessNew"/>
    <dgm:cxn modelId="{D2D26C39-505C-4AD7-88A1-3A685A68AAE4}" type="presOf" srcId="{13087087-B18D-4D30-B16A-F6C5D3EF5B39}" destId="{1B6FDF22-263C-41F1-8ECE-D900400811F2}" srcOrd="0" destOrd="0" presId="urn:microsoft.com/office/officeart/2016/7/layout/RepeatingBendingProcessNew"/>
    <dgm:cxn modelId="{C615E246-1158-4C40-B082-AE115DCFBE0A}" type="presOf" srcId="{CDA514F1-F9CF-4046-8BBA-95F67CCAC21F}" destId="{F25A1284-22A1-48D3-AD7C-551512794071}" srcOrd="1" destOrd="0" presId="urn:microsoft.com/office/officeart/2016/7/layout/RepeatingBendingProcessNew"/>
    <dgm:cxn modelId="{52747B56-1EAF-42AD-9A6D-6446AA4F83A2}" type="presOf" srcId="{C5628C2E-A1C2-477D-AD3D-6D25223EA374}" destId="{83E56050-4A52-442E-B9ED-F54DFF3A7BAA}" srcOrd="0" destOrd="0" presId="urn:microsoft.com/office/officeart/2016/7/layout/RepeatingBendingProcessNew"/>
    <dgm:cxn modelId="{4BA7C556-5122-4442-A7DB-86397657FC74}" srcId="{7FD50CCC-B15D-474E-9F7B-B9663AE81E1F}" destId="{5C3CDCF0-D4B5-405E-92A9-08D831A91C4B}" srcOrd="1" destOrd="0" parTransId="{11EEA248-6A08-47ED-8C3A-5F9CBAB28A5D}" sibTransId="{13087087-B18D-4D30-B16A-F6C5D3EF5B39}"/>
    <dgm:cxn modelId="{351AE57B-AA50-4D99-BC55-ACB2367CF565}" type="presOf" srcId="{5C3CDCF0-D4B5-405E-92A9-08D831A91C4B}" destId="{28272414-0A3C-49EC-A9E2-9BC660ED0BB5}" srcOrd="0" destOrd="0" presId="urn:microsoft.com/office/officeart/2016/7/layout/RepeatingBendingProcessNew"/>
    <dgm:cxn modelId="{B505E481-F7E8-42BE-8014-5A4A169D905C}" srcId="{7FD50CCC-B15D-474E-9F7B-B9663AE81E1F}" destId="{2934D94E-CA79-4538-A3A7-E7A6BD99C5C4}" srcOrd="2" destOrd="0" parTransId="{6AC58E6E-8142-4844-AE3F-8AAC7B5BBD2D}" sibTransId="{CDA514F1-F9CF-4046-8BBA-95F67CCAC21F}"/>
    <dgm:cxn modelId="{38989A99-E2DE-4BEA-B40E-65B2061944B9}" srcId="{7FD50CCC-B15D-474E-9F7B-B9663AE81E1F}" destId="{CAFBF4B2-CB13-442E-A1D3-FBB589AFDA2D}" srcOrd="0" destOrd="0" parTransId="{97D8B085-0747-4EE6-A8C8-A0DEB0178E45}" sibTransId="{7C1CDA1C-49E7-4C56-867F-842EF480E833}"/>
    <dgm:cxn modelId="{E4DCABAD-B9B3-4836-98BF-84B24E65D6EC}" srcId="{7FD50CCC-B15D-474E-9F7B-B9663AE81E1F}" destId="{C5628C2E-A1C2-477D-AD3D-6D25223EA374}" srcOrd="4" destOrd="0" parTransId="{6C8D5081-0C31-4F14-A8F1-EAE8B88C9E7A}" sibTransId="{C3ECF60B-A3AB-4644-BC38-3359EE9CF803}"/>
    <dgm:cxn modelId="{83DFF6AE-5BF9-4B27-A6A6-0D515930B964}" type="presOf" srcId="{13087087-B18D-4D30-B16A-F6C5D3EF5B39}" destId="{1039B154-24E9-4982-8D4A-F20CBA4D6EAC}" srcOrd="1" destOrd="0" presId="urn:microsoft.com/office/officeart/2016/7/layout/RepeatingBendingProcessNew"/>
    <dgm:cxn modelId="{AE066EB8-57C8-4BA8-B854-5B4D1E7F55E0}" type="presOf" srcId="{7C1CDA1C-49E7-4C56-867F-842EF480E833}" destId="{032C10AC-0552-4C2F-8998-7FB225AC69B7}" srcOrd="0" destOrd="0" presId="urn:microsoft.com/office/officeart/2016/7/layout/RepeatingBendingProcessNew"/>
    <dgm:cxn modelId="{55D19ABA-6273-4A74-B7FB-7558A793D6C6}" type="presOf" srcId="{392DE2FC-5A48-4648-BD7D-8A14DF2AE773}" destId="{288D2AAD-E347-4672-BCE5-FDD44D92A88E}" srcOrd="0" destOrd="0" presId="urn:microsoft.com/office/officeart/2016/7/layout/RepeatingBendingProcessNew"/>
    <dgm:cxn modelId="{4CB660C4-FF00-4E71-AE09-78C207961DB5}" type="presOf" srcId="{7C1CDA1C-49E7-4C56-867F-842EF480E833}" destId="{4C17FD69-D413-4E44-9A65-C8EFBDE4BD22}" srcOrd="1" destOrd="0" presId="urn:microsoft.com/office/officeart/2016/7/layout/RepeatingBendingProcessNew"/>
    <dgm:cxn modelId="{00B44BD2-9BAB-44C2-B3CD-568A71DE7CA1}" type="presOf" srcId="{2934D94E-CA79-4538-A3A7-E7A6BD99C5C4}" destId="{3E8FD959-1C77-4097-8E11-185EEDC42371}" srcOrd="0" destOrd="0" presId="urn:microsoft.com/office/officeart/2016/7/layout/RepeatingBendingProcessNew"/>
    <dgm:cxn modelId="{00EF04D6-DEC6-4601-AEE2-0B287F4393CB}" type="presOf" srcId="{CAFBF4B2-CB13-442E-A1D3-FBB589AFDA2D}" destId="{2FB7EC19-F8BE-429A-B1D9-A04700A114EF}" srcOrd="0" destOrd="0" presId="urn:microsoft.com/office/officeart/2016/7/layout/RepeatingBendingProcessNew"/>
    <dgm:cxn modelId="{A39ED4F3-6305-46FC-B1AC-D6337A5127D6}" type="presParOf" srcId="{39295FD1-A56B-43D8-A6AB-D5B027E2AA18}" destId="{2FB7EC19-F8BE-429A-B1D9-A04700A114EF}" srcOrd="0" destOrd="0" presId="urn:microsoft.com/office/officeart/2016/7/layout/RepeatingBendingProcessNew"/>
    <dgm:cxn modelId="{FF788F84-620D-404E-8A38-6AB0A79C8393}" type="presParOf" srcId="{39295FD1-A56B-43D8-A6AB-D5B027E2AA18}" destId="{032C10AC-0552-4C2F-8998-7FB225AC69B7}" srcOrd="1" destOrd="0" presId="urn:microsoft.com/office/officeart/2016/7/layout/RepeatingBendingProcessNew"/>
    <dgm:cxn modelId="{000DCC36-D7C3-4416-9798-DDFE3EA247A1}" type="presParOf" srcId="{032C10AC-0552-4C2F-8998-7FB225AC69B7}" destId="{4C17FD69-D413-4E44-9A65-C8EFBDE4BD22}" srcOrd="0" destOrd="0" presId="urn:microsoft.com/office/officeart/2016/7/layout/RepeatingBendingProcessNew"/>
    <dgm:cxn modelId="{F4B204EA-1634-45DD-82F1-1D7D33DA4747}" type="presParOf" srcId="{39295FD1-A56B-43D8-A6AB-D5B027E2AA18}" destId="{28272414-0A3C-49EC-A9E2-9BC660ED0BB5}" srcOrd="2" destOrd="0" presId="urn:microsoft.com/office/officeart/2016/7/layout/RepeatingBendingProcessNew"/>
    <dgm:cxn modelId="{41DC4112-E55F-4E1D-8233-6D69BDDC1F5D}" type="presParOf" srcId="{39295FD1-A56B-43D8-A6AB-D5B027E2AA18}" destId="{1B6FDF22-263C-41F1-8ECE-D900400811F2}" srcOrd="3" destOrd="0" presId="urn:microsoft.com/office/officeart/2016/7/layout/RepeatingBendingProcessNew"/>
    <dgm:cxn modelId="{F660409B-74CB-48C4-93AC-E44F05D23E5D}" type="presParOf" srcId="{1B6FDF22-263C-41F1-8ECE-D900400811F2}" destId="{1039B154-24E9-4982-8D4A-F20CBA4D6EAC}" srcOrd="0" destOrd="0" presId="urn:microsoft.com/office/officeart/2016/7/layout/RepeatingBendingProcessNew"/>
    <dgm:cxn modelId="{F56719B0-CD00-47AD-BC15-B93FC0645EC8}" type="presParOf" srcId="{39295FD1-A56B-43D8-A6AB-D5B027E2AA18}" destId="{3E8FD959-1C77-4097-8E11-185EEDC42371}" srcOrd="4" destOrd="0" presId="urn:microsoft.com/office/officeart/2016/7/layout/RepeatingBendingProcessNew"/>
    <dgm:cxn modelId="{9EEC695B-1364-4790-BBDE-AC5954D776C5}" type="presParOf" srcId="{39295FD1-A56B-43D8-A6AB-D5B027E2AA18}" destId="{9EFABFDF-0282-4C39-9449-2FA96A040241}" srcOrd="5" destOrd="0" presId="urn:microsoft.com/office/officeart/2016/7/layout/RepeatingBendingProcessNew"/>
    <dgm:cxn modelId="{2A338767-E439-4D6A-A328-1DB98B651C2C}" type="presParOf" srcId="{9EFABFDF-0282-4C39-9449-2FA96A040241}" destId="{F25A1284-22A1-48D3-AD7C-551512794071}" srcOrd="0" destOrd="0" presId="urn:microsoft.com/office/officeart/2016/7/layout/RepeatingBendingProcessNew"/>
    <dgm:cxn modelId="{83158169-FF83-4CC6-AF4E-CDB0AC6F8EDA}" type="presParOf" srcId="{39295FD1-A56B-43D8-A6AB-D5B027E2AA18}" destId="{288D2AAD-E347-4672-BCE5-FDD44D92A88E}" srcOrd="6" destOrd="0" presId="urn:microsoft.com/office/officeart/2016/7/layout/RepeatingBendingProcessNew"/>
    <dgm:cxn modelId="{2E4CDAE5-3456-4F68-8AD2-9335E8966612}" type="presParOf" srcId="{39295FD1-A56B-43D8-A6AB-D5B027E2AA18}" destId="{D069A8DA-0650-49E8-A1E4-4C68F007AE6C}" srcOrd="7" destOrd="0" presId="urn:microsoft.com/office/officeart/2016/7/layout/RepeatingBendingProcessNew"/>
    <dgm:cxn modelId="{FFE7316E-60F2-4328-9362-41E7E540341C}" type="presParOf" srcId="{D069A8DA-0650-49E8-A1E4-4C68F007AE6C}" destId="{682DCD4E-15FA-433F-99D1-FC776F2B332B}" srcOrd="0" destOrd="0" presId="urn:microsoft.com/office/officeart/2016/7/layout/RepeatingBendingProcessNew"/>
    <dgm:cxn modelId="{A4144814-3DFA-451D-81DA-3F142E63DE38}" type="presParOf" srcId="{39295FD1-A56B-43D8-A6AB-D5B027E2AA18}" destId="{83E56050-4A52-442E-B9ED-F54DFF3A7BAA}"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54F08-D2EB-462E-9ECA-4E0E9A9FCD6E}">
      <dsp:nvSpPr>
        <dsp:cNvPr id="0" name=""/>
        <dsp:cNvSpPr/>
      </dsp:nvSpPr>
      <dsp:spPr>
        <a:xfrm>
          <a:off x="0" y="405621"/>
          <a:ext cx="10058399" cy="14258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defRPr cap="all"/>
          </a:pPr>
          <a:r>
            <a:rPr lang="de-DE" sz="3400" kern="1200" dirty="0"/>
            <a:t>Die Projektarbeit bestimmt 50 % der Abschlussnote. </a:t>
          </a:r>
        </a:p>
      </dsp:txBody>
      <dsp:txXfrm>
        <a:off x="69605" y="475226"/>
        <a:ext cx="9919189" cy="1286654"/>
      </dsp:txXfrm>
    </dsp:sp>
    <dsp:sp modelId="{485C64C0-0AE9-4333-9F05-6234E75B0E01}">
      <dsp:nvSpPr>
        <dsp:cNvPr id="0" name=""/>
        <dsp:cNvSpPr/>
      </dsp:nvSpPr>
      <dsp:spPr>
        <a:xfrm>
          <a:off x="0" y="1929405"/>
          <a:ext cx="10058399" cy="142586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defRPr cap="all"/>
          </a:pPr>
          <a:r>
            <a:rPr lang="de-DE" sz="3400" kern="1200" dirty="0"/>
            <a:t>Ein Projekt besteht mindestens aus drei Phasen: </a:t>
          </a:r>
        </a:p>
        <a:p>
          <a:pPr marL="0" lvl="0" indent="0" algn="l" defTabSz="1511300">
            <a:lnSpc>
              <a:spcPct val="90000"/>
            </a:lnSpc>
            <a:spcBef>
              <a:spcPct val="0"/>
            </a:spcBef>
            <a:spcAft>
              <a:spcPct val="35000"/>
            </a:spcAft>
            <a:buNone/>
            <a:defRPr cap="all"/>
          </a:pPr>
          <a:r>
            <a:rPr lang="de-DE" sz="3400" kern="1200" dirty="0"/>
            <a:t>Planung, Durchführung, Auswertung </a:t>
          </a:r>
        </a:p>
      </dsp:txBody>
      <dsp:txXfrm>
        <a:off x="69605" y="1999010"/>
        <a:ext cx="9919189" cy="1286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26B64-6D50-4DEB-A385-D0BD5C80A42F}">
      <dsp:nvSpPr>
        <dsp:cNvPr id="0" name=""/>
        <dsp:cNvSpPr/>
      </dsp:nvSpPr>
      <dsp:spPr>
        <a:xfrm>
          <a:off x="0" y="4803"/>
          <a:ext cx="10058399" cy="5923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D43CEA-155B-4CF0-A37E-A35F6DCCA9B0}">
      <dsp:nvSpPr>
        <dsp:cNvPr id="0" name=""/>
        <dsp:cNvSpPr/>
      </dsp:nvSpPr>
      <dsp:spPr>
        <a:xfrm>
          <a:off x="179197" y="138090"/>
          <a:ext cx="326131" cy="325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497B71-C90E-4862-BB36-4D0A49F8F152}">
      <dsp:nvSpPr>
        <dsp:cNvPr id="0" name=""/>
        <dsp:cNvSpPr/>
      </dsp:nvSpPr>
      <dsp:spPr>
        <a:xfrm>
          <a:off x="684526" y="4803"/>
          <a:ext cx="9353139" cy="62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13" tIns="66613" rIns="66613" bIns="66613" numCol="1" spcCol="1270" anchor="ctr" anchorCtr="0">
          <a:noAutofit/>
        </a:bodyPr>
        <a:lstStyle/>
        <a:p>
          <a:pPr marL="0" lvl="0" indent="0" algn="l" defTabSz="622300">
            <a:lnSpc>
              <a:spcPct val="90000"/>
            </a:lnSpc>
            <a:spcBef>
              <a:spcPct val="0"/>
            </a:spcBef>
            <a:spcAft>
              <a:spcPct val="35000"/>
            </a:spcAft>
            <a:buNone/>
          </a:pPr>
          <a:r>
            <a:rPr lang="de-DE" sz="1400" kern="1200"/>
            <a:t>Soll-Zustand (Was soll erreicht werden?)</a:t>
          </a:r>
          <a:endParaRPr lang="en-US" sz="1400" kern="1200"/>
        </a:p>
      </dsp:txBody>
      <dsp:txXfrm>
        <a:off x="684526" y="4803"/>
        <a:ext cx="9353139" cy="629412"/>
      </dsp:txXfrm>
    </dsp:sp>
    <dsp:sp modelId="{C2E79CA6-056A-4F8A-BC90-4E09E75B7115}">
      <dsp:nvSpPr>
        <dsp:cNvPr id="0" name=""/>
        <dsp:cNvSpPr/>
      </dsp:nvSpPr>
      <dsp:spPr>
        <a:xfrm>
          <a:off x="0" y="791568"/>
          <a:ext cx="10058399" cy="5923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DFCA3-B2FD-4193-B0B9-A3A8D0813232}">
      <dsp:nvSpPr>
        <dsp:cNvPr id="0" name=""/>
        <dsp:cNvSpPr/>
      </dsp:nvSpPr>
      <dsp:spPr>
        <a:xfrm>
          <a:off x="179197" y="924856"/>
          <a:ext cx="326131" cy="325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2325E3-B977-41C7-9FEE-06FCC4963EE3}">
      <dsp:nvSpPr>
        <dsp:cNvPr id="0" name=""/>
        <dsp:cNvSpPr/>
      </dsp:nvSpPr>
      <dsp:spPr>
        <a:xfrm>
          <a:off x="684526" y="791568"/>
          <a:ext cx="9353139" cy="62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13" tIns="66613" rIns="66613" bIns="66613" numCol="1" spcCol="1270" anchor="ctr" anchorCtr="0">
          <a:noAutofit/>
        </a:bodyPr>
        <a:lstStyle/>
        <a:p>
          <a:pPr marL="0" lvl="0" indent="0" algn="l" defTabSz="622300">
            <a:lnSpc>
              <a:spcPct val="90000"/>
            </a:lnSpc>
            <a:spcBef>
              <a:spcPct val="0"/>
            </a:spcBef>
            <a:spcAft>
              <a:spcPct val="35000"/>
            </a:spcAft>
            <a:buNone/>
          </a:pPr>
          <a:r>
            <a:rPr lang="de-DE" sz="1400" kern="1200"/>
            <a:t>Ist-Zustand (Ausgangssituation)</a:t>
          </a:r>
          <a:endParaRPr lang="en-US" sz="1400" kern="1200"/>
        </a:p>
      </dsp:txBody>
      <dsp:txXfrm>
        <a:off x="684526" y="791568"/>
        <a:ext cx="9353139" cy="629412"/>
      </dsp:txXfrm>
    </dsp:sp>
    <dsp:sp modelId="{01B96991-1B47-466A-8F6A-36BCC4B31BD9}">
      <dsp:nvSpPr>
        <dsp:cNvPr id="0" name=""/>
        <dsp:cNvSpPr/>
      </dsp:nvSpPr>
      <dsp:spPr>
        <a:xfrm>
          <a:off x="0" y="1578333"/>
          <a:ext cx="10058399" cy="5923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EC862-0A41-4324-A0C7-359AAE8C67CB}">
      <dsp:nvSpPr>
        <dsp:cNvPr id="0" name=""/>
        <dsp:cNvSpPr/>
      </dsp:nvSpPr>
      <dsp:spPr>
        <a:xfrm>
          <a:off x="179197" y="1711621"/>
          <a:ext cx="326131" cy="325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0475E5-BC05-417E-8AAC-0D61DED32A41}">
      <dsp:nvSpPr>
        <dsp:cNvPr id="0" name=""/>
        <dsp:cNvSpPr/>
      </dsp:nvSpPr>
      <dsp:spPr>
        <a:xfrm>
          <a:off x="684526" y="1578333"/>
          <a:ext cx="9353139" cy="62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13" tIns="66613" rIns="66613" bIns="66613" numCol="1" spcCol="1270" anchor="ctr" anchorCtr="0">
          <a:noAutofit/>
        </a:bodyPr>
        <a:lstStyle/>
        <a:p>
          <a:pPr marL="0" lvl="0" indent="0" algn="l" defTabSz="622300">
            <a:lnSpc>
              <a:spcPct val="90000"/>
            </a:lnSpc>
            <a:spcBef>
              <a:spcPct val="0"/>
            </a:spcBef>
            <a:spcAft>
              <a:spcPct val="35000"/>
            </a:spcAft>
            <a:buNone/>
          </a:pPr>
          <a:r>
            <a:rPr lang="de-DE" sz="1400" kern="1200"/>
            <a:t>Verfügbare Ressourcen (Welche Mittel?)</a:t>
          </a:r>
          <a:endParaRPr lang="en-US" sz="1400" kern="1200"/>
        </a:p>
      </dsp:txBody>
      <dsp:txXfrm>
        <a:off x="684526" y="1578333"/>
        <a:ext cx="9353139" cy="629412"/>
      </dsp:txXfrm>
    </dsp:sp>
    <dsp:sp modelId="{D38C47A4-5A9A-40CE-8ECE-B1F3EFC2C75A}">
      <dsp:nvSpPr>
        <dsp:cNvPr id="0" name=""/>
        <dsp:cNvSpPr/>
      </dsp:nvSpPr>
      <dsp:spPr>
        <a:xfrm>
          <a:off x="0" y="2365099"/>
          <a:ext cx="10058399" cy="5923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03FFD-E584-4921-BD77-FBFDE9E9955A}">
      <dsp:nvSpPr>
        <dsp:cNvPr id="0" name=""/>
        <dsp:cNvSpPr/>
      </dsp:nvSpPr>
      <dsp:spPr>
        <a:xfrm>
          <a:off x="179197" y="2498386"/>
          <a:ext cx="326131" cy="325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B4729C-8B68-45B7-A3C6-001340345D9C}">
      <dsp:nvSpPr>
        <dsp:cNvPr id="0" name=""/>
        <dsp:cNvSpPr/>
      </dsp:nvSpPr>
      <dsp:spPr>
        <a:xfrm>
          <a:off x="684526" y="2365099"/>
          <a:ext cx="9353139" cy="62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13" tIns="66613" rIns="66613" bIns="66613" numCol="1" spcCol="1270" anchor="ctr" anchorCtr="0">
          <a:noAutofit/>
        </a:bodyPr>
        <a:lstStyle/>
        <a:p>
          <a:pPr marL="0" lvl="0" indent="0" algn="l" defTabSz="622300">
            <a:lnSpc>
              <a:spcPct val="90000"/>
            </a:lnSpc>
            <a:spcBef>
              <a:spcPct val="0"/>
            </a:spcBef>
            <a:spcAft>
              <a:spcPct val="35000"/>
            </a:spcAft>
            <a:buNone/>
          </a:pPr>
          <a:r>
            <a:rPr lang="de-DE" sz="1400" kern="1200" dirty="0"/>
            <a:t>Ablaufprozess (Wie wird das Ziel erreicht?)</a:t>
          </a:r>
          <a:br>
            <a:rPr lang="de-DE" sz="1400" kern="1200" dirty="0"/>
          </a:br>
          <a:r>
            <a:rPr lang="de-DE" sz="1400" kern="1200" dirty="0"/>
            <a:t>Verwendung eines Vorgehensmodells (Wasserfallmodell, </a:t>
          </a:r>
          <a:r>
            <a:rPr lang="de-DE" sz="1400" kern="1200" dirty="0" err="1"/>
            <a:t>Scrum</a:t>
          </a:r>
          <a:r>
            <a:rPr lang="de-DE" sz="1400" kern="1200" dirty="0"/>
            <a:t>, usw.)?</a:t>
          </a:r>
          <a:br>
            <a:rPr lang="de-DE" sz="1400" kern="1200" dirty="0"/>
          </a:br>
          <a:r>
            <a:rPr lang="de-DE" sz="1400" kern="1200" dirty="0"/>
            <a:t>Festlegung einzelner Phasen</a:t>
          </a:r>
          <a:endParaRPr lang="en-US" sz="1400" kern="1200" dirty="0"/>
        </a:p>
      </dsp:txBody>
      <dsp:txXfrm>
        <a:off x="684526" y="2365099"/>
        <a:ext cx="9353139" cy="629412"/>
      </dsp:txXfrm>
    </dsp:sp>
    <dsp:sp modelId="{36D16B86-C58C-4900-BE89-FAE21F5F743F}">
      <dsp:nvSpPr>
        <dsp:cNvPr id="0" name=""/>
        <dsp:cNvSpPr/>
      </dsp:nvSpPr>
      <dsp:spPr>
        <a:xfrm>
          <a:off x="0" y="3151864"/>
          <a:ext cx="10058399" cy="5923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F2731-A61C-4211-A4F4-4084ACAF7DA0}">
      <dsp:nvSpPr>
        <dsp:cNvPr id="0" name=""/>
        <dsp:cNvSpPr/>
      </dsp:nvSpPr>
      <dsp:spPr>
        <a:xfrm>
          <a:off x="179197" y="3285151"/>
          <a:ext cx="326131" cy="3258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5C8A65-A537-402E-8F21-C48136265B06}">
      <dsp:nvSpPr>
        <dsp:cNvPr id="0" name=""/>
        <dsp:cNvSpPr/>
      </dsp:nvSpPr>
      <dsp:spPr>
        <a:xfrm>
          <a:off x="684526" y="3151864"/>
          <a:ext cx="9353139" cy="62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13" tIns="66613" rIns="66613" bIns="66613" numCol="1" spcCol="1270" anchor="ctr" anchorCtr="0">
          <a:noAutofit/>
        </a:bodyPr>
        <a:lstStyle/>
        <a:p>
          <a:pPr marL="0" lvl="0" indent="0" algn="l" defTabSz="622300">
            <a:lnSpc>
              <a:spcPct val="90000"/>
            </a:lnSpc>
            <a:spcBef>
              <a:spcPct val="0"/>
            </a:spcBef>
            <a:spcAft>
              <a:spcPct val="35000"/>
            </a:spcAft>
            <a:buNone/>
          </a:pPr>
          <a:r>
            <a:rPr lang="de-DE" sz="1400" kern="1200"/>
            <a:t>Zeitplan (Wie lange benötige ich für die einzelnen Teilschritte? Ende des Projekts?)</a:t>
          </a:r>
          <a:endParaRPr lang="en-US" sz="1400" kern="1200"/>
        </a:p>
      </dsp:txBody>
      <dsp:txXfrm>
        <a:off x="684526" y="3151864"/>
        <a:ext cx="9353139" cy="629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C10AC-0552-4C2F-8998-7FB225AC69B7}">
      <dsp:nvSpPr>
        <dsp:cNvPr id="0" name=""/>
        <dsp:cNvSpPr/>
      </dsp:nvSpPr>
      <dsp:spPr>
        <a:xfrm>
          <a:off x="3028891" y="634426"/>
          <a:ext cx="490572" cy="91440"/>
        </a:xfrm>
        <a:custGeom>
          <a:avLst/>
          <a:gdLst/>
          <a:ahLst/>
          <a:cxnLst/>
          <a:rect l="0" t="0" r="0" b="0"/>
          <a:pathLst>
            <a:path>
              <a:moveTo>
                <a:pt x="0" y="45720"/>
              </a:moveTo>
              <a:lnTo>
                <a:pt x="490572"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1148" y="677540"/>
        <a:ext cx="26058" cy="5211"/>
      </dsp:txXfrm>
    </dsp:sp>
    <dsp:sp modelId="{2FB7EC19-F8BE-429A-B1D9-A04700A114EF}">
      <dsp:nvSpPr>
        <dsp:cNvPr id="0" name=""/>
        <dsp:cNvSpPr/>
      </dsp:nvSpPr>
      <dsp:spPr>
        <a:xfrm>
          <a:off x="764723" y="355"/>
          <a:ext cx="2265967" cy="13595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034" tIns="116550" rIns="111034" bIns="116550" numCol="1" spcCol="1270" anchor="ctr" anchorCtr="0">
          <a:noAutofit/>
        </a:bodyPr>
        <a:lstStyle/>
        <a:p>
          <a:pPr marL="0" lvl="0" indent="0" algn="ctr" defTabSz="800100">
            <a:lnSpc>
              <a:spcPct val="90000"/>
            </a:lnSpc>
            <a:spcBef>
              <a:spcPct val="0"/>
            </a:spcBef>
            <a:spcAft>
              <a:spcPct val="35000"/>
            </a:spcAft>
            <a:buNone/>
          </a:pPr>
          <a:r>
            <a:rPr lang="de-DE" sz="1800" kern="1200"/>
            <a:t>Übersichtliche Darstellung</a:t>
          </a:r>
          <a:endParaRPr lang="en-US" sz="1800" kern="1200"/>
        </a:p>
      </dsp:txBody>
      <dsp:txXfrm>
        <a:off x="764723" y="355"/>
        <a:ext cx="2265967" cy="1359580"/>
      </dsp:txXfrm>
    </dsp:sp>
    <dsp:sp modelId="{1B6FDF22-263C-41F1-8ECE-D900400811F2}">
      <dsp:nvSpPr>
        <dsp:cNvPr id="0" name=""/>
        <dsp:cNvSpPr/>
      </dsp:nvSpPr>
      <dsp:spPr>
        <a:xfrm>
          <a:off x="1897707" y="1358136"/>
          <a:ext cx="2787139" cy="490572"/>
        </a:xfrm>
        <a:custGeom>
          <a:avLst/>
          <a:gdLst/>
          <a:ahLst/>
          <a:cxnLst/>
          <a:rect l="0" t="0" r="0" b="0"/>
          <a:pathLst>
            <a:path>
              <a:moveTo>
                <a:pt x="2787139" y="0"/>
              </a:moveTo>
              <a:lnTo>
                <a:pt x="2787139" y="262386"/>
              </a:lnTo>
              <a:lnTo>
                <a:pt x="0" y="262386"/>
              </a:lnTo>
              <a:lnTo>
                <a:pt x="0" y="490572"/>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0391" y="1600816"/>
        <a:ext cx="141772" cy="5211"/>
      </dsp:txXfrm>
    </dsp:sp>
    <dsp:sp modelId="{28272414-0A3C-49EC-A9E2-9BC660ED0BB5}">
      <dsp:nvSpPr>
        <dsp:cNvPr id="0" name=""/>
        <dsp:cNvSpPr/>
      </dsp:nvSpPr>
      <dsp:spPr>
        <a:xfrm>
          <a:off x="3551863" y="355"/>
          <a:ext cx="2265967" cy="13595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034" tIns="116550" rIns="111034" bIns="116550" numCol="1" spcCol="1270" anchor="ctr" anchorCtr="0">
          <a:noAutofit/>
        </a:bodyPr>
        <a:lstStyle/>
        <a:p>
          <a:pPr marL="0" lvl="0" indent="0" algn="ctr" defTabSz="800100">
            <a:lnSpc>
              <a:spcPct val="90000"/>
            </a:lnSpc>
            <a:spcBef>
              <a:spcPct val="0"/>
            </a:spcBef>
            <a:spcAft>
              <a:spcPct val="35000"/>
            </a:spcAft>
            <a:buNone/>
          </a:pPr>
          <a:r>
            <a:rPr lang="de-DE" sz="1800" kern="1200"/>
            <a:t>Konzentrieren Sie sich auf das Wesentliche</a:t>
          </a:r>
          <a:endParaRPr lang="en-US" sz="1800" kern="1200"/>
        </a:p>
      </dsp:txBody>
      <dsp:txXfrm>
        <a:off x="3551863" y="355"/>
        <a:ext cx="2265967" cy="1359580"/>
      </dsp:txXfrm>
    </dsp:sp>
    <dsp:sp modelId="{9EFABFDF-0282-4C39-9449-2FA96A040241}">
      <dsp:nvSpPr>
        <dsp:cNvPr id="0" name=""/>
        <dsp:cNvSpPr/>
      </dsp:nvSpPr>
      <dsp:spPr>
        <a:xfrm>
          <a:off x="3028891" y="2515179"/>
          <a:ext cx="490572" cy="91440"/>
        </a:xfrm>
        <a:custGeom>
          <a:avLst/>
          <a:gdLst/>
          <a:ahLst/>
          <a:cxnLst/>
          <a:rect l="0" t="0" r="0" b="0"/>
          <a:pathLst>
            <a:path>
              <a:moveTo>
                <a:pt x="0" y="45720"/>
              </a:moveTo>
              <a:lnTo>
                <a:pt x="490572"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1148" y="2558293"/>
        <a:ext cx="26058" cy="5211"/>
      </dsp:txXfrm>
    </dsp:sp>
    <dsp:sp modelId="{3E8FD959-1C77-4097-8E11-185EEDC42371}">
      <dsp:nvSpPr>
        <dsp:cNvPr id="0" name=""/>
        <dsp:cNvSpPr/>
      </dsp:nvSpPr>
      <dsp:spPr>
        <a:xfrm>
          <a:off x="764723" y="1881108"/>
          <a:ext cx="2265967" cy="13595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034" tIns="116550" rIns="111034" bIns="116550" numCol="1" spcCol="1270" anchor="ctr" anchorCtr="0">
          <a:noAutofit/>
        </a:bodyPr>
        <a:lstStyle/>
        <a:p>
          <a:pPr marL="0" lvl="0" indent="0" algn="ctr" defTabSz="800100">
            <a:lnSpc>
              <a:spcPct val="90000"/>
            </a:lnSpc>
            <a:spcBef>
              <a:spcPct val="0"/>
            </a:spcBef>
            <a:spcAft>
              <a:spcPct val="35000"/>
            </a:spcAft>
            <a:buNone/>
          </a:pPr>
          <a:r>
            <a:rPr lang="de-DE" sz="1800" kern="1200"/>
            <a:t>Genaue Beschreibung und logisch nachvollziehbar</a:t>
          </a:r>
          <a:endParaRPr lang="en-US" sz="1800" kern="1200"/>
        </a:p>
      </dsp:txBody>
      <dsp:txXfrm>
        <a:off x="764723" y="1881108"/>
        <a:ext cx="2265967" cy="1359580"/>
      </dsp:txXfrm>
    </dsp:sp>
    <dsp:sp modelId="{D069A8DA-0650-49E8-A1E4-4C68F007AE6C}">
      <dsp:nvSpPr>
        <dsp:cNvPr id="0" name=""/>
        <dsp:cNvSpPr/>
      </dsp:nvSpPr>
      <dsp:spPr>
        <a:xfrm>
          <a:off x="1897707" y="3238889"/>
          <a:ext cx="2787139" cy="490572"/>
        </a:xfrm>
        <a:custGeom>
          <a:avLst/>
          <a:gdLst/>
          <a:ahLst/>
          <a:cxnLst/>
          <a:rect l="0" t="0" r="0" b="0"/>
          <a:pathLst>
            <a:path>
              <a:moveTo>
                <a:pt x="2787139" y="0"/>
              </a:moveTo>
              <a:lnTo>
                <a:pt x="2787139" y="262386"/>
              </a:lnTo>
              <a:lnTo>
                <a:pt x="0" y="262386"/>
              </a:lnTo>
              <a:lnTo>
                <a:pt x="0" y="490572"/>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0391" y="3481569"/>
        <a:ext cx="141772" cy="5211"/>
      </dsp:txXfrm>
    </dsp:sp>
    <dsp:sp modelId="{288D2AAD-E347-4672-BCE5-FDD44D92A88E}">
      <dsp:nvSpPr>
        <dsp:cNvPr id="0" name=""/>
        <dsp:cNvSpPr/>
      </dsp:nvSpPr>
      <dsp:spPr>
        <a:xfrm>
          <a:off x="3551863" y="1881108"/>
          <a:ext cx="2265967" cy="13595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034" tIns="116550" rIns="111034" bIns="116550" numCol="1" spcCol="1270" anchor="ctr" anchorCtr="0">
          <a:noAutofit/>
        </a:bodyPr>
        <a:lstStyle/>
        <a:p>
          <a:pPr marL="0" lvl="0" indent="0" algn="ctr" defTabSz="800100">
            <a:lnSpc>
              <a:spcPct val="90000"/>
            </a:lnSpc>
            <a:spcBef>
              <a:spcPct val="0"/>
            </a:spcBef>
            <a:spcAft>
              <a:spcPct val="35000"/>
            </a:spcAft>
            <a:buNone/>
          </a:pPr>
          <a:r>
            <a:rPr lang="de-DE" sz="1800" kern="1200"/>
            <a:t>Methoden und Lösungen verständlich – in Fachsprache – erklären</a:t>
          </a:r>
          <a:endParaRPr lang="en-US" sz="1800" kern="1200"/>
        </a:p>
      </dsp:txBody>
      <dsp:txXfrm>
        <a:off x="3551863" y="1881108"/>
        <a:ext cx="2265967" cy="1359580"/>
      </dsp:txXfrm>
    </dsp:sp>
    <dsp:sp modelId="{83E56050-4A52-442E-B9ED-F54DFF3A7BAA}">
      <dsp:nvSpPr>
        <dsp:cNvPr id="0" name=""/>
        <dsp:cNvSpPr/>
      </dsp:nvSpPr>
      <dsp:spPr>
        <a:xfrm>
          <a:off x="764723" y="3761861"/>
          <a:ext cx="2265967" cy="135958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034" tIns="116550" rIns="111034" bIns="116550" numCol="1" spcCol="1270" anchor="ctr" anchorCtr="0">
          <a:noAutofit/>
        </a:bodyPr>
        <a:lstStyle/>
        <a:p>
          <a:pPr marL="0" lvl="0" indent="0" algn="ctr" defTabSz="800100">
            <a:lnSpc>
              <a:spcPct val="90000"/>
            </a:lnSpc>
            <a:spcBef>
              <a:spcPct val="0"/>
            </a:spcBef>
            <a:spcAft>
              <a:spcPct val="35000"/>
            </a:spcAft>
            <a:buNone/>
          </a:pPr>
          <a:r>
            <a:rPr lang="de-DE" sz="1800" kern="1200"/>
            <a:t>Schluss: Fazit und Ausblick</a:t>
          </a:r>
          <a:endParaRPr lang="en-US" sz="1800" kern="1200"/>
        </a:p>
      </dsp:txBody>
      <dsp:txXfrm>
        <a:off x="764723" y="3761861"/>
        <a:ext cx="2265967" cy="135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B4028-F4E4-4517-983E-F701B251F9B5}" type="datetimeFigureOut">
              <a:rPr lang="de-DE" smtClean="0"/>
              <a:t>21.11.2023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A8431-5C94-4308-B8EB-C8B6C4E728F1}" type="slidenum">
              <a:rPr lang="de-DE" smtClean="0"/>
              <a:t>‹Nr.›</a:t>
            </a:fld>
            <a:endParaRPr lang="de-DE"/>
          </a:p>
        </p:txBody>
      </p:sp>
    </p:spTree>
    <p:extLst>
      <p:ext uri="{BB962C8B-B14F-4D97-AF65-F5344CB8AC3E}">
        <p14:creationId xmlns:p14="http://schemas.microsoft.com/office/powerpoint/2010/main" val="70502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C775DF0E-EAB8-44FA-B126-9EA9AA26CB7E}" type="datetime1">
              <a:rPr lang="en-US" smtClean="0"/>
              <a:t>11/21/2023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28343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7ECB5C68-86AE-43A8-AE22-709FC3A5C12A}" type="datetime1">
              <a:rPr lang="en-US" smtClean="0"/>
              <a:t>11/21/2023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50428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06FACC99-1D42-42F2-AF6F-03E0F8F46B43}" type="datetime1">
              <a:rPr lang="en-US" smtClean="0"/>
              <a:t>11/21/2023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4872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D49CC424-D04E-42D3-A7F8-C0F07CB55F6B}" type="datetime1">
              <a:rPr lang="en-US" smtClean="0"/>
              <a:t>11/21/2023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0456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5D528DB-5744-4361-BD56-BEBBDFED12F2}" type="datetime1">
              <a:rPr lang="en-US" smtClean="0"/>
              <a:t>11/21/2023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15275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E1F64A4-4635-4050-975F-CD00F03C489B}" type="datetime1">
              <a:rPr lang="en-US" smtClean="0"/>
              <a:t>11/21/2023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6629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530F44-4707-4F69-AAB5-4080FB28CC50}" type="datetime1">
              <a:rPr lang="en-US" smtClean="0"/>
              <a:t>11/21/2023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78967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A8C9384-0B09-46EE-B90B-437D1AF22F70}" type="datetime1">
              <a:rPr lang="en-US" smtClean="0"/>
              <a:t>11/21/2023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69823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47C6FE8A-C668-471F-90CF-4847C51822B0}" type="datetime1">
              <a:rPr lang="en-US" smtClean="0"/>
              <a:t>11/21/2023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34731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3D23D0A-2130-4AF8-9221-3D1CFD1CEA63}" type="datetime1">
              <a:rPr lang="en-US" smtClean="0"/>
              <a:t>11/21/2023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178728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108255D-79F5-43C1-8923-5BFC0B0FF35E}" type="datetime1">
              <a:rPr lang="en-US" smtClean="0"/>
              <a:t>11/21/2023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99089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76204E24-8AE6-49CF-8D06-C8463D015258}" type="datetime1">
              <a:rPr lang="en-US" smtClean="0"/>
              <a:t>11/21/2023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‹Nr.›</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91964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5" r:id="rId6"/>
    <p:sldLayoutId id="2147483681" r:id="rId7"/>
    <p:sldLayoutId id="2147483682" r:id="rId8"/>
    <p:sldLayoutId id="2147483683" r:id="rId9"/>
    <p:sldLayoutId id="2147483684" r:id="rId10"/>
    <p:sldLayoutId id="2147483686" r:id="rId11"/>
  </p:sldLayoutIdLst>
  <p:hf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ihk-niederbayern.de/blueprint/servlet/resource/blob/3722802/5b9ac213c97404cbe087768b319462de/merkblatt-abschlusspruefung-it-berufe-data.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B034290-2EF0-41BD-9640-234FC9BBB505}"/>
              </a:ext>
            </a:extLst>
          </p:cNvPr>
          <p:cNvSpPr>
            <a:spLocks noGrp="1"/>
          </p:cNvSpPr>
          <p:nvPr>
            <p:ph type="ctrTitle"/>
          </p:nvPr>
        </p:nvSpPr>
        <p:spPr>
          <a:xfrm>
            <a:off x="6730000" y="639097"/>
            <a:ext cx="4813072" cy="3494791"/>
          </a:xfrm>
        </p:spPr>
        <p:txBody>
          <a:bodyPr>
            <a:normAutofit/>
          </a:bodyPr>
          <a:lstStyle/>
          <a:p>
            <a:r>
              <a:rPr lang="de-DE" sz="6800" dirty="0"/>
              <a:t>Projektarbeit</a:t>
            </a:r>
            <a:br>
              <a:rPr lang="de-DE" sz="6800" dirty="0"/>
            </a:br>
            <a:br>
              <a:rPr lang="de-DE" sz="6800" dirty="0"/>
            </a:br>
            <a:endParaRPr lang="de-DE" sz="6800" dirty="0"/>
          </a:p>
        </p:txBody>
      </p:sp>
      <p:sp>
        <p:nvSpPr>
          <p:cNvPr id="3" name="Untertitel 2">
            <a:extLst>
              <a:ext uri="{FF2B5EF4-FFF2-40B4-BE49-F238E27FC236}">
                <a16:creationId xmlns:a16="http://schemas.microsoft.com/office/drawing/2014/main" id="{D4E1A186-C644-419D-B4C1-93457433584D}"/>
              </a:ext>
            </a:extLst>
          </p:cNvPr>
          <p:cNvSpPr>
            <a:spLocks noGrp="1"/>
          </p:cNvSpPr>
          <p:nvPr>
            <p:ph type="subTitle" idx="1"/>
          </p:nvPr>
        </p:nvSpPr>
        <p:spPr>
          <a:xfrm>
            <a:off x="6729999" y="4455621"/>
            <a:ext cx="4829101" cy="1238616"/>
          </a:xfrm>
        </p:spPr>
        <p:txBody>
          <a:bodyPr>
            <a:normAutofit/>
          </a:bodyPr>
          <a:lstStyle/>
          <a:p>
            <a:r>
              <a:rPr lang="de-DE"/>
              <a:t>Dokumentation erstellen</a:t>
            </a:r>
            <a:endParaRPr lang="de-DE" dirty="0"/>
          </a:p>
        </p:txBody>
      </p:sp>
      <p:pic>
        <p:nvPicPr>
          <p:cNvPr id="16" name="Picture 3">
            <a:extLst>
              <a:ext uri="{FF2B5EF4-FFF2-40B4-BE49-F238E27FC236}">
                <a16:creationId xmlns:a16="http://schemas.microsoft.com/office/drawing/2014/main" id="{9ECD72B1-B361-4242-9631-94D59498F1D2}"/>
              </a:ext>
            </a:extLst>
          </p:cNvPr>
          <p:cNvPicPr>
            <a:picLocks noChangeAspect="1"/>
          </p:cNvPicPr>
          <p:nvPr/>
        </p:nvPicPr>
        <p:blipFill rotWithShape="1">
          <a:blip r:embed="rId2"/>
          <a:srcRect l="35825" r="4841" b="-1"/>
          <a:stretch/>
        </p:blipFill>
        <p:spPr>
          <a:xfrm>
            <a:off x="1" y="10"/>
            <a:ext cx="6096000" cy="6857990"/>
          </a:xfrm>
          <a:prstGeom prst="rect">
            <a:avLst/>
          </a:prstGeom>
        </p:spPr>
      </p:pic>
      <p:cxnSp>
        <p:nvCxnSpPr>
          <p:cNvPr id="17"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Foliennummernplatzhalter 3">
            <a:extLst>
              <a:ext uri="{FF2B5EF4-FFF2-40B4-BE49-F238E27FC236}">
                <a16:creationId xmlns:a16="http://schemas.microsoft.com/office/drawing/2014/main" id="{919B921B-4B46-43F6-A463-7A8CB8BBAD23}"/>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02688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34692-8091-441C-9F63-1A72F952F691}"/>
              </a:ext>
            </a:extLst>
          </p:cNvPr>
          <p:cNvSpPr>
            <a:spLocks noGrp="1"/>
          </p:cNvSpPr>
          <p:nvPr>
            <p:ph type="title"/>
          </p:nvPr>
        </p:nvSpPr>
        <p:spPr/>
        <p:txBody>
          <a:bodyPr/>
          <a:lstStyle/>
          <a:p>
            <a:r>
              <a:rPr lang="de-DE" dirty="0"/>
              <a:t>Beispiele zum Zitieren</a:t>
            </a:r>
          </a:p>
        </p:txBody>
      </p:sp>
      <p:pic>
        <p:nvPicPr>
          <p:cNvPr id="4" name="Inhaltsplatzhalter 3">
            <a:extLst>
              <a:ext uri="{FF2B5EF4-FFF2-40B4-BE49-F238E27FC236}">
                <a16:creationId xmlns:a16="http://schemas.microsoft.com/office/drawing/2014/main" id="{A724189D-B1E7-4AAA-995B-108C212CA1C2}"/>
              </a:ext>
            </a:extLst>
          </p:cNvPr>
          <p:cNvPicPr>
            <a:picLocks noGrp="1"/>
          </p:cNvPicPr>
          <p:nvPr>
            <p:ph idx="1"/>
          </p:nvPr>
        </p:nvPicPr>
        <p:blipFill>
          <a:blip r:embed="rId2"/>
          <a:stretch>
            <a:fillRect/>
          </a:stretch>
        </p:blipFill>
        <p:spPr>
          <a:xfrm>
            <a:off x="1097280" y="2116449"/>
            <a:ext cx="4886325" cy="619125"/>
          </a:xfrm>
          <a:prstGeom prst="rect">
            <a:avLst/>
          </a:prstGeom>
          <a:ln>
            <a:solidFill>
              <a:schemeClr val="tx1">
                <a:lumMod val="65000"/>
                <a:lumOff val="35000"/>
              </a:schemeClr>
            </a:solidFill>
          </a:ln>
        </p:spPr>
      </p:pic>
      <p:pic>
        <p:nvPicPr>
          <p:cNvPr id="6" name="Grafik 5">
            <a:extLst>
              <a:ext uri="{FF2B5EF4-FFF2-40B4-BE49-F238E27FC236}">
                <a16:creationId xmlns:a16="http://schemas.microsoft.com/office/drawing/2014/main" id="{B3D58781-36AD-4CCF-9EF5-6878E62FCF1C}"/>
              </a:ext>
            </a:extLst>
          </p:cNvPr>
          <p:cNvPicPr/>
          <p:nvPr/>
        </p:nvPicPr>
        <p:blipFill rotWithShape="1">
          <a:blip r:embed="rId3"/>
          <a:srcRect t="1" b="11711"/>
          <a:stretch/>
        </p:blipFill>
        <p:spPr bwMode="auto">
          <a:xfrm>
            <a:off x="6814474" y="2270436"/>
            <a:ext cx="2266950" cy="311150"/>
          </a:xfrm>
          <a:prstGeom prst="rect">
            <a:avLst/>
          </a:prstGeom>
          <a:ln>
            <a:solidFill>
              <a:schemeClr val="tx1">
                <a:lumMod val="65000"/>
                <a:lumOff val="35000"/>
              </a:schemeClr>
            </a:solidFill>
          </a:ln>
          <a:extLst>
            <a:ext uri="{53640926-AAD7-44D8-BBD7-CCE9431645EC}">
              <a14:shadowObscured xmlns:a14="http://schemas.microsoft.com/office/drawing/2010/main"/>
            </a:ext>
          </a:extLst>
        </p:spPr>
      </p:pic>
      <p:pic>
        <p:nvPicPr>
          <p:cNvPr id="7" name="Grafik 6">
            <a:extLst>
              <a:ext uri="{FF2B5EF4-FFF2-40B4-BE49-F238E27FC236}">
                <a16:creationId xmlns:a16="http://schemas.microsoft.com/office/drawing/2014/main" id="{64BB5D16-F287-46FF-B483-31104D5A2A3E}"/>
              </a:ext>
            </a:extLst>
          </p:cNvPr>
          <p:cNvPicPr/>
          <p:nvPr/>
        </p:nvPicPr>
        <p:blipFill>
          <a:blip r:embed="rId4"/>
          <a:stretch>
            <a:fillRect/>
          </a:stretch>
        </p:blipFill>
        <p:spPr>
          <a:xfrm>
            <a:off x="1068705" y="3019425"/>
            <a:ext cx="4914900" cy="819150"/>
          </a:xfrm>
          <a:prstGeom prst="rect">
            <a:avLst/>
          </a:prstGeom>
          <a:ln>
            <a:solidFill>
              <a:schemeClr val="tx1">
                <a:lumMod val="65000"/>
                <a:lumOff val="35000"/>
              </a:schemeClr>
            </a:solidFill>
          </a:ln>
        </p:spPr>
      </p:pic>
      <p:pic>
        <p:nvPicPr>
          <p:cNvPr id="8" name="Grafik 7">
            <a:extLst>
              <a:ext uri="{FF2B5EF4-FFF2-40B4-BE49-F238E27FC236}">
                <a16:creationId xmlns:a16="http://schemas.microsoft.com/office/drawing/2014/main" id="{7AF8D1F0-682E-4976-A83C-B8F92F35F6DA}"/>
              </a:ext>
            </a:extLst>
          </p:cNvPr>
          <p:cNvPicPr/>
          <p:nvPr/>
        </p:nvPicPr>
        <p:blipFill>
          <a:blip r:embed="rId5"/>
          <a:stretch>
            <a:fillRect/>
          </a:stretch>
        </p:blipFill>
        <p:spPr>
          <a:xfrm>
            <a:off x="6814474" y="2926759"/>
            <a:ext cx="3562350" cy="438150"/>
          </a:xfrm>
          <a:prstGeom prst="rect">
            <a:avLst/>
          </a:prstGeom>
          <a:ln>
            <a:solidFill>
              <a:schemeClr val="tx1">
                <a:lumMod val="65000"/>
                <a:lumOff val="35000"/>
              </a:schemeClr>
            </a:solidFill>
          </a:ln>
        </p:spPr>
      </p:pic>
      <p:sp>
        <p:nvSpPr>
          <p:cNvPr id="5" name="Textfeld 4">
            <a:extLst>
              <a:ext uri="{FF2B5EF4-FFF2-40B4-BE49-F238E27FC236}">
                <a16:creationId xmlns:a16="http://schemas.microsoft.com/office/drawing/2014/main" id="{549B2B64-C472-4735-AA1F-B76A0B92D73A}"/>
              </a:ext>
            </a:extLst>
          </p:cNvPr>
          <p:cNvSpPr txBox="1"/>
          <p:nvPr/>
        </p:nvSpPr>
        <p:spPr>
          <a:xfrm>
            <a:off x="6974237" y="4494508"/>
            <a:ext cx="3402587" cy="1200329"/>
          </a:xfrm>
          <a:prstGeom prst="rect">
            <a:avLst/>
          </a:prstGeom>
          <a:noFill/>
        </p:spPr>
        <p:txBody>
          <a:bodyPr wrap="square" rtlCol="0">
            <a:spAutoFit/>
          </a:bodyPr>
          <a:lstStyle/>
          <a:p>
            <a:r>
              <a:rPr lang="de-DE" dirty="0"/>
              <a:t>Quellen: Projektarbeiten</a:t>
            </a:r>
          </a:p>
          <a:p>
            <a:r>
              <a:rPr lang="de-DE" dirty="0"/>
              <a:t>Johannes </a:t>
            </a:r>
            <a:r>
              <a:rPr lang="de-DE" dirty="0" err="1"/>
              <a:t>Zaglauer</a:t>
            </a:r>
            <a:r>
              <a:rPr lang="de-DE" dirty="0"/>
              <a:t>, Sommer 2019</a:t>
            </a:r>
          </a:p>
          <a:p>
            <a:r>
              <a:rPr lang="de-DE" dirty="0"/>
              <a:t>Ralph Fellinger, Sommer 2017</a:t>
            </a:r>
          </a:p>
          <a:p>
            <a:endParaRPr lang="de-DE" dirty="0"/>
          </a:p>
        </p:txBody>
      </p:sp>
      <p:sp>
        <p:nvSpPr>
          <p:cNvPr id="10" name="Foliennummernplatzhalter 9">
            <a:extLst>
              <a:ext uri="{FF2B5EF4-FFF2-40B4-BE49-F238E27FC236}">
                <a16:creationId xmlns:a16="http://schemas.microsoft.com/office/drawing/2014/main" id="{707FC4F5-AF37-486B-A95D-07150A29A2F4}"/>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10534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5C2B2C0-8C4E-4C14-9637-60E13BDDCDA3}"/>
              </a:ext>
            </a:extLst>
          </p:cNvPr>
          <p:cNvSpPr>
            <a:spLocks noGrp="1"/>
          </p:cNvSpPr>
          <p:nvPr>
            <p:ph type="title"/>
          </p:nvPr>
        </p:nvSpPr>
        <p:spPr>
          <a:xfrm>
            <a:off x="5220928" y="965200"/>
            <a:ext cx="5999002" cy="4927600"/>
          </a:xfrm>
        </p:spPr>
        <p:txBody>
          <a:bodyPr vert="horz" lIns="91440" tIns="45720" rIns="91440" bIns="45720" rtlCol="0" anchor="ctr">
            <a:normAutofit/>
          </a:bodyPr>
          <a:lstStyle/>
          <a:p>
            <a:pPr>
              <a:lnSpc>
                <a:spcPct val="90000"/>
              </a:lnSpc>
            </a:pPr>
            <a:r>
              <a:rPr lang="de-DE" sz="8000" dirty="0">
                <a:solidFill>
                  <a:schemeClr val="tx2"/>
                </a:solidFill>
              </a:rPr>
              <a:t>Anhänge</a:t>
            </a:r>
          </a:p>
        </p:txBody>
      </p:sp>
      <p:sp>
        <p:nvSpPr>
          <p:cNvPr id="13" name="Rectangle 1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liennummernplatzhalter 4">
            <a:extLst>
              <a:ext uri="{FF2B5EF4-FFF2-40B4-BE49-F238E27FC236}">
                <a16:creationId xmlns:a16="http://schemas.microsoft.com/office/drawing/2014/main" id="{BBA914BA-E89F-4650-8ACC-3DBB6C16532C}"/>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672544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8C5887A-9095-4085-A473-9B69178C785A}"/>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lnSpc>
                <a:spcPct val="90000"/>
              </a:lnSpc>
            </a:pPr>
            <a:r>
              <a:rPr lang="en-US" sz="6000">
                <a:solidFill>
                  <a:schemeClr val="tx1">
                    <a:lumMod val="85000"/>
                    <a:lumOff val="15000"/>
                  </a:schemeClr>
                </a:solidFill>
              </a:rPr>
              <a:t>Abkürzungsverzeichnis</a:t>
            </a:r>
          </a:p>
        </p:txBody>
      </p:sp>
      <p:pic>
        <p:nvPicPr>
          <p:cNvPr id="4" name="Inhaltsplatzhalter 3">
            <a:extLst>
              <a:ext uri="{FF2B5EF4-FFF2-40B4-BE49-F238E27FC236}">
                <a16:creationId xmlns:a16="http://schemas.microsoft.com/office/drawing/2014/main" id="{F5B9EADD-C02B-46B2-AC45-49104F7D6313}"/>
              </a:ext>
            </a:extLst>
          </p:cNvPr>
          <p:cNvPicPr>
            <a:picLocks noGrp="1"/>
          </p:cNvPicPr>
          <p:nvPr>
            <p:ph idx="1"/>
          </p:nvPr>
        </p:nvPicPr>
        <p:blipFill rotWithShape="1">
          <a:blip r:embed="rId2"/>
          <a:srcRect t="17812"/>
          <a:stretch/>
        </p:blipFill>
        <p:spPr bwMode="auto">
          <a:xfrm>
            <a:off x="947650" y="1219158"/>
            <a:ext cx="10284036" cy="2301963"/>
          </a:xfrm>
          <a:prstGeom prst="rect">
            <a:avLst/>
          </a:prstGeom>
          <a:extLst>
            <a:ext uri="{53640926-AAD7-44D8-BBD7-CCE9431645EC}">
              <a14:shadowObscured xmlns:a14="http://schemas.microsoft.com/office/drawing/2010/main"/>
            </a:ext>
          </a:extLst>
        </p:spPr>
      </p:pic>
      <p:cxnSp>
        <p:nvCxnSpPr>
          <p:cNvPr id="28" name="Straight Connector 27">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liennummernplatzhalter 2">
            <a:extLst>
              <a:ext uri="{FF2B5EF4-FFF2-40B4-BE49-F238E27FC236}">
                <a16:creationId xmlns:a16="http://schemas.microsoft.com/office/drawing/2014/main" id="{6E3B5EC8-3540-453B-AE0B-755EEE59AD25}"/>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5288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DC88B-68F3-47B4-AEF2-5FC8C721E19D}"/>
              </a:ext>
            </a:extLst>
          </p:cNvPr>
          <p:cNvSpPr>
            <a:spLocks noGrp="1"/>
          </p:cNvSpPr>
          <p:nvPr>
            <p:ph type="title"/>
          </p:nvPr>
        </p:nvSpPr>
        <p:spPr/>
        <p:txBody>
          <a:bodyPr/>
          <a:lstStyle/>
          <a:p>
            <a:r>
              <a:rPr lang="de-DE" dirty="0"/>
              <a:t>Quellcode / Abbildungen</a:t>
            </a:r>
          </a:p>
        </p:txBody>
      </p:sp>
      <p:sp>
        <p:nvSpPr>
          <p:cNvPr id="3" name="Inhaltsplatzhalter 2">
            <a:extLst>
              <a:ext uri="{FF2B5EF4-FFF2-40B4-BE49-F238E27FC236}">
                <a16:creationId xmlns:a16="http://schemas.microsoft.com/office/drawing/2014/main" id="{BEF0C997-F8EC-4792-86C4-648FA07204D8}"/>
              </a:ext>
            </a:extLst>
          </p:cNvPr>
          <p:cNvSpPr>
            <a:spLocks noGrp="1"/>
          </p:cNvSpPr>
          <p:nvPr>
            <p:ph idx="1"/>
          </p:nvPr>
        </p:nvSpPr>
        <p:spPr/>
        <p:txBody>
          <a:bodyPr/>
          <a:lstStyle/>
          <a:p>
            <a:r>
              <a:rPr lang="de-DE" dirty="0"/>
              <a:t>Der Anhang dient zur besseren Verständlichkeit der Arbeit.</a:t>
            </a:r>
          </a:p>
          <a:p>
            <a:r>
              <a:rPr lang="de-DE" dirty="0"/>
              <a:t>Beispiele: </a:t>
            </a:r>
          </a:p>
          <a:p>
            <a:pPr lvl="1"/>
            <a:r>
              <a:rPr lang="de-DE" dirty="0"/>
              <a:t>ER-Modell</a:t>
            </a:r>
          </a:p>
          <a:p>
            <a:pPr lvl="1"/>
            <a:r>
              <a:rPr lang="de-DE" dirty="0"/>
              <a:t>Quellcodeausschnitte</a:t>
            </a:r>
          </a:p>
          <a:p>
            <a:r>
              <a:rPr lang="de-DE" dirty="0"/>
              <a:t>Die Arbeit sollte auch ohne das Lesen des Anhangs verständlich sein.</a:t>
            </a:r>
          </a:p>
          <a:p>
            <a:r>
              <a:rPr lang="de-DE" dirty="0"/>
              <a:t>Wichtige Grafiken, etc. dürfen Sie auch in den Textteil einfügen.</a:t>
            </a:r>
          </a:p>
        </p:txBody>
      </p:sp>
      <p:sp>
        <p:nvSpPr>
          <p:cNvPr id="4" name="Foliennummernplatzhalter 3">
            <a:extLst>
              <a:ext uri="{FF2B5EF4-FFF2-40B4-BE49-F238E27FC236}">
                <a16:creationId xmlns:a16="http://schemas.microsoft.com/office/drawing/2014/main" id="{EB26373B-93BB-4DFD-AEBB-518359C9FF4C}"/>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128199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C82FD9B-F3A0-4654-AEB2-3771EE5A515A}"/>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lnSpc>
                <a:spcPct val="90000"/>
              </a:lnSpc>
            </a:pPr>
            <a:r>
              <a:rPr lang="en-US" sz="6000">
                <a:solidFill>
                  <a:schemeClr val="tx1">
                    <a:lumMod val="85000"/>
                    <a:lumOff val="15000"/>
                  </a:schemeClr>
                </a:solidFill>
              </a:rPr>
              <a:t>Glossar</a:t>
            </a:r>
          </a:p>
        </p:txBody>
      </p:sp>
      <p:pic>
        <p:nvPicPr>
          <p:cNvPr id="12" name="Inhaltsplatzhalter 11">
            <a:extLst>
              <a:ext uri="{FF2B5EF4-FFF2-40B4-BE49-F238E27FC236}">
                <a16:creationId xmlns:a16="http://schemas.microsoft.com/office/drawing/2014/main" id="{85DBB27F-32A9-4088-91D2-270AE7AEDE20}"/>
              </a:ext>
            </a:extLst>
          </p:cNvPr>
          <p:cNvPicPr>
            <a:picLocks noGrp="1"/>
          </p:cNvPicPr>
          <p:nvPr>
            <p:ph idx="1"/>
          </p:nvPr>
        </p:nvPicPr>
        <p:blipFill rotWithShape="1">
          <a:blip r:embed="rId2"/>
          <a:srcRect t="10108"/>
          <a:stretch/>
        </p:blipFill>
        <p:spPr bwMode="auto">
          <a:xfrm>
            <a:off x="3538648" y="771100"/>
            <a:ext cx="5102039" cy="2750022"/>
          </a:xfrm>
          <a:prstGeom prst="rect">
            <a:avLst/>
          </a:prstGeom>
          <a:extLst>
            <a:ext uri="{53640926-AAD7-44D8-BBD7-CCE9431645EC}">
              <a14:shadowObscured xmlns:a14="http://schemas.microsoft.com/office/drawing/2010/main"/>
            </a:ext>
          </a:extLst>
        </p:spPr>
      </p:pic>
      <p:cxnSp>
        <p:nvCxnSpPr>
          <p:cNvPr id="41" name="Straight Connector 4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liennummernplatzhalter 2">
            <a:extLst>
              <a:ext uri="{FF2B5EF4-FFF2-40B4-BE49-F238E27FC236}">
                <a16:creationId xmlns:a16="http://schemas.microsoft.com/office/drawing/2014/main" id="{5B72C93D-E74A-4592-9E2C-6D98D1B26901}"/>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46634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4B840A9-2D67-41B4-A602-49A5BDC0A555}"/>
              </a:ext>
            </a:extLst>
          </p:cNvPr>
          <p:cNvSpPr>
            <a:spLocks noGrp="1"/>
          </p:cNvSpPr>
          <p:nvPr>
            <p:ph type="title"/>
          </p:nvPr>
        </p:nvSpPr>
        <p:spPr>
          <a:xfrm>
            <a:off x="878911" y="643468"/>
            <a:ext cx="3177847" cy="1674180"/>
          </a:xfrm>
        </p:spPr>
        <p:txBody>
          <a:bodyPr>
            <a:normAutofit/>
          </a:bodyPr>
          <a:lstStyle/>
          <a:p>
            <a:r>
              <a:rPr lang="de-DE" sz="3100"/>
              <a:t>Literaturverzeichnis</a:t>
            </a:r>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B068B9C6-0EA1-41A0-B79D-D49CA7D04A27}"/>
              </a:ext>
            </a:extLst>
          </p:cNvPr>
          <p:cNvSpPr>
            <a:spLocks noGrp="1"/>
          </p:cNvSpPr>
          <p:nvPr>
            <p:ph idx="1"/>
          </p:nvPr>
        </p:nvSpPr>
        <p:spPr>
          <a:xfrm>
            <a:off x="858064" y="2639380"/>
            <a:ext cx="3205049" cy="3229714"/>
          </a:xfrm>
        </p:spPr>
        <p:txBody>
          <a:bodyPr>
            <a:normAutofit/>
          </a:bodyPr>
          <a:lstStyle/>
          <a:p>
            <a:r>
              <a:rPr lang="de-DE" sz="2100"/>
              <a:t>Am Ende Ihrer Arbeit steht das Literaturverzeichnis</a:t>
            </a:r>
          </a:p>
          <a:p>
            <a:r>
              <a:rPr lang="de-DE" sz="2100"/>
              <a:t>Alle verwendeten Quellen müssen aufgeführt werden</a:t>
            </a:r>
          </a:p>
          <a:p>
            <a:r>
              <a:rPr lang="de-DE" sz="2100"/>
              <a:t>Sortierung sollte alphabetisch nach Autor und Erscheinungsjahr erfolgen</a:t>
            </a:r>
          </a:p>
          <a:p>
            <a:endParaRPr lang="de-DE" sz="2100"/>
          </a:p>
        </p:txBody>
      </p:sp>
      <p:pic>
        <p:nvPicPr>
          <p:cNvPr id="7" name="Grafik 6">
            <a:extLst>
              <a:ext uri="{FF2B5EF4-FFF2-40B4-BE49-F238E27FC236}">
                <a16:creationId xmlns:a16="http://schemas.microsoft.com/office/drawing/2014/main" id="{2352F186-58B1-407A-8A78-AA5BB4A8D5F1}"/>
              </a:ext>
            </a:extLst>
          </p:cNvPr>
          <p:cNvPicPr>
            <a:picLocks noChangeAspect="1"/>
          </p:cNvPicPr>
          <p:nvPr/>
        </p:nvPicPr>
        <p:blipFill>
          <a:blip r:embed="rId2"/>
          <a:stretch>
            <a:fillRect/>
          </a:stretch>
        </p:blipFill>
        <p:spPr>
          <a:xfrm>
            <a:off x="4653447" y="1317744"/>
            <a:ext cx="6892560" cy="3877064"/>
          </a:xfrm>
          <a:prstGeom prst="rect">
            <a:avLst/>
          </a:prstGeom>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liennummernplatzhalter 4">
            <a:extLst>
              <a:ext uri="{FF2B5EF4-FFF2-40B4-BE49-F238E27FC236}">
                <a16:creationId xmlns:a16="http://schemas.microsoft.com/office/drawing/2014/main" id="{AE195592-A94C-4F64-AC79-100E3737E536}"/>
              </a:ext>
            </a:extLst>
          </p:cNvPr>
          <p:cNvSpPr>
            <a:spLocks noGrp="1"/>
          </p:cNvSpPr>
          <p:nvPr>
            <p:ph type="sldNum" sz="quarter" idx="12"/>
          </p:nvPr>
        </p:nvSpPr>
        <p:spPr>
          <a:xfrm>
            <a:off x="10993582" y="6446838"/>
            <a:ext cx="780010" cy="365125"/>
          </a:xfrm>
        </p:spPr>
        <p:txBody>
          <a:bodyPr>
            <a:normAutofit/>
          </a:bodyPr>
          <a:lstStyle/>
          <a:p>
            <a:pPr>
              <a:spcAft>
                <a:spcPts val="600"/>
              </a:spcAft>
            </a:pPr>
            <a:fld id="{3A98EE3D-8CD1-4C3F-BD1C-C98C9596463C}" type="slidenum">
              <a:rPr lang="en-US" smtClean="0"/>
              <a:pPr>
                <a:spcAft>
                  <a:spcPts val="600"/>
                </a:spcAft>
              </a:pPr>
              <a:t>15</a:t>
            </a:fld>
            <a:endParaRPr lang="en-US"/>
          </a:p>
        </p:txBody>
      </p:sp>
      <p:sp>
        <p:nvSpPr>
          <p:cNvPr id="8" name="Textfeld 7">
            <a:extLst>
              <a:ext uri="{FF2B5EF4-FFF2-40B4-BE49-F238E27FC236}">
                <a16:creationId xmlns:a16="http://schemas.microsoft.com/office/drawing/2014/main" id="{66A11940-296E-4A79-A7BE-DDACECDD6CDE}"/>
              </a:ext>
            </a:extLst>
          </p:cNvPr>
          <p:cNvSpPr txBox="1"/>
          <p:nvPr/>
        </p:nvSpPr>
        <p:spPr>
          <a:xfrm>
            <a:off x="4719782" y="5194808"/>
            <a:ext cx="6548582" cy="369332"/>
          </a:xfrm>
          <a:prstGeom prst="rect">
            <a:avLst/>
          </a:prstGeom>
          <a:solidFill>
            <a:schemeClr val="accent5">
              <a:lumMod val="20000"/>
              <a:lumOff val="80000"/>
            </a:schemeClr>
          </a:solidFill>
        </p:spPr>
        <p:txBody>
          <a:bodyPr wrap="square" rtlCol="0">
            <a:spAutoFit/>
          </a:bodyPr>
          <a:lstStyle/>
          <a:p>
            <a:r>
              <a:rPr lang="de-DE" dirty="0"/>
              <a:t>Quelle: Projektarbeit Matthias Günter, Sommer 2016</a:t>
            </a:r>
          </a:p>
        </p:txBody>
      </p:sp>
    </p:spTree>
    <p:extLst>
      <p:ext uri="{BB962C8B-B14F-4D97-AF65-F5344CB8AC3E}">
        <p14:creationId xmlns:p14="http://schemas.microsoft.com/office/powerpoint/2010/main" val="139887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E1949F-D6D6-42D8-900C-A89EC621709C}"/>
              </a:ext>
            </a:extLst>
          </p:cNvPr>
          <p:cNvSpPr>
            <a:spLocks noGrp="1"/>
          </p:cNvSpPr>
          <p:nvPr>
            <p:ph type="title"/>
          </p:nvPr>
        </p:nvSpPr>
        <p:spPr>
          <a:xfrm>
            <a:off x="5220928" y="965200"/>
            <a:ext cx="5999002" cy="4927600"/>
          </a:xfrm>
        </p:spPr>
        <p:txBody>
          <a:bodyPr vert="horz" lIns="91440" tIns="45720" rIns="91440" bIns="45720" rtlCol="0" anchor="ctr">
            <a:normAutofit/>
          </a:bodyPr>
          <a:lstStyle/>
          <a:p>
            <a:pPr>
              <a:lnSpc>
                <a:spcPct val="90000"/>
              </a:lnSpc>
            </a:pPr>
            <a:r>
              <a:rPr lang="en-US" sz="8000">
                <a:solidFill>
                  <a:schemeClr val="tx2"/>
                </a:solidFill>
              </a:rPr>
              <a:t>Aufbau der Arbeit</a:t>
            </a:r>
          </a:p>
        </p:txBody>
      </p:sp>
      <p:sp>
        <p:nvSpPr>
          <p:cNvPr id="20" name="Rectangle 1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4">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liennummernplatzhalter 3">
            <a:extLst>
              <a:ext uri="{FF2B5EF4-FFF2-40B4-BE49-F238E27FC236}">
                <a16:creationId xmlns:a16="http://schemas.microsoft.com/office/drawing/2014/main" id="{0045344E-076E-4460-99C8-B2DAF15FE791}"/>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53654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5996628-F350-4F82-B442-EF8E52BC327C}"/>
              </a:ext>
            </a:extLst>
          </p:cNvPr>
          <p:cNvSpPr>
            <a:spLocks noGrp="1"/>
          </p:cNvSpPr>
          <p:nvPr>
            <p:ph type="title"/>
          </p:nvPr>
        </p:nvSpPr>
        <p:spPr>
          <a:xfrm>
            <a:off x="1097280" y="286603"/>
            <a:ext cx="6437363" cy="1450757"/>
          </a:xfrm>
        </p:spPr>
        <p:txBody>
          <a:bodyPr>
            <a:normAutofit/>
          </a:bodyPr>
          <a:lstStyle/>
          <a:p>
            <a:r>
              <a:rPr lang="de-DE"/>
              <a:t>Deckblatt</a:t>
            </a:r>
          </a:p>
        </p:txBody>
      </p:sp>
      <p:cxnSp>
        <p:nvCxnSpPr>
          <p:cNvPr id="36" name="Straight Connector 35">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83964E04-26D9-4CDD-8B20-525DF20FF5DF}"/>
              </a:ext>
            </a:extLst>
          </p:cNvPr>
          <p:cNvSpPr>
            <a:spLocks noGrp="1"/>
          </p:cNvSpPr>
          <p:nvPr>
            <p:ph idx="1"/>
          </p:nvPr>
        </p:nvSpPr>
        <p:spPr>
          <a:xfrm>
            <a:off x="1097281" y="2108201"/>
            <a:ext cx="6388242" cy="3760891"/>
          </a:xfrm>
        </p:spPr>
        <p:txBody>
          <a:bodyPr>
            <a:normAutofit/>
          </a:bodyPr>
          <a:lstStyle/>
          <a:p>
            <a:r>
              <a:rPr lang="de-DE"/>
              <a:t>Name</a:t>
            </a:r>
            <a:br>
              <a:rPr lang="de-DE"/>
            </a:br>
            <a:r>
              <a:rPr lang="de-DE"/>
              <a:t>Projektbezeichnung</a:t>
            </a:r>
            <a:br>
              <a:rPr lang="de-DE"/>
            </a:br>
            <a:r>
              <a:rPr lang="de-DE"/>
              <a:t>Ausbildungsbetrieb und Anschrift</a:t>
            </a:r>
            <a:br>
              <a:rPr lang="de-DE"/>
            </a:br>
            <a:r>
              <a:rPr lang="de-DE"/>
              <a:t>Abgabedatum</a:t>
            </a:r>
            <a:br>
              <a:rPr lang="de-DE"/>
            </a:br>
            <a:r>
              <a:rPr lang="de-DE"/>
              <a:t>Fachrichtung </a:t>
            </a:r>
            <a:br>
              <a:rPr lang="de-DE"/>
            </a:br>
            <a:r>
              <a:rPr lang="de-DE"/>
              <a:t>Jahr der Prüfung</a:t>
            </a:r>
            <a:br>
              <a:rPr lang="de-DE"/>
            </a:br>
            <a:r>
              <a:rPr lang="de-DE"/>
              <a:t>Kopf- und Fußzeile bleiben leer</a:t>
            </a:r>
            <a:br>
              <a:rPr lang="de-DE"/>
            </a:br>
            <a:endParaRPr lang="de-DE"/>
          </a:p>
        </p:txBody>
      </p:sp>
      <p:pic>
        <p:nvPicPr>
          <p:cNvPr id="4" name="Grafik 3">
            <a:extLst>
              <a:ext uri="{FF2B5EF4-FFF2-40B4-BE49-F238E27FC236}">
                <a16:creationId xmlns:a16="http://schemas.microsoft.com/office/drawing/2014/main" id="{B2609608-C88C-4A04-A709-4ABE233F0393}"/>
              </a:ext>
            </a:extLst>
          </p:cNvPr>
          <p:cNvPicPr/>
          <p:nvPr/>
        </p:nvPicPr>
        <p:blipFill rotWithShape="1">
          <a:blip r:embed="rId2"/>
          <a:srcRect l="4933"/>
          <a:stretch/>
        </p:blipFill>
        <p:spPr>
          <a:xfrm>
            <a:off x="8129003" y="643841"/>
            <a:ext cx="3412514" cy="5109732"/>
          </a:xfrm>
          <a:prstGeom prst="rect">
            <a:avLst/>
          </a:prstGeom>
        </p:spPr>
      </p:pic>
      <p:sp>
        <p:nvSpPr>
          <p:cNvPr id="38" name="Rectangle 37">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liennummernplatzhalter 4">
            <a:extLst>
              <a:ext uri="{FF2B5EF4-FFF2-40B4-BE49-F238E27FC236}">
                <a16:creationId xmlns:a16="http://schemas.microsoft.com/office/drawing/2014/main" id="{3CA0358F-D72F-478B-A990-7591C5C0BCB9}"/>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28396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20F4B3E-DE71-46C6-B6A4-9B7B3FD28D4C}"/>
              </a:ext>
            </a:extLst>
          </p:cNvPr>
          <p:cNvSpPr>
            <a:spLocks noGrp="1"/>
          </p:cNvSpPr>
          <p:nvPr>
            <p:ph type="title"/>
          </p:nvPr>
        </p:nvSpPr>
        <p:spPr>
          <a:xfrm>
            <a:off x="6411685" y="634946"/>
            <a:ext cx="5127171" cy="1450757"/>
          </a:xfrm>
        </p:spPr>
        <p:txBody>
          <a:bodyPr vert="horz" lIns="91440" tIns="45720" rIns="91440" bIns="45720" rtlCol="0">
            <a:normAutofit/>
          </a:bodyPr>
          <a:lstStyle/>
          <a:p>
            <a:r>
              <a:rPr lang="de-DE" dirty="0"/>
              <a:t>Inhaltsverzeichnis (Beispiel 1)</a:t>
            </a:r>
          </a:p>
        </p:txBody>
      </p:sp>
      <p:pic>
        <p:nvPicPr>
          <p:cNvPr id="4" name="Inhaltsplatzhalter 3">
            <a:extLst>
              <a:ext uri="{FF2B5EF4-FFF2-40B4-BE49-F238E27FC236}">
                <a16:creationId xmlns:a16="http://schemas.microsoft.com/office/drawing/2014/main" id="{7340E650-22A9-4FC4-B354-22CC67F19C06}"/>
              </a:ext>
            </a:extLst>
          </p:cNvPr>
          <p:cNvPicPr>
            <a:picLocks/>
          </p:cNvPicPr>
          <p:nvPr/>
        </p:nvPicPr>
        <p:blipFill rotWithShape="1">
          <a:blip r:embed="rId2"/>
          <a:srcRect l="1776" r="5018" b="3"/>
          <a:stretch/>
        </p:blipFill>
        <p:spPr>
          <a:xfrm>
            <a:off x="868531" y="645106"/>
            <a:ext cx="4664668" cy="5247747"/>
          </a:xfrm>
          <a:prstGeom prst="rect">
            <a:avLst/>
          </a:prstGeom>
        </p:spPr>
      </p:pic>
      <p:cxnSp>
        <p:nvCxnSpPr>
          <p:cNvPr id="68" name="Straight Connector 67">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31">
            <a:extLst>
              <a:ext uri="{FF2B5EF4-FFF2-40B4-BE49-F238E27FC236}">
                <a16:creationId xmlns:a16="http://schemas.microsoft.com/office/drawing/2014/main" id="{B13A56B0-B6A1-4D83-903C-DA9D10DA19AE}"/>
              </a:ext>
            </a:extLst>
          </p:cNvPr>
          <p:cNvSpPr>
            <a:spLocks noGrp="1"/>
          </p:cNvSpPr>
          <p:nvPr>
            <p:ph idx="1"/>
          </p:nvPr>
        </p:nvSpPr>
        <p:spPr>
          <a:xfrm>
            <a:off x="6411684" y="2407436"/>
            <a:ext cx="5127172" cy="3461658"/>
          </a:xfrm>
        </p:spPr>
        <p:txBody>
          <a:bodyPr vert="horz" lIns="91440" tIns="45720" rIns="91440" bIns="45720" rtlCol="0">
            <a:normAutofit/>
          </a:bodyPr>
          <a:lstStyle/>
          <a:p>
            <a:pPr marL="0" indent="0">
              <a:buNone/>
            </a:pPr>
            <a:r>
              <a:rPr lang="de-DE" cap="all" spc="200" dirty="0"/>
              <a:t>Muss vorhanden sein</a:t>
            </a:r>
            <a:br>
              <a:rPr lang="de-DE" cap="all" spc="200" dirty="0"/>
            </a:br>
            <a:r>
              <a:rPr lang="de-DE" cap="all" spc="200" dirty="0"/>
              <a:t>Übereinstimmung mit Inhalt</a:t>
            </a:r>
          </a:p>
          <a:p>
            <a:pPr marL="0" indent="0">
              <a:buNone/>
            </a:pPr>
            <a:r>
              <a:rPr lang="de-DE" cap="all" spc="200" dirty="0"/>
              <a:t>Beispiel: IK</a:t>
            </a:r>
          </a:p>
        </p:txBody>
      </p:sp>
      <p:sp>
        <p:nvSpPr>
          <p:cNvPr id="70" name="Rectangle 69">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feld 2">
            <a:extLst>
              <a:ext uri="{FF2B5EF4-FFF2-40B4-BE49-F238E27FC236}">
                <a16:creationId xmlns:a16="http://schemas.microsoft.com/office/drawing/2014/main" id="{CB270D9A-E420-45DD-926E-2EAD431EB01B}"/>
              </a:ext>
            </a:extLst>
          </p:cNvPr>
          <p:cNvSpPr txBox="1"/>
          <p:nvPr/>
        </p:nvSpPr>
        <p:spPr>
          <a:xfrm>
            <a:off x="6658803" y="5331417"/>
            <a:ext cx="4427241" cy="646331"/>
          </a:xfrm>
          <a:prstGeom prst="rect">
            <a:avLst/>
          </a:prstGeom>
          <a:solidFill>
            <a:schemeClr val="accent6">
              <a:lumMod val="20000"/>
              <a:lumOff val="80000"/>
            </a:schemeClr>
          </a:solidFill>
        </p:spPr>
        <p:txBody>
          <a:bodyPr wrap="square" rtlCol="0">
            <a:spAutoFit/>
          </a:bodyPr>
          <a:lstStyle/>
          <a:p>
            <a:r>
              <a:rPr lang="de-DE" dirty="0"/>
              <a:t>Quelle: Projektarbeit Johannes </a:t>
            </a:r>
            <a:r>
              <a:rPr lang="de-DE" dirty="0" err="1"/>
              <a:t>Zaglauer</a:t>
            </a:r>
            <a:r>
              <a:rPr lang="de-DE" dirty="0"/>
              <a:t>, Sommer 2019</a:t>
            </a:r>
          </a:p>
        </p:txBody>
      </p:sp>
      <p:sp>
        <p:nvSpPr>
          <p:cNvPr id="5" name="Foliennummernplatzhalter 4">
            <a:extLst>
              <a:ext uri="{FF2B5EF4-FFF2-40B4-BE49-F238E27FC236}">
                <a16:creationId xmlns:a16="http://schemas.microsoft.com/office/drawing/2014/main" id="{F4CFBF89-37A2-4397-9D9C-51E7B87FBB2D}"/>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302204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424AE9D-A380-4492-BFA0-242788CC439E}"/>
              </a:ext>
            </a:extLst>
          </p:cNvPr>
          <p:cNvSpPr>
            <a:spLocks noGrp="1"/>
          </p:cNvSpPr>
          <p:nvPr>
            <p:ph type="title"/>
          </p:nvPr>
        </p:nvSpPr>
        <p:spPr>
          <a:xfrm>
            <a:off x="6411685" y="634946"/>
            <a:ext cx="5127171" cy="1450757"/>
          </a:xfrm>
        </p:spPr>
        <p:txBody>
          <a:bodyPr>
            <a:normAutofit/>
          </a:bodyPr>
          <a:lstStyle/>
          <a:p>
            <a:r>
              <a:rPr lang="de-DE" dirty="0"/>
              <a:t>Inhaltsverzeichnis (Beispiel 2)</a:t>
            </a:r>
          </a:p>
        </p:txBody>
      </p:sp>
      <p:pic>
        <p:nvPicPr>
          <p:cNvPr id="4" name="Grafik 3">
            <a:extLst>
              <a:ext uri="{FF2B5EF4-FFF2-40B4-BE49-F238E27FC236}">
                <a16:creationId xmlns:a16="http://schemas.microsoft.com/office/drawing/2014/main" id="{B064FB3D-54F4-4ECF-8BDC-ACD78CCAF02A}"/>
              </a:ext>
            </a:extLst>
          </p:cNvPr>
          <p:cNvPicPr>
            <a:picLocks noChangeAspect="1"/>
          </p:cNvPicPr>
          <p:nvPr/>
        </p:nvPicPr>
        <p:blipFill>
          <a:blip r:embed="rId2"/>
          <a:stretch>
            <a:fillRect/>
          </a:stretch>
        </p:blipFill>
        <p:spPr>
          <a:xfrm>
            <a:off x="1121090" y="645106"/>
            <a:ext cx="4159551" cy="52477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A4A37FA6-B757-466A-A400-C51BDDDAFB8B}"/>
              </a:ext>
            </a:extLst>
          </p:cNvPr>
          <p:cNvSpPr>
            <a:spLocks noGrp="1"/>
          </p:cNvSpPr>
          <p:nvPr>
            <p:ph idx="1"/>
          </p:nvPr>
        </p:nvSpPr>
        <p:spPr>
          <a:xfrm>
            <a:off x="6411684" y="2407436"/>
            <a:ext cx="5127172" cy="3461658"/>
          </a:xfrm>
        </p:spPr>
        <p:txBody>
          <a:bodyPr>
            <a:normAutofit/>
          </a:bodyPr>
          <a:lstStyle/>
          <a:p>
            <a:r>
              <a:rPr lang="de-DE" dirty="0"/>
              <a:t>Beispiel: FAAE</a:t>
            </a:r>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feld 10">
            <a:extLst>
              <a:ext uri="{FF2B5EF4-FFF2-40B4-BE49-F238E27FC236}">
                <a16:creationId xmlns:a16="http://schemas.microsoft.com/office/drawing/2014/main" id="{2ED0061E-46C1-46D3-90E8-9412F0DFA606}"/>
              </a:ext>
            </a:extLst>
          </p:cNvPr>
          <p:cNvSpPr txBox="1"/>
          <p:nvPr/>
        </p:nvSpPr>
        <p:spPr>
          <a:xfrm>
            <a:off x="5927916" y="5251364"/>
            <a:ext cx="6094708" cy="369332"/>
          </a:xfrm>
          <a:prstGeom prst="rect">
            <a:avLst/>
          </a:prstGeom>
          <a:solidFill>
            <a:schemeClr val="accent5">
              <a:lumMod val="20000"/>
              <a:lumOff val="80000"/>
            </a:schemeClr>
          </a:solidFill>
        </p:spPr>
        <p:txBody>
          <a:bodyPr wrap="square">
            <a:spAutoFit/>
          </a:bodyPr>
          <a:lstStyle/>
          <a:p>
            <a:r>
              <a:rPr lang="de-DE" dirty="0"/>
              <a:t>Quelle: Projektarbeit Matthias Günter, Sommer 2016</a:t>
            </a:r>
          </a:p>
        </p:txBody>
      </p:sp>
      <p:sp>
        <p:nvSpPr>
          <p:cNvPr id="7" name="Foliennummernplatzhalter 6">
            <a:extLst>
              <a:ext uri="{FF2B5EF4-FFF2-40B4-BE49-F238E27FC236}">
                <a16:creationId xmlns:a16="http://schemas.microsoft.com/office/drawing/2014/main" id="{DA4EC969-B2E5-49C0-A1A0-EB1A941BF317}"/>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100143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2BD9D4F-7AAB-4EBE-99D1-B76D9874AE54}"/>
              </a:ext>
            </a:extLst>
          </p:cNvPr>
          <p:cNvSpPr>
            <a:spLocks noGrp="1"/>
          </p:cNvSpPr>
          <p:nvPr>
            <p:ph type="title"/>
          </p:nvPr>
        </p:nvSpPr>
        <p:spPr>
          <a:xfrm>
            <a:off x="5220928" y="965200"/>
            <a:ext cx="5999002" cy="4927600"/>
          </a:xfrm>
        </p:spPr>
        <p:txBody>
          <a:bodyPr vert="horz" lIns="91440" tIns="45720" rIns="91440" bIns="45720" rtlCol="0" anchor="ctr">
            <a:normAutofit/>
          </a:bodyPr>
          <a:lstStyle/>
          <a:p>
            <a:pPr>
              <a:lnSpc>
                <a:spcPct val="90000"/>
              </a:lnSpc>
            </a:pPr>
            <a:r>
              <a:rPr lang="en-US" sz="8000" dirty="0" err="1">
                <a:solidFill>
                  <a:schemeClr val="tx2"/>
                </a:solidFill>
              </a:rPr>
              <a:t>Allgemeines</a:t>
            </a:r>
            <a:endParaRPr lang="en-US" sz="8000" dirty="0">
              <a:solidFill>
                <a:schemeClr val="tx2"/>
              </a:solidFill>
            </a:endParaRPr>
          </a:p>
        </p:txBody>
      </p:sp>
      <p:sp>
        <p:nvSpPr>
          <p:cNvPr id="26" name="Rectangle 2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liennummernplatzhalter 3">
            <a:extLst>
              <a:ext uri="{FF2B5EF4-FFF2-40B4-BE49-F238E27FC236}">
                <a16:creationId xmlns:a16="http://schemas.microsoft.com/office/drawing/2014/main" id="{F51880E1-E582-4EB1-8AC3-8880B5C881BF}"/>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94711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0034022-886B-47C9-BECA-3A3F46F3A492}"/>
              </a:ext>
            </a:extLst>
          </p:cNvPr>
          <p:cNvSpPr>
            <a:spLocks noGrp="1"/>
          </p:cNvSpPr>
          <p:nvPr>
            <p:ph type="title"/>
          </p:nvPr>
        </p:nvSpPr>
        <p:spPr>
          <a:xfrm>
            <a:off x="7859485" y="634946"/>
            <a:ext cx="3690257" cy="1450757"/>
          </a:xfrm>
        </p:spPr>
        <p:txBody>
          <a:bodyPr>
            <a:normAutofit fontScale="90000"/>
          </a:bodyPr>
          <a:lstStyle/>
          <a:p>
            <a:r>
              <a:rPr lang="de-DE" dirty="0"/>
              <a:t>Einführung / Allgemeines/</a:t>
            </a:r>
            <a:br>
              <a:rPr lang="de-DE" dirty="0"/>
            </a:br>
            <a:r>
              <a:rPr lang="de-DE" dirty="0"/>
              <a:t>Beispiele</a:t>
            </a:r>
          </a:p>
        </p:txBody>
      </p:sp>
      <p:pic>
        <p:nvPicPr>
          <p:cNvPr id="5" name="Grafik 4">
            <a:extLst>
              <a:ext uri="{FF2B5EF4-FFF2-40B4-BE49-F238E27FC236}">
                <a16:creationId xmlns:a16="http://schemas.microsoft.com/office/drawing/2014/main" id="{A1E43015-FFA6-4D2C-A18F-C92E4DA291BA}"/>
              </a:ext>
            </a:extLst>
          </p:cNvPr>
          <p:cNvPicPr>
            <a:picLocks noChangeAspect="1"/>
          </p:cNvPicPr>
          <p:nvPr/>
        </p:nvPicPr>
        <p:blipFill>
          <a:blip r:embed="rId2"/>
          <a:stretch>
            <a:fillRect/>
          </a:stretch>
        </p:blipFill>
        <p:spPr>
          <a:xfrm>
            <a:off x="618388" y="1658594"/>
            <a:ext cx="6583227" cy="1497684"/>
          </a:xfrm>
          <a:prstGeom prst="rect">
            <a:avLst/>
          </a:prstGeom>
          <a:ln>
            <a:solidFill>
              <a:schemeClr val="bg2">
                <a:lumMod val="90000"/>
              </a:schemeClr>
            </a:solidFill>
          </a:ln>
        </p:spPr>
      </p:pic>
      <p:cxnSp>
        <p:nvCxnSpPr>
          <p:cNvPr id="12" name="Straight Connector 11">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3A8139FA-A90B-4247-B6FA-4062D6266132}"/>
              </a:ext>
            </a:extLst>
          </p:cNvPr>
          <p:cNvSpPr>
            <a:spLocks noGrp="1"/>
          </p:cNvSpPr>
          <p:nvPr>
            <p:ph idx="1"/>
          </p:nvPr>
        </p:nvSpPr>
        <p:spPr>
          <a:xfrm>
            <a:off x="7859485" y="2407436"/>
            <a:ext cx="3690257" cy="3461658"/>
          </a:xfrm>
        </p:spPr>
        <p:txBody>
          <a:bodyPr>
            <a:normAutofit/>
          </a:bodyPr>
          <a:lstStyle/>
          <a:p>
            <a:endParaRPr lang="de-DE" dirty="0"/>
          </a:p>
          <a:p>
            <a:endParaRPr lang="de-DE" dirty="0"/>
          </a:p>
          <a:p>
            <a:endParaRPr lang="de-DE" dirty="0"/>
          </a:p>
          <a:p>
            <a:r>
              <a:rPr lang="de-DE" sz="2000" dirty="0"/>
              <a:t>Quelle: </a:t>
            </a:r>
          </a:p>
          <a:p>
            <a:r>
              <a:rPr lang="de-DE" sz="2000" dirty="0"/>
              <a:t>Projektarbeit von Johannes </a:t>
            </a:r>
            <a:r>
              <a:rPr lang="de-DE" sz="2000" dirty="0" err="1"/>
              <a:t>Zaglauer</a:t>
            </a:r>
            <a:r>
              <a:rPr lang="de-DE" sz="2000" dirty="0"/>
              <a:t>, Sommer 2019</a:t>
            </a:r>
          </a:p>
        </p:txBody>
      </p:sp>
      <p:sp>
        <p:nvSpPr>
          <p:cNvPr id="14" name="Rectangle 13">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Textfeld 17">
            <a:extLst>
              <a:ext uri="{FF2B5EF4-FFF2-40B4-BE49-F238E27FC236}">
                <a16:creationId xmlns:a16="http://schemas.microsoft.com/office/drawing/2014/main" id="{1C78FFAC-3A1F-4479-9E2F-BA47EE34C92D}"/>
              </a:ext>
            </a:extLst>
          </p:cNvPr>
          <p:cNvSpPr txBox="1"/>
          <p:nvPr/>
        </p:nvSpPr>
        <p:spPr>
          <a:xfrm>
            <a:off x="633999" y="1175658"/>
            <a:ext cx="6094708" cy="369332"/>
          </a:xfrm>
          <a:prstGeom prst="rect">
            <a:avLst/>
          </a:prstGeom>
          <a:noFill/>
        </p:spPr>
        <p:txBody>
          <a:bodyPr wrap="square">
            <a:spAutoFit/>
          </a:bodyPr>
          <a:lstStyle/>
          <a:p>
            <a:r>
              <a:rPr lang="de-DE" dirty="0"/>
              <a:t>Ihre Firma – kurze Vorstellung, keine Werbung</a:t>
            </a:r>
          </a:p>
        </p:txBody>
      </p:sp>
      <p:sp>
        <p:nvSpPr>
          <p:cNvPr id="9" name="Textfeld 8">
            <a:extLst>
              <a:ext uri="{FF2B5EF4-FFF2-40B4-BE49-F238E27FC236}">
                <a16:creationId xmlns:a16="http://schemas.microsoft.com/office/drawing/2014/main" id="{189A353A-64DF-4824-9E33-8C23F4F4AA92}"/>
              </a:ext>
            </a:extLst>
          </p:cNvPr>
          <p:cNvSpPr txBox="1"/>
          <p:nvPr/>
        </p:nvSpPr>
        <p:spPr>
          <a:xfrm>
            <a:off x="633999" y="3429000"/>
            <a:ext cx="5069377" cy="646331"/>
          </a:xfrm>
          <a:prstGeom prst="rect">
            <a:avLst/>
          </a:prstGeom>
          <a:noFill/>
        </p:spPr>
        <p:txBody>
          <a:bodyPr wrap="square" rtlCol="0">
            <a:spAutoFit/>
          </a:bodyPr>
          <a:lstStyle/>
          <a:p>
            <a:r>
              <a:rPr lang="de-DE" dirty="0"/>
              <a:t>Ziel der Arbeit: präzise Beschreibung</a:t>
            </a:r>
          </a:p>
          <a:p>
            <a:endParaRPr lang="de-DE" dirty="0"/>
          </a:p>
        </p:txBody>
      </p:sp>
      <p:pic>
        <p:nvPicPr>
          <p:cNvPr id="13" name="Grafik 12">
            <a:extLst>
              <a:ext uri="{FF2B5EF4-FFF2-40B4-BE49-F238E27FC236}">
                <a16:creationId xmlns:a16="http://schemas.microsoft.com/office/drawing/2014/main" id="{EF386BFC-FAF1-4902-B809-5D950F816C5E}"/>
              </a:ext>
            </a:extLst>
          </p:cNvPr>
          <p:cNvPicPr>
            <a:picLocks noChangeAspect="1"/>
          </p:cNvPicPr>
          <p:nvPr/>
        </p:nvPicPr>
        <p:blipFill>
          <a:blip r:embed="rId3"/>
          <a:stretch>
            <a:fillRect/>
          </a:stretch>
        </p:blipFill>
        <p:spPr>
          <a:xfrm>
            <a:off x="618388" y="3971756"/>
            <a:ext cx="7200000" cy="2095560"/>
          </a:xfrm>
          <a:prstGeom prst="rect">
            <a:avLst/>
          </a:prstGeom>
          <a:ln>
            <a:solidFill>
              <a:schemeClr val="bg2">
                <a:lumMod val="90000"/>
              </a:schemeClr>
            </a:solidFill>
          </a:ln>
        </p:spPr>
      </p:pic>
      <p:sp>
        <p:nvSpPr>
          <p:cNvPr id="15" name="Foliennummernplatzhalter 14">
            <a:extLst>
              <a:ext uri="{FF2B5EF4-FFF2-40B4-BE49-F238E27FC236}">
                <a16:creationId xmlns:a16="http://schemas.microsoft.com/office/drawing/2014/main" id="{BA3DBC6D-783A-432A-84BB-D9551F8050C4}"/>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378577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536F2AB-ADD2-41A6-B726-D2285D38E796}"/>
              </a:ext>
            </a:extLst>
          </p:cNvPr>
          <p:cNvSpPr>
            <a:spLocks noGrp="1"/>
          </p:cNvSpPr>
          <p:nvPr>
            <p:ph type="title"/>
          </p:nvPr>
        </p:nvSpPr>
        <p:spPr>
          <a:xfrm>
            <a:off x="1097280" y="286603"/>
            <a:ext cx="10058400" cy="1450757"/>
          </a:xfrm>
        </p:spPr>
        <p:txBody>
          <a:bodyPr>
            <a:normAutofit/>
          </a:bodyPr>
          <a:lstStyle/>
          <a:p>
            <a:r>
              <a:rPr lang="de-DE" dirty="0"/>
              <a:t>Planung / Spezifikation der Lösung</a:t>
            </a:r>
          </a:p>
        </p:txBody>
      </p:sp>
      <p:cxnSp>
        <p:nvCxnSpPr>
          <p:cNvPr id="30" name="Straight Connector 25">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nhaltsplatzhalter 2">
            <a:extLst>
              <a:ext uri="{FF2B5EF4-FFF2-40B4-BE49-F238E27FC236}">
                <a16:creationId xmlns:a16="http://schemas.microsoft.com/office/drawing/2014/main" id="{470D16DC-7B09-4114-B769-1DFE095C1B80}"/>
              </a:ext>
            </a:extLst>
          </p:cNvPr>
          <p:cNvGraphicFramePr>
            <a:graphicFrameLocks noGrp="1"/>
          </p:cNvGraphicFramePr>
          <p:nvPr>
            <p:ph idx="1"/>
            <p:extLst>
              <p:ext uri="{D42A27DB-BD31-4B8C-83A1-F6EECF244321}">
                <p14:modId xmlns:p14="http://schemas.microsoft.com/office/powerpoint/2010/main" val="144823075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liennummernplatzhalter 2">
            <a:extLst>
              <a:ext uri="{FF2B5EF4-FFF2-40B4-BE49-F238E27FC236}">
                <a16:creationId xmlns:a16="http://schemas.microsoft.com/office/drawing/2014/main" id="{017A9641-2748-4E20-9D7C-01396FDBE37A}"/>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3527279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4385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D4FDB508-BFD1-4CE5-8179-4DBC8B3A0BC9}"/>
              </a:ext>
            </a:extLst>
          </p:cNvPr>
          <p:cNvSpPr>
            <a:spLocks noGrp="1"/>
          </p:cNvSpPr>
          <p:nvPr>
            <p:ph type="title"/>
          </p:nvPr>
        </p:nvSpPr>
        <p:spPr>
          <a:xfrm>
            <a:off x="492370" y="516836"/>
            <a:ext cx="3084844" cy="1961086"/>
          </a:xfrm>
        </p:spPr>
        <p:txBody>
          <a:bodyPr>
            <a:normAutofit/>
          </a:bodyPr>
          <a:lstStyle/>
          <a:p>
            <a:r>
              <a:rPr lang="de-DE" sz="4000" dirty="0">
                <a:solidFill>
                  <a:srgbClr val="FFFFFF"/>
                </a:solidFill>
              </a:rPr>
              <a:t>Schaubild</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85F15103-8073-47C4-80B8-13CB535E9698}"/>
              </a:ext>
            </a:extLst>
          </p:cNvPr>
          <p:cNvSpPr>
            <a:spLocks noGrp="1"/>
          </p:cNvSpPr>
          <p:nvPr>
            <p:ph idx="1"/>
          </p:nvPr>
        </p:nvSpPr>
        <p:spPr>
          <a:xfrm>
            <a:off x="571752" y="2799654"/>
            <a:ext cx="3005462" cy="3189665"/>
          </a:xfrm>
        </p:spPr>
        <p:txBody>
          <a:bodyPr>
            <a:normAutofit/>
          </a:bodyPr>
          <a:lstStyle/>
          <a:p>
            <a:pPr lvl="0"/>
            <a:r>
              <a:rPr lang="de-DE" sz="1800" b="1" dirty="0">
                <a:solidFill>
                  <a:srgbClr val="FFFFFF"/>
                </a:solidFill>
              </a:rPr>
              <a:t>Planung des Projekts und Einbettung in die Systemlandschaft</a:t>
            </a:r>
            <a:endParaRPr lang="de-DE" sz="1800" dirty="0">
              <a:solidFill>
                <a:srgbClr val="FFFFFF"/>
              </a:solidFill>
            </a:endParaRPr>
          </a:p>
          <a:p>
            <a:r>
              <a:rPr lang="de-DE" sz="1800" dirty="0">
                <a:solidFill>
                  <a:srgbClr val="FFFFFF"/>
                </a:solidFill>
              </a:rPr>
              <a:t>Verwenden Sie neben Text unbedingt auch Grafiken, um ihr Problem anschaulich zu beschreiben</a:t>
            </a:r>
          </a:p>
          <a:p>
            <a:endParaRPr lang="de-DE" sz="1800" dirty="0">
              <a:solidFill>
                <a:srgbClr val="FFFFFF"/>
              </a:solidFill>
            </a:endParaRPr>
          </a:p>
        </p:txBody>
      </p:sp>
      <p:pic>
        <p:nvPicPr>
          <p:cNvPr id="4" name="Grafik 3">
            <a:extLst>
              <a:ext uri="{FF2B5EF4-FFF2-40B4-BE49-F238E27FC236}">
                <a16:creationId xmlns:a16="http://schemas.microsoft.com/office/drawing/2014/main" id="{90512950-310D-4091-83FB-9F45AD8A2C50}"/>
              </a:ext>
            </a:extLst>
          </p:cNvPr>
          <p:cNvPicPr/>
          <p:nvPr/>
        </p:nvPicPr>
        <p:blipFill>
          <a:blip r:embed="rId2"/>
          <a:stretch>
            <a:fillRect/>
          </a:stretch>
        </p:blipFill>
        <p:spPr>
          <a:xfrm>
            <a:off x="4742017" y="709768"/>
            <a:ext cx="6798082" cy="5438464"/>
          </a:xfrm>
          <a:prstGeom prst="rect">
            <a:avLst/>
          </a:prstGeom>
        </p:spPr>
      </p:pic>
      <p:sp>
        <p:nvSpPr>
          <p:cNvPr id="5" name="Textfeld 4">
            <a:extLst>
              <a:ext uri="{FF2B5EF4-FFF2-40B4-BE49-F238E27FC236}">
                <a16:creationId xmlns:a16="http://schemas.microsoft.com/office/drawing/2014/main" id="{E1C93592-1977-4B73-B800-EE587D0511DB}"/>
              </a:ext>
            </a:extLst>
          </p:cNvPr>
          <p:cNvSpPr txBox="1"/>
          <p:nvPr/>
        </p:nvSpPr>
        <p:spPr>
          <a:xfrm>
            <a:off x="433953" y="5571641"/>
            <a:ext cx="3215898" cy="923330"/>
          </a:xfrm>
          <a:prstGeom prst="rect">
            <a:avLst/>
          </a:prstGeom>
          <a:noFill/>
        </p:spPr>
        <p:txBody>
          <a:bodyPr wrap="square" rtlCol="0">
            <a:spAutoFit/>
          </a:bodyPr>
          <a:lstStyle/>
          <a:p>
            <a:r>
              <a:rPr lang="de-DE" dirty="0"/>
              <a:t>Quelle:</a:t>
            </a:r>
          </a:p>
          <a:p>
            <a:r>
              <a:rPr lang="de-DE" dirty="0"/>
              <a:t>Projektarbeit Matthias Günter</a:t>
            </a:r>
          </a:p>
          <a:p>
            <a:r>
              <a:rPr lang="de-DE" dirty="0"/>
              <a:t>Sommer 2016</a:t>
            </a:r>
          </a:p>
        </p:txBody>
      </p:sp>
      <p:sp>
        <p:nvSpPr>
          <p:cNvPr id="6" name="Foliennummernplatzhalter 5">
            <a:extLst>
              <a:ext uri="{FF2B5EF4-FFF2-40B4-BE49-F238E27FC236}">
                <a16:creationId xmlns:a16="http://schemas.microsoft.com/office/drawing/2014/main" id="{84817625-7369-4ADD-A4BF-074348D847FC}"/>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751831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06CE15-0836-4C15-91A4-63B058D89827}"/>
              </a:ext>
            </a:extLst>
          </p:cNvPr>
          <p:cNvSpPr>
            <a:spLocks noGrp="1"/>
          </p:cNvSpPr>
          <p:nvPr>
            <p:ph type="title"/>
          </p:nvPr>
        </p:nvSpPr>
        <p:spPr>
          <a:xfrm>
            <a:off x="643468" y="643467"/>
            <a:ext cx="3073550" cy="5126203"/>
          </a:xfrm>
        </p:spPr>
        <p:txBody>
          <a:bodyPr anchor="ctr">
            <a:normAutofit/>
          </a:bodyPr>
          <a:lstStyle/>
          <a:p>
            <a:pPr algn="r"/>
            <a:r>
              <a:rPr lang="de-DE" sz="3800"/>
              <a:t>Umsetzung der Prozessschritte</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9B2BEFF1-1B8A-4328-AF99-1D1596B653B5}"/>
              </a:ext>
            </a:extLst>
          </p:cNvPr>
          <p:cNvSpPr>
            <a:spLocks noGrp="1"/>
          </p:cNvSpPr>
          <p:nvPr>
            <p:ph idx="1"/>
          </p:nvPr>
        </p:nvSpPr>
        <p:spPr>
          <a:xfrm>
            <a:off x="4363786" y="621697"/>
            <a:ext cx="6791894" cy="5147973"/>
          </a:xfrm>
        </p:spPr>
        <p:txBody>
          <a:bodyPr anchor="ctr">
            <a:normAutofit/>
          </a:bodyPr>
          <a:lstStyle/>
          <a:p>
            <a:r>
              <a:rPr lang="de-DE" b="1" dirty="0"/>
              <a:t>Beachten Sie</a:t>
            </a:r>
            <a:r>
              <a:rPr lang="de-DE" dirty="0"/>
              <a:t>: </a:t>
            </a:r>
          </a:p>
          <a:p>
            <a:r>
              <a:rPr lang="de-DE" dirty="0"/>
              <a:t>Dies stellt den größten Teil ihrer Arbeit dar (ca. 60 %) und darf nicht vernachlässigt werden. </a:t>
            </a:r>
          </a:p>
          <a:p>
            <a:endParaRPr lang="de-DE" dirty="0"/>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liennummernplatzhalter 3">
            <a:extLst>
              <a:ext uri="{FF2B5EF4-FFF2-40B4-BE49-F238E27FC236}">
                <a16:creationId xmlns:a16="http://schemas.microsoft.com/office/drawing/2014/main" id="{CE26DEA2-0BA6-4C49-ABBE-F05DDE855DD1}"/>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310478727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28A6A91-89AE-45FF-92C8-58C2772DDBDE}"/>
              </a:ext>
            </a:extLst>
          </p:cNvPr>
          <p:cNvSpPr>
            <a:spLocks noGrp="1"/>
          </p:cNvSpPr>
          <p:nvPr>
            <p:ph type="title"/>
          </p:nvPr>
        </p:nvSpPr>
        <p:spPr>
          <a:xfrm>
            <a:off x="643467" y="634946"/>
            <a:ext cx="3689094" cy="5055904"/>
          </a:xfrm>
        </p:spPr>
        <p:txBody>
          <a:bodyPr anchor="ctr">
            <a:normAutofit/>
          </a:bodyPr>
          <a:lstStyle/>
          <a:p>
            <a:pPr algn="r"/>
            <a:r>
              <a:rPr lang="de-DE" dirty="0"/>
              <a:t>Hauptteil der Arbeit</a:t>
            </a:r>
            <a:endParaRPr lang="de-DE"/>
          </a:p>
        </p:txBody>
      </p:sp>
      <p:cxnSp>
        <p:nvCxnSpPr>
          <p:cNvPr id="20" name="Straight Connector 1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nhaltsplatzhalter 2">
            <a:extLst>
              <a:ext uri="{FF2B5EF4-FFF2-40B4-BE49-F238E27FC236}">
                <a16:creationId xmlns:a16="http://schemas.microsoft.com/office/drawing/2014/main" id="{13DE3B15-8A3F-433E-9B9D-900A3DABC475}"/>
              </a:ext>
            </a:extLst>
          </p:cNvPr>
          <p:cNvGraphicFramePr>
            <a:graphicFrameLocks noGrp="1"/>
          </p:cNvGraphicFramePr>
          <p:nvPr>
            <p:ph idx="1"/>
            <p:extLst>
              <p:ext uri="{D42A27DB-BD31-4B8C-83A1-F6EECF244321}">
                <p14:modId xmlns:p14="http://schemas.microsoft.com/office/powerpoint/2010/main" val="3879847409"/>
              </p:ext>
            </p:extLst>
          </p:nvPr>
        </p:nvGraphicFramePr>
        <p:xfrm>
          <a:off x="4976031" y="634947"/>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liennummernplatzhalter 3">
            <a:extLst>
              <a:ext uri="{FF2B5EF4-FFF2-40B4-BE49-F238E27FC236}">
                <a16:creationId xmlns:a16="http://schemas.microsoft.com/office/drawing/2014/main" id="{4FEB4553-1CEF-45D0-8D98-42F9FB45B872}"/>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517300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7674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6DF40254-9496-45F1-ADDD-661C220B9DEF}"/>
              </a:ext>
            </a:extLst>
          </p:cNvPr>
          <p:cNvSpPr>
            <a:spLocks noGrp="1"/>
          </p:cNvSpPr>
          <p:nvPr>
            <p:ph type="title"/>
          </p:nvPr>
        </p:nvSpPr>
        <p:spPr>
          <a:xfrm>
            <a:off x="492370" y="516836"/>
            <a:ext cx="3084844" cy="1961086"/>
          </a:xfrm>
        </p:spPr>
        <p:txBody>
          <a:bodyPr>
            <a:normAutofit/>
          </a:bodyPr>
          <a:lstStyle/>
          <a:p>
            <a:r>
              <a:rPr lang="de-DE" sz="3100">
                <a:solidFill>
                  <a:srgbClr val="FFFFFF"/>
                </a:solidFill>
              </a:rPr>
              <a:t>Datenbankentwurf</a:t>
            </a:r>
          </a:p>
        </p:txBody>
      </p:sp>
      <p:cxnSp>
        <p:nvCxnSpPr>
          <p:cNvPr id="39" name="Straight Connector 3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1716B9D2-492E-45E7-9C36-1FBE3800D626}"/>
              </a:ext>
            </a:extLst>
          </p:cNvPr>
          <p:cNvSpPr>
            <a:spLocks noGrp="1"/>
          </p:cNvSpPr>
          <p:nvPr>
            <p:ph idx="1"/>
          </p:nvPr>
        </p:nvSpPr>
        <p:spPr>
          <a:xfrm>
            <a:off x="571752" y="2799654"/>
            <a:ext cx="3005462" cy="3189665"/>
          </a:xfrm>
        </p:spPr>
        <p:txBody>
          <a:bodyPr>
            <a:normAutofit/>
          </a:bodyPr>
          <a:lstStyle/>
          <a:p>
            <a:pPr>
              <a:lnSpc>
                <a:spcPct val="100000"/>
              </a:lnSpc>
            </a:pPr>
            <a:r>
              <a:rPr lang="de-DE" sz="1100" dirty="0">
                <a:solidFill>
                  <a:srgbClr val="FFFFFF"/>
                </a:solidFill>
              </a:rPr>
              <a:t>Aufbau der Datenbank einschließlich Beziehungen, Kardinalitäten, Attributen und Schlüssel </a:t>
            </a:r>
          </a:p>
          <a:p>
            <a:pPr>
              <a:lnSpc>
                <a:spcPct val="100000"/>
              </a:lnSpc>
            </a:pPr>
            <a:r>
              <a:rPr lang="de-DE" sz="1100" dirty="0">
                <a:solidFill>
                  <a:srgbClr val="FFFFFF"/>
                </a:solidFill>
              </a:rPr>
              <a:t>Datenbankmodell in den Anhang, wenn es sehr groß ist.</a:t>
            </a:r>
          </a:p>
          <a:p>
            <a:pPr>
              <a:lnSpc>
                <a:spcPct val="100000"/>
              </a:lnSpc>
            </a:pPr>
            <a:r>
              <a:rPr lang="de-DE" sz="1100" dirty="0">
                <a:solidFill>
                  <a:srgbClr val="FFFFFF"/>
                </a:solidFill>
              </a:rPr>
              <a:t>Bereits vorhandene DB-Tabellen angeben</a:t>
            </a:r>
          </a:p>
          <a:p>
            <a:pPr>
              <a:lnSpc>
                <a:spcPct val="100000"/>
              </a:lnSpc>
            </a:pPr>
            <a:r>
              <a:rPr lang="de-DE" sz="1100" dirty="0">
                <a:solidFill>
                  <a:srgbClr val="FFFFFF"/>
                </a:solidFill>
              </a:rPr>
              <a:t>neu erstellte DB-Tabellen oder Views mit Screenshot und Erklärung einfügen</a:t>
            </a:r>
          </a:p>
          <a:p>
            <a:pPr>
              <a:lnSpc>
                <a:spcPct val="100000"/>
              </a:lnSpc>
            </a:pPr>
            <a:r>
              <a:rPr lang="de-DE" sz="1100" dirty="0">
                <a:solidFill>
                  <a:srgbClr val="FFFFFF"/>
                </a:solidFill>
              </a:rPr>
              <a:t>korrekte Fachbegriffe verwenden</a:t>
            </a:r>
          </a:p>
          <a:p>
            <a:pPr>
              <a:lnSpc>
                <a:spcPct val="100000"/>
              </a:lnSpc>
            </a:pPr>
            <a:r>
              <a:rPr lang="de-DE" sz="1100" dirty="0">
                <a:solidFill>
                  <a:srgbClr val="FFFFFF"/>
                </a:solidFill>
              </a:rPr>
              <a:t>Erklären Sie genau, warum Sie diese Tabelle benötigen und in welchem Zusammenhang sie zu den restlichen steht.</a:t>
            </a:r>
            <a:br>
              <a:rPr lang="de-DE" sz="1100" dirty="0">
                <a:solidFill>
                  <a:srgbClr val="FFFFFF"/>
                </a:solidFill>
              </a:rPr>
            </a:br>
            <a:endParaRPr lang="de-DE" sz="1100" dirty="0">
              <a:solidFill>
                <a:srgbClr val="FFFFFF"/>
              </a:solidFill>
            </a:endParaRPr>
          </a:p>
        </p:txBody>
      </p:sp>
      <p:pic>
        <p:nvPicPr>
          <p:cNvPr id="4" name="Grafik 3">
            <a:extLst>
              <a:ext uri="{FF2B5EF4-FFF2-40B4-BE49-F238E27FC236}">
                <a16:creationId xmlns:a16="http://schemas.microsoft.com/office/drawing/2014/main" id="{0536AAA4-90E5-48C5-ABD1-12481F5147C5}"/>
              </a:ext>
            </a:extLst>
          </p:cNvPr>
          <p:cNvPicPr/>
          <p:nvPr/>
        </p:nvPicPr>
        <p:blipFill>
          <a:blip r:embed="rId2"/>
          <a:stretch>
            <a:fillRect/>
          </a:stretch>
        </p:blipFill>
        <p:spPr>
          <a:xfrm>
            <a:off x="4859975" y="640080"/>
            <a:ext cx="6562165" cy="5577840"/>
          </a:xfrm>
          <a:prstGeom prst="rect">
            <a:avLst/>
          </a:prstGeom>
        </p:spPr>
      </p:pic>
      <p:sp>
        <p:nvSpPr>
          <p:cNvPr id="9" name="Textfeld 8">
            <a:extLst>
              <a:ext uri="{FF2B5EF4-FFF2-40B4-BE49-F238E27FC236}">
                <a16:creationId xmlns:a16="http://schemas.microsoft.com/office/drawing/2014/main" id="{D5169DD0-C853-4078-AA7A-35F74F875ED7}"/>
              </a:ext>
            </a:extLst>
          </p:cNvPr>
          <p:cNvSpPr txBox="1"/>
          <p:nvPr/>
        </p:nvSpPr>
        <p:spPr>
          <a:xfrm>
            <a:off x="4859975" y="6217920"/>
            <a:ext cx="6094708" cy="369332"/>
          </a:xfrm>
          <a:prstGeom prst="rect">
            <a:avLst/>
          </a:prstGeom>
          <a:solidFill>
            <a:schemeClr val="accent6">
              <a:lumMod val="20000"/>
              <a:lumOff val="80000"/>
            </a:schemeClr>
          </a:solidFill>
        </p:spPr>
        <p:txBody>
          <a:bodyPr wrap="square">
            <a:spAutoFit/>
          </a:bodyPr>
          <a:lstStyle/>
          <a:p>
            <a:r>
              <a:rPr lang="de-DE" dirty="0"/>
              <a:t>Quelle: Projektarbeit Johannes </a:t>
            </a:r>
            <a:r>
              <a:rPr lang="de-DE" dirty="0" err="1"/>
              <a:t>Zaglauer</a:t>
            </a:r>
            <a:r>
              <a:rPr lang="de-DE" dirty="0"/>
              <a:t>, Sommer 2019</a:t>
            </a:r>
          </a:p>
        </p:txBody>
      </p:sp>
      <p:sp>
        <p:nvSpPr>
          <p:cNvPr id="6" name="Foliennummernplatzhalter 5">
            <a:extLst>
              <a:ext uri="{FF2B5EF4-FFF2-40B4-BE49-F238E27FC236}">
                <a16:creationId xmlns:a16="http://schemas.microsoft.com/office/drawing/2014/main" id="{1280ECFE-BF5A-4EDF-BC2F-83EC0D29D472}"/>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118058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63C5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29A1F5C0-8D87-4037-BBE1-18EF7A60FB0C}"/>
              </a:ext>
            </a:extLst>
          </p:cNvPr>
          <p:cNvSpPr>
            <a:spLocks noGrp="1"/>
          </p:cNvSpPr>
          <p:nvPr>
            <p:ph type="title"/>
          </p:nvPr>
        </p:nvSpPr>
        <p:spPr>
          <a:xfrm>
            <a:off x="492370" y="516836"/>
            <a:ext cx="3084844" cy="1961086"/>
          </a:xfrm>
        </p:spPr>
        <p:txBody>
          <a:bodyPr>
            <a:normAutofit/>
          </a:bodyPr>
          <a:lstStyle/>
          <a:p>
            <a:r>
              <a:rPr lang="de-DE" sz="3400" dirty="0">
                <a:solidFill>
                  <a:srgbClr val="FFFFFF"/>
                </a:solidFill>
              </a:rPr>
              <a:t>Programmierung</a:t>
            </a:r>
            <a:br>
              <a:rPr lang="de-DE" sz="3400" dirty="0">
                <a:solidFill>
                  <a:srgbClr val="FFFFFF"/>
                </a:solidFill>
              </a:rPr>
            </a:br>
            <a:r>
              <a:rPr lang="de-DE" sz="3400" dirty="0">
                <a:solidFill>
                  <a:srgbClr val="FFFFFF"/>
                </a:solidFill>
              </a:rPr>
              <a:t>Beispiel 1</a:t>
            </a:r>
          </a:p>
        </p:txBody>
      </p:sp>
      <p:cxnSp>
        <p:nvCxnSpPr>
          <p:cNvPr id="22" name="Straight Connector 2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148BFEE0-140B-413D-AC57-B81FCD62D29E}"/>
              </a:ext>
            </a:extLst>
          </p:cNvPr>
          <p:cNvSpPr>
            <a:spLocks noGrp="1"/>
          </p:cNvSpPr>
          <p:nvPr>
            <p:ph idx="1"/>
          </p:nvPr>
        </p:nvSpPr>
        <p:spPr>
          <a:xfrm>
            <a:off x="571752" y="2799654"/>
            <a:ext cx="3005462" cy="3189665"/>
          </a:xfrm>
        </p:spPr>
        <p:txBody>
          <a:bodyPr>
            <a:normAutofit/>
          </a:bodyPr>
          <a:lstStyle/>
          <a:p>
            <a:pPr>
              <a:lnSpc>
                <a:spcPct val="100000"/>
              </a:lnSpc>
            </a:pPr>
            <a:r>
              <a:rPr lang="de-DE" sz="1400" dirty="0">
                <a:solidFill>
                  <a:srgbClr val="FFFFFF"/>
                </a:solidFill>
              </a:rPr>
              <a:t>Verwenden Sie zur Beschreibung Ihres Programmieranteils sowohl Text mit Fachsprache als auch geeignete Screen-Shots und Quellcode-Ausschnitte.</a:t>
            </a:r>
          </a:p>
          <a:p>
            <a:pPr marL="0" indent="0">
              <a:lnSpc>
                <a:spcPct val="100000"/>
              </a:lnSpc>
              <a:buNone/>
            </a:pPr>
            <a:r>
              <a:rPr lang="de-DE" sz="1400" dirty="0">
                <a:solidFill>
                  <a:srgbClr val="FFFFFF"/>
                </a:solidFill>
              </a:rPr>
              <a:t>Ausschnitt rechts verfügt über </a:t>
            </a:r>
          </a:p>
          <a:p>
            <a:pPr>
              <a:lnSpc>
                <a:spcPct val="100000"/>
              </a:lnSpc>
              <a:buFont typeface="Wingdings" panose="05000000000000000000" pitchFamily="2" charset="2"/>
              <a:buChar char="§"/>
            </a:pPr>
            <a:r>
              <a:rPr lang="de-DE" sz="1400" dirty="0">
                <a:solidFill>
                  <a:srgbClr val="FFFFFF"/>
                </a:solidFill>
              </a:rPr>
              <a:t>Fachsprache BWL: Tätigkeitsbericht, Nachrichtenart, Verkaufsorganisation</a:t>
            </a:r>
          </a:p>
          <a:p>
            <a:pPr>
              <a:lnSpc>
                <a:spcPct val="100000"/>
              </a:lnSpc>
              <a:buFont typeface="Wingdings" panose="05000000000000000000" pitchFamily="2" charset="2"/>
              <a:buChar char="§"/>
            </a:pPr>
            <a:r>
              <a:rPr lang="de-DE" sz="1400" dirty="0">
                <a:solidFill>
                  <a:srgbClr val="FFFFFF"/>
                </a:solidFill>
              </a:rPr>
              <a:t> Fachsprache ABAP: Tabelle, Interface, Methoden Signatur, Klasse</a:t>
            </a:r>
          </a:p>
          <a:p>
            <a:pPr>
              <a:lnSpc>
                <a:spcPct val="100000"/>
              </a:lnSpc>
              <a:buFont typeface="Wingdings" panose="05000000000000000000" pitchFamily="2" charset="2"/>
              <a:buChar char="§"/>
            </a:pPr>
            <a:r>
              <a:rPr lang="de-DE" sz="1400" dirty="0">
                <a:solidFill>
                  <a:srgbClr val="FFFFFF"/>
                </a:solidFill>
              </a:rPr>
              <a:t>farbliche Hervorhebungen (grün, rot)</a:t>
            </a:r>
          </a:p>
          <a:p>
            <a:pPr>
              <a:lnSpc>
                <a:spcPct val="100000"/>
              </a:lnSpc>
            </a:pPr>
            <a:endParaRPr lang="de-DE" sz="1400" dirty="0">
              <a:solidFill>
                <a:srgbClr val="FFFFFF"/>
              </a:solidFill>
            </a:endParaRPr>
          </a:p>
          <a:p>
            <a:pPr>
              <a:lnSpc>
                <a:spcPct val="100000"/>
              </a:lnSpc>
            </a:pPr>
            <a:endParaRPr lang="de-DE" sz="1400" dirty="0">
              <a:solidFill>
                <a:srgbClr val="FFFFFF"/>
              </a:solidFill>
            </a:endParaRPr>
          </a:p>
        </p:txBody>
      </p:sp>
      <p:pic>
        <p:nvPicPr>
          <p:cNvPr id="4" name="Grafik 3">
            <a:extLst>
              <a:ext uri="{FF2B5EF4-FFF2-40B4-BE49-F238E27FC236}">
                <a16:creationId xmlns:a16="http://schemas.microsoft.com/office/drawing/2014/main" id="{53C4FAF6-11BB-4053-9CB3-6987FB894C98}"/>
              </a:ext>
            </a:extLst>
          </p:cNvPr>
          <p:cNvPicPr/>
          <p:nvPr/>
        </p:nvPicPr>
        <p:blipFill>
          <a:blip r:embed="rId2"/>
          <a:stretch>
            <a:fillRect/>
          </a:stretch>
        </p:blipFill>
        <p:spPr>
          <a:xfrm>
            <a:off x="4742017" y="981691"/>
            <a:ext cx="6798082" cy="4894618"/>
          </a:xfrm>
          <a:prstGeom prst="rect">
            <a:avLst/>
          </a:prstGeom>
        </p:spPr>
      </p:pic>
      <p:sp>
        <p:nvSpPr>
          <p:cNvPr id="9" name="Textfeld 8">
            <a:extLst>
              <a:ext uri="{FF2B5EF4-FFF2-40B4-BE49-F238E27FC236}">
                <a16:creationId xmlns:a16="http://schemas.microsoft.com/office/drawing/2014/main" id="{C1EC9201-D6CE-440B-8841-FF985B36B37A}"/>
              </a:ext>
            </a:extLst>
          </p:cNvPr>
          <p:cNvSpPr txBox="1"/>
          <p:nvPr/>
        </p:nvSpPr>
        <p:spPr>
          <a:xfrm>
            <a:off x="4742017" y="5989319"/>
            <a:ext cx="6094708" cy="369332"/>
          </a:xfrm>
          <a:prstGeom prst="rect">
            <a:avLst/>
          </a:prstGeom>
          <a:solidFill>
            <a:schemeClr val="accent6">
              <a:lumMod val="20000"/>
              <a:lumOff val="80000"/>
            </a:schemeClr>
          </a:solidFill>
        </p:spPr>
        <p:txBody>
          <a:bodyPr wrap="square">
            <a:spAutoFit/>
          </a:bodyPr>
          <a:lstStyle/>
          <a:p>
            <a:r>
              <a:rPr lang="de-DE" dirty="0"/>
              <a:t>Quelle: Projektarbeit Johannes </a:t>
            </a:r>
            <a:r>
              <a:rPr lang="de-DE" dirty="0" err="1"/>
              <a:t>Zaglauer</a:t>
            </a:r>
            <a:r>
              <a:rPr lang="de-DE" dirty="0"/>
              <a:t>, Sommer 2019</a:t>
            </a:r>
          </a:p>
        </p:txBody>
      </p:sp>
      <p:sp>
        <p:nvSpPr>
          <p:cNvPr id="6" name="Foliennummernplatzhalter 5">
            <a:extLst>
              <a:ext uri="{FF2B5EF4-FFF2-40B4-BE49-F238E27FC236}">
                <a16:creationId xmlns:a16="http://schemas.microsoft.com/office/drawing/2014/main" id="{26FA98BD-5E8E-43AC-BE6E-FEE4F7301E19}"/>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615068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E394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4B66BA1A-BDFE-4296-AFE7-26606346EE0F}"/>
              </a:ext>
            </a:extLst>
          </p:cNvPr>
          <p:cNvSpPr>
            <a:spLocks noGrp="1"/>
          </p:cNvSpPr>
          <p:nvPr>
            <p:ph type="title"/>
          </p:nvPr>
        </p:nvSpPr>
        <p:spPr>
          <a:xfrm>
            <a:off x="435869" y="640080"/>
            <a:ext cx="3659246" cy="2862699"/>
          </a:xfrm>
        </p:spPr>
        <p:txBody>
          <a:bodyPr vert="horz" lIns="91440" tIns="45720" rIns="91440" bIns="45720" rtlCol="0" anchor="b">
            <a:normAutofit/>
          </a:bodyPr>
          <a:lstStyle/>
          <a:p>
            <a:pPr>
              <a:lnSpc>
                <a:spcPct val="90000"/>
              </a:lnSpc>
            </a:pPr>
            <a:r>
              <a:rPr lang="en-US" sz="4100" dirty="0">
                <a:solidFill>
                  <a:srgbClr val="FFFFFF"/>
                </a:solidFill>
              </a:rPr>
              <a:t>Programmierung</a:t>
            </a:r>
            <a:br>
              <a:rPr lang="en-US" sz="4100" dirty="0">
                <a:solidFill>
                  <a:srgbClr val="FFFFFF"/>
                </a:solidFill>
              </a:rPr>
            </a:br>
            <a:r>
              <a:rPr lang="en-US" sz="4100" dirty="0">
                <a:solidFill>
                  <a:srgbClr val="FFFFFF"/>
                </a:solidFill>
              </a:rPr>
              <a:t>Beispiel 2</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Inhaltsplatzhalter 3">
            <a:extLst>
              <a:ext uri="{FF2B5EF4-FFF2-40B4-BE49-F238E27FC236}">
                <a16:creationId xmlns:a16="http://schemas.microsoft.com/office/drawing/2014/main" id="{4A449A38-C487-4670-8B71-B104F8C11E7B}"/>
              </a:ext>
            </a:extLst>
          </p:cNvPr>
          <p:cNvPicPr>
            <a:picLocks noGrp="1"/>
          </p:cNvPicPr>
          <p:nvPr>
            <p:ph idx="1"/>
          </p:nvPr>
        </p:nvPicPr>
        <p:blipFill>
          <a:blip r:embed="rId2"/>
          <a:stretch>
            <a:fillRect/>
          </a:stretch>
        </p:blipFill>
        <p:spPr>
          <a:xfrm>
            <a:off x="5282335" y="1122692"/>
            <a:ext cx="6275667" cy="4612615"/>
          </a:xfrm>
          <a:prstGeom prst="rect">
            <a:avLst/>
          </a:prstGeom>
        </p:spPr>
      </p:pic>
      <p:sp>
        <p:nvSpPr>
          <p:cNvPr id="5" name="Textfeld 4">
            <a:extLst>
              <a:ext uri="{FF2B5EF4-FFF2-40B4-BE49-F238E27FC236}">
                <a16:creationId xmlns:a16="http://schemas.microsoft.com/office/drawing/2014/main" id="{E77C0C38-9C64-44B3-B1A2-D59A01CD61AD}"/>
              </a:ext>
            </a:extLst>
          </p:cNvPr>
          <p:cNvSpPr txBox="1"/>
          <p:nvPr/>
        </p:nvSpPr>
        <p:spPr>
          <a:xfrm>
            <a:off x="573852" y="4052047"/>
            <a:ext cx="3383280" cy="2031325"/>
          </a:xfrm>
          <a:prstGeom prst="rect">
            <a:avLst/>
          </a:prstGeom>
          <a:noFill/>
        </p:spPr>
        <p:txBody>
          <a:bodyPr wrap="square" rtlCol="0">
            <a:spAutoFit/>
          </a:bodyPr>
          <a:lstStyle/>
          <a:p>
            <a:r>
              <a:rPr lang="de-DE" dirty="0">
                <a:solidFill>
                  <a:schemeClr val="bg1"/>
                </a:solidFill>
              </a:rPr>
              <a:t>Hier wird ein Ausschnitt über verschiedene SELECTS gezeigt und erläutert.</a:t>
            </a:r>
          </a:p>
          <a:p>
            <a:r>
              <a:rPr lang="de-DE" dirty="0">
                <a:solidFill>
                  <a:schemeClr val="bg1"/>
                </a:solidFill>
              </a:rPr>
              <a:t>Fachbegriffe:</a:t>
            </a:r>
          </a:p>
          <a:p>
            <a:pPr marL="285750" indent="-285750">
              <a:buFont typeface="Arial" panose="020B0604020202020204" pitchFamily="34" charset="0"/>
              <a:buChar char="•"/>
            </a:pPr>
            <a:r>
              <a:rPr lang="de-DE" dirty="0">
                <a:solidFill>
                  <a:schemeClr val="bg1"/>
                </a:solidFill>
              </a:rPr>
              <a:t>BAPI</a:t>
            </a:r>
          </a:p>
          <a:p>
            <a:pPr marL="285750" indent="-285750">
              <a:buFont typeface="Arial" panose="020B0604020202020204" pitchFamily="34" charset="0"/>
              <a:buChar char="•"/>
            </a:pPr>
            <a:r>
              <a:rPr lang="de-DE" dirty="0">
                <a:solidFill>
                  <a:schemeClr val="bg1"/>
                </a:solidFill>
              </a:rPr>
              <a:t>Interne Tabelle</a:t>
            </a:r>
          </a:p>
          <a:p>
            <a:pPr marL="285750" indent="-285750">
              <a:buFont typeface="Arial" panose="020B0604020202020204" pitchFamily="34" charset="0"/>
              <a:buChar char="•"/>
            </a:pPr>
            <a:r>
              <a:rPr lang="de-DE" dirty="0">
                <a:solidFill>
                  <a:schemeClr val="bg1"/>
                </a:solidFill>
              </a:rPr>
              <a:t>Feldsymbole</a:t>
            </a:r>
          </a:p>
        </p:txBody>
      </p:sp>
      <p:sp>
        <p:nvSpPr>
          <p:cNvPr id="12" name="Textfeld 11">
            <a:extLst>
              <a:ext uri="{FF2B5EF4-FFF2-40B4-BE49-F238E27FC236}">
                <a16:creationId xmlns:a16="http://schemas.microsoft.com/office/drawing/2014/main" id="{8635DEE0-7D0B-459F-889F-1B8EDD03D187}"/>
              </a:ext>
            </a:extLst>
          </p:cNvPr>
          <p:cNvSpPr txBox="1"/>
          <p:nvPr/>
        </p:nvSpPr>
        <p:spPr>
          <a:xfrm>
            <a:off x="5459420" y="5996257"/>
            <a:ext cx="6098582" cy="369332"/>
          </a:xfrm>
          <a:prstGeom prst="rect">
            <a:avLst/>
          </a:prstGeom>
          <a:solidFill>
            <a:schemeClr val="accent3">
              <a:lumMod val="20000"/>
              <a:lumOff val="80000"/>
            </a:schemeClr>
          </a:solidFill>
        </p:spPr>
        <p:txBody>
          <a:bodyPr wrap="square">
            <a:spAutoFit/>
          </a:bodyPr>
          <a:lstStyle/>
          <a:p>
            <a:r>
              <a:rPr lang="de-DE" dirty="0"/>
              <a:t>Quelle: Projektarbeit Ralph Fellinger, Sommer 2017</a:t>
            </a:r>
          </a:p>
        </p:txBody>
      </p:sp>
      <p:sp>
        <p:nvSpPr>
          <p:cNvPr id="6" name="Foliennummernplatzhalter 5">
            <a:extLst>
              <a:ext uri="{FF2B5EF4-FFF2-40B4-BE49-F238E27FC236}">
                <a16:creationId xmlns:a16="http://schemas.microsoft.com/office/drawing/2014/main" id="{735456B5-A787-4E8E-90B1-0B72789EC5D9}"/>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482752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9F9C0B84-4032-4C40-8F74-29F2C222DAD5}"/>
              </a:ext>
            </a:extLst>
          </p:cNvPr>
          <p:cNvSpPr>
            <a:spLocks noGrp="1"/>
          </p:cNvSpPr>
          <p:nvPr>
            <p:ph type="title"/>
          </p:nvPr>
        </p:nvSpPr>
        <p:spPr>
          <a:xfrm>
            <a:off x="492369" y="605896"/>
            <a:ext cx="3642309" cy="5646208"/>
          </a:xfrm>
        </p:spPr>
        <p:txBody>
          <a:bodyPr anchor="ctr">
            <a:normAutofit/>
          </a:bodyPr>
          <a:lstStyle/>
          <a:p>
            <a:r>
              <a:rPr lang="de-DE" sz="4400" dirty="0">
                <a:solidFill>
                  <a:srgbClr val="FFFFFF"/>
                </a:solidFill>
              </a:rPr>
              <a:t>Fazit/Ausblick</a:t>
            </a:r>
          </a:p>
        </p:txBody>
      </p:sp>
      <p:sp>
        <p:nvSpPr>
          <p:cNvPr id="3" name="Inhaltsplatzhalter 2">
            <a:extLst>
              <a:ext uri="{FF2B5EF4-FFF2-40B4-BE49-F238E27FC236}">
                <a16:creationId xmlns:a16="http://schemas.microsoft.com/office/drawing/2014/main" id="{00B80B0F-791D-4FDB-928F-64D67F503A9A}"/>
              </a:ext>
            </a:extLst>
          </p:cNvPr>
          <p:cNvSpPr>
            <a:spLocks noGrp="1"/>
          </p:cNvSpPr>
          <p:nvPr>
            <p:ph idx="1"/>
          </p:nvPr>
        </p:nvSpPr>
        <p:spPr>
          <a:xfrm>
            <a:off x="5231958" y="605896"/>
            <a:ext cx="5923721" cy="5646208"/>
          </a:xfrm>
        </p:spPr>
        <p:txBody>
          <a:bodyPr anchor="ctr">
            <a:normAutofit lnSpcReduction="10000"/>
          </a:bodyPr>
          <a:lstStyle/>
          <a:p>
            <a:r>
              <a:rPr lang="de-DE" sz="2400" dirty="0"/>
              <a:t>Beispiel 1: </a:t>
            </a:r>
          </a:p>
          <a:p>
            <a:r>
              <a:rPr lang="de-DE" dirty="0"/>
              <a:t>Der festgesetzte Zeitrahmen konnte trotz minimaler Differenzen eingehalten werden. Die temporären Verschiebungen sind dem folgenden Diagramm zu entnehmen. […] Auch das persönliche Fazit fällt überaus positiv aus. Essentielle Fähigkeiten wie das selbstständige Arbeiten, die Herangehensweise an sich ändernde Anforderungen oder das Verstehen und Analysieren von Geschäftsprozessen wurden durch die Arbeit am Projekt enorm gefördert. Die im Rahmen meiner Ausbildung erlangten Fähigkeiten im Bereich der ABAP-Entwicklung konnte ich gezielt einsetzen und zusätzlich noch erweitern. </a:t>
            </a:r>
            <a:endParaRPr lang="de-DE" sz="2400" dirty="0"/>
          </a:p>
        </p:txBody>
      </p:sp>
      <p:sp>
        <p:nvSpPr>
          <p:cNvPr id="4" name="Textfeld 3">
            <a:extLst>
              <a:ext uri="{FF2B5EF4-FFF2-40B4-BE49-F238E27FC236}">
                <a16:creationId xmlns:a16="http://schemas.microsoft.com/office/drawing/2014/main" id="{DDFCBACC-A5E9-40A5-BBAE-B2C64D5EC885}"/>
              </a:ext>
            </a:extLst>
          </p:cNvPr>
          <p:cNvSpPr txBox="1"/>
          <p:nvPr/>
        </p:nvSpPr>
        <p:spPr>
          <a:xfrm>
            <a:off x="600635" y="3863788"/>
            <a:ext cx="3119718" cy="2585323"/>
          </a:xfrm>
          <a:prstGeom prst="rect">
            <a:avLst/>
          </a:prstGeom>
          <a:noFill/>
        </p:spPr>
        <p:txBody>
          <a:bodyPr wrap="square" rtlCol="0">
            <a:spAutoFit/>
          </a:bodyPr>
          <a:lstStyle/>
          <a:p>
            <a:pPr marL="285750" indent="-285750">
              <a:buFont typeface="Wingdings" panose="05000000000000000000" pitchFamily="2" charset="2"/>
              <a:buChar char="§"/>
            </a:pPr>
            <a:r>
              <a:rPr lang="de-DE" dirty="0">
                <a:solidFill>
                  <a:schemeClr val="bg1"/>
                </a:solidFill>
              </a:rPr>
              <a:t>Wurde das Projektziel erreicht?</a:t>
            </a:r>
          </a:p>
          <a:p>
            <a:pPr marL="285750" indent="-285750">
              <a:buFont typeface="Wingdings" panose="05000000000000000000" pitchFamily="2" charset="2"/>
              <a:buChar char="§"/>
            </a:pPr>
            <a:r>
              <a:rPr lang="de-DE" dirty="0">
                <a:solidFill>
                  <a:schemeClr val="bg1"/>
                </a:solidFill>
              </a:rPr>
              <a:t>Traten Probleme auf?</a:t>
            </a:r>
            <a:br>
              <a:rPr lang="de-DE" dirty="0">
                <a:solidFill>
                  <a:schemeClr val="bg1"/>
                </a:solidFill>
              </a:rPr>
            </a:br>
            <a:r>
              <a:rPr lang="de-DE" dirty="0">
                <a:solidFill>
                  <a:schemeClr val="bg1"/>
                </a:solidFill>
              </a:rPr>
              <a:t>Probleme können erwähnt werden, sollten aber kein Schwerpunkt sein.</a:t>
            </a:r>
          </a:p>
          <a:p>
            <a:pPr marL="285750" indent="-285750">
              <a:buFont typeface="Wingdings" panose="05000000000000000000" pitchFamily="2" charset="2"/>
              <a:buChar char="§"/>
            </a:pPr>
            <a:r>
              <a:rPr lang="de-DE" dirty="0">
                <a:solidFill>
                  <a:schemeClr val="bg1"/>
                </a:solidFill>
              </a:rPr>
              <a:t>Wie geht es weiter?</a:t>
            </a:r>
          </a:p>
          <a:p>
            <a:pPr marL="285750" indent="-285750">
              <a:buFont typeface="Wingdings" panose="05000000000000000000" pitchFamily="2" charset="2"/>
              <a:buChar char="§"/>
            </a:pPr>
            <a:r>
              <a:rPr lang="de-DE" dirty="0">
                <a:solidFill>
                  <a:schemeClr val="bg1"/>
                </a:solidFill>
              </a:rPr>
              <a:t>Persönliche Entwicklung und Meinung</a:t>
            </a:r>
          </a:p>
        </p:txBody>
      </p:sp>
      <p:sp>
        <p:nvSpPr>
          <p:cNvPr id="9" name="Textfeld 8">
            <a:extLst>
              <a:ext uri="{FF2B5EF4-FFF2-40B4-BE49-F238E27FC236}">
                <a16:creationId xmlns:a16="http://schemas.microsoft.com/office/drawing/2014/main" id="{7F4E67F6-4C14-49B1-B377-3C7071251179}"/>
              </a:ext>
            </a:extLst>
          </p:cNvPr>
          <p:cNvSpPr txBox="1"/>
          <p:nvPr/>
        </p:nvSpPr>
        <p:spPr>
          <a:xfrm>
            <a:off x="5231958" y="6252104"/>
            <a:ext cx="6094708" cy="369332"/>
          </a:xfrm>
          <a:prstGeom prst="rect">
            <a:avLst/>
          </a:prstGeom>
          <a:solidFill>
            <a:schemeClr val="accent6">
              <a:lumMod val="20000"/>
              <a:lumOff val="80000"/>
            </a:schemeClr>
          </a:solidFill>
        </p:spPr>
        <p:txBody>
          <a:bodyPr wrap="square">
            <a:spAutoFit/>
          </a:bodyPr>
          <a:lstStyle/>
          <a:p>
            <a:r>
              <a:rPr lang="de-DE" dirty="0"/>
              <a:t>Quelle: Projektarbeit Johannes </a:t>
            </a:r>
            <a:r>
              <a:rPr lang="de-DE" dirty="0" err="1"/>
              <a:t>Zaglauer</a:t>
            </a:r>
            <a:r>
              <a:rPr lang="de-DE" dirty="0"/>
              <a:t>, Sommer 2019</a:t>
            </a:r>
          </a:p>
        </p:txBody>
      </p:sp>
      <p:sp>
        <p:nvSpPr>
          <p:cNvPr id="6" name="Foliennummernplatzhalter 5">
            <a:extLst>
              <a:ext uri="{FF2B5EF4-FFF2-40B4-BE49-F238E27FC236}">
                <a16:creationId xmlns:a16="http://schemas.microsoft.com/office/drawing/2014/main" id="{1722D758-8D21-467E-BD86-7FED07516DED}"/>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2299990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B9272926-B734-4C19-BEB9-7153F6B72B24}"/>
              </a:ext>
            </a:extLst>
          </p:cNvPr>
          <p:cNvSpPr>
            <a:spLocks noGrp="1"/>
          </p:cNvSpPr>
          <p:nvPr>
            <p:ph type="title"/>
          </p:nvPr>
        </p:nvSpPr>
        <p:spPr>
          <a:xfrm>
            <a:off x="492369" y="605896"/>
            <a:ext cx="3642309" cy="5646208"/>
          </a:xfrm>
        </p:spPr>
        <p:txBody>
          <a:bodyPr anchor="ctr">
            <a:normAutofit/>
          </a:bodyPr>
          <a:lstStyle/>
          <a:p>
            <a:r>
              <a:rPr lang="de-DE" sz="4400" dirty="0">
                <a:solidFill>
                  <a:srgbClr val="FFFFFF"/>
                </a:solidFill>
              </a:rPr>
              <a:t>Fazit/Vision</a:t>
            </a:r>
          </a:p>
        </p:txBody>
      </p:sp>
      <p:sp>
        <p:nvSpPr>
          <p:cNvPr id="3" name="Inhaltsplatzhalter 2">
            <a:extLst>
              <a:ext uri="{FF2B5EF4-FFF2-40B4-BE49-F238E27FC236}">
                <a16:creationId xmlns:a16="http://schemas.microsoft.com/office/drawing/2014/main" id="{721131AA-AFBA-43FB-84A4-D690BF500582}"/>
              </a:ext>
            </a:extLst>
          </p:cNvPr>
          <p:cNvSpPr>
            <a:spLocks noGrp="1"/>
          </p:cNvSpPr>
          <p:nvPr>
            <p:ph idx="1"/>
          </p:nvPr>
        </p:nvSpPr>
        <p:spPr>
          <a:xfrm>
            <a:off x="5231958" y="605896"/>
            <a:ext cx="5923721" cy="5646208"/>
          </a:xfrm>
        </p:spPr>
        <p:txBody>
          <a:bodyPr anchor="ctr">
            <a:normAutofit lnSpcReduction="10000"/>
          </a:bodyPr>
          <a:lstStyle/>
          <a:p>
            <a:r>
              <a:rPr lang="de-DE" sz="2400" dirty="0"/>
              <a:t>Beispiel 2: </a:t>
            </a:r>
          </a:p>
          <a:p>
            <a:r>
              <a:rPr lang="de-DE" dirty="0"/>
              <a:t>Das HR-Portal ist eines der spannendsten Projekte, die ich bisher anlaufen durfte. Warum? Weil ich mich mit neuen Themen beschäftigen durfte, zumal ist das die </a:t>
            </a:r>
            <a:r>
              <a:rPr lang="de-DE" i="1" dirty="0"/>
              <a:t>fachliche </a:t>
            </a:r>
            <a:r>
              <a:rPr lang="de-DE" dirty="0"/>
              <a:t>Seite mit den </a:t>
            </a:r>
            <a:r>
              <a:rPr lang="de-DE" b="1" dirty="0"/>
              <a:t>Personalprozessen im „richtigen Betrieb“ </a:t>
            </a:r>
            <a:r>
              <a:rPr lang="de-DE" dirty="0"/>
              <a:t>und die </a:t>
            </a:r>
            <a:r>
              <a:rPr lang="de-DE" i="1" dirty="0"/>
              <a:t>technische </a:t>
            </a:r>
            <a:r>
              <a:rPr lang="de-DE" dirty="0"/>
              <a:t>Seite mit </a:t>
            </a:r>
            <a:r>
              <a:rPr lang="de-DE" b="1" dirty="0"/>
              <a:t>SAPUI5 </a:t>
            </a:r>
            <a:r>
              <a:rPr lang="de-DE" dirty="0"/>
              <a:t>im Zusammenhang mit </a:t>
            </a:r>
            <a:r>
              <a:rPr lang="de-DE" b="1" dirty="0"/>
              <a:t>Fiori Launchpad </a:t>
            </a:r>
            <a:r>
              <a:rPr lang="de-DE" dirty="0"/>
              <a:t>und der </a:t>
            </a:r>
            <a:r>
              <a:rPr lang="de-DE" b="1" dirty="0"/>
              <a:t>HANA Cloud </a:t>
            </a:r>
            <a:r>
              <a:rPr lang="de-DE" b="1" dirty="0" err="1"/>
              <a:t>Platform</a:t>
            </a:r>
            <a:r>
              <a:rPr lang="de-DE" dirty="0"/>
              <a:t>. </a:t>
            </a:r>
          </a:p>
          <a:p>
            <a:r>
              <a:rPr lang="de-DE" dirty="0"/>
              <a:t>Vor dem Praktikum bin ich </a:t>
            </a:r>
            <a:r>
              <a:rPr lang="de-DE" b="1" dirty="0"/>
              <a:t>ABAP </a:t>
            </a:r>
            <a:r>
              <a:rPr lang="de-DE" dirty="0"/>
              <a:t>eher aus dem Weg gegangen, jedoch fand ich immer mehr Gefallen daran, als ich die </a:t>
            </a:r>
            <a:r>
              <a:rPr lang="de-DE" i="1" dirty="0"/>
              <a:t>Schnittstelle </a:t>
            </a:r>
            <a:r>
              <a:rPr lang="de-DE" dirty="0"/>
              <a:t>erstellen und programmieren durfte –SAP bietet eine Menge an Funktionalität und Flexibilität.</a:t>
            </a:r>
            <a:endParaRPr lang="de-DE" sz="2400" dirty="0"/>
          </a:p>
        </p:txBody>
      </p:sp>
      <p:sp>
        <p:nvSpPr>
          <p:cNvPr id="7" name="Textfeld 6">
            <a:extLst>
              <a:ext uri="{FF2B5EF4-FFF2-40B4-BE49-F238E27FC236}">
                <a16:creationId xmlns:a16="http://schemas.microsoft.com/office/drawing/2014/main" id="{B6FFF400-A5EC-4E66-AF5D-6C1DDFC4FD8F}"/>
              </a:ext>
            </a:extLst>
          </p:cNvPr>
          <p:cNvSpPr txBox="1"/>
          <p:nvPr/>
        </p:nvSpPr>
        <p:spPr>
          <a:xfrm>
            <a:off x="5231958" y="6185720"/>
            <a:ext cx="6094708" cy="369332"/>
          </a:xfrm>
          <a:prstGeom prst="rect">
            <a:avLst/>
          </a:prstGeom>
          <a:solidFill>
            <a:schemeClr val="accent5">
              <a:lumMod val="20000"/>
              <a:lumOff val="80000"/>
            </a:schemeClr>
          </a:solidFill>
        </p:spPr>
        <p:txBody>
          <a:bodyPr wrap="square">
            <a:spAutoFit/>
          </a:bodyPr>
          <a:lstStyle/>
          <a:p>
            <a:r>
              <a:rPr lang="de-DE" dirty="0"/>
              <a:t>Quelle: Projektarbeit Matthias Günter, Sommer 2016</a:t>
            </a:r>
          </a:p>
        </p:txBody>
      </p:sp>
      <p:sp>
        <p:nvSpPr>
          <p:cNvPr id="5" name="Foliennummernplatzhalter 4">
            <a:extLst>
              <a:ext uri="{FF2B5EF4-FFF2-40B4-BE49-F238E27FC236}">
                <a16:creationId xmlns:a16="http://schemas.microsoft.com/office/drawing/2014/main" id="{89898207-EF77-4CCE-9EFC-6751B261418D}"/>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345309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042608-EEAE-49D0-8A00-FDF842582F68}"/>
              </a:ext>
            </a:extLst>
          </p:cNvPr>
          <p:cNvSpPr>
            <a:spLocks noGrp="1"/>
          </p:cNvSpPr>
          <p:nvPr>
            <p:ph type="title"/>
          </p:nvPr>
        </p:nvSpPr>
        <p:spPr/>
        <p:txBody>
          <a:bodyPr/>
          <a:lstStyle/>
          <a:p>
            <a:r>
              <a:rPr lang="de-DE" dirty="0"/>
              <a:t>Bewertungskriterien der IHK</a:t>
            </a:r>
          </a:p>
        </p:txBody>
      </p:sp>
      <p:sp>
        <p:nvSpPr>
          <p:cNvPr id="4" name="Foliennummernplatzhalter 3">
            <a:extLst>
              <a:ext uri="{FF2B5EF4-FFF2-40B4-BE49-F238E27FC236}">
                <a16:creationId xmlns:a16="http://schemas.microsoft.com/office/drawing/2014/main" id="{127DFC6A-82FB-4576-A959-FE1078B8E672}"/>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6" name="Inhaltsplatzhalter 5">
            <a:extLst>
              <a:ext uri="{FF2B5EF4-FFF2-40B4-BE49-F238E27FC236}">
                <a16:creationId xmlns:a16="http://schemas.microsoft.com/office/drawing/2014/main" id="{CAA4EFB8-960C-409C-80A9-5F3EFA1177DA}"/>
              </a:ext>
            </a:extLst>
          </p:cNvPr>
          <p:cNvSpPr>
            <a:spLocks noGrp="1"/>
          </p:cNvSpPr>
          <p:nvPr>
            <p:ph idx="1"/>
          </p:nvPr>
        </p:nvSpPr>
        <p:spPr/>
        <p:txBody>
          <a:bodyPr/>
          <a:lstStyle/>
          <a:p>
            <a:endParaRPr lang="de-DE" dirty="0"/>
          </a:p>
        </p:txBody>
      </p:sp>
      <p:pic>
        <p:nvPicPr>
          <p:cNvPr id="7" name="Grafik 6">
            <a:extLst>
              <a:ext uri="{FF2B5EF4-FFF2-40B4-BE49-F238E27FC236}">
                <a16:creationId xmlns:a16="http://schemas.microsoft.com/office/drawing/2014/main" id="{E991233E-38AC-4596-8790-D3A149E7D8B8}"/>
              </a:ext>
            </a:extLst>
          </p:cNvPr>
          <p:cNvPicPr>
            <a:picLocks noChangeAspect="1"/>
          </p:cNvPicPr>
          <p:nvPr/>
        </p:nvPicPr>
        <p:blipFill>
          <a:blip r:embed="rId2"/>
          <a:stretch>
            <a:fillRect/>
          </a:stretch>
        </p:blipFill>
        <p:spPr>
          <a:xfrm>
            <a:off x="1186911" y="2150985"/>
            <a:ext cx="7920000" cy="3460110"/>
          </a:xfrm>
          <a:prstGeom prst="rect">
            <a:avLst/>
          </a:prstGeom>
        </p:spPr>
      </p:pic>
    </p:spTree>
    <p:extLst>
      <p:ext uri="{BB962C8B-B14F-4D97-AF65-F5344CB8AC3E}">
        <p14:creationId xmlns:p14="http://schemas.microsoft.com/office/powerpoint/2010/main" val="2963111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9FF3A561-C65D-4EB7-918E-E461EE164BF5}"/>
              </a:ext>
            </a:extLst>
          </p:cNvPr>
          <p:cNvSpPr>
            <a:spLocks noGrp="1"/>
          </p:cNvSpPr>
          <p:nvPr>
            <p:ph type="title"/>
          </p:nvPr>
        </p:nvSpPr>
        <p:spPr>
          <a:xfrm>
            <a:off x="643467" y="516835"/>
            <a:ext cx="3448259" cy="1666501"/>
          </a:xfrm>
        </p:spPr>
        <p:txBody>
          <a:bodyPr>
            <a:normAutofit/>
          </a:bodyPr>
          <a:lstStyle/>
          <a:p>
            <a:r>
              <a:rPr lang="de-DE" sz="2800">
                <a:solidFill>
                  <a:srgbClr val="FFFFFF"/>
                </a:solidFill>
              </a:rPr>
              <a:t>Betriebswirtschaftliche Betrachtung</a:t>
            </a:r>
          </a:p>
        </p:txBody>
      </p:sp>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142881A4-9FB2-465A-BE8E-2AB3EDA73E72}"/>
              </a:ext>
            </a:extLst>
          </p:cNvPr>
          <p:cNvSpPr>
            <a:spLocks noGrp="1"/>
          </p:cNvSpPr>
          <p:nvPr>
            <p:ph idx="1"/>
          </p:nvPr>
        </p:nvSpPr>
        <p:spPr>
          <a:xfrm>
            <a:off x="643467" y="2546224"/>
            <a:ext cx="3372059" cy="3342747"/>
          </a:xfrm>
        </p:spPr>
        <p:txBody>
          <a:bodyPr>
            <a:normAutofit/>
          </a:bodyPr>
          <a:lstStyle/>
          <a:p>
            <a:pPr marL="0" indent="0">
              <a:buNone/>
            </a:pPr>
            <a:r>
              <a:rPr lang="de-DE" sz="2000" i="1" dirty="0">
                <a:solidFill>
                  <a:srgbClr val="FFFFFF"/>
                </a:solidFill>
              </a:rPr>
              <a:t>Kosten-Nutzen-Analyse</a:t>
            </a:r>
          </a:p>
          <a:p>
            <a:pPr marL="0" indent="0">
              <a:buNone/>
            </a:pPr>
            <a:r>
              <a:rPr lang="de-DE" sz="1800" dirty="0">
                <a:solidFill>
                  <a:srgbClr val="FFFFFF"/>
                </a:solidFill>
              </a:rPr>
              <a:t>Textliche Erläuterung erforderlich:</a:t>
            </a:r>
          </a:p>
          <a:p>
            <a:pPr>
              <a:buFont typeface="Wingdings" panose="05000000000000000000" pitchFamily="2" charset="2"/>
              <a:buChar char="§"/>
            </a:pPr>
            <a:r>
              <a:rPr lang="de-DE" sz="1800" dirty="0">
                <a:solidFill>
                  <a:srgbClr val="FFFFFF"/>
                </a:solidFill>
              </a:rPr>
              <a:t>Ausgangssituation: </a:t>
            </a:r>
            <a:br>
              <a:rPr lang="de-DE" sz="1800" dirty="0">
                <a:solidFill>
                  <a:srgbClr val="FFFFFF"/>
                </a:solidFill>
              </a:rPr>
            </a:br>
            <a:r>
              <a:rPr lang="de-DE" sz="1800" dirty="0">
                <a:solidFill>
                  <a:srgbClr val="FFFFFF"/>
                </a:solidFill>
              </a:rPr>
              <a:t>Welche Nachteile bestehen?</a:t>
            </a:r>
          </a:p>
          <a:p>
            <a:pPr>
              <a:buFont typeface="Wingdings" panose="05000000000000000000" pitchFamily="2" charset="2"/>
              <a:buChar char="§"/>
            </a:pPr>
            <a:r>
              <a:rPr lang="de-DE" sz="1800" dirty="0">
                <a:solidFill>
                  <a:srgbClr val="FFFFFF"/>
                </a:solidFill>
              </a:rPr>
              <a:t>Kostenersparnis nach Durchführung des Projekts</a:t>
            </a:r>
          </a:p>
        </p:txBody>
      </p:sp>
      <p:pic>
        <p:nvPicPr>
          <p:cNvPr id="4" name="Grafik 3">
            <a:extLst>
              <a:ext uri="{FF2B5EF4-FFF2-40B4-BE49-F238E27FC236}">
                <a16:creationId xmlns:a16="http://schemas.microsoft.com/office/drawing/2014/main" id="{0322C0D9-1AB6-4872-9991-B2063C335813}"/>
              </a:ext>
            </a:extLst>
          </p:cNvPr>
          <p:cNvPicPr/>
          <p:nvPr/>
        </p:nvPicPr>
        <p:blipFill rotWithShape="1">
          <a:blip r:embed="rId2"/>
          <a:srcRect l="9323" r="2" b="1"/>
          <a:stretch/>
        </p:blipFill>
        <p:spPr>
          <a:xfrm>
            <a:off x="4654296" y="10"/>
            <a:ext cx="7537703" cy="6857990"/>
          </a:xfrm>
          <a:prstGeom prst="rect">
            <a:avLst/>
          </a:prstGeom>
        </p:spPr>
      </p:pic>
      <p:sp>
        <p:nvSpPr>
          <p:cNvPr id="5" name="Foliennummernplatzhalter 4">
            <a:extLst>
              <a:ext uri="{FF2B5EF4-FFF2-40B4-BE49-F238E27FC236}">
                <a16:creationId xmlns:a16="http://schemas.microsoft.com/office/drawing/2014/main" id="{79112DB1-DD58-4005-BEF7-C4AD4357B67E}"/>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335141598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fik 11" descr="Ein Bild, das Screenshot enthält.&#10;&#10;Automatisch generierte Beschreibung">
            <a:extLst>
              <a:ext uri="{FF2B5EF4-FFF2-40B4-BE49-F238E27FC236}">
                <a16:creationId xmlns:a16="http://schemas.microsoft.com/office/drawing/2014/main" id="{5001261B-91B3-4154-B550-EAD488924816}"/>
              </a:ext>
            </a:extLst>
          </p:cNvPr>
          <p:cNvPicPr/>
          <p:nvPr/>
        </p:nvPicPr>
        <p:blipFill>
          <a:blip r:embed="rId2"/>
          <a:stretch>
            <a:fillRect/>
          </a:stretch>
        </p:blipFill>
        <p:spPr>
          <a:xfrm>
            <a:off x="2531441" y="643538"/>
            <a:ext cx="7130218" cy="3618586"/>
          </a:xfrm>
          <a:prstGeom prst="rect">
            <a:avLst/>
          </a:prstGeom>
        </p:spPr>
      </p:pic>
      <p:sp>
        <p:nvSpPr>
          <p:cNvPr id="33" name="Rectangle 3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793EDDE9-DC3C-4168-BD41-447AB53BCCF5}"/>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lnSpc>
                <a:spcPct val="90000"/>
              </a:lnSpc>
            </a:pPr>
            <a:r>
              <a:rPr lang="en-US" sz="4800">
                <a:solidFill>
                  <a:srgbClr val="FFFFFF"/>
                </a:solidFill>
              </a:rPr>
              <a:t>Zeitplan</a:t>
            </a:r>
          </a:p>
        </p:txBody>
      </p:sp>
      <p:sp>
        <p:nvSpPr>
          <p:cNvPr id="8" name="Content Placeholder 7">
            <a:extLst>
              <a:ext uri="{FF2B5EF4-FFF2-40B4-BE49-F238E27FC236}">
                <a16:creationId xmlns:a16="http://schemas.microsoft.com/office/drawing/2014/main" id="{916B74FF-BB79-4801-B83B-DCD9C28445E2}"/>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lnSpc>
                <a:spcPct val="100000"/>
              </a:lnSpc>
              <a:buNone/>
            </a:pPr>
            <a:r>
              <a:rPr lang="en-US" sz="1800" cap="all" spc="200">
                <a:solidFill>
                  <a:srgbClr val="FFFFFF"/>
                </a:solidFill>
              </a:rPr>
              <a:t>Soll-Ist-Zeitvergleich</a:t>
            </a:r>
          </a:p>
        </p:txBody>
      </p:sp>
      <p:cxnSp>
        <p:nvCxnSpPr>
          <p:cNvPr id="35" name="Straight Connector 3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id="{F825BED5-671D-411B-B077-FCE51B16150B}"/>
              </a:ext>
            </a:extLst>
          </p:cNvPr>
          <p:cNvSpPr>
            <a:spLocks noGrp="1"/>
          </p:cNvSpPr>
          <p:nvPr>
            <p:ph type="sldNum" sz="quarter" idx="12"/>
          </p:nvPr>
        </p:nvSpPr>
        <p:spPr/>
        <p:txBody>
          <a:bodyPr/>
          <a:lstStyle/>
          <a:p>
            <a:fld id="{3A98EE3D-8CD1-4C3F-BD1C-C98C9596463C}" type="slidenum">
              <a:rPr lang="en-US" smtClean="0"/>
              <a:t>31</a:t>
            </a:fld>
            <a:endParaRPr lang="en-US" dirty="0"/>
          </a:p>
        </p:txBody>
      </p:sp>
    </p:spTree>
    <p:extLst>
      <p:ext uri="{BB962C8B-B14F-4D97-AF65-F5344CB8AC3E}">
        <p14:creationId xmlns:p14="http://schemas.microsoft.com/office/powerpoint/2010/main" val="713763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BA35834-C637-4EE3-99DF-7684114737AA}"/>
              </a:ext>
            </a:extLst>
          </p:cNvPr>
          <p:cNvSpPr>
            <a:spLocks noGrp="1"/>
          </p:cNvSpPr>
          <p:nvPr>
            <p:ph type="title"/>
          </p:nvPr>
        </p:nvSpPr>
        <p:spPr>
          <a:xfrm>
            <a:off x="1187355" y="4374204"/>
            <a:ext cx="9818390" cy="1029308"/>
          </a:xfrm>
        </p:spPr>
        <p:txBody>
          <a:bodyPr vert="horz" lIns="91440" tIns="45720" rIns="91440" bIns="45720" rtlCol="0" anchor="b">
            <a:normAutofit/>
          </a:bodyPr>
          <a:lstStyle/>
          <a:p>
            <a:pPr>
              <a:lnSpc>
                <a:spcPct val="90000"/>
              </a:lnSpc>
            </a:pPr>
            <a:r>
              <a:rPr lang="en-US" sz="6000">
                <a:solidFill>
                  <a:schemeClr val="tx1">
                    <a:lumMod val="85000"/>
                    <a:lumOff val="15000"/>
                  </a:schemeClr>
                </a:solidFill>
              </a:rPr>
              <a:t>Abbildungsverzeichnis</a:t>
            </a:r>
          </a:p>
        </p:txBody>
      </p:sp>
      <p:pic>
        <p:nvPicPr>
          <p:cNvPr id="4" name="Inhaltsplatzhalter 3">
            <a:extLst>
              <a:ext uri="{FF2B5EF4-FFF2-40B4-BE49-F238E27FC236}">
                <a16:creationId xmlns:a16="http://schemas.microsoft.com/office/drawing/2014/main" id="{FFBF3D2B-CCC9-44B2-AE4B-B2F6EB93B864}"/>
              </a:ext>
            </a:extLst>
          </p:cNvPr>
          <p:cNvPicPr>
            <a:picLocks noGrp="1"/>
          </p:cNvPicPr>
          <p:nvPr>
            <p:ph idx="1"/>
          </p:nvPr>
        </p:nvPicPr>
        <p:blipFill rotWithShape="1">
          <a:blip r:embed="rId2"/>
          <a:srcRect t="10728"/>
          <a:stretch/>
        </p:blipFill>
        <p:spPr bwMode="auto">
          <a:xfrm>
            <a:off x="1181633" y="640080"/>
            <a:ext cx="7988489" cy="3494428"/>
          </a:xfrm>
          <a:prstGeom prst="rect">
            <a:avLst/>
          </a:prstGeom>
          <a:extLst>
            <a:ext uri="{53640926-AAD7-44D8-BBD7-CCE9431645EC}">
              <a14:shadowObscured xmlns:a14="http://schemas.microsoft.com/office/drawing/2010/main"/>
            </a:ext>
          </a:extLst>
        </p:spPr>
      </p:pic>
      <p:cxnSp>
        <p:nvCxnSpPr>
          <p:cNvPr id="28" name="Straight Connector 27">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liennummernplatzhalter 2">
            <a:extLst>
              <a:ext uri="{FF2B5EF4-FFF2-40B4-BE49-F238E27FC236}">
                <a16:creationId xmlns:a16="http://schemas.microsoft.com/office/drawing/2014/main" id="{ABD989AC-2748-47DA-A995-9AEA53124751}"/>
              </a:ext>
            </a:extLst>
          </p:cNvPr>
          <p:cNvSpPr>
            <a:spLocks noGrp="1"/>
          </p:cNvSpPr>
          <p:nvPr>
            <p:ph type="sldNum" sz="quarter" idx="12"/>
          </p:nvPr>
        </p:nvSpPr>
        <p:spPr/>
        <p:txBody>
          <a:bodyPr/>
          <a:lstStyle/>
          <a:p>
            <a:fld id="{3A98EE3D-8CD1-4C3F-BD1C-C98C9596463C}" type="slidenum">
              <a:rPr lang="en-US" smtClean="0"/>
              <a:t>32</a:t>
            </a:fld>
            <a:endParaRPr lang="en-US" dirty="0"/>
          </a:p>
        </p:txBody>
      </p:sp>
    </p:spTree>
    <p:extLst>
      <p:ext uri="{BB962C8B-B14F-4D97-AF65-F5344CB8AC3E}">
        <p14:creationId xmlns:p14="http://schemas.microsoft.com/office/powerpoint/2010/main" val="1105311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E708E734-0888-4EDA-B01A-4E7238B2BD98}"/>
              </a:ext>
            </a:extLst>
          </p:cNvPr>
          <p:cNvSpPr>
            <a:spLocks noGrp="1"/>
          </p:cNvSpPr>
          <p:nvPr>
            <p:ph type="title"/>
          </p:nvPr>
        </p:nvSpPr>
        <p:spPr>
          <a:xfrm>
            <a:off x="1097280" y="286603"/>
            <a:ext cx="10058400" cy="1450757"/>
          </a:xfrm>
        </p:spPr>
        <p:txBody>
          <a:bodyPr anchor="ctr">
            <a:normAutofit/>
          </a:bodyPr>
          <a:lstStyle/>
          <a:p>
            <a:r>
              <a:rPr lang="de-DE">
                <a:solidFill>
                  <a:srgbClr val="FFFFFF"/>
                </a:solidFill>
              </a:rPr>
              <a:t>Quellen</a:t>
            </a:r>
          </a:p>
        </p:txBody>
      </p:sp>
      <p:sp>
        <p:nvSpPr>
          <p:cNvPr id="3" name="Inhaltsplatzhalter 2">
            <a:extLst>
              <a:ext uri="{FF2B5EF4-FFF2-40B4-BE49-F238E27FC236}">
                <a16:creationId xmlns:a16="http://schemas.microsoft.com/office/drawing/2014/main" id="{AC262DDF-5D60-4637-ABCE-32A17578C4AB}"/>
              </a:ext>
            </a:extLst>
          </p:cNvPr>
          <p:cNvSpPr>
            <a:spLocks noGrp="1"/>
          </p:cNvSpPr>
          <p:nvPr>
            <p:ph idx="1"/>
          </p:nvPr>
        </p:nvSpPr>
        <p:spPr>
          <a:xfrm>
            <a:off x="1096963" y="2675694"/>
            <a:ext cx="10058400" cy="3193294"/>
          </a:xfrm>
        </p:spPr>
        <p:txBody>
          <a:bodyPr>
            <a:normAutofit/>
          </a:bodyPr>
          <a:lstStyle/>
          <a:p>
            <a:r>
              <a:rPr lang="de-DE">
                <a:hlinkClick r:id="rId2"/>
              </a:rPr>
              <a:t>https://www.ihk-niederbayern.de/blueprint/servlet/resource/blob/3722802/5b9ac213c97404cbe087768b319462de/merkblatt-abschlusspruefung-it-berufe-data.pdf</a:t>
            </a:r>
            <a:endParaRPr lang="de-DE"/>
          </a:p>
          <a:p>
            <a:endParaRPr lang="de-DE"/>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liennummernplatzhalter 3">
            <a:extLst>
              <a:ext uri="{FF2B5EF4-FFF2-40B4-BE49-F238E27FC236}">
                <a16:creationId xmlns:a16="http://schemas.microsoft.com/office/drawing/2014/main" id="{919B64C2-97B3-4053-8C8E-753CD320C2AB}"/>
              </a:ext>
            </a:extLst>
          </p:cNvPr>
          <p:cNvSpPr>
            <a:spLocks noGrp="1"/>
          </p:cNvSpPr>
          <p:nvPr>
            <p:ph type="sldNum" sz="quarter" idx="12"/>
          </p:nvPr>
        </p:nvSpPr>
        <p:spPr/>
        <p:txBody>
          <a:bodyPr/>
          <a:lstStyle/>
          <a:p>
            <a:fld id="{3A98EE3D-8CD1-4C3F-BD1C-C98C9596463C}" type="slidenum">
              <a:rPr lang="en-US" smtClean="0"/>
              <a:t>33</a:t>
            </a:fld>
            <a:endParaRPr lang="en-US" dirty="0"/>
          </a:p>
        </p:txBody>
      </p:sp>
    </p:spTree>
    <p:extLst>
      <p:ext uri="{BB962C8B-B14F-4D97-AF65-F5344CB8AC3E}">
        <p14:creationId xmlns:p14="http://schemas.microsoft.com/office/powerpoint/2010/main" val="10785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86AA6C6-8579-42C1-B83C-FFB03548EBC8}"/>
              </a:ext>
            </a:extLst>
          </p:cNvPr>
          <p:cNvSpPr>
            <a:spLocks noGrp="1"/>
          </p:cNvSpPr>
          <p:nvPr>
            <p:ph type="title"/>
          </p:nvPr>
        </p:nvSpPr>
        <p:spPr>
          <a:xfrm>
            <a:off x="1097280" y="286603"/>
            <a:ext cx="10058400" cy="1450757"/>
          </a:xfrm>
        </p:spPr>
        <p:txBody>
          <a:bodyPr>
            <a:normAutofit/>
          </a:bodyPr>
          <a:lstStyle/>
          <a:p>
            <a:r>
              <a:rPr lang="de-DE"/>
              <a:t>Einführung</a:t>
            </a:r>
          </a:p>
        </p:txBody>
      </p:sp>
      <p:cxnSp>
        <p:nvCxnSpPr>
          <p:cNvPr id="44" name="Straight Connector 43">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nhaltsplatzhalter 2">
            <a:extLst>
              <a:ext uri="{FF2B5EF4-FFF2-40B4-BE49-F238E27FC236}">
                <a16:creationId xmlns:a16="http://schemas.microsoft.com/office/drawing/2014/main" id="{ECBCCF39-B9A7-4754-A746-5A8DB8FAFFD9}"/>
              </a:ext>
            </a:extLst>
          </p:cNvPr>
          <p:cNvGraphicFramePr>
            <a:graphicFrameLocks noGrp="1"/>
          </p:cNvGraphicFramePr>
          <p:nvPr>
            <p:ph idx="1"/>
            <p:extLst>
              <p:ext uri="{D42A27DB-BD31-4B8C-83A1-F6EECF244321}">
                <p14:modId xmlns:p14="http://schemas.microsoft.com/office/powerpoint/2010/main" val="3025411857"/>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liennummernplatzhalter 2">
            <a:extLst>
              <a:ext uri="{FF2B5EF4-FFF2-40B4-BE49-F238E27FC236}">
                <a16:creationId xmlns:a16="http://schemas.microsoft.com/office/drawing/2014/main" id="{4281BEAF-F78D-4048-B34F-0F5C8B61287C}"/>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56980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EA00B2EF-C247-4411-9054-C5948612CE75}"/>
              </a:ext>
            </a:extLst>
          </p:cNvPr>
          <p:cNvSpPr>
            <a:spLocks noGrp="1"/>
          </p:cNvSpPr>
          <p:nvPr>
            <p:ph type="title"/>
          </p:nvPr>
        </p:nvSpPr>
        <p:spPr>
          <a:xfrm>
            <a:off x="1097280" y="286603"/>
            <a:ext cx="10058400" cy="1450757"/>
          </a:xfrm>
        </p:spPr>
        <p:txBody>
          <a:bodyPr anchor="ctr">
            <a:normAutofit/>
          </a:bodyPr>
          <a:lstStyle/>
          <a:p>
            <a:r>
              <a:rPr lang="de-DE" dirty="0">
                <a:solidFill>
                  <a:srgbClr val="FFFFFF"/>
                </a:solidFill>
              </a:rPr>
              <a:t>Allgemeine Regeln</a:t>
            </a:r>
          </a:p>
        </p:txBody>
      </p:sp>
      <p:sp>
        <p:nvSpPr>
          <p:cNvPr id="4" name="Inhaltsplatzhalter 3">
            <a:extLst>
              <a:ext uri="{FF2B5EF4-FFF2-40B4-BE49-F238E27FC236}">
                <a16:creationId xmlns:a16="http://schemas.microsoft.com/office/drawing/2014/main" id="{1C039F56-F9B9-4FA1-8320-858DD2672F43}"/>
              </a:ext>
            </a:extLst>
          </p:cNvPr>
          <p:cNvSpPr>
            <a:spLocks noGrp="1"/>
          </p:cNvSpPr>
          <p:nvPr>
            <p:ph idx="1"/>
          </p:nvPr>
        </p:nvSpPr>
        <p:spPr>
          <a:xfrm>
            <a:off x="1096963" y="2675694"/>
            <a:ext cx="10058400" cy="3193294"/>
          </a:xfrm>
        </p:spPr>
        <p:txBody>
          <a:bodyPr>
            <a:normAutofit lnSpcReduction="10000"/>
          </a:bodyPr>
          <a:lstStyle/>
          <a:p>
            <a:pPr>
              <a:lnSpc>
                <a:spcPct val="100000"/>
              </a:lnSpc>
            </a:pPr>
            <a:r>
              <a:rPr lang="de-DE" sz="2100" dirty="0"/>
              <a:t>Achten Sie auf eine sinnvolle Gliederung</a:t>
            </a:r>
          </a:p>
          <a:p>
            <a:pPr>
              <a:lnSpc>
                <a:spcPct val="100000"/>
              </a:lnSpc>
            </a:pPr>
            <a:r>
              <a:rPr lang="de-DE" sz="2100" dirty="0"/>
              <a:t>Darstellung der Ergebnisse in angemessenem Umfang </a:t>
            </a:r>
          </a:p>
          <a:p>
            <a:pPr>
              <a:lnSpc>
                <a:spcPct val="100000"/>
              </a:lnSpc>
            </a:pPr>
            <a:r>
              <a:rPr lang="de-DE" sz="2100" dirty="0"/>
              <a:t>Formulieren Sie verständlich und sprachlich einwandfrei</a:t>
            </a:r>
          </a:p>
          <a:p>
            <a:pPr>
              <a:lnSpc>
                <a:spcPct val="100000"/>
              </a:lnSpc>
            </a:pPr>
            <a:r>
              <a:rPr lang="de-DE" sz="2100" dirty="0"/>
              <a:t>Text, grafische Darstellungen und Code sollen in einem vernünftigen Zusammenhang verwendet werden</a:t>
            </a:r>
          </a:p>
          <a:p>
            <a:pPr>
              <a:lnSpc>
                <a:spcPct val="100000"/>
              </a:lnSpc>
            </a:pPr>
            <a:r>
              <a:rPr lang="de-DE" sz="2100" dirty="0"/>
              <a:t>Geben Sie Ihrer Arbeit eine korrekte äußere Form</a:t>
            </a:r>
          </a:p>
          <a:p>
            <a:pPr>
              <a:lnSpc>
                <a:spcPct val="100000"/>
              </a:lnSpc>
            </a:pPr>
            <a:r>
              <a:rPr lang="de-DE" sz="2100" dirty="0"/>
              <a:t>Zitieren Sie einheitlich und richtig</a:t>
            </a:r>
          </a:p>
        </p:txBody>
      </p:sp>
      <p:sp>
        <p:nvSpPr>
          <p:cNvPr id="37" name="Rectangle 36">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oliennummernplatzhalter 5">
            <a:extLst>
              <a:ext uri="{FF2B5EF4-FFF2-40B4-BE49-F238E27FC236}">
                <a16:creationId xmlns:a16="http://schemas.microsoft.com/office/drawing/2014/main" id="{F8830EC5-1282-4C5E-BEF9-6666BA6308E0}"/>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12625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44987B-8E4F-49E3-AE90-0199964B6D5C}"/>
              </a:ext>
            </a:extLst>
          </p:cNvPr>
          <p:cNvSpPr>
            <a:spLocks noGrp="1"/>
          </p:cNvSpPr>
          <p:nvPr>
            <p:ph type="title"/>
          </p:nvPr>
        </p:nvSpPr>
        <p:spPr>
          <a:xfrm>
            <a:off x="5220928" y="965200"/>
            <a:ext cx="5999002" cy="4927600"/>
          </a:xfrm>
        </p:spPr>
        <p:txBody>
          <a:bodyPr vert="horz" lIns="91440" tIns="45720" rIns="91440" bIns="45720" rtlCol="0" anchor="ctr">
            <a:normAutofit/>
          </a:bodyPr>
          <a:lstStyle/>
          <a:p>
            <a:pPr>
              <a:lnSpc>
                <a:spcPct val="90000"/>
              </a:lnSpc>
            </a:pPr>
            <a:r>
              <a:rPr lang="en-US" sz="8000">
                <a:solidFill>
                  <a:schemeClr val="tx2"/>
                </a:solidFill>
              </a:rPr>
              <a:t>Formale Kriterien</a:t>
            </a:r>
          </a:p>
        </p:txBody>
      </p:sp>
      <p:sp>
        <p:nvSpPr>
          <p:cNvPr id="20" name="Rectangle 1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4">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liennummernplatzhalter 3">
            <a:extLst>
              <a:ext uri="{FF2B5EF4-FFF2-40B4-BE49-F238E27FC236}">
                <a16:creationId xmlns:a16="http://schemas.microsoft.com/office/drawing/2014/main" id="{9406719C-24A6-4A3E-A6FC-18409945A505}"/>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57647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ED97CC19-0BD2-4234-99E2-85DB5C424ABA}"/>
              </a:ext>
            </a:extLst>
          </p:cNvPr>
          <p:cNvSpPr>
            <a:spLocks noGrp="1"/>
          </p:cNvSpPr>
          <p:nvPr>
            <p:ph type="title"/>
          </p:nvPr>
        </p:nvSpPr>
        <p:spPr>
          <a:xfrm>
            <a:off x="1097280" y="286603"/>
            <a:ext cx="10058400" cy="1450757"/>
          </a:xfrm>
        </p:spPr>
        <p:txBody>
          <a:bodyPr anchor="ctr">
            <a:normAutofit/>
          </a:bodyPr>
          <a:lstStyle/>
          <a:p>
            <a:r>
              <a:rPr lang="de-DE">
                <a:solidFill>
                  <a:srgbClr val="FFFFFF"/>
                </a:solidFill>
              </a:rPr>
              <a:t>Formale Vorgaben und Bestandteile</a:t>
            </a:r>
          </a:p>
        </p:txBody>
      </p:sp>
      <p:sp>
        <p:nvSpPr>
          <p:cNvPr id="18" name="Inhaltsplatzhalter 2">
            <a:extLst>
              <a:ext uri="{FF2B5EF4-FFF2-40B4-BE49-F238E27FC236}">
                <a16:creationId xmlns:a16="http://schemas.microsoft.com/office/drawing/2014/main" id="{21B53B00-B821-4518-830D-5CFE7A460C61}"/>
              </a:ext>
            </a:extLst>
          </p:cNvPr>
          <p:cNvSpPr>
            <a:spLocks noGrp="1"/>
          </p:cNvSpPr>
          <p:nvPr>
            <p:ph idx="1"/>
          </p:nvPr>
        </p:nvSpPr>
        <p:spPr>
          <a:xfrm>
            <a:off x="923636" y="2191603"/>
            <a:ext cx="10231727" cy="3677385"/>
          </a:xfrm>
        </p:spPr>
        <p:txBody>
          <a:bodyPr>
            <a:noAutofit/>
          </a:bodyPr>
          <a:lstStyle/>
          <a:p>
            <a:pPr lvl="0">
              <a:lnSpc>
                <a:spcPct val="100000"/>
              </a:lnSpc>
            </a:pPr>
            <a:r>
              <a:rPr lang="de-DE" sz="2000" dirty="0"/>
              <a:t>Die formalen Vorgaben variieren bei den verschiedenen </a:t>
            </a:r>
            <a:r>
              <a:rPr lang="de-DE" sz="2000" dirty="0" err="1"/>
              <a:t>IHK’s</a:t>
            </a:r>
            <a:r>
              <a:rPr lang="de-DE" sz="2000" dirty="0"/>
              <a:t>. </a:t>
            </a:r>
          </a:p>
          <a:p>
            <a:pPr lvl="0">
              <a:lnSpc>
                <a:spcPct val="100000"/>
              </a:lnSpc>
            </a:pPr>
            <a:r>
              <a:rPr lang="de-DE" sz="2000" dirty="0"/>
              <a:t>Gesamtumfang 12-15 Seiten, Anhang erlaubt (</a:t>
            </a:r>
            <a:r>
              <a:rPr lang="de-DE" sz="2000" dirty="0" err="1"/>
              <a:t>z.B</a:t>
            </a:r>
            <a:r>
              <a:rPr lang="de-DE" sz="2000" dirty="0"/>
              <a:t>: Quellcodeausschnitte).</a:t>
            </a:r>
          </a:p>
          <a:p>
            <a:pPr lvl="0">
              <a:lnSpc>
                <a:spcPct val="100000"/>
              </a:lnSpc>
            </a:pPr>
            <a:r>
              <a:rPr lang="de-DE" sz="2000" dirty="0"/>
              <a:t>Der linke Rand sollte ca. 2 – 2,5 cm und der rechte Rand ca. 1,5 cm betragen.</a:t>
            </a:r>
          </a:p>
          <a:p>
            <a:pPr lvl="0">
              <a:lnSpc>
                <a:spcPct val="100000"/>
              </a:lnSpc>
            </a:pPr>
            <a:r>
              <a:rPr lang="de-DE" sz="2000" dirty="0"/>
              <a:t>Einheitliche Absatzformatierung</a:t>
            </a:r>
          </a:p>
          <a:p>
            <a:pPr lvl="0">
              <a:lnSpc>
                <a:spcPct val="100000"/>
              </a:lnSpc>
            </a:pPr>
            <a:r>
              <a:rPr lang="de-DE" sz="2000" dirty="0"/>
              <a:t>Einheitliche Abstände zur Überschrift und Kopfzeile</a:t>
            </a:r>
          </a:p>
          <a:p>
            <a:pPr lvl="0">
              <a:lnSpc>
                <a:spcPct val="100000"/>
              </a:lnSpc>
            </a:pPr>
            <a:r>
              <a:rPr lang="de-DE" sz="2000" dirty="0"/>
              <a:t>Schriftgröße: 10-12, die verwendete Schriftgröße und die Schriftart sollten gut lesbar sein.</a:t>
            </a:r>
          </a:p>
          <a:p>
            <a:pPr lvl="0">
              <a:lnSpc>
                <a:spcPct val="100000"/>
              </a:lnSpc>
            </a:pPr>
            <a:r>
              <a:rPr lang="de-DE" sz="2000" dirty="0"/>
              <a:t>Der Zeilenabstand sollte mindestens einfach, höchstens jedoch 1,5 sein.</a:t>
            </a:r>
          </a:p>
          <a:p>
            <a:pPr lvl="0">
              <a:lnSpc>
                <a:spcPct val="100000"/>
              </a:lnSpc>
            </a:pPr>
            <a:r>
              <a:rPr lang="de-DE" sz="2000" dirty="0"/>
              <a:t>Als Format ist Hochformat zu wählen (Ausnahmen sind Zeichnungen und Grafiken)</a:t>
            </a:r>
          </a:p>
          <a:p>
            <a:pPr>
              <a:lnSpc>
                <a:spcPct val="100000"/>
              </a:lnSpc>
            </a:pPr>
            <a:endParaRPr lang="de-DE" sz="2000" dirty="0"/>
          </a:p>
        </p:txBody>
      </p:sp>
      <p:sp>
        <p:nvSpPr>
          <p:cNvPr id="27" name="Rectangle 26">
            <a:extLst>
              <a:ext uri="{FF2B5EF4-FFF2-40B4-BE49-F238E27FC236}">
                <a16:creationId xmlns:a16="http://schemas.microsoft.com/office/drawing/2014/main" id="{9B834327-03F1-4931-8261-971373A5A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liennummernplatzhalter 2">
            <a:extLst>
              <a:ext uri="{FF2B5EF4-FFF2-40B4-BE49-F238E27FC236}">
                <a16:creationId xmlns:a16="http://schemas.microsoft.com/office/drawing/2014/main" id="{70F498D0-FF30-4FAF-AC71-10666683C2D8}"/>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287397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F6B14-F433-47E4-9EFC-559CDE3210C0}"/>
              </a:ext>
            </a:extLst>
          </p:cNvPr>
          <p:cNvSpPr>
            <a:spLocks noGrp="1"/>
          </p:cNvSpPr>
          <p:nvPr>
            <p:ph type="title"/>
          </p:nvPr>
        </p:nvSpPr>
        <p:spPr>
          <a:xfrm>
            <a:off x="6730000" y="639097"/>
            <a:ext cx="4813072" cy="3494791"/>
          </a:xfrm>
        </p:spPr>
        <p:txBody>
          <a:bodyPr vert="horz" lIns="91440" tIns="45720" rIns="91440" bIns="45720" rtlCol="0" anchor="b">
            <a:normAutofit/>
          </a:bodyPr>
          <a:lstStyle/>
          <a:p>
            <a:pPr>
              <a:lnSpc>
                <a:spcPct val="90000"/>
              </a:lnSpc>
            </a:pPr>
            <a:r>
              <a:rPr lang="en-US" sz="8000" dirty="0">
                <a:solidFill>
                  <a:schemeClr val="tx1">
                    <a:lumMod val="85000"/>
                    <a:lumOff val="15000"/>
                  </a:schemeClr>
                </a:solidFill>
              </a:rPr>
              <a:t>Kopf- und </a:t>
            </a:r>
            <a:r>
              <a:rPr lang="en-US" sz="8000" dirty="0" err="1">
                <a:solidFill>
                  <a:schemeClr val="tx1">
                    <a:lumMod val="85000"/>
                    <a:lumOff val="15000"/>
                  </a:schemeClr>
                </a:solidFill>
              </a:rPr>
              <a:t>Fußzeilen</a:t>
            </a:r>
            <a:endParaRPr lang="en-US" sz="8000" dirty="0">
              <a:solidFill>
                <a:schemeClr val="tx1">
                  <a:lumMod val="85000"/>
                  <a:lumOff val="15000"/>
                </a:schemeClr>
              </a:solidFill>
            </a:endParaRPr>
          </a:p>
        </p:txBody>
      </p:sp>
      <p:pic>
        <p:nvPicPr>
          <p:cNvPr id="4" name="Inhaltsplatzhalter 3">
            <a:extLst>
              <a:ext uri="{FF2B5EF4-FFF2-40B4-BE49-F238E27FC236}">
                <a16:creationId xmlns:a16="http://schemas.microsoft.com/office/drawing/2014/main" id="{9A36C112-9329-4DC8-AF8E-53186B4FB996}"/>
              </a:ext>
            </a:extLst>
          </p:cNvPr>
          <p:cNvPicPr>
            <a:picLocks noGrp="1"/>
          </p:cNvPicPr>
          <p:nvPr>
            <p:ph idx="1"/>
          </p:nvPr>
        </p:nvPicPr>
        <p:blipFill>
          <a:blip r:embed="rId2"/>
          <a:stretch>
            <a:fillRect/>
          </a:stretch>
        </p:blipFill>
        <p:spPr>
          <a:xfrm>
            <a:off x="628539" y="797023"/>
            <a:ext cx="5452532" cy="926929"/>
          </a:xfrm>
          <a:prstGeom prst="rect">
            <a:avLst/>
          </a:prstGeom>
        </p:spPr>
      </p:pic>
      <p:pic>
        <p:nvPicPr>
          <p:cNvPr id="6" name="Grafik 5">
            <a:extLst>
              <a:ext uri="{FF2B5EF4-FFF2-40B4-BE49-F238E27FC236}">
                <a16:creationId xmlns:a16="http://schemas.microsoft.com/office/drawing/2014/main" id="{F316BD64-ED20-4E52-A303-037CDE554995}"/>
              </a:ext>
            </a:extLst>
          </p:cNvPr>
          <p:cNvPicPr/>
          <p:nvPr/>
        </p:nvPicPr>
        <p:blipFill>
          <a:blip r:embed="rId3"/>
          <a:stretch>
            <a:fillRect/>
          </a:stretch>
        </p:blipFill>
        <p:spPr>
          <a:xfrm>
            <a:off x="438241" y="2221531"/>
            <a:ext cx="5452534" cy="654304"/>
          </a:xfrm>
          <a:prstGeom prst="rect">
            <a:avLst/>
          </a:prstGeom>
        </p:spPr>
      </p:pic>
      <p:cxnSp>
        <p:nvCxnSpPr>
          <p:cNvPr id="48" name="Straight Connector 4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672A3B1-8EDA-4659-B988-1CE1EBCB0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Grafik 33">
            <a:extLst>
              <a:ext uri="{FF2B5EF4-FFF2-40B4-BE49-F238E27FC236}">
                <a16:creationId xmlns:a16="http://schemas.microsoft.com/office/drawing/2014/main" id="{C7A1E86C-1C51-40D2-BEE7-6CD3BA663A9D}"/>
              </a:ext>
            </a:extLst>
          </p:cNvPr>
          <p:cNvPicPr/>
          <p:nvPr/>
        </p:nvPicPr>
        <p:blipFill>
          <a:blip r:embed="rId4"/>
          <a:stretch>
            <a:fillRect/>
          </a:stretch>
        </p:blipFill>
        <p:spPr>
          <a:xfrm>
            <a:off x="613106" y="3429000"/>
            <a:ext cx="5039995" cy="705485"/>
          </a:xfrm>
          <a:prstGeom prst="rect">
            <a:avLst/>
          </a:prstGeom>
          <a:ln>
            <a:solidFill>
              <a:schemeClr val="tx1">
                <a:lumMod val="65000"/>
                <a:lumOff val="35000"/>
              </a:schemeClr>
            </a:solidFill>
          </a:ln>
        </p:spPr>
      </p:pic>
      <p:pic>
        <p:nvPicPr>
          <p:cNvPr id="36" name="Grafik 35">
            <a:extLst>
              <a:ext uri="{FF2B5EF4-FFF2-40B4-BE49-F238E27FC236}">
                <a16:creationId xmlns:a16="http://schemas.microsoft.com/office/drawing/2014/main" id="{FD81E4BE-2ED0-498F-9B89-F4F85FD481B4}"/>
              </a:ext>
            </a:extLst>
          </p:cNvPr>
          <p:cNvPicPr/>
          <p:nvPr/>
        </p:nvPicPr>
        <p:blipFill>
          <a:blip r:embed="rId5"/>
          <a:stretch>
            <a:fillRect/>
          </a:stretch>
        </p:blipFill>
        <p:spPr>
          <a:xfrm>
            <a:off x="644510" y="4745362"/>
            <a:ext cx="5039995" cy="503555"/>
          </a:xfrm>
          <a:prstGeom prst="rect">
            <a:avLst/>
          </a:prstGeom>
          <a:ln>
            <a:solidFill>
              <a:schemeClr val="tx1">
                <a:lumMod val="65000"/>
                <a:lumOff val="35000"/>
              </a:schemeClr>
            </a:solidFill>
          </a:ln>
        </p:spPr>
      </p:pic>
      <p:sp>
        <p:nvSpPr>
          <p:cNvPr id="3" name="Textfeld 2">
            <a:extLst>
              <a:ext uri="{FF2B5EF4-FFF2-40B4-BE49-F238E27FC236}">
                <a16:creationId xmlns:a16="http://schemas.microsoft.com/office/drawing/2014/main" id="{65944DDE-06EE-4FD7-974B-8E7063C5BA13}"/>
              </a:ext>
            </a:extLst>
          </p:cNvPr>
          <p:cNvSpPr txBox="1"/>
          <p:nvPr/>
        </p:nvSpPr>
        <p:spPr>
          <a:xfrm>
            <a:off x="6625525" y="4812224"/>
            <a:ext cx="4626244" cy="923330"/>
          </a:xfrm>
          <a:prstGeom prst="rect">
            <a:avLst/>
          </a:prstGeom>
          <a:noFill/>
        </p:spPr>
        <p:txBody>
          <a:bodyPr wrap="square" rtlCol="0">
            <a:spAutoFit/>
          </a:bodyPr>
          <a:lstStyle/>
          <a:p>
            <a:r>
              <a:rPr lang="de-DE" dirty="0"/>
              <a:t>Quellen: Projektarbeiten</a:t>
            </a:r>
          </a:p>
          <a:p>
            <a:r>
              <a:rPr lang="de-DE" dirty="0"/>
              <a:t>Johannes </a:t>
            </a:r>
            <a:r>
              <a:rPr lang="de-DE" dirty="0" err="1"/>
              <a:t>Zaglauer</a:t>
            </a:r>
            <a:r>
              <a:rPr lang="de-DE" dirty="0"/>
              <a:t>, Sommer 2019</a:t>
            </a:r>
          </a:p>
          <a:p>
            <a:r>
              <a:rPr lang="de-DE" dirty="0"/>
              <a:t>Ralph Fellinger, Sommer 2017</a:t>
            </a:r>
          </a:p>
        </p:txBody>
      </p:sp>
      <p:sp>
        <p:nvSpPr>
          <p:cNvPr id="5" name="Foliennummernplatzhalter 4">
            <a:extLst>
              <a:ext uri="{FF2B5EF4-FFF2-40B4-BE49-F238E27FC236}">
                <a16:creationId xmlns:a16="http://schemas.microsoft.com/office/drawing/2014/main" id="{2C878411-5485-4527-98D2-941A5C862FDD}"/>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8672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F85B5A-50C6-46BE-A689-FCB736D9C30E}"/>
              </a:ext>
            </a:extLst>
          </p:cNvPr>
          <p:cNvSpPr>
            <a:spLocks noGrp="1"/>
          </p:cNvSpPr>
          <p:nvPr>
            <p:ph type="title"/>
          </p:nvPr>
        </p:nvSpPr>
        <p:spPr/>
        <p:txBody>
          <a:bodyPr/>
          <a:lstStyle/>
          <a:p>
            <a:r>
              <a:rPr lang="de-DE" dirty="0"/>
              <a:t>Richtiges Zitieren</a:t>
            </a:r>
          </a:p>
        </p:txBody>
      </p:sp>
      <p:sp>
        <p:nvSpPr>
          <p:cNvPr id="3" name="Inhaltsplatzhalter 2">
            <a:extLst>
              <a:ext uri="{FF2B5EF4-FFF2-40B4-BE49-F238E27FC236}">
                <a16:creationId xmlns:a16="http://schemas.microsoft.com/office/drawing/2014/main" id="{DD45065F-FCD1-46D9-A8AA-E1D703EDCA4F}"/>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de-DE" dirty="0"/>
              <a:t> Alle Quellen, die herangezogen wurden, müssen zitiert werden</a:t>
            </a:r>
          </a:p>
          <a:p>
            <a:pPr>
              <a:buFont typeface="Arial" panose="020B0604020202020204" pitchFamily="34" charset="0"/>
              <a:buChar char="•"/>
            </a:pPr>
            <a:r>
              <a:rPr lang="de-DE" dirty="0"/>
              <a:t> Unterschieden wird zwischen wörtlichen und indirekten Zitaten</a:t>
            </a:r>
          </a:p>
          <a:p>
            <a:pPr>
              <a:buFont typeface="Arial" panose="020B0604020202020204" pitchFamily="34" charset="0"/>
              <a:buChar char="•"/>
            </a:pPr>
            <a:r>
              <a:rPr lang="de-DE" dirty="0"/>
              <a:t> wörtliche Zitate sind in Gänsefüßchen zu setzen</a:t>
            </a:r>
          </a:p>
          <a:p>
            <a:pPr>
              <a:buFont typeface="Arial" panose="020B0604020202020204" pitchFamily="34" charset="0"/>
              <a:buChar char="•"/>
            </a:pPr>
            <a:r>
              <a:rPr lang="de-DE" dirty="0"/>
              <a:t> Quellenangabe mit Fußnote</a:t>
            </a:r>
          </a:p>
          <a:p>
            <a:pPr lvl="1">
              <a:buClr>
                <a:schemeClr val="accent1"/>
              </a:buClr>
              <a:buFont typeface="Courier New" panose="02070309020205020404" pitchFamily="49" charset="0"/>
              <a:buChar char="o"/>
            </a:pPr>
            <a:r>
              <a:rPr lang="de-DE" dirty="0"/>
              <a:t>Fußnotennummer im laufenden Text, Fußnote auf derselben Seite unter dem Text</a:t>
            </a:r>
          </a:p>
          <a:p>
            <a:pPr lvl="1">
              <a:buClr>
                <a:schemeClr val="accent1"/>
              </a:buClr>
              <a:buFont typeface="Courier New" panose="02070309020205020404" pitchFamily="49" charset="0"/>
              <a:buChar char="o"/>
            </a:pPr>
            <a:r>
              <a:rPr lang="de-DE" dirty="0"/>
              <a:t>Fußnote bestehend aus Autor(en), Titel, Ort mit Jahr und Seite(n)</a:t>
            </a:r>
          </a:p>
          <a:p>
            <a:pPr lvl="1">
              <a:buClr>
                <a:schemeClr val="accent1"/>
              </a:buClr>
              <a:buFont typeface="Courier New" panose="02070309020205020404" pitchFamily="49" charset="0"/>
              <a:buChar char="o"/>
            </a:pPr>
            <a:r>
              <a:rPr lang="de-DE" dirty="0"/>
              <a:t>Fußnoten können auch zur Erörterung eines Nebengedankens verwendet werden</a:t>
            </a:r>
          </a:p>
          <a:p>
            <a:pPr>
              <a:buFont typeface="Arial" panose="020B0604020202020204" pitchFamily="34" charset="0"/>
              <a:buChar char="•"/>
            </a:pPr>
            <a:r>
              <a:rPr lang="de-DE" dirty="0"/>
              <a:t> Andere Zitiermöglichkeiten</a:t>
            </a:r>
          </a:p>
          <a:p>
            <a:pPr lvl="1">
              <a:buClr>
                <a:schemeClr val="accent1"/>
              </a:buClr>
              <a:buFont typeface="Courier New" panose="02070309020205020404" pitchFamily="49" charset="0"/>
              <a:buChar char="o"/>
            </a:pPr>
            <a:r>
              <a:rPr lang="de-DE" dirty="0"/>
              <a:t>Mit Nummern</a:t>
            </a:r>
          </a:p>
          <a:p>
            <a:pPr lvl="1">
              <a:buClr>
                <a:schemeClr val="accent1"/>
              </a:buClr>
              <a:buFont typeface="Courier New" panose="02070309020205020404" pitchFamily="49" charset="0"/>
              <a:buChar char="o"/>
            </a:pPr>
            <a:r>
              <a:rPr lang="de-DE" dirty="0"/>
              <a:t>Mit Namen</a:t>
            </a:r>
          </a:p>
          <a:p>
            <a:pPr>
              <a:buFont typeface="Arial" panose="020B0604020202020204" pitchFamily="34" charset="0"/>
              <a:buChar char="•"/>
            </a:pPr>
            <a:r>
              <a:rPr lang="de-DE" dirty="0"/>
              <a:t> NN – wenn Autor nicht zu ermitteln ist</a:t>
            </a:r>
          </a:p>
          <a:p>
            <a:pPr lvl="1">
              <a:buClr>
                <a:schemeClr val="accent1"/>
              </a:buClr>
              <a:buFont typeface="Arial" panose="020B0604020202020204" pitchFamily="34" charset="0"/>
              <a:buChar char="•"/>
            </a:pPr>
            <a:endParaRPr lang="de-DE" dirty="0"/>
          </a:p>
          <a:p>
            <a:pPr lvl="1">
              <a:buClr>
                <a:schemeClr val="accent1"/>
              </a:buClr>
              <a:buFont typeface="Courier New" panose="02070309020205020404" pitchFamily="49" charset="0"/>
              <a:buChar char="o"/>
            </a:pPr>
            <a:endParaRPr lang="de-DE" dirty="0"/>
          </a:p>
        </p:txBody>
      </p:sp>
      <p:sp>
        <p:nvSpPr>
          <p:cNvPr id="4" name="Foliennummernplatzhalter 3">
            <a:extLst>
              <a:ext uri="{FF2B5EF4-FFF2-40B4-BE49-F238E27FC236}">
                <a16:creationId xmlns:a16="http://schemas.microsoft.com/office/drawing/2014/main" id="{FD44D2EC-449D-4738-846D-987B68768F49}"/>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010434609"/>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412427"/>
      </a:dk2>
      <a:lt2>
        <a:srgbClr val="E2E4E8"/>
      </a:lt2>
      <a:accent1>
        <a:srgbClr val="E75E29"/>
      </a:accent1>
      <a:accent2>
        <a:srgbClr val="CE9616"/>
      </a:accent2>
      <a:accent3>
        <a:srgbClr val="99A81E"/>
      </a:accent3>
      <a:accent4>
        <a:srgbClr val="14B2B8"/>
      </a:accent4>
      <a:accent5>
        <a:srgbClr val="2991E7"/>
      </a:accent5>
      <a:accent6>
        <a:srgbClr val="3349DA"/>
      </a:accent6>
      <a:hlink>
        <a:srgbClr val="5174C5"/>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Breitbild</PresentationFormat>
  <Paragraphs>177</Paragraphs>
  <Slides>33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33</vt:i4>
      </vt:variant>
    </vt:vector>
  </HeadingPairs>
  <TitlesOfParts>
    <vt:vector size="39" baseType="lpstr">
      <vt:lpstr>Arial</vt:lpstr>
      <vt:lpstr>Calibri</vt:lpstr>
      <vt:lpstr>Courier New</vt:lpstr>
      <vt:lpstr>Tw Cen MT</vt:lpstr>
      <vt:lpstr>Wingdings</vt:lpstr>
      <vt:lpstr>RetrospectVTI</vt:lpstr>
      <vt:lpstr>Projektarbeit  </vt:lpstr>
      <vt:lpstr>Allgemeines</vt:lpstr>
      <vt:lpstr>Bewertungskriterien der IHK</vt:lpstr>
      <vt:lpstr>Einführung</vt:lpstr>
      <vt:lpstr>Allgemeine Regeln</vt:lpstr>
      <vt:lpstr>Formale Kriterien</vt:lpstr>
      <vt:lpstr>Formale Vorgaben und Bestandteile</vt:lpstr>
      <vt:lpstr>Kopf- und Fußzeilen</vt:lpstr>
      <vt:lpstr>Richtiges Zitieren</vt:lpstr>
      <vt:lpstr>Beispiele zum Zitieren</vt:lpstr>
      <vt:lpstr>Anhänge</vt:lpstr>
      <vt:lpstr>Abkürzungsverzeichnis</vt:lpstr>
      <vt:lpstr>Quellcode / Abbildungen</vt:lpstr>
      <vt:lpstr>Glossar</vt:lpstr>
      <vt:lpstr>Literaturverzeichnis</vt:lpstr>
      <vt:lpstr>Aufbau der Arbeit</vt:lpstr>
      <vt:lpstr>Deckblatt</vt:lpstr>
      <vt:lpstr>Inhaltsverzeichnis (Beispiel 1)</vt:lpstr>
      <vt:lpstr>Inhaltsverzeichnis (Beispiel 2)</vt:lpstr>
      <vt:lpstr>Einführung / Allgemeines/ Beispiele</vt:lpstr>
      <vt:lpstr>Planung / Spezifikation der Lösung</vt:lpstr>
      <vt:lpstr>Schaubild</vt:lpstr>
      <vt:lpstr>Umsetzung der Prozessschritte</vt:lpstr>
      <vt:lpstr>Hauptteil der Arbeit</vt:lpstr>
      <vt:lpstr>Datenbankentwurf</vt:lpstr>
      <vt:lpstr>Programmierung Beispiel 1</vt:lpstr>
      <vt:lpstr>Programmierung Beispiel 2</vt:lpstr>
      <vt:lpstr>Fazit/Ausblick</vt:lpstr>
      <vt:lpstr>Fazit/Vision</vt:lpstr>
      <vt:lpstr>Betriebswirtschaftliche Betrachtung</vt:lpstr>
      <vt:lpstr>Zeitplan</vt:lpstr>
      <vt:lpstr>Abbildungsverzeichnis</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Projektarbeit  </dc:title>
  <dc:creator>koeckeis</dc:creator>
  <cp:lastModifiedBy>Köckeis Heidi</cp:lastModifiedBy>
  <cp:revision>41</cp:revision>
  <dcterms:created xsi:type="dcterms:W3CDTF">2020-01-05T14:14:26Z</dcterms:created>
  <dcterms:modified xsi:type="dcterms:W3CDTF">2023-11-21T12:23:40Z</dcterms:modified>
</cp:coreProperties>
</file>