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1" r:id="rId3"/>
    <p:sldId id="257" r:id="rId4"/>
    <p:sldId id="258" r:id="rId5"/>
    <p:sldId id="259" r:id="rId6"/>
    <p:sldId id="260" r:id="rId7"/>
    <p:sldId id="262" r:id="rId8"/>
    <p:sldId id="263"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2812" autoAdjust="0"/>
  </p:normalViewPr>
  <p:slideViewPr>
    <p:cSldViewPr snapToGrid="0">
      <p:cViewPr varScale="1">
        <p:scale>
          <a:sx n="83" d="100"/>
          <a:sy n="83" d="100"/>
        </p:scale>
        <p:origin x="1674" y="9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AC47EC-198B-4EF9-90D1-3D8103B690CC}" type="datetimeFigureOut">
              <a:rPr lang="de-DE" smtClean="0"/>
              <a:t>07.11.2023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21B40E-D057-4D54-A531-FE34CF9C9840}" type="slidenum">
              <a:rPr lang="de-DE" smtClean="0"/>
              <a:t>‹Nr.›</a:t>
            </a:fld>
            <a:endParaRPr lang="de-DE"/>
          </a:p>
        </p:txBody>
      </p:sp>
    </p:spTree>
    <p:extLst>
      <p:ext uri="{BB962C8B-B14F-4D97-AF65-F5344CB8AC3E}">
        <p14:creationId xmlns:p14="http://schemas.microsoft.com/office/powerpoint/2010/main" val="2853369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Läuft schrittweise wie ein Wasserfall ab</a:t>
            </a:r>
          </a:p>
          <a:p>
            <a:r>
              <a:rPr lang="de-DE" dirty="0"/>
              <a:t>Alle Aufgabe werden gemäß der fixen Reihenfolge abgearbeitet</a:t>
            </a:r>
          </a:p>
          <a:p>
            <a:r>
              <a:rPr lang="de-DE" dirty="0"/>
              <a:t>Neue Aufgaben werden erst begonnen, wenn die vorherigen abgeschlossen sind</a:t>
            </a:r>
          </a:p>
          <a:p>
            <a:r>
              <a:rPr lang="de-DE" dirty="0"/>
              <a:t>Keine Feedbackprozesse innerhalb der einzelnen Prozessschritte</a:t>
            </a:r>
          </a:p>
          <a:p>
            <a:r>
              <a:rPr lang="de-DE" dirty="0"/>
              <a:t>Nur minimale Abweichungen, für kleinere Projekte</a:t>
            </a:r>
          </a:p>
          <a:p>
            <a:r>
              <a:rPr lang="de-DE" dirty="0"/>
              <a:t>Fehler erst am Ende sichtbar</a:t>
            </a:r>
          </a:p>
        </p:txBody>
      </p:sp>
      <p:sp>
        <p:nvSpPr>
          <p:cNvPr id="4" name="Foliennummernplatzhalter 3"/>
          <p:cNvSpPr>
            <a:spLocks noGrp="1"/>
          </p:cNvSpPr>
          <p:nvPr>
            <p:ph type="sldNum" sz="quarter" idx="5"/>
          </p:nvPr>
        </p:nvSpPr>
        <p:spPr/>
        <p:txBody>
          <a:bodyPr/>
          <a:lstStyle/>
          <a:p>
            <a:fld id="{1D21B40E-D057-4D54-A531-FE34CF9C9840}" type="slidenum">
              <a:rPr lang="de-DE" smtClean="0"/>
              <a:t>3</a:t>
            </a:fld>
            <a:endParaRPr lang="de-DE"/>
          </a:p>
        </p:txBody>
      </p:sp>
    </p:spTree>
    <p:extLst>
      <p:ext uri="{BB962C8B-B14F-4D97-AF65-F5344CB8AC3E}">
        <p14:creationId xmlns:p14="http://schemas.microsoft.com/office/powerpoint/2010/main" val="20626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„risikogetriebenes“ Vorgehensmodell</a:t>
            </a:r>
          </a:p>
          <a:p>
            <a:r>
              <a:rPr lang="de-DE" dirty="0"/>
              <a:t>Jeder Umlauf der Spirale entspricht einem Entwicklungsschritt bzw. einem Erkenntnisgewinn</a:t>
            </a:r>
          </a:p>
          <a:p>
            <a:r>
              <a:rPr lang="de-DE" dirty="0"/>
              <a:t>Der Winkel der Spirale ist proportional zur Zeit.</a:t>
            </a:r>
          </a:p>
          <a:p>
            <a:r>
              <a:rPr lang="de-DE" dirty="0"/>
              <a:t>Der Radius ist proportional zu den Kosten.</a:t>
            </a:r>
          </a:p>
        </p:txBody>
      </p:sp>
      <p:sp>
        <p:nvSpPr>
          <p:cNvPr id="4" name="Foliennummernplatzhalter 3"/>
          <p:cNvSpPr>
            <a:spLocks noGrp="1"/>
          </p:cNvSpPr>
          <p:nvPr>
            <p:ph type="sldNum" sz="quarter" idx="5"/>
          </p:nvPr>
        </p:nvSpPr>
        <p:spPr/>
        <p:txBody>
          <a:bodyPr/>
          <a:lstStyle/>
          <a:p>
            <a:fld id="{1D21B40E-D057-4D54-A531-FE34CF9C9840}" type="slidenum">
              <a:rPr lang="de-DE" smtClean="0"/>
              <a:t>4</a:t>
            </a:fld>
            <a:endParaRPr lang="de-DE"/>
          </a:p>
        </p:txBody>
      </p:sp>
    </p:spTree>
    <p:extLst>
      <p:ext uri="{BB962C8B-B14F-4D97-AF65-F5344CB8AC3E}">
        <p14:creationId xmlns:p14="http://schemas.microsoft.com/office/powerpoint/2010/main" val="569804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effectLst/>
                <a:latin typeface="Calibri" panose="020F0502020204030204" pitchFamily="34" charset="0"/>
                <a:ea typeface="Calibri" panose="020F0502020204030204" pitchFamily="34" charset="0"/>
                <a:cs typeface="Times New Roman" panose="02020603050405020304" pitchFamily="18" charset="0"/>
              </a:rPr>
              <a:t>Vorgehen, bei dem Prototypen hintereinander so lange entwickelt werden, bis das Produkt der Anforderungsspezifikation entspricht.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dirty="0"/>
          </a:p>
        </p:txBody>
      </p:sp>
      <p:sp>
        <p:nvSpPr>
          <p:cNvPr id="4" name="Foliennummernplatzhalter 3"/>
          <p:cNvSpPr>
            <a:spLocks noGrp="1"/>
          </p:cNvSpPr>
          <p:nvPr>
            <p:ph type="sldNum" sz="quarter" idx="5"/>
          </p:nvPr>
        </p:nvSpPr>
        <p:spPr/>
        <p:txBody>
          <a:bodyPr/>
          <a:lstStyle/>
          <a:p>
            <a:fld id="{1D21B40E-D057-4D54-A531-FE34CF9C9840}" type="slidenum">
              <a:rPr lang="de-DE" smtClean="0"/>
              <a:t>5</a:t>
            </a:fld>
            <a:endParaRPr lang="de-DE"/>
          </a:p>
        </p:txBody>
      </p:sp>
    </p:spTree>
    <p:extLst>
      <p:ext uri="{BB962C8B-B14F-4D97-AF65-F5344CB8AC3E}">
        <p14:creationId xmlns:p14="http://schemas.microsoft.com/office/powerpoint/2010/main" val="719461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Gibt es seit 1950</a:t>
            </a:r>
          </a:p>
          <a:p>
            <a:r>
              <a:rPr lang="de-DE" dirty="0"/>
              <a:t>Verwendung von Magneten, Plastikchips, farbigen Metallringen, Post-</a:t>
            </a:r>
            <a:r>
              <a:rPr lang="de-DE" dirty="0" err="1"/>
              <a:t>Its</a:t>
            </a:r>
            <a:endParaRPr lang="de-DE" dirty="0"/>
          </a:p>
          <a:p>
            <a:r>
              <a:rPr lang="de-DE" dirty="0"/>
              <a:t>Jedes der Objekte repräsentiert einen Herstellungsprozess</a:t>
            </a:r>
          </a:p>
          <a:p>
            <a:r>
              <a:rPr lang="de-DE" dirty="0"/>
              <a:t>Drei Abschnitte: zu tun, In Arbeit, erledigt</a:t>
            </a:r>
          </a:p>
          <a:p>
            <a:r>
              <a:rPr lang="de-DE" dirty="0"/>
              <a:t>Auch in digitaler Form </a:t>
            </a:r>
            <a:r>
              <a:rPr lang="de-DE" dirty="0" err="1"/>
              <a:t>vewendet</a:t>
            </a:r>
            <a:endParaRPr lang="de-DE" dirty="0"/>
          </a:p>
        </p:txBody>
      </p:sp>
      <p:sp>
        <p:nvSpPr>
          <p:cNvPr id="4" name="Foliennummernplatzhalter 3"/>
          <p:cNvSpPr>
            <a:spLocks noGrp="1"/>
          </p:cNvSpPr>
          <p:nvPr>
            <p:ph type="sldNum" sz="quarter" idx="5"/>
          </p:nvPr>
        </p:nvSpPr>
        <p:spPr/>
        <p:txBody>
          <a:bodyPr/>
          <a:lstStyle/>
          <a:p>
            <a:fld id="{1D21B40E-D057-4D54-A531-FE34CF9C9840}" type="slidenum">
              <a:rPr lang="de-DE" smtClean="0"/>
              <a:t>7</a:t>
            </a:fld>
            <a:endParaRPr lang="de-DE"/>
          </a:p>
        </p:txBody>
      </p:sp>
    </p:spTree>
    <p:extLst>
      <p:ext uri="{BB962C8B-B14F-4D97-AF65-F5344CB8AC3E}">
        <p14:creationId xmlns:p14="http://schemas.microsoft.com/office/powerpoint/2010/main" val="3695970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Scum</a:t>
            </a:r>
            <a:r>
              <a:rPr lang="de-DE" dirty="0"/>
              <a:t> = engl., Gedränge (</a:t>
            </a:r>
            <a:r>
              <a:rPr lang="de-DE" dirty="0" err="1"/>
              <a:t>uspr.aus</a:t>
            </a:r>
            <a:r>
              <a:rPr lang="de-DE" dirty="0"/>
              <a:t> Rugby)</a:t>
            </a:r>
          </a:p>
          <a:p>
            <a:r>
              <a:rPr lang="de-DE" dirty="0"/>
              <a:t>Seite 1995</a:t>
            </a:r>
          </a:p>
          <a:p>
            <a:r>
              <a:rPr lang="de-DE" dirty="0"/>
              <a:t>Kleine selbst-organisierte Einheiten, die von außen eine Richtung vorgegeben bekommen</a:t>
            </a:r>
          </a:p>
          <a:p>
            <a:r>
              <a:rPr lang="de-DE" dirty="0"/>
              <a:t>Taktik wird selbst bestimmt</a:t>
            </a:r>
          </a:p>
          <a:p>
            <a:r>
              <a:rPr lang="de-DE" dirty="0"/>
              <a:t>Agile Manifest (2001=</a:t>
            </a:r>
          </a:p>
          <a:p>
            <a:pPr marL="342900" lvl="0" indent="-342900">
              <a:lnSpc>
                <a:spcPct val="150000"/>
              </a:lnSpc>
              <a:spcBef>
                <a:spcPts val="800"/>
              </a:spcBef>
              <a:spcAft>
                <a:spcPts val="600"/>
              </a:spcAft>
              <a:buFont typeface="Calibri" panose="020F0502020204030204" pitchFamily="34" charset="0"/>
              <a:buChar char="-"/>
            </a:pPr>
            <a:r>
              <a:rPr lang="de-DE" sz="1800" dirty="0">
                <a:effectLst/>
                <a:latin typeface="Calibri" panose="020F0502020204030204" pitchFamily="34" charset="0"/>
                <a:ea typeface="Calibri" panose="020F0502020204030204" pitchFamily="34" charset="0"/>
                <a:cs typeface="Times New Roman" panose="02020603050405020304" pitchFamily="18" charset="0"/>
              </a:rPr>
              <a:t>Individuen und Interaktionen sind wichtiger als Prozesse und Werkzeuge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600"/>
              </a:spcAft>
              <a:buFont typeface="Calibri" panose="020F0502020204030204" pitchFamily="34" charset="0"/>
              <a:buChar char="-"/>
            </a:pPr>
            <a:r>
              <a:rPr lang="de-DE" sz="1800" dirty="0">
                <a:effectLst/>
                <a:latin typeface="Calibri" panose="020F0502020204030204" pitchFamily="34" charset="0"/>
                <a:ea typeface="Calibri" panose="020F0502020204030204" pitchFamily="34" charset="0"/>
                <a:cs typeface="Times New Roman" panose="02020603050405020304" pitchFamily="18" charset="0"/>
              </a:rPr>
              <a:t>Funktionierende Software ist wichtiger als umfassende Dokumentation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600"/>
              </a:spcAft>
              <a:buFont typeface="Calibri" panose="020F0502020204030204" pitchFamily="34" charset="0"/>
              <a:buChar char="-"/>
            </a:pPr>
            <a:r>
              <a:rPr lang="de-DE" sz="1800" dirty="0">
                <a:effectLst/>
                <a:latin typeface="Calibri" panose="020F0502020204030204" pitchFamily="34" charset="0"/>
                <a:ea typeface="Calibri" panose="020F0502020204030204" pitchFamily="34" charset="0"/>
                <a:cs typeface="Times New Roman" panose="02020603050405020304" pitchFamily="18" charset="0"/>
              </a:rPr>
              <a:t>Zusammenarbeit mit Kunden ist wichtiger als Vertragsverhandlungen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600"/>
              </a:spcAft>
              <a:buFont typeface="Calibri" panose="020F0502020204030204" pitchFamily="34" charset="0"/>
              <a:buChar char="-"/>
            </a:pPr>
            <a:r>
              <a:rPr lang="de-DE" sz="1800" dirty="0">
                <a:effectLst/>
                <a:latin typeface="Calibri" panose="020F0502020204030204" pitchFamily="34" charset="0"/>
                <a:ea typeface="Calibri" panose="020F0502020204030204" pitchFamily="34" charset="0"/>
                <a:cs typeface="Times New Roman" panose="02020603050405020304" pitchFamily="18" charset="0"/>
              </a:rPr>
              <a:t>Reagieren auf Veränderung ist wichtiger als Befolgen eines Plans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dirty="0"/>
          </a:p>
        </p:txBody>
      </p:sp>
      <p:sp>
        <p:nvSpPr>
          <p:cNvPr id="4" name="Foliennummernplatzhalter 3"/>
          <p:cNvSpPr>
            <a:spLocks noGrp="1"/>
          </p:cNvSpPr>
          <p:nvPr>
            <p:ph type="sldNum" sz="quarter" idx="5"/>
          </p:nvPr>
        </p:nvSpPr>
        <p:spPr/>
        <p:txBody>
          <a:bodyPr/>
          <a:lstStyle/>
          <a:p>
            <a:fld id="{1D21B40E-D057-4D54-A531-FE34CF9C9840}" type="slidenum">
              <a:rPr lang="de-DE" smtClean="0"/>
              <a:t>8</a:t>
            </a:fld>
            <a:endParaRPr lang="de-DE"/>
          </a:p>
        </p:txBody>
      </p:sp>
    </p:spTree>
    <p:extLst>
      <p:ext uri="{BB962C8B-B14F-4D97-AF65-F5344CB8AC3E}">
        <p14:creationId xmlns:p14="http://schemas.microsoft.com/office/powerpoint/2010/main" val="780050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E5FF13-360F-486F-9B85-F8E92AE2741B}"/>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07C56C03-45E2-4E9A-A90E-49C6190C21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37837AA7-3BF9-42C1-9FCA-2BB6B17C18CF}"/>
              </a:ext>
            </a:extLst>
          </p:cNvPr>
          <p:cNvSpPr>
            <a:spLocks noGrp="1"/>
          </p:cNvSpPr>
          <p:nvPr>
            <p:ph type="dt" sz="half" idx="10"/>
          </p:nvPr>
        </p:nvSpPr>
        <p:spPr/>
        <p:txBody>
          <a:bodyPr/>
          <a:lstStyle/>
          <a:p>
            <a:fld id="{C6B57BC1-827E-40E5-A376-572D08C1C818}" type="datetimeFigureOut">
              <a:rPr lang="de-DE" smtClean="0"/>
              <a:t>07.11.2023</a:t>
            </a:fld>
            <a:endParaRPr lang="de-DE"/>
          </a:p>
        </p:txBody>
      </p:sp>
      <p:sp>
        <p:nvSpPr>
          <p:cNvPr id="5" name="Fußzeilenplatzhalter 4">
            <a:extLst>
              <a:ext uri="{FF2B5EF4-FFF2-40B4-BE49-F238E27FC236}">
                <a16:creationId xmlns:a16="http://schemas.microsoft.com/office/drawing/2014/main" id="{CAEAB076-E340-4A2B-A716-54A7A5AF1AE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ACB79F4-CBF7-40E3-9960-1F7E544F5658}"/>
              </a:ext>
            </a:extLst>
          </p:cNvPr>
          <p:cNvSpPr>
            <a:spLocks noGrp="1"/>
          </p:cNvSpPr>
          <p:nvPr>
            <p:ph type="sldNum" sz="quarter" idx="12"/>
          </p:nvPr>
        </p:nvSpPr>
        <p:spPr/>
        <p:txBody>
          <a:bodyPr/>
          <a:lstStyle/>
          <a:p>
            <a:fld id="{68E2F452-722A-4340-9085-270C12C8A12F}" type="slidenum">
              <a:rPr lang="de-DE" smtClean="0"/>
              <a:t>‹Nr.›</a:t>
            </a:fld>
            <a:endParaRPr lang="de-DE"/>
          </a:p>
        </p:txBody>
      </p:sp>
    </p:spTree>
    <p:extLst>
      <p:ext uri="{BB962C8B-B14F-4D97-AF65-F5344CB8AC3E}">
        <p14:creationId xmlns:p14="http://schemas.microsoft.com/office/powerpoint/2010/main" val="3608949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9D10EE-F0E7-4EC1-9F95-413FB05CC4E0}"/>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706BD909-FDB5-4ADF-ADF9-DF29533474A1}"/>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5743E56-0B1F-4E68-BAD5-50AF5B5E1DA7}"/>
              </a:ext>
            </a:extLst>
          </p:cNvPr>
          <p:cNvSpPr>
            <a:spLocks noGrp="1"/>
          </p:cNvSpPr>
          <p:nvPr>
            <p:ph type="dt" sz="half" idx="10"/>
          </p:nvPr>
        </p:nvSpPr>
        <p:spPr/>
        <p:txBody>
          <a:bodyPr/>
          <a:lstStyle/>
          <a:p>
            <a:fld id="{C6B57BC1-827E-40E5-A376-572D08C1C818}" type="datetimeFigureOut">
              <a:rPr lang="de-DE" smtClean="0"/>
              <a:t>07.11.2023</a:t>
            </a:fld>
            <a:endParaRPr lang="de-DE"/>
          </a:p>
        </p:txBody>
      </p:sp>
      <p:sp>
        <p:nvSpPr>
          <p:cNvPr id="5" name="Fußzeilenplatzhalter 4">
            <a:extLst>
              <a:ext uri="{FF2B5EF4-FFF2-40B4-BE49-F238E27FC236}">
                <a16:creationId xmlns:a16="http://schemas.microsoft.com/office/drawing/2014/main" id="{36716E29-B0AD-4FFD-8947-05367C48C3C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3155C1C-0623-4FA4-968B-3C389FE18611}"/>
              </a:ext>
            </a:extLst>
          </p:cNvPr>
          <p:cNvSpPr>
            <a:spLocks noGrp="1"/>
          </p:cNvSpPr>
          <p:nvPr>
            <p:ph type="sldNum" sz="quarter" idx="12"/>
          </p:nvPr>
        </p:nvSpPr>
        <p:spPr/>
        <p:txBody>
          <a:bodyPr/>
          <a:lstStyle/>
          <a:p>
            <a:fld id="{68E2F452-722A-4340-9085-270C12C8A12F}" type="slidenum">
              <a:rPr lang="de-DE" smtClean="0"/>
              <a:t>‹Nr.›</a:t>
            </a:fld>
            <a:endParaRPr lang="de-DE"/>
          </a:p>
        </p:txBody>
      </p:sp>
    </p:spTree>
    <p:extLst>
      <p:ext uri="{BB962C8B-B14F-4D97-AF65-F5344CB8AC3E}">
        <p14:creationId xmlns:p14="http://schemas.microsoft.com/office/powerpoint/2010/main" val="2900992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3451A185-95C3-4C23-856B-9DFA64123F10}"/>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C4A1B041-FC6B-41FA-9213-7AD9CCBF6D3E}"/>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7AB333C-E0F2-4DCB-ABAB-9C5329B0D930}"/>
              </a:ext>
            </a:extLst>
          </p:cNvPr>
          <p:cNvSpPr>
            <a:spLocks noGrp="1"/>
          </p:cNvSpPr>
          <p:nvPr>
            <p:ph type="dt" sz="half" idx="10"/>
          </p:nvPr>
        </p:nvSpPr>
        <p:spPr/>
        <p:txBody>
          <a:bodyPr/>
          <a:lstStyle/>
          <a:p>
            <a:fld id="{C6B57BC1-827E-40E5-A376-572D08C1C818}" type="datetimeFigureOut">
              <a:rPr lang="de-DE" smtClean="0"/>
              <a:t>07.11.2023</a:t>
            </a:fld>
            <a:endParaRPr lang="de-DE"/>
          </a:p>
        </p:txBody>
      </p:sp>
      <p:sp>
        <p:nvSpPr>
          <p:cNvPr id="5" name="Fußzeilenplatzhalter 4">
            <a:extLst>
              <a:ext uri="{FF2B5EF4-FFF2-40B4-BE49-F238E27FC236}">
                <a16:creationId xmlns:a16="http://schemas.microsoft.com/office/drawing/2014/main" id="{219156EB-0CA1-4C8C-A5B0-A657A98E3A0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A7100BB-7CA4-43EA-B82A-AFA33B170F88}"/>
              </a:ext>
            </a:extLst>
          </p:cNvPr>
          <p:cNvSpPr>
            <a:spLocks noGrp="1"/>
          </p:cNvSpPr>
          <p:nvPr>
            <p:ph type="sldNum" sz="quarter" idx="12"/>
          </p:nvPr>
        </p:nvSpPr>
        <p:spPr/>
        <p:txBody>
          <a:bodyPr/>
          <a:lstStyle/>
          <a:p>
            <a:fld id="{68E2F452-722A-4340-9085-270C12C8A12F}" type="slidenum">
              <a:rPr lang="de-DE" smtClean="0"/>
              <a:t>‹Nr.›</a:t>
            </a:fld>
            <a:endParaRPr lang="de-DE"/>
          </a:p>
        </p:txBody>
      </p:sp>
    </p:spTree>
    <p:extLst>
      <p:ext uri="{BB962C8B-B14F-4D97-AF65-F5344CB8AC3E}">
        <p14:creationId xmlns:p14="http://schemas.microsoft.com/office/powerpoint/2010/main" val="2511314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9C5D05-7B5B-45A4-9999-2D9E23C658BD}"/>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490E8FB-9641-4185-BC7D-6EBA696E196D}"/>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BBFFD55-5B31-4EA7-863C-D4C145D30224}"/>
              </a:ext>
            </a:extLst>
          </p:cNvPr>
          <p:cNvSpPr>
            <a:spLocks noGrp="1"/>
          </p:cNvSpPr>
          <p:nvPr>
            <p:ph type="dt" sz="half" idx="10"/>
          </p:nvPr>
        </p:nvSpPr>
        <p:spPr/>
        <p:txBody>
          <a:bodyPr/>
          <a:lstStyle/>
          <a:p>
            <a:fld id="{C6B57BC1-827E-40E5-A376-572D08C1C818}" type="datetimeFigureOut">
              <a:rPr lang="de-DE" smtClean="0"/>
              <a:t>07.11.2023</a:t>
            </a:fld>
            <a:endParaRPr lang="de-DE"/>
          </a:p>
        </p:txBody>
      </p:sp>
      <p:sp>
        <p:nvSpPr>
          <p:cNvPr id="5" name="Fußzeilenplatzhalter 4">
            <a:extLst>
              <a:ext uri="{FF2B5EF4-FFF2-40B4-BE49-F238E27FC236}">
                <a16:creationId xmlns:a16="http://schemas.microsoft.com/office/drawing/2014/main" id="{5FB66CCC-E201-43AA-B54B-5B73D69C4AD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9272ADB-1EEE-4B24-A6BC-3EFAD7777B49}"/>
              </a:ext>
            </a:extLst>
          </p:cNvPr>
          <p:cNvSpPr>
            <a:spLocks noGrp="1"/>
          </p:cNvSpPr>
          <p:nvPr>
            <p:ph type="sldNum" sz="quarter" idx="12"/>
          </p:nvPr>
        </p:nvSpPr>
        <p:spPr/>
        <p:txBody>
          <a:bodyPr/>
          <a:lstStyle/>
          <a:p>
            <a:fld id="{68E2F452-722A-4340-9085-270C12C8A12F}" type="slidenum">
              <a:rPr lang="de-DE" smtClean="0"/>
              <a:t>‹Nr.›</a:t>
            </a:fld>
            <a:endParaRPr lang="de-DE"/>
          </a:p>
        </p:txBody>
      </p:sp>
    </p:spTree>
    <p:extLst>
      <p:ext uri="{BB962C8B-B14F-4D97-AF65-F5344CB8AC3E}">
        <p14:creationId xmlns:p14="http://schemas.microsoft.com/office/powerpoint/2010/main" val="4023392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81A43C-5DDE-4166-B583-B8F9B2828222}"/>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FEB615E1-D6FD-4F5E-A29F-E5D5663979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76B7904C-B419-42D7-A5CD-B06972FED200}"/>
              </a:ext>
            </a:extLst>
          </p:cNvPr>
          <p:cNvSpPr>
            <a:spLocks noGrp="1"/>
          </p:cNvSpPr>
          <p:nvPr>
            <p:ph type="dt" sz="half" idx="10"/>
          </p:nvPr>
        </p:nvSpPr>
        <p:spPr/>
        <p:txBody>
          <a:bodyPr/>
          <a:lstStyle/>
          <a:p>
            <a:fld id="{C6B57BC1-827E-40E5-A376-572D08C1C818}" type="datetimeFigureOut">
              <a:rPr lang="de-DE" smtClean="0"/>
              <a:t>07.11.2023</a:t>
            </a:fld>
            <a:endParaRPr lang="de-DE"/>
          </a:p>
        </p:txBody>
      </p:sp>
      <p:sp>
        <p:nvSpPr>
          <p:cNvPr id="5" name="Fußzeilenplatzhalter 4">
            <a:extLst>
              <a:ext uri="{FF2B5EF4-FFF2-40B4-BE49-F238E27FC236}">
                <a16:creationId xmlns:a16="http://schemas.microsoft.com/office/drawing/2014/main" id="{74A29B18-0A6A-4CAF-8B6A-8C0EF4D2FAF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B17BB5C-84D9-4FDE-9119-0C2D2C11E366}"/>
              </a:ext>
            </a:extLst>
          </p:cNvPr>
          <p:cNvSpPr>
            <a:spLocks noGrp="1"/>
          </p:cNvSpPr>
          <p:nvPr>
            <p:ph type="sldNum" sz="quarter" idx="12"/>
          </p:nvPr>
        </p:nvSpPr>
        <p:spPr/>
        <p:txBody>
          <a:bodyPr/>
          <a:lstStyle/>
          <a:p>
            <a:fld id="{68E2F452-722A-4340-9085-270C12C8A12F}" type="slidenum">
              <a:rPr lang="de-DE" smtClean="0"/>
              <a:t>‹Nr.›</a:t>
            </a:fld>
            <a:endParaRPr lang="de-DE"/>
          </a:p>
        </p:txBody>
      </p:sp>
    </p:spTree>
    <p:extLst>
      <p:ext uri="{BB962C8B-B14F-4D97-AF65-F5344CB8AC3E}">
        <p14:creationId xmlns:p14="http://schemas.microsoft.com/office/powerpoint/2010/main" val="440638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DAD9FD-33BA-4B51-8FFD-1F1B2BD6141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A4677FA5-8140-41DF-9B88-F8506CF4B5B7}"/>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4AEEBCC6-E385-456C-B798-F67C57F08197}"/>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A9F58FF0-BD3F-44F7-ABD8-207A27EDF72A}"/>
              </a:ext>
            </a:extLst>
          </p:cNvPr>
          <p:cNvSpPr>
            <a:spLocks noGrp="1"/>
          </p:cNvSpPr>
          <p:nvPr>
            <p:ph type="dt" sz="half" idx="10"/>
          </p:nvPr>
        </p:nvSpPr>
        <p:spPr/>
        <p:txBody>
          <a:bodyPr/>
          <a:lstStyle/>
          <a:p>
            <a:fld id="{C6B57BC1-827E-40E5-A376-572D08C1C818}" type="datetimeFigureOut">
              <a:rPr lang="de-DE" smtClean="0"/>
              <a:t>07.11.2023</a:t>
            </a:fld>
            <a:endParaRPr lang="de-DE"/>
          </a:p>
        </p:txBody>
      </p:sp>
      <p:sp>
        <p:nvSpPr>
          <p:cNvPr id="6" name="Fußzeilenplatzhalter 5">
            <a:extLst>
              <a:ext uri="{FF2B5EF4-FFF2-40B4-BE49-F238E27FC236}">
                <a16:creationId xmlns:a16="http://schemas.microsoft.com/office/drawing/2014/main" id="{8218D17E-02DE-4DD1-83AC-93688523DA3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42B59ED-8CB1-4C0C-8ACD-F506F2B7A886}"/>
              </a:ext>
            </a:extLst>
          </p:cNvPr>
          <p:cNvSpPr>
            <a:spLocks noGrp="1"/>
          </p:cNvSpPr>
          <p:nvPr>
            <p:ph type="sldNum" sz="quarter" idx="12"/>
          </p:nvPr>
        </p:nvSpPr>
        <p:spPr/>
        <p:txBody>
          <a:bodyPr/>
          <a:lstStyle/>
          <a:p>
            <a:fld id="{68E2F452-722A-4340-9085-270C12C8A12F}" type="slidenum">
              <a:rPr lang="de-DE" smtClean="0"/>
              <a:t>‹Nr.›</a:t>
            </a:fld>
            <a:endParaRPr lang="de-DE"/>
          </a:p>
        </p:txBody>
      </p:sp>
    </p:spTree>
    <p:extLst>
      <p:ext uri="{BB962C8B-B14F-4D97-AF65-F5344CB8AC3E}">
        <p14:creationId xmlns:p14="http://schemas.microsoft.com/office/powerpoint/2010/main" val="3367988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FAF7C3-7282-4DB4-88AF-E11BA808CC43}"/>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86FE03FC-12F9-46A5-9711-2B190C16B1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79967A26-245B-4993-8550-AD45E6246B47}"/>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48B6F1D7-BE88-46AF-910C-6266EF2D41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19924CE8-087B-4F0A-9252-3372C5840ED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8AE3D369-5DA7-49F0-AFCD-A686E541FCC4}"/>
              </a:ext>
            </a:extLst>
          </p:cNvPr>
          <p:cNvSpPr>
            <a:spLocks noGrp="1"/>
          </p:cNvSpPr>
          <p:nvPr>
            <p:ph type="dt" sz="half" idx="10"/>
          </p:nvPr>
        </p:nvSpPr>
        <p:spPr/>
        <p:txBody>
          <a:bodyPr/>
          <a:lstStyle/>
          <a:p>
            <a:fld id="{C6B57BC1-827E-40E5-A376-572D08C1C818}" type="datetimeFigureOut">
              <a:rPr lang="de-DE" smtClean="0"/>
              <a:t>07.11.2023</a:t>
            </a:fld>
            <a:endParaRPr lang="de-DE"/>
          </a:p>
        </p:txBody>
      </p:sp>
      <p:sp>
        <p:nvSpPr>
          <p:cNvPr id="8" name="Fußzeilenplatzhalter 7">
            <a:extLst>
              <a:ext uri="{FF2B5EF4-FFF2-40B4-BE49-F238E27FC236}">
                <a16:creationId xmlns:a16="http://schemas.microsoft.com/office/drawing/2014/main" id="{50257D73-9B37-4179-ABD9-BF292B3E274A}"/>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A8B107FB-4E4D-4C7C-A837-6988DF3E69B5}"/>
              </a:ext>
            </a:extLst>
          </p:cNvPr>
          <p:cNvSpPr>
            <a:spLocks noGrp="1"/>
          </p:cNvSpPr>
          <p:nvPr>
            <p:ph type="sldNum" sz="quarter" idx="12"/>
          </p:nvPr>
        </p:nvSpPr>
        <p:spPr/>
        <p:txBody>
          <a:bodyPr/>
          <a:lstStyle/>
          <a:p>
            <a:fld id="{68E2F452-722A-4340-9085-270C12C8A12F}" type="slidenum">
              <a:rPr lang="de-DE" smtClean="0"/>
              <a:t>‹Nr.›</a:t>
            </a:fld>
            <a:endParaRPr lang="de-DE"/>
          </a:p>
        </p:txBody>
      </p:sp>
    </p:spTree>
    <p:extLst>
      <p:ext uri="{BB962C8B-B14F-4D97-AF65-F5344CB8AC3E}">
        <p14:creationId xmlns:p14="http://schemas.microsoft.com/office/powerpoint/2010/main" val="1972470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53751B-D6C3-493B-8ABA-FCBEE607C0AD}"/>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4BE0BAA8-80F3-48AE-B036-2784BB704DE6}"/>
              </a:ext>
            </a:extLst>
          </p:cNvPr>
          <p:cNvSpPr>
            <a:spLocks noGrp="1"/>
          </p:cNvSpPr>
          <p:nvPr>
            <p:ph type="dt" sz="half" idx="10"/>
          </p:nvPr>
        </p:nvSpPr>
        <p:spPr/>
        <p:txBody>
          <a:bodyPr/>
          <a:lstStyle/>
          <a:p>
            <a:fld id="{C6B57BC1-827E-40E5-A376-572D08C1C818}" type="datetimeFigureOut">
              <a:rPr lang="de-DE" smtClean="0"/>
              <a:t>07.11.2023</a:t>
            </a:fld>
            <a:endParaRPr lang="de-DE"/>
          </a:p>
        </p:txBody>
      </p:sp>
      <p:sp>
        <p:nvSpPr>
          <p:cNvPr id="4" name="Fußzeilenplatzhalter 3">
            <a:extLst>
              <a:ext uri="{FF2B5EF4-FFF2-40B4-BE49-F238E27FC236}">
                <a16:creationId xmlns:a16="http://schemas.microsoft.com/office/drawing/2014/main" id="{257A15C2-C145-44FA-9C5E-A4C382AFED76}"/>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E6A55057-46AD-43BD-8AC7-DBD3FB3C9E35}"/>
              </a:ext>
            </a:extLst>
          </p:cNvPr>
          <p:cNvSpPr>
            <a:spLocks noGrp="1"/>
          </p:cNvSpPr>
          <p:nvPr>
            <p:ph type="sldNum" sz="quarter" idx="12"/>
          </p:nvPr>
        </p:nvSpPr>
        <p:spPr/>
        <p:txBody>
          <a:bodyPr/>
          <a:lstStyle/>
          <a:p>
            <a:fld id="{68E2F452-722A-4340-9085-270C12C8A12F}" type="slidenum">
              <a:rPr lang="de-DE" smtClean="0"/>
              <a:t>‹Nr.›</a:t>
            </a:fld>
            <a:endParaRPr lang="de-DE"/>
          </a:p>
        </p:txBody>
      </p:sp>
    </p:spTree>
    <p:extLst>
      <p:ext uri="{BB962C8B-B14F-4D97-AF65-F5344CB8AC3E}">
        <p14:creationId xmlns:p14="http://schemas.microsoft.com/office/powerpoint/2010/main" val="2162764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69A98BA-F3D7-4DB4-8EED-B9EED90B02E3}"/>
              </a:ext>
            </a:extLst>
          </p:cNvPr>
          <p:cNvSpPr>
            <a:spLocks noGrp="1"/>
          </p:cNvSpPr>
          <p:nvPr>
            <p:ph type="dt" sz="half" idx="10"/>
          </p:nvPr>
        </p:nvSpPr>
        <p:spPr/>
        <p:txBody>
          <a:bodyPr/>
          <a:lstStyle/>
          <a:p>
            <a:fld id="{C6B57BC1-827E-40E5-A376-572D08C1C818}" type="datetimeFigureOut">
              <a:rPr lang="de-DE" smtClean="0"/>
              <a:t>07.11.2023</a:t>
            </a:fld>
            <a:endParaRPr lang="de-DE"/>
          </a:p>
        </p:txBody>
      </p:sp>
      <p:sp>
        <p:nvSpPr>
          <p:cNvPr id="3" name="Fußzeilenplatzhalter 2">
            <a:extLst>
              <a:ext uri="{FF2B5EF4-FFF2-40B4-BE49-F238E27FC236}">
                <a16:creationId xmlns:a16="http://schemas.microsoft.com/office/drawing/2014/main" id="{96AC4E2C-2F50-4519-9667-A16B6D9529D8}"/>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B72DB3E8-A3A7-4D60-98A6-1B7FE8C3945B}"/>
              </a:ext>
            </a:extLst>
          </p:cNvPr>
          <p:cNvSpPr>
            <a:spLocks noGrp="1"/>
          </p:cNvSpPr>
          <p:nvPr>
            <p:ph type="sldNum" sz="quarter" idx="12"/>
          </p:nvPr>
        </p:nvSpPr>
        <p:spPr/>
        <p:txBody>
          <a:bodyPr/>
          <a:lstStyle/>
          <a:p>
            <a:fld id="{68E2F452-722A-4340-9085-270C12C8A12F}" type="slidenum">
              <a:rPr lang="de-DE" smtClean="0"/>
              <a:t>‹Nr.›</a:t>
            </a:fld>
            <a:endParaRPr lang="de-DE"/>
          </a:p>
        </p:txBody>
      </p:sp>
    </p:spTree>
    <p:extLst>
      <p:ext uri="{BB962C8B-B14F-4D97-AF65-F5344CB8AC3E}">
        <p14:creationId xmlns:p14="http://schemas.microsoft.com/office/powerpoint/2010/main" val="651007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602A34-CCF2-40E5-ACC3-08FFCD8EC8D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BA48C6FA-8994-4ED2-9321-2391B0A19E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5217D650-C5EB-48A7-973F-3219330B0F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00C03A0-0206-44D5-9D55-3296934FE04E}"/>
              </a:ext>
            </a:extLst>
          </p:cNvPr>
          <p:cNvSpPr>
            <a:spLocks noGrp="1"/>
          </p:cNvSpPr>
          <p:nvPr>
            <p:ph type="dt" sz="half" idx="10"/>
          </p:nvPr>
        </p:nvSpPr>
        <p:spPr/>
        <p:txBody>
          <a:bodyPr/>
          <a:lstStyle/>
          <a:p>
            <a:fld id="{C6B57BC1-827E-40E5-A376-572D08C1C818}" type="datetimeFigureOut">
              <a:rPr lang="de-DE" smtClean="0"/>
              <a:t>07.11.2023</a:t>
            </a:fld>
            <a:endParaRPr lang="de-DE"/>
          </a:p>
        </p:txBody>
      </p:sp>
      <p:sp>
        <p:nvSpPr>
          <p:cNvPr id="6" name="Fußzeilenplatzhalter 5">
            <a:extLst>
              <a:ext uri="{FF2B5EF4-FFF2-40B4-BE49-F238E27FC236}">
                <a16:creationId xmlns:a16="http://schemas.microsoft.com/office/drawing/2014/main" id="{27BE5B5A-4949-4F3F-BC97-AF95BD6DBBF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0C6199C-7AE8-4BAC-B377-0AB578C0AC14}"/>
              </a:ext>
            </a:extLst>
          </p:cNvPr>
          <p:cNvSpPr>
            <a:spLocks noGrp="1"/>
          </p:cNvSpPr>
          <p:nvPr>
            <p:ph type="sldNum" sz="quarter" idx="12"/>
          </p:nvPr>
        </p:nvSpPr>
        <p:spPr/>
        <p:txBody>
          <a:bodyPr/>
          <a:lstStyle/>
          <a:p>
            <a:fld id="{68E2F452-722A-4340-9085-270C12C8A12F}" type="slidenum">
              <a:rPr lang="de-DE" smtClean="0"/>
              <a:t>‹Nr.›</a:t>
            </a:fld>
            <a:endParaRPr lang="de-DE"/>
          </a:p>
        </p:txBody>
      </p:sp>
    </p:spTree>
    <p:extLst>
      <p:ext uri="{BB962C8B-B14F-4D97-AF65-F5344CB8AC3E}">
        <p14:creationId xmlns:p14="http://schemas.microsoft.com/office/powerpoint/2010/main" val="1915515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661FA7-2663-41F4-A6CB-5785B224F7C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13D74CE2-EA0C-4B66-9ECF-399E9803AE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2E7E2DE6-FB5D-4E76-87E9-179D0AD971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827E66E-1D6B-41F8-B166-E2F1046ABBC4}"/>
              </a:ext>
            </a:extLst>
          </p:cNvPr>
          <p:cNvSpPr>
            <a:spLocks noGrp="1"/>
          </p:cNvSpPr>
          <p:nvPr>
            <p:ph type="dt" sz="half" idx="10"/>
          </p:nvPr>
        </p:nvSpPr>
        <p:spPr/>
        <p:txBody>
          <a:bodyPr/>
          <a:lstStyle/>
          <a:p>
            <a:fld id="{C6B57BC1-827E-40E5-A376-572D08C1C818}" type="datetimeFigureOut">
              <a:rPr lang="de-DE" smtClean="0"/>
              <a:t>07.11.2023</a:t>
            </a:fld>
            <a:endParaRPr lang="de-DE"/>
          </a:p>
        </p:txBody>
      </p:sp>
      <p:sp>
        <p:nvSpPr>
          <p:cNvPr id="6" name="Fußzeilenplatzhalter 5">
            <a:extLst>
              <a:ext uri="{FF2B5EF4-FFF2-40B4-BE49-F238E27FC236}">
                <a16:creationId xmlns:a16="http://schemas.microsoft.com/office/drawing/2014/main" id="{3F3D94B9-79B0-4FB3-A6FF-3F171023B8E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64C1159-A345-40BA-8F67-974E677DAB0A}"/>
              </a:ext>
            </a:extLst>
          </p:cNvPr>
          <p:cNvSpPr>
            <a:spLocks noGrp="1"/>
          </p:cNvSpPr>
          <p:nvPr>
            <p:ph type="sldNum" sz="quarter" idx="12"/>
          </p:nvPr>
        </p:nvSpPr>
        <p:spPr/>
        <p:txBody>
          <a:bodyPr/>
          <a:lstStyle/>
          <a:p>
            <a:fld id="{68E2F452-722A-4340-9085-270C12C8A12F}" type="slidenum">
              <a:rPr lang="de-DE" smtClean="0"/>
              <a:t>‹Nr.›</a:t>
            </a:fld>
            <a:endParaRPr lang="de-DE"/>
          </a:p>
        </p:txBody>
      </p:sp>
    </p:spTree>
    <p:extLst>
      <p:ext uri="{BB962C8B-B14F-4D97-AF65-F5344CB8AC3E}">
        <p14:creationId xmlns:p14="http://schemas.microsoft.com/office/powerpoint/2010/main" val="450003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565B777-E171-479B-85BE-0D34E6954C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0DD282AB-38F8-4AE7-97E1-E640CA200F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9647574-5966-4C27-9CCE-85977937D6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B57BC1-827E-40E5-A376-572D08C1C818}" type="datetimeFigureOut">
              <a:rPr lang="de-DE" smtClean="0"/>
              <a:t>07.11.2023</a:t>
            </a:fld>
            <a:endParaRPr lang="de-DE"/>
          </a:p>
        </p:txBody>
      </p:sp>
      <p:sp>
        <p:nvSpPr>
          <p:cNvPr id="5" name="Fußzeilenplatzhalter 4">
            <a:extLst>
              <a:ext uri="{FF2B5EF4-FFF2-40B4-BE49-F238E27FC236}">
                <a16:creationId xmlns:a16="http://schemas.microsoft.com/office/drawing/2014/main" id="{D61949FC-5ABA-4DE8-A055-D058959B5E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2A5D0641-2D9F-4ED8-8F88-16C8E554CA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E2F452-722A-4340-9085-270C12C8A12F}" type="slidenum">
              <a:rPr lang="de-DE" smtClean="0"/>
              <a:t>‹Nr.›</a:t>
            </a:fld>
            <a:endParaRPr lang="de-DE"/>
          </a:p>
        </p:txBody>
      </p:sp>
    </p:spTree>
    <p:extLst>
      <p:ext uri="{BB962C8B-B14F-4D97-AF65-F5344CB8AC3E}">
        <p14:creationId xmlns:p14="http://schemas.microsoft.com/office/powerpoint/2010/main" val="4139631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commons.wikimedia.org/w/index.php?curid=3697528"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de.wikipedia.org/wiki/Prototyping_(Softwareentwicklu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dev-insider.de/rapid-prototyping-und-low-code-entwicklung-a-828294/"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48B49-6135-48B6-AC0F-97E5D8D1F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4C89191-1D02-40B4-9208-F34F6ADF5EAE}"/>
              </a:ext>
            </a:extLst>
          </p:cNvPr>
          <p:cNvSpPr>
            <a:spLocks noGrp="1"/>
          </p:cNvSpPr>
          <p:nvPr>
            <p:ph type="ctrTitle"/>
          </p:nvPr>
        </p:nvSpPr>
        <p:spPr>
          <a:xfrm>
            <a:off x="1329766" y="1146412"/>
            <a:ext cx="9014348" cy="2402006"/>
          </a:xfrm>
        </p:spPr>
        <p:txBody>
          <a:bodyPr anchor="b">
            <a:normAutofit/>
          </a:bodyPr>
          <a:lstStyle/>
          <a:p>
            <a:pPr algn="l"/>
            <a:r>
              <a:rPr lang="de-DE" sz="4800" dirty="0"/>
              <a:t>Vorgehensmodelle</a:t>
            </a:r>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 y="4374554"/>
            <a:ext cx="12192007" cy="2483444"/>
          </a:xfrm>
          <a:prstGeom prst="rect">
            <a:avLst/>
          </a:prstGeom>
          <a:gradFill>
            <a:gsLst>
              <a:gs pos="0">
                <a:schemeClr val="accent1">
                  <a:lumMod val="75000"/>
                </a:schemeClr>
              </a:gs>
              <a:gs pos="100000">
                <a:srgbClr val="00000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40655" y="4374554"/>
            <a:ext cx="4051344" cy="2483446"/>
          </a:xfrm>
          <a:prstGeom prst="rect">
            <a:avLst/>
          </a:prstGeom>
          <a:gradFill>
            <a:gsLst>
              <a:gs pos="4000">
                <a:schemeClr val="accent1">
                  <a:alpha val="21000"/>
                </a:schemeClr>
              </a:gs>
              <a:gs pos="83000">
                <a:schemeClr val="accent1">
                  <a:lumMod val="50000"/>
                  <a:alpha val="61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256AC18-FB41-4977-8B0C-F5082335A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379429"/>
            <a:ext cx="12191984" cy="1953928"/>
          </a:xfrm>
          <a:prstGeom prst="rect">
            <a:avLst/>
          </a:prstGeom>
          <a:gradFill>
            <a:gsLst>
              <a:gs pos="32000">
                <a:schemeClr val="accent1">
                  <a:lumMod val="50000"/>
                  <a:alpha val="0"/>
                </a:schemeClr>
              </a:gs>
              <a:gs pos="100000">
                <a:schemeClr val="accent1">
                  <a:alpha val="5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4380927"/>
            <a:ext cx="12192000" cy="2019443"/>
          </a:xfrm>
          <a:prstGeom prst="rect">
            <a:avLst/>
          </a:prstGeom>
          <a:gradFill>
            <a:gsLst>
              <a:gs pos="32000">
                <a:schemeClr val="accent1">
                  <a:lumMod val="50000"/>
                  <a:alpha val="0"/>
                </a:schemeClr>
              </a:gs>
              <a:gs pos="100000">
                <a:srgbClr val="000000">
                  <a:alpha val="45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Untertitel 2">
            <a:extLst>
              <a:ext uri="{FF2B5EF4-FFF2-40B4-BE49-F238E27FC236}">
                <a16:creationId xmlns:a16="http://schemas.microsoft.com/office/drawing/2014/main" id="{687CBEC4-7A27-49D2-B6A6-910677D81457}"/>
              </a:ext>
            </a:extLst>
          </p:cNvPr>
          <p:cNvSpPr>
            <a:spLocks noGrp="1"/>
          </p:cNvSpPr>
          <p:nvPr>
            <p:ph type="subTitle" idx="1"/>
          </p:nvPr>
        </p:nvSpPr>
        <p:spPr>
          <a:xfrm>
            <a:off x="1329765" y="4892722"/>
            <a:ext cx="6387155" cy="1078173"/>
          </a:xfrm>
        </p:spPr>
        <p:txBody>
          <a:bodyPr anchor="ctr">
            <a:normAutofit/>
          </a:bodyPr>
          <a:lstStyle/>
          <a:p>
            <a:pPr algn="l"/>
            <a:r>
              <a:rPr lang="de-DE">
                <a:solidFill>
                  <a:srgbClr val="FFFFFF"/>
                </a:solidFill>
              </a:rPr>
              <a:t>Klassisch oder Agil?</a:t>
            </a:r>
          </a:p>
        </p:txBody>
      </p:sp>
    </p:spTree>
    <p:extLst>
      <p:ext uri="{BB962C8B-B14F-4D97-AF65-F5344CB8AC3E}">
        <p14:creationId xmlns:p14="http://schemas.microsoft.com/office/powerpoint/2010/main" val="603170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lühbirne vor gelbem Hintergrund mit skizzierten Lichtstrahlen und Kabel">
            <a:extLst>
              <a:ext uri="{FF2B5EF4-FFF2-40B4-BE49-F238E27FC236}">
                <a16:creationId xmlns:a16="http://schemas.microsoft.com/office/drawing/2014/main" id="{9F632E92-B3CB-4FA3-9601-C10FB0BFE49D}"/>
              </a:ext>
            </a:extLst>
          </p:cNvPr>
          <p:cNvPicPr>
            <a:picLocks noChangeAspect="1"/>
          </p:cNvPicPr>
          <p:nvPr/>
        </p:nvPicPr>
        <p:blipFill rotWithShape="1">
          <a:blip r:embed="rId2"/>
          <a:srcRect l="13286"/>
          <a:stretch/>
        </p:blipFill>
        <p:spPr>
          <a:xfrm>
            <a:off x="2522358" y="10"/>
            <a:ext cx="9669642" cy="6857990"/>
          </a:xfrm>
          <a:prstGeom prst="rect">
            <a:avLst/>
          </a:prstGeom>
        </p:spPr>
      </p:pic>
      <p:sp>
        <p:nvSpPr>
          <p:cNvPr id="11" name="Rectangle 10">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2052C393-439E-4DD5-A344-9E89B3BA4673}"/>
              </a:ext>
            </a:extLst>
          </p:cNvPr>
          <p:cNvSpPr>
            <a:spLocks noGrp="1"/>
          </p:cNvSpPr>
          <p:nvPr>
            <p:ph type="title"/>
          </p:nvPr>
        </p:nvSpPr>
        <p:spPr>
          <a:xfrm>
            <a:off x="952228" y="743447"/>
            <a:ext cx="3973385" cy="3692028"/>
          </a:xfrm>
          <a:noFill/>
        </p:spPr>
        <p:txBody>
          <a:bodyPr vert="horz" lIns="91440" tIns="45720" rIns="91440" bIns="45720" rtlCol="0" anchor="b">
            <a:normAutofit/>
          </a:bodyPr>
          <a:lstStyle/>
          <a:p>
            <a:r>
              <a:rPr lang="en-US" sz="3600"/>
              <a:t>Klassische Vorgehensmodelle</a:t>
            </a:r>
          </a:p>
        </p:txBody>
      </p:sp>
    </p:spTree>
    <p:extLst>
      <p:ext uri="{BB962C8B-B14F-4D97-AF65-F5344CB8AC3E}">
        <p14:creationId xmlns:p14="http://schemas.microsoft.com/office/powerpoint/2010/main" val="2846417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el 5">
            <a:extLst>
              <a:ext uri="{FF2B5EF4-FFF2-40B4-BE49-F238E27FC236}">
                <a16:creationId xmlns:a16="http://schemas.microsoft.com/office/drawing/2014/main" id="{042187F1-5F27-4D9F-8048-C0249A3F2742}"/>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kern="1200" dirty="0" err="1">
                <a:solidFill>
                  <a:schemeClr val="bg1"/>
                </a:solidFill>
                <a:latin typeface="+mj-lt"/>
                <a:ea typeface="+mj-ea"/>
                <a:cs typeface="+mj-cs"/>
              </a:rPr>
              <a:t>Wasserfall</a:t>
            </a:r>
            <a:endParaRPr lang="en-US" sz="5400" kern="1200" dirty="0">
              <a:solidFill>
                <a:schemeClr val="bg1"/>
              </a:solidFill>
              <a:latin typeface="+mj-lt"/>
              <a:ea typeface="+mj-ea"/>
              <a:cs typeface="+mj-cs"/>
            </a:endParaRPr>
          </a:p>
        </p:txBody>
      </p:sp>
      <p:pic>
        <p:nvPicPr>
          <p:cNvPr id="4" name="Inhaltsplatzhalter 3">
            <a:extLst>
              <a:ext uri="{FF2B5EF4-FFF2-40B4-BE49-F238E27FC236}">
                <a16:creationId xmlns:a16="http://schemas.microsoft.com/office/drawing/2014/main" id="{EAA217D3-7F8F-4D31-B36B-5C28FD47A3AB}"/>
              </a:ext>
            </a:extLst>
          </p:cNvPr>
          <p:cNvPicPr>
            <a:picLocks noGrp="1" noChangeAspect="1"/>
          </p:cNvPicPr>
          <p:nvPr>
            <p:ph idx="1"/>
          </p:nvPr>
        </p:nvPicPr>
        <p:blipFill>
          <a:blip r:embed="rId3"/>
          <a:stretch>
            <a:fillRect/>
          </a:stretch>
        </p:blipFill>
        <p:spPr>
          <a:xfrm>
            <a:off x="1824003" y="2139351"/>
            <a:ext cx="8543993" cy="4165196"/>
          </a:xfrm>
          <a:prstGeom prst="rect">
            <a:avLst/>
          </a:prstGeom>
        </p:spPr>
      </p:pic>
    </p:spTree>
    <p:extLst>
      <p:ext uri="{BB962C8B-B14F-4D97-AF65-F5344CB8AC3E}">
        <p14:creationId xmlns:p14="http://schemas.microsoft.com/office/powerpoint/2010/main" val="3806873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Inhaltsplatzhalter 2">
            <a:extLst>
              <a:ext uri="{FF2B5EF4-FFF2-40B4-BE49-F238E27FC236}">
                <a16:creationId xmlns:a16="http://schemas.microsoft.com/office/drawing/2014/main" id="{E3E62A8F-B2BD-4A47-9ADD-0E614553B465}"/>
              </a:ext>
            </a:extLst>
          </p:cNvPr>
          <p:cNvSpPr>
            <a:spLocks noGrp="1"/>
          </p:cNvSpPr>
          <p:nvPr>
            <p:ph idx="1"/>
          </p:nvPr>
        </p:nvSpPr>
        <p:spPr>
          <a:xfrm>
            <a:off x="247135" y="806824"/>
            <a:ext cx="3581402" cy="1494117"/>
          </a:xfrm>
        </p:spPr>
        <p:txBody>
          <a:bodyPr vert="horz" lIns="91440" tIns="45720" rIns="91440" bIns="45720" rtlCol="0" anchor="b">
            <a:normAutofit/>
          </a:bodyPr>
          <a:lstStyle/>
          <a:p>
            <a:pPr marL="0" indent="0" algn="ctr">
              <a:buNone/>
            </a:pPr>
            <a:r>
              <a:rPr lang="en-US" sz="4800" kern="1200" dirty="0" err="1">
                <a:solidFill>
                  <a:srgbClr val="FFFFFF"/>
                </a:solidFill>
                <a:latin typeface="+mn-lt"/>
                <a:ea typeface="+mn-ea"/>
                <a:cs typeface="+mn-cs"/>
              </a:rPr>
              <a:t>Spiralmodell</a:t>
            </a:r>
            <a:endParaRPr lang="en-US" sz="4800" kern="1200" dirty="0">
              <a:solidFill>
                <a:srgbClr val="FFFFFF"/>
              </a:solidFill>
              <a:latin typeface="+mn-lt"/>
              <a:ea typeface="+mn-ea"/>
              <a:cs typeface="+mn-cs"/>
            </a:endParaRPr>
          </a:p>
        </p:txBody>
      </p:sp>
      <p:pic>
        <p:nvPicPr>
          <p:cNvPr id="4" name="Grafik 3">
            <a:extLst>
              <a:ext uri="{FF2B5EF4-FFF2-40B4-BE49-F238E27FC236}">
                <a16:creationId xmlns:a16="http://schemas.microsoft.com/office/drawing/2014/main" id="{7F96EA03-D482-4B37-BC31-51F6C1EFD4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508858" y="467208"/>
            <a:ext cx="7212887" cy="5923584"/>
          </a:xfrm>
          <a:prstGeom prst="rect">
            <a:avLst/>
          </a:prstGeom>
          <a:noFill/>
        </p:spPr>
      </p:pic>
      <p:sp>
        <p:nvSpPr>
          <p:cNvPr id="5" name="Textfeld 4">
            <a:extLst>
              <a:ext uri="{FF2B5EF4-FFF2-40B4-BE49-F238E27FC236}">
                <a16:creationId xmlns:a16="http://schemas.microsoft.com/office/drawing/2014/main" id="{7EF5464C-D3E4-4CC5-BFE9-5C06AE2A0A2C}"/>
              </a:ext>
            </a:extLst>
          </p:cNvPr>
          <p:cNvSpPr txBox="1"/>
          <p:nvPr/>
        </p:nvSpPr>
        <p:spPr>
          <a:xfrm>
            <a:off x="4522573" y="6487297"/>
            <a:ext cx="7212224" cy="569387"/>
          </a:xfrm>
          <a:prstGeom prst="rect">
            <a:avLst/>
          </a:prstGeom>
          <a:noFill/>
        </p:spPr>
        <p:txBody>
          <a:bodyPr wrap="square" rtlCol="0">
            <a:spAutoFit/>
          </a:bodyPr>
          <a:lstStyle/>
          <a:p>
            <a:pPr>
              <a:spcAft>
                <a:spcPts val="600"/>
              </a:spcAft>
            </a:pPr>
            <a:r>
              <a:rPr lang="fr-FR" sz="800" dirty="0">
                <a:effectLst/>
                <a:latin typeface="Calibri" panose="020F0502020204030204" pitchFamily="34" charset="0"/>
                <a:ea typeface="Calibri" panose="020F0502020204030204" pitchFamily="34" charset="0"/>
                <a:cs typeface="Times New Roman" panose="02020603050405020304" pitchFamily="18" charset="0"/>
              </a:rPr>
              <a:t>Von </a:t>
            </a:r>
            <a:r>
              <a:rPr lang="fr-FR" sz="800" dirty="0" err="1">
                <a:effectLst/>
                <a:latin typeface="Calibri" panose="020F0502020204030204" pitchFamily="34" charset="0"/>
                <a:ea typeface="Calibri" panose="020F0502020204030204" pitchFamily="34" charset="0"/>
                <a:cs typeface="Times New Roman" panose="02020603050405020304" pitchFamily="18" charset="0"/>
              </a:rPr>
              <a:t>Conny</a:t>
            </a:r>
            <a:r>
              <a:rPr lang="fr-FR" sz="800" dirty="0">
                <a:effectLst/>
                <a:latin typeface="Calibri" panose="020F0502020204030204" pitchFamily="34" charset="0"/>
                <a:ea typeface="Calibri" panose="020F0502020204030204" pitchFamily="34" charset="0"/>
                <a:cs typeface="Times New Roman" panose="02020603050405020304" pitchFamily="18" charset="0"/>
              </a:rPr>
              <a:t>, CC BY-SA 3.0, </a:t>
            </a:r>
            <a:r>
              <a:rPr lang="fr-FR" sz="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https://commons.wikimedia.org/w/index.php?curid=3697528</a:t>
            </a:r>
            <a:endParaRPr lang="fr-FR" sz="800">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endParaRPr lang="de-DE"/>
          </a:p>
        </p:txBody>
      </p:sp>
    </p:spTree>
    <p:extLst>
      <p:ext uri="{BB962C8B-B14F-4D97-AF65-F5344CB8AC3E}">
        <p14:creationId xmlns:p14="http://schemas.microsoft.com/office/powerpoint/2010/main" val="682649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3379298-C81B-487D-BA30-F73FC7CE82A5}"/>
              </a:ext>
            </a:extLst>
          </p:cNvPr>
          <p:cNvSpPr>
            <a:spLocks noGrp="1"/>
          </p:cNvSpPr>
          <p:nvPr>
            <p:ph type="title"/>
          </p:nvPr>
        </p:nvSpPr>
        <p:spPr>
          <a:xfrm>
            <a:off x="466722" y="586855"/>
            <a:ext cx="3201366" cy="3387497"/>
          </a:xfrm>
        </p:spPr>
        <p:txBody>
          <a:bodyPr anchor="b">
            <a:normAutofit/>
          </a:bodyPr>
          <a:lstStyle/>
          <a:p>
            <a:pPr marL="0" indent="0">
              <a:buNone/>
            </a:pPr>
            <a:r>
              <a:rPr lang="de-DE" sz="4800" b="1" dirty="0" err="1">
                <a:solidFill>
                  <a:schemeClr val="bg1"/>
                </a:solidFill>
              </a:rPr>
              <a:t>Prototyping</a:t>
            </a:r>
            <a:endParaRPr lang="de-DE" sz="4800" b="1" dirty="0">
              <a:solidFill>
                <a:schemeClr val="bg1"/>
              </a:solidFill>
            </a:endParaRPr>
          </a:p>
        </p:txBody>
      </p:sp>
      <p:sp>
        <p:nvSpPr>
          <p:cNvPr id="3" name="Inhaltsplatzhalter 2">
            <a:extLst>
              <a:ext uri="{FF2B5EF4-FFF2-40B4-BE49-F238E27FC236}">
                <a16:creationId xmlns:a16="http://schemas.microsoft.com/office/drawing/2014/main" id="{5B603A4F-5FEF-41BE-A4DC-1A4498FAA358}"/>
              </a:ext>
            </a:extLst>
          </p:cNvPr>
          <p:cNvSpPr>
            <a:spLocks noGrp="1"/>
          </p:cNvSpPr>
          <p:nvPr>
            <p:ph idx="1"/>
          </p:nvPr>
        </p:nvSpPr>
        <p:spPr>
          <a:xfrm>
            <a:off x="4810259" y="649480"/>
            <a:ext cx="6555347" cy="5546047"/>
          </a:xfrm>
        </p:spPr>
        <p:txBody>
          <a:bodyPr anchor="ctr">
            <a:normAutofit lnSpcReduction="10000"/>
          </a:bodyPr>
          <a:lstStyle/>
          <a:p>
            <a:endParaRPr lang="de-DE" sz="2000" dirty="0"/>
          </a:p>
          <a:p>
            <a:pPr marL="138430" indent="0">
              <a:spcBef>
                <a:spcPts val="800"/>
              </a:spcBef>
              <a:spcAft>
                <a:spcPts val="1600"/>
              </a:spcAft>
              <a:buNone/>
            </a:pPr>
            <a:r>
              <a:rPr lang="de-DE" sz="2000" i="1" dirty="0">
                <a:effectLst/>
                <a:latin typeface="Calibri" panose="020F0502020204030204" pitchFamily="34" charset="0"/>
                <a:ea typeface="Calibri" panose="020F0502020204030204" pitchFamily="34" charset="0"/>
                <a:cs typeface="Calibri" panose="020F0502020204030204" pitchFamily="34" charset="0"/>
              </a:rPr>
              <a:t>„Ein Prototyp steht für ein lauffähiges Stück Software oder eine anderweitige konkrete Modellierung (z.B. Mockup) einer Teilkomponente des Zielsystems. Dieser Prototyp dient anschließend oft als Basis für eine bessere Kommunikation mit den Kunden oder auch innerhalb des Entwicklungsteams über konkrete Dinge (statt abstrakter Modelle).“  </a:t>
            </a:r>
          </a:p>
          <a:p>
            <a:pPr marL="138430" indent="0">
              <a:spcBef>
                <a:spcPts val="800"/>
              </a:spcBef>
              <a:spcAft>
                <a:spcPts val="1600"/>
              </a:spcAft>
              <a:buNone/>
            </a:pPr>
            <a:r>
              <a:rPr lang="fr-FR" sz="2000" b="1" i="1" dirty="0">
                <a:effectLst/>
                <a:latin typeface="Calibri" panose="020F0502020204030204" pitchFamily="34" charset="0"/>
                <a:ea typeface="Calibri" panose="020F0502020204030204" pitchFamily="34" charset="0"/>
                <a:cs typeface="Calibri" panose="020F0502020204030204" pitchFamily="34" charset="0"/>
                <a:hlinkClick r:id="rId3"/>
              </a:rPr>
              <a:t>https://de.wikipedia.org/wiki/Prototyping_(Softwareentwicklung)</a:t>
            </a:r>
            <a:endParaRPr lang="fr-FR" sz="2000" b="1" i="1" dirty="0">
              <a:effectLst/>
              <a:latin typeface="Calibri" panose="020F0502020204030204" pitchFamily="34" charset="0"/>
              <a:ea typeface="Calibri" panose="020F0502020204030204" pitchFamily="34" charset="0"/>
              <a:cs typeface="Calibri" panose="020F0502020204030204" pitchFamily="34" charset="0"/>
            </a:endParaRPr>
          </a:p>
          <a:p>
            <a:pPr marL="138430" indent="0">
              <a:spcBef>
                <a:spcPts val="800"/>
              </a:spcBef>
              <a:spcAft>
                <a:spcPts val="1600"/>
              </a:spcAft>
              <a:buNone/>
            </a:pPr>
            <a:r>
              <a:rPr lang="fr-FR" sz="2000" b="1" i="1" dirty="0">
                <a:latin typeface="Calibri" panose="020F0502020204030204" pitchFamily="34" charset="0"/>
                <a:ea typeface="Calibri" panose="020F0502020204030204" pitchFamily="34" charset="0"/>
                <a:cs typeface="Calibri" panose="020F0502020204030204" pitchFamily="34" charset="0"/>
              </a:rPr>
              <a:t>Rapid </a:t>
            </a:r>
            <a:r>
              <a:rPr lang="fr-FR" sz="2000" b="1" i="1" dirty="0" err="1">
                <a:latin typeface="Calibri" panose="020F0502020204030204" pitchFamily="34" charset="0"/>
                <a:ea typeface="Calibri" panose="020F0502020204030204" pitchFamily="34" charset="0"/>
                <a:cs typeface="Calibri" panose="020F0502020204030204" pitchFamily="34" charset="0"/>
              </a:rPr>
              <a:t>Prototyping</a:t>
            </a:r>
            <a:r>
              <a:rPr lang="fr-FR" sz="2000" b="1" i="1" dirty="0">
                <a:latin typeface="Calibri" panose="020F0502020204030204" pitchFamily="34" charset="0"/>
                <a:ea typeface="Calibri" panose="020F0502020204030204" pitchFamily="34" charset="0"/>
                <a:cs typeface="Calibri" panose="020F0502020204030204" pitchFamily="34" charset="0"/>
              </a:rPr>
              <a:t>:</a:t>
            </a:r>
          </a:p>
          <a:p>
            <a:pPr marL="138430" indent="0">
              <a:spcBef>
                <a:spcPts val="800"/>
              </a:spcBef>
              <a:spcAft>
                <a:spcPts val="1600"/>
              </a:spcAft>
              <a:buNone/>
            </a:pPr>
            <a:r>
              <a:rPr lang="de-DE" sz="2000" i="1" dirty="0">
                <a:latin typeface="Calibri" panose="020F0502020204030204" pitchFamily="34" charset="0"/>
                <a:ea typeface="Calibri" panose="020F0502020204030204" pitchFamily="34" charset="0"/>
                <a:cs typeface="Calibri" panose="020F0502020204030204" pitchFamily="34" charset="0"/>
              </a:rPr>
              <a:t>Software-Prototypen können direkt mithilfe sogenannter Low-Code-Plattformen zum produktionsreifen Endprodukt weiterentwickelt werden</a:t>
            </a:r>
          </a:p>
          <a:p>
            <a:pPr marL="138430" indent="0">
              <a:spcBef>
                <a:spcPts val="800"/>
              </a:spcBef>
              <a:spcAft>
                <a:spcPts val="1600"/>
              </a:spcAft>
              <a:buNone/>
            </a:pPr>
            <a:r>
              <a:rPr lang="fr-FR" sz="2000" b="1" i="1" dirty="0">
                <a:latin typeface="Calibri" panose="020F0502020204030204" pitchFamily="34" charset="0"/>
                <a:ea typeface="Calibri" panose="020F0502020204030204" pitchFamily="34" charset="0"/>
                <a:cs typeface="Calibri" panose="020F0502020204030204" pitchFamily="34" charset="0"/>
                <a:hlinkClick r:id="rId4"/>
              </a:rPr>
              <a:t>https://www.dev-insider.de/rapid-prototyping-und-low-code-entwicklung-a-828294/</a:t>
            </a:r>
            <a:endParaRPr lang="fr-FR" sz="2000" b="1" i="1" dirty="0">
              <a:latin typeface="Calibri" panose="020F0502020204030204" pitchFamily="34" charset="0"/>
              <a:ea typeface="Calibri" panose="020F0502020204030204" pitchFamily="34" charset="0"/>
              <a:cs typeface="Calibri" panose="020F0502020204030204" pitchFamily="34" charset="0"/>
            </a:endParaRPr>
          </a:p>
          <a:p>
            <a:pPr marL="138430" indent="0">
              <a:spcBef>
                <a:spcPts val="800"/>
              </a:spcBef>
              <a:spcAft>
                <a:spcPts val="1600"/>
              </a:spcAft>
              <a:buNone/>
            </a:pPr>
            <a:endParaRPr lang="fr-FR" sz="2000" i="1" dirty="0">
              <a:latin typeface="Calibri" panose="020F0502020204030204" pitchFamily="34" charset="0"/>
              <a:ea typeface="Calibri" panose="020F0502020204030204" pitchFamily="34" charset="0"/>
              <a:cs typeface="Calibri" panose="020F0502020204030204" pitchFamily="34" charset="0"/>
            </a:endParaRPr>
          </a:p>
          <a:p>
            <a:pPr marL="138430" indent="0">
              <a:spcBef>
                <a:spcPts val="800"/>
              </a:spcBef>
              <a:spcAft>
                <a:spcPts val="1600"/>
              </a:spcAft>
              <a:buNone/>
            </a:pP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de-DE" sz="2000" dirty="0"/>
          </a:p>
        </p:txBody>
      </p:sp>
    </p:spTree>
    <p:extLst>
      <p:ext uri="{BB962C8B-B14F-4D97-AF65-F5344CB8AC3E}">
        <p14:creationId xmlns:p14="http://schemas.microsoft.com/office/powerpoint/2010/main" val="280114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olekülmodell im naturwissenschaftlichen Klassenzimmer">
            <a:extLst>
              <a:ext uri="{FF2B5EF4-FFF2-40B4-BE49-F238E27FC236}">
                <a16:creationId xmlns:a16="http://schemas.microsoft.com/office/drawing/2014/main" id="{77F7957A-8656-4B3D-BBD3-94D25FB5CB4F}"/>
              </a:ext>
            </a:extLst>
          </p:cNvPr>
          <p:cNvPicPr>
            <a:picLocks noChangeAspect="1"/>
          </p:cNvPicPr>
          <p:nvPr/>
        </p:nvPicPr>
        <p:blipFill rotWithShape="1">
          <a:blip r:embed="rId2"/>
          <a:srcRect t="15730"/>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7A3EBB6-B5EC-4CDF-9F6D-701079B4538D}"/>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a:solidFill>
                  <a:srgbClr val="FFFFFF"/>
                </a:solidFill>
              </a:rPr>
              <a:t>Agile Modelle</a:t>
            </a:r>
          </a:p>
        </p:txBody>
      </p:sp>
    </p:spTree>
    <p:extLst>
      <p:ext uri="{BB962C8B-B14F-4D97-AF65-F5344CB8AC3E}">
        <p14:creationId xmlns:p14="http://schemas.microsoft.com/office/powerpoint/2010/main" val="577111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9C36BBEC-1381-4B3B-91FA-96E32D5C329B}"/>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Kanban</a:t>
            </a:r>
          </a:p>
        </p:txBody>
      </p:sp>
      <p:pic>
        <p:nvPicPr>
          <p:cNvPr id="4" name="Picture 2">
            <a:extLst>
              <a:ext uri="{FF2B5EF4-FFF2-40B4-BE49-F238E27FC236}">
                <a16:creationId xmlns:a16="http://schemas.microsoft.com/office/drawing/2014/main" id="{BFC6A4FE-1DBD-47E0-8AFB-0A89B9B9B59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5827318" y="467208"/>
            <a:ext cx="4575968" cy="5923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647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E9A74593-71DD-43C8-AC16-D199636CA521}"/>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kern="1200">
                <a:solidFill>
                  <a:schemeClr val="bg1"/>
                </a:solidFill>
                <a:latin typeface="+mj-lt"/>
                <a:ea typeface="+mj-ea"/>
                <a:cs typeface="+mj-cs"/>
              </a:rPr>
              <a:t>Scrum</a:t>
            </a:r>
          </a:p>
        </p:txBody>
      </p:sp>
      <p:pic>
        <p:nvPicPr>
          <p:cNvPr id="4" name="Inhaltsplatzhalter 3">
            <a:extLst>
              <a:ext uri="{FF2B5EF4-FFF2-40B4-BE49-F238E27FC236}">
                <a16:creationId xmlns:a16="http://schemas.microsoft.com/office/drawing/2014/main" id="{D756C79D-A9E2-46EF-BB4A-7BA4822E0D68}"/>
              </a:ext>
            </a:extLst>
          </p:cNvPr>
          <p:cNvPicPr>
            <a:picLocks noGrp="1" noChangeAspect="1"/>
          </p:cNvPicPr>
          <p:nvPr>
            <p:ph idx="1"/>
          </p:nvPr>
        </p:nvPicPr>
        <p:blipFill>
          <a:blip r:embed="rId3"/>
          <a:stretch>
            <a:fillRect/>
          </a:stretch>
        </p:blipFill>
        <p:spPr>
          <a:xfrm>
            <a:off x="838200" y="2854922"/>
            <a:ext cx="10515599" cy="2734054"/>
          </a:xfrm>
          <a:prstGeom prst="rect">
            <a:avLst/>
          </a:prstGeom>
        </p:spPr>
      </p:pic>
    </p:spTree>
    <p:extLst>
      <p:ext uri="{BB962C8B-B14F-4D97-AF65-F5344CB8AC3E}">
        <p14:creationId xmlns:p14="http://schemas.microsoft.com/office/powerpoint/2010/main" val="82140037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327</Words>
  <Application>Microsoft Office PowerPoint</Application>
  <PresentationFormat>Breitbild</PresentationFormat>
  <Paragraphs>47</Paragraphs>
  <Slides>8</Slides>
  <Notes>5</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8</vt:i4>
      </vt:variant>
    </vt:vector>
  </HeadingPairs>
  <TitlesOfParts>
    <vt:vector size="13" baseType="lpstr">
      <vt:lpstr>Arial</vt:lpstr>
      <vt:lpstr>Calibri</vt:lpstr>
      <vt:lpstr>Calibri Light</vt:lpstr>
      <vt:lpstr>Times New Roman</vt:lpstr>
      <vt:lpstr>Office</vt:lpstr>
      <vt:lpstr>Vorgehensmodelle</vt:lpstr>
      <vt:lpstr>Klassische Vorgehensmodelle</vt:lpstr>
      <vt:lpstr>Wasserfall</vt:lpstr>
      <vt:lpstr>PowerPoint-Präsentation</vt:lpstr>
      <vt:lpstr>Prototyping</vt:lpstr>
      <vt:lpstr>Agile Modelle</vt:lpstr>
      <vt:lpstr>Kanban</vt:lpstr>
      <vt:lpstr>Scrum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Vorgehensmodelle</dc:title>
  <dc:creator>Köckeis Heidi</dc:creator>
  <cp:lastModifiedBy>Köckeis Heidi</cp:lastModifiedBy>
  <cp:revision>9</cp:revision>
  <dcterms:created xsi:type="dcterms:W3CDTF">2021-11-14T09:10:21Z</dcterms:created>
  <dcterms:modified xsi:type="dcterms:W3CDTF">2023-11-07T12:30:43Z</dcterms:modified>
</cp:coreProperties>
</file>