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  <p:sldId id="257" r:id="rId4"/>
    <p:sldId id="260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477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893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589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255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335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9/9/2023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295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9/9/2023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339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9/9/2023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045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9/9/2023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01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191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011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612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21" r:id="rId6"/>
    <p:sldLayoutId id="2147483726" r:id="rId7"/>
    <p:sldLayoutId id="2147483722" r:id="rId8"/>
    <p:sldLayoutId id="2147483723" r:id="rId9"/>
    <p:sldLayoutId id="2147483724" r:id="rId10"/>
    <p:sldLayoutId id="214748372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0A41094-8269-DBF7-E7CE-C205C22F3E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41110" y="639098"/>
            <a:ext cx="3401961" cy="3494790"/>
          </a:xfrm>
        </p:spPr>
        <p:txBody>
          <a:bodyPr>
            <a:normAutofit/>
          </a:bodyPr>
          <a:lstStyle/>
          <a:p>
            <a:r>
              <a:rPr lang="de-DE" sz="5400"/>
              <a:t>ABAP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4747404-9E27-AECB-DE6F-5412CABC0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1110" y="4455621"/>
            <a:ext cx="3417990" cy="1238616"/>
          </a:xfrm>
        </p:spPr>
        <p:txBody>
          <a:bodyPr>
            <a:normAutofit/>
          </a:bodyPr>
          <a:lstStyle/>
          <a:p>
            <a:r>
              <a:rPr lang="de-DE" sz="2000">
                <a:solidFill>
                  <a:schemeClr val="tx1">
                    <a:lumMod val="85000"/>
                    <a:lumOff val="15000"/>
                  </a:schemeClr>
                </a:solidFill>
              </a:rPr>
              <a:t>Grundlagen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EBF002-061E-29AE-0074-A4700C7077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6" r="-2" b="-2"/>
          <a:stretch/>
        </p:blipFill>
        <p:spPr>
          <a:xfrm>
            <a:off x="2415736" y="640081"/>
            <a:ext cx="3348742" cy="5054156"/>
          </a:xfrm>
          <a:prstGeom prst="rect">
            <a:avLst/>
          </a:prstGeom>
        </p:spPr>
      </p:pic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3338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44A37DD3-1B84-4776-94E1-C0AAA5C0F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11A8C52-9604-E46B-6461-44222437E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5120639"/>
            <a:ext cx="7137263" cy="12801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Beispiel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8850D7-8A76-0D97-BAC4-53AE16289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9580" y="5120639"/>
            <a:ext cx="3073745" cy="12801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500" cap="all" spc="200">
                <a:solidFill>
                  <a:srgbClr val="FFFFFF"/>
                </a:solidFill>
              </a:rPr>
              <a:t>Errechnung BMI (Body Mass Index) und Alter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E959E29-E68F-B053-F761-FEE5AE9D7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419" y="666486"/>
            <a:ext cx="6787018" cy="358015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E3191EA-3246-6E60-3F0A-B8C7C7223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1140" y="1163126"/>
            <a:ext cx="3107354" cy="2586872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767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6B54A9-F4A1-6E08-43FF-88BD85F21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Definitionen und Konventionen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411ECD-25D1-ED1F-873B-40C5DF106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CONSTANTS</a:t>
            </a:r>
            <a:r>
              <a:rPr lang="fr-FR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fr-F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cn_start</a:t>
            </a: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fr-FR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TYPE </a:t>
            </a: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 </a:t>
            </a:r>
            <a:r>
              <a:rPr lang="fr-FR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DECIMALS </a:t>
            </a:r>
            <a:r>
              <a:rPr lang="fr-FR" sz="1800" dirty="0">
                <a:solidFill>
                  <a:srgbClr val="3399FF"/>
                </a:solidFill>
                <a:effectLst/>
                <a:latin typeface="Courier New" panose="02070309020205020404" pitchFamily="49" charset="0"/>
              </a:rPr>
              <a:t>2 </a:t>
            </a:r>
            <a:r>
              <a:rPr lang="fr-FR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VALUE </a:t>
            </a:r>
            <a:r>
              <a:rPr lang="fr-FR" sz="18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'18.5'</a:t>
            </a:r>
            <a:r>
              <a:rPr lang="fr-FR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,</a:t>
            </a:r>
            <a:b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</a:t>
            </a:r>
            <a:r>
              <a:rPr lang="fr-F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cn_ende</a:t>
            </a: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fr-FR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TYPE </a:t>
            </a: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 </a:t>
            </a:r>
            <a:r>
              <a:rPr lang="fr-FR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DECIMALS </a:t>
            </a:r>
            <a:r>
              <a:rPr lang="fr-FR" sz="1800" dirty="0">
                <a:solidFill>
                  <a:srgbClr val="3399FF"/>
                </a:solidFill>
                <a:effectLst/>
                <a:latin typeface="Courier New" panose="02070309020205020404" pitchFamily="49" charset="0"/>
              </a:rPr>
              <a:t>2 </a:t>
            </a:r>
            <a:r>
              <a:rPr lang="fr-FR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VALUE </a:t>
            </a:r>
            <a:r>
              <a:rPr lang="fr-FR" sz="18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'24.9'</a:t>
            </a:r>
            <a:r>
              <a:rPr lang="fr-FR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fr-FR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PARAMETERS</a:t>
            </a:r>
            <a:r>
              <a:rPr lang="fr-FR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fr-F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pv_name</a:t>
            </a: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fr-FR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TYPE c </a:t>
            </a: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LENGTH </a:t>
            </a:r>
            <a:r>
              <a:rPr lang="fr-FR" sz="1800" dirty="0">
                <a:solidFill>
                  <a:srgbClr val="3399FF"/>
                </a:solidFill>
                <a:effectLst/>
                <a:latin typeface="Courier New" panose="02070309020205020404" pitchFamily="49" charset="0"/>
              </a:rPr>
              <a:t>20 </a:t>
            </a:r>
            <a:r>
              <a:rPr lang="fr-FR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LOWER CASE</a:t>
            </a:r>
            <a:r>
              <a:rPr lang="fr-FR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,</a:t>
            </a:r>
            <a:b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</a:t>
            </a:r>
            <a:r>
              <a:rPr lang="fr-F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pv_gdat</a:t>
            </a: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fr-FR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TYPE </a:t>
            </a:r>
            <a:r>
              <a:rPr lang="fr-F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</a:t>
            </a:r>
            <a:r>
              <a:rPr lang="fr-FR" sz="1800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fr-F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datum</a:t>
            </a:r>
            <a:r>
              <a:rPr lang="fr-FR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,</a:t>
            </a:r>
            <a:b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</a:t>
            </a:r>
            <a:r>
              <a:rPr lang="fr-F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pn_gew</a:t>
            </a: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fr-FR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TYPE i</a:t>
            </a:r>
            <a:r>
              <a:rPr lang="fr-FR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,</a:t>
            </a:r>
            <a:b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</a:t>
            </a:r>
            <a:r>
              <a:rPr lang="fr-F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pn_groe</a:t>
            </a: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fr-FR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TYPE </a:t>
            </a: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 </a:t>
            </a:r>
            <a:r>
              <a:rPr lang="fr-FR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DECIMALS </a:t>
            </a:r>
            <a:r>
              <a:rPr lang="fr-FR" sz="1800" dirty="0">
                <a:solidFill>
                  <a:srgbClr val="3399FF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fr-FR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fr-FR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lang="fr-FR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fr-F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gn_bmi</a:t>
            </a: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fr-FR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TYPE </a:t>
            </a: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 </a:t>
            </a:r>
            <a:r>
              <a:rPr lang="fr-FR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DECIMALS </a:t>
            </a:r>
            <a:r>
              <a:rPr lang="fr-FR" sz="1800" dirty="0">
                <a:solidFill>
                  <a:srgbClr val="3399FF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fr-FR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,</a:t>
            </a:r>
            <a:b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</a:t>
            </a:r>
            <a:r>
              <a:rPr lang="fr-F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gn_alter</a:t>
            </a: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fr-FR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TYPE i</a:t>
            </a:r>
            <a:r>
              <a:rPr lang="fr-FR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fr-FR" dirty="0"/>
              <a:t> 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3BC4436-9950-0253-372D-B49672CC210D}"/>
              </a:ext>
            </a:extLst>
          </p:cNvPr>
          <p:cNvSpPr txBox="1"/>
          <p:nvPr/>
        </p:nvSpPr>
        <p:spPr>
          <a:xfrm>
            <a:off x="7610764" y="3429000"/>
            <a:ext cx="36853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Konventionen</a:t>
            </a:r>
          </a:p>
          <a:p>
            <a:r>
              <a:rPr lang="de-DE" dirty="0"/>
              <a:t>Erster Präfix: </a:t>
            </a:r>
          </a:p>
          <a:p>
            <a:r>
              <a:rPr lang="de-DE" dirty="0"/>
              <a:t>	c für Konstante</a:t>
            </a:r>
          </a:p>
          <a:p>
            <a:r>
              <a:rPr lang="de-DE" dirty="0"/>
              <a:t>	p für Parameter</a:t>
            </a:r>
          </a:p>
          <a:p>
            <a:r>
              <a:rPr lang="de-DE" dirty="0"/>
              <a:t>	g für global</a:t>
            </a:r>
          </a:p>
          <a:p>
            <a:r>
              <a:rPr lang="de-DE" dirty="0"/>
              <a:t>Zweiter Präfix:</a:t>
            </a:r>
          </a:p>
          <a:p>
            <a:r>
              <a:rPr lang="de-DE" dirty="0"/>
              <a:t>	n für nummerisch</a:t>
            </a:r>
          </a:p>
          <a:p>
            <a:r>
              <a:rPr lang="de-DE" dirty="0"/>
              <a:t>	v für Variable</a:t>
            </a:r>
          </a:p>
        </p:txBody>
      </p:sp>
    </p:spTree>
    <p:extLst>
      <p:ext uri="{BB962C8B-B14F-4D97-AF65-F5344CB8AC3E}">
        <p14:creationId xmlns:p14="http://schemas.microsoft.com/office/powerpoint/2010/main" val="1606174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8E4C09-A669-6D3F-7416-478C68A95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Errechnen und Ausgabe (BMI)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E5A8F9-1D29-EDBF-B8F4-FEBB51DAF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WRITE</a:t>
            </a:r>
            <a:r>
              <a:rPr lang="fr-FR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/ |</a:t>
            </a:r>
            <a:r>
              <a:rPr lang="fr-F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Hallo</a:t>
            </a: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{ </a:t>
            </a:r>
            <a:r>
              <a:rPr lang="fr-F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pv_name</a:t>
            </a: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} !|</a:t>
            </a:r>
            <a:r>
              <a:rPr lang="fr-FR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fr-FR" sz="1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"BMI-Formel = </a:t>
            </a:r>
            <a:r>
              <a:rPr lang="fr-FR" sz="1200" i="1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Körpergewicht</a:t>
            </a:r>
            <a:r>
              <a:rPr lang="fr-FR" sz="1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 (in kg) </a:t>
            </a:r>
            <a:r>
              <a:rPr lang="fr-FR" sz="1200" i="1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geteilt</a:t>
            </a:r>
            <a:r>
              <a:rPr lang="fr-FR" sz="1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fr-FR" sz="1200" i="1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durch</a:t>
            </a:r>
            <a:r>
              <a:rPr lang="fr-FR" sz="1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fr-FR" sz="1200" i="1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Körpergröße</a:t>
            </a:r>
            <a:r>
              <a:rPr lang="fr-FR" sz="1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 (in m) </a:t>
            </a:r>
            <a:r>
              <a:rPr lang="fr-FR" sz="1200" i="1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zum</a:t>
            </a:r>
            <a:r>
              <a:rPr lang="fr-FR" sz="1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 Quadrat</a:t>
            </a:r>
            <a:r>
              <a:rPr lang="fr-FR" sz="18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fr-F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gn_bmi</a:t>
            </a: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fr-FR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fr-F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pn_gew</a:t>
            </a: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/ </a:t>
            </a:r>
            <a:r>
              <a:rPr lang="fr-FR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( </a:t>
            </a:r>
            <a:r>
              <a:rPr lang="fr-F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pn_groe</a:t>
            </a: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** </a:t>
            </a:r>
            <a:r>
              <a:rPr lang="fr-FR" sz="1800" dirty="0">
                <a:solidFill>
                  <a:srgbClr val="3399FF"/>
                </a:solidFill>
                <a:effectLst/>
                <a:latin typeface="Courier New" panose="02070309020205020404" pitchFamily="49" charset="0"/>
              </a:rPr>
              <a:t>2 </a:t>
            </a:r>
            <a:r>
              <a:rPr lang="fr-FR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).</a:t>
            </a:r>
            <a:b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fr-FR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WRITE</a:t>
            </a:r>
            <a:r>
              <a:rPr lang="fr-FR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/ |</a:t>
            </a:r>
            <a:r>
              <a:rPr lang="fr-F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Ihr</a:t>
            </a: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BMI </a:t>
            </a:r>
            <a:r>
              <a:rPr lang="fr-F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lautet</a:t>
            </a:r>
            <a:r>
              <a:rPr lang="fr-FR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:  </a:t>
            </a: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 </a:t>
            </a:r>
            <a:r>
              <a:rPr lang="fr-F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gn_bmi</a:t>
            </a: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}|</a:t>
            </a:r>
            <a:r>
              <a:rPr lang="fr-FR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fr-FR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 </a:t>
            </a:r>
            <a:r>
              <a:rPr lang="fr-F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gn_bmi</a:t>
            </a: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fr-FR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BETWEEN </a:t>
            </a:r>
            <a:r>
              <a:rPr lang="fr-F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cn_start</a:t>
            </a: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fr-FR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AND </a:t>
            </a:r>
            <a:r>
              <a:rPr lang="fr-F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cn_ende</a:t>
            </a:r>
            <a:r>
              <a:rPr lang="fr-FR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fr-FR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WRITE</a:t>
            </a:r>
            <a:r>
              <a:rPr lang="fr-FR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/ </a:t>
            </a:r>
            <a:r>
              <a:rPr lang="fr-FR" sz="18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fr-FR" sz="1800" dirty="0" err="1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Sie</a:t>
            </a:r>
            <a:r>
              <a:rPr lang="fr-FR" sz="18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fr-FR" sz="1800" dirty="0" err="1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haben</a:t>
            </a:r>
            <a:r>
              <a:rPr lang="fr-FR" sz="18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fr-FR" sz="1800" dirty="0" err="1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Normalgewicht</a:t>
            </a:r>
            <a:r>
              <a:rPr lang="fr-FR" sz="18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.'</a:t>
            </a:r>
            <a:r>
              <a:rPr lang="fr-FR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fr-FR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ELSEIF </a:t>
            </a:r>
            <a:r>
              <a:rPr lang="fr-F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gn_bmi</a:t>
            </a: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&lt; </a:t>
            </a:r>
            <a:r>
              <a:rPr lang="fr-F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cn_start</a:t>
            </a:r>
            <a:r>
              <a:rPr lang="fr-FR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fr-FR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WRITE</a:t>
            </a:r>
            <a:r>
              <a:rPr lang="fr-FR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/ </a:t>
            </a:r>
            <a:r>
              <a:rPr lang="fr-FR" sz="18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fr-FR" sz="1800" dirty="0" err="1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Sie</a:t>
            </a:r>
            <a:r>
              <a:rPr lang="fr-FR" sz="18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fr-FR" sz="1800" dirty="0" err="1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haben</a:t>
            </a:r>
            <a:r>
              <a:rPr lang="fr-FR" sz="18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fr-FR" sz="1800" dirty="0" err="1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Untergewicht</a:t>
            </a:r>
            <a:r>
              <a:rPr lang="fr-FR" sz="18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.'</a:t>
            </a:r>
            <a:r>
              <a:rPr lang="fr-FR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fr-FR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ELSEIF </a:t>
            </a:r>
            <a:r>
              <a:rPr lang="fr-F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gn_bmi</a:t>
            </a: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&gt; </a:t>
            </a:r>
            <a:r>
              <a:rPr lang="fr-F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cn_ende</a:t>
            </a:r>
            <a:r>
              <a:rPr lang="fr-FR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fr-FR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WRITE</a:t>
            </a:r>
            <a:r>
              <a:rPr lang="fr-FR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/ </a:t>
            </a:r>
            <a:r>
              <a:rPr lang="fr-FR" sz="18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fr-FR" sz="1800" dirty="0" err="1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Sie</a:t>
            </a:r>
            <a:r>
              <a:rPr lang="fr-FR" sz="18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fr-FR" sz="1800" dirty="0" err="1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haben</a:t>
            </a:r>
            <a:r>
              <a:rPr lang="fr-FR" sz="18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fr-FR" sz="1800" dirty="0" err="1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Übergewicht</a:t>
            </a:r>
            <a:r>
              <a:rPr lang="fr-FR" sz="18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.'</a:t>
            </a:r>
            <a:r>
              <a:rPr lang="fr-FR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fr-FR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ENDIF</a:t>
            </a:r>
            <a:r>
              <a:rPr lang="fr-FR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fr-FR" dirty="0"/>
              <a:t> 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79FE7BB-D7DC-40C4-BCBE-2DABBEB47781}"/>
              </a:ext>
            </a:extLst>
          </p:cNvPr>
          <p:cNvSpPr txBox="1"/>
          <p:nvPr/>
        </p:nvSpPr>
        <p:spPr>
          <a:xfrm>
            <a:off x="7408190" y="3159910"/>
            <a:ext cx="34406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Stringverarbeitung</a:t>
            </a:r>
            <a:endParaRPr lang="de-DE" b="1" dirty="0"/>
          </a:p>
          <a:p>
            <a:pPr marL="285750" indent="-285750">
              <a:buFontTx/>
              <a:buChar char="-"/>
            </a:pPr>
            <a:r>
              <a:rPr lang="de-DE" b="1" dirty="0"/>
              <a:t>Variante 1:</a:t>
            </a:r>
            <a:br>
              <a:rPr lang="de-DE" dirty="0"/>
            </a:br>
            <a:r>
              <a:rPr lang="de-DE" dirty="0" err="1"/>
              <a:t>Concatenate</a:t>
            </a:r>
            <a:r>
              <a:rPr lang="de-DE" dirty="0"/>
              <a:t> a b </a:t>
            </a:r>
            <a:r>
              <a:rPr lang="de-DE" dirty="0" err="1"/>
              <a:t>into</a:t>
            </a:r>
            <a:r>
              <a:rPr lang="de-DE" dirty="0"/>
              <a:t> c </a:t>
            </a:r>
            <a:r>
              <a:rPr lang="de-DE" dirty="0" err="1"/>
              <a:t>separated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.</a:t>
            </a:r>
          </a:p>
          <a:p>
            <a:pPr marL="285750" indent="-285750">
              <a:buFontTx/>
              <a:buChar char="-"/>
            </a:pPr>
            <a:r>
              <a:rPr lang="de-DE" b="1" dirty="0"/>
              <a:t>Variante 2: </a:t>
            </a:r>
            <a:r>
              <a:rPr lang="de-DE" dirty="0"/>
              <a:t>Pipeline</a:t>
            </a:r>
            <a:br>
              <a:rPr lang="de-DE" dirty="0"/>
            </a:br>
            <a:r>
              <a:rPr lang="de-DE" dirty="0"/>
              <a:t>| Text { Variable }|</a:t>
            </a:r>
          </a:p>
          <a:p>
            <a:pPr marL="285750" indent="-285750">
              <a:buFontTx/>
              <a:buChar char="-"/>
            </a:pPr>
            <a:r>
              <a:rPr lang="de-DE" b="1" dirty="0"/>
              <a:t>Variante 3: </a:t>
            </a:r>
            <a:br>
              <a:rPr lang="de-DE" dirty="0"/>
            </a:br>
            <a:r>
              <a:rPr lang="de-DE" dirty="0"/>
              <a:t>c = a &amp;&amp; ` ` &amp;&amp; b.</a:t>
            </a:r>
          </a:p>
        </p:txBody>
      </p:sp>
    </p:spTree>
    <p:extLst>
      <p:ext uri="{BB962C8B-B14F-4D97-AF65-F5344CB8AC3E}">
        <p14:creationId xmlns:p14="http://schemas.microsoft.com/office/powerpoint/2010/main" val="546834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5E32CA-C3FD-E14A-E717-7FDC19E6E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Alter berechnen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600944-F59D-FA12-71BD-89CBA208D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sz="18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"Alter </a:t>
            </a:r>
            <a:r>
              <a:rPr lang="fr-FR" sz="1800" i="1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berechnen</a:t>
            </a:r>
            <a:b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fr-FR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 </a:t>
            </a:r>
            <a:r>
              <a:rPr lang="fr-F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pv_gdat</a:t>
            </a: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fr-FR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IS NOT INITIAL</a:t>
            </a:r>
            <a:r>
              <a:rPr lang="fr-FR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fr-F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gn_alter</a:t>
            </a: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fr-FR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fr-F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</a:t>
            </a:r>
            <a:r>
              <a:rPr lang="fr-FR" sz="1800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fr-F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datum</a:t>
            </a: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fr-FR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 </a:t>
            </a:r>
            <a:r>
              <a:rPr lang="fr-F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pv_gdat</a:t>
            </a:r>
            <a:r>
              <a:rPr lang="fr-FR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fr-F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gn_alter</a:t>
            </a: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fr-FR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fr-F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gn_alter</a:t>
            </a: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/ </a:t>
            </a:r>
            <a:r>
              <a:rPr lang="fr-FR" sz="18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'365.25'</a:t>
            </a:r>
            <a:r>
              <a:rPr lang="fr-FR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fr-FR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WRITE</a:t>
            </a:r>
            <a:r>
              <a:rPr lang="fr-FR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/ |</a:t>
            </a:r>
            <a:r>
              <a:rPr lang="fr-F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Ihr</a:t>
            </a: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Alter</a:t>
            </a:r>
            <a:r>
              <a:rPr lang="fr-FR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 </a:t>
            </a:r>
            <a:r>
              <a:rPr lang="fr-F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gn_alter</a:t>
            </a: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}|</a:t>
            </a:r>
            <a:r>
              <a:rPr lang="fr-FR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fr-FR" sz="18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 Alter </a:t>
            </a:r>
            <a:r>
              <a:rPr lang="fr-FR" sz="1800" i="1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berechnen</a:t>
            </a:r>
            <a:r>
              <a:rPr lang="fr-FR" sz="18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 mit FBS</a:t>
            </a:r>
            <a:b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fr-FR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CALL FUNCTION </a:t>
            </a:r>
            <a:r>
              <a:rPr lang="fr-FR" sz="18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'COMPUTE_YEARS_BETWEEN_DATES'</a:t>
            </a:r>
            <a:b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</a:t>
            </a:r>
            <a:r>
              <a:rPr lang="fr-FR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EXPORTING</a:t>
            </a:r>
            <a:b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fr-F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first_date</a:t>
            </a: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</a:t>
            </a:r>
            <a:r>
              <a:rPr lang="fr-FR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fr-F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pv_gdat</a:t>
            </a:r>
            <a:b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fr-F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second_date</a:t>
            </a: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</a:t>
            </a:r>
            <a:r>
              <a:rPr lang="fr-FR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fr-F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</a:t>
            </a:r>
            <a:r>
              <a:rPr lang="fr-FR" sz="1800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fr-F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datum</a:t>
            </a:r>
            <a:b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</a:t>
            </a:r>
            <a:r>
              <a:rPr lang="fr-FR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IMPORTING</a:t>
            </a:r>
            <a:b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fr-F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years_between_dates</a:t>
            </a: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fr-FR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fr-F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gn_alter</a:t>
            </a:r>
            <a:r>
              <a:rPr lang="fr-FR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fr-FR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WRITE</a:t>
            </a:r>
            <a:r>
              <a:rPr lang="fr-FR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/ |</a:t>
            </a:r>
            <a:r>
              <a:rPr lang="fr-F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Ihr</a:t>
            </a: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Alter </a:t>
            </a:r>
            <a:r>
              <a:rPr lang="fr-FR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Variante FBS</a:t>
            </a:r>
            <a:r>
              <a:rPr lang="fr-FR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): </a:t>
            </a: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 </a:t>
            </a:r>
            <a:r>
              <a:rPr lang="fr-F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gn_alter</a:t>
            </a: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}|</a:t>
            </a:r>
            <a:r>
              <a:rPr lang="fr-FR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fr-FR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ENDIF</a:t>
            </a:r>
            <a:r>
              <a:rPr lang="fr-FR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fr-FR" dirty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2069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4C869C3B-5565-4AAC-86A8-9EB0AB1C6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1A3754A-2461-02BC-9558-D87B52820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23" y="3807725"/>
            <a:ext cx="10909073" cy="14470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Texte (Mehrsprachenfähigkeit)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1D2EAC-A19A-2CCC-56AD-9AD9071EC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1474" y="5576520"/>
            <a:ext cx="9622971" cy="69131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000" cap="all" spc="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Springen</a:t>
            </a:r>
            <a:r>
              <a:rPr lang="en-US" sz="2000" cap="all" spc="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– </a:t>
            </a:r>
            <a:r>
              <a:rPr lang="en-US" sz="2000" cap="all" spc="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Textelemente</a:t>
            </a:r>
            <a:r>
              <a:rPr lang="en-US" sz="2000" cap="all" spc="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– </a:t>
            </a:r>
            <a:r>
              <a:rPr lang="en-US" sz="2000" cap="all" spc="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Selektionstexte</a:t>
            </a:r>
            <a:r>
              <a:rPr lang="en-US" sz="2000" cap="all" spc="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2322CB9-93C5-69C2-AD29-E065481BE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009" y="950006"/>
            <a:ext cx="5091318" cy="2571116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41136EC-EC34-4D08-B5AB-8CE5870B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600" y="5415653"/>
            <a:ext cx="86868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64CBAAB-7956-4763-9F69-A3FDBF1AC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6176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1A3754A-2461-02BC-9558-D87B52820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de-DE" dirty="0"/>
              <a:t>Nachrichten</a:t>
            </a:r>
          </a:p>
        </p:txBody>
      </p:sp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E35A297A-6D68-967D-838A-FA5767CF3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2265093"/>
            <a:ext cx="5115347" cy="2007773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1D2EAC-A19A-2CCC-56AD-9AD9071EC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407436"/>
            <a:ext cx="5127172" cy="3461658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de-DE" sz="900" dirty="0"/>
              <a:t>Fehlermeldungen und Erfolgsmeldungen sollten in einer Nachrichtenklasse hinterlegt werden (Grund: Wiederverwendbarkeit, Mehrsprachenfähigkeit)</a:t>
            </a:r>
          </a:p>
          <a:p>
            <a:pPr>
              <a:lnSpc>
                <a:spcPct val="110000"/>
              </a:lnSpc>
            </a:pPr>
            <a:r>
              <a:rPr lang="de-DE" sz="900" b="1" dirty="0"/>
              <a:t>Beispiel</a:t>
            </a:r>
            <a:r>
              <a:rPr lang="de-DE" sz="900" dirty="0"/>
              <a:t>: Wird bei der Körpergröße = 0 eingegeben, dann soll eine Fehlermeldung erscheinen und keine Ausgabe erfolgen.</a:t>
            </a:r>
          </a:p>
          <a:p>
            <a:pPr>
              <a:lnSpc>
                <a:spcPct val="110000"/>
              </a:lnSpc>
            </a:pPr>
            <a:r>
              <a:rPr lang="de-DE" sz="900" b="1" dirty="0"/>
              <a:t>Anlegen von Nachrichtenklassen</a:t>
            </a:r>
          </a:p>
          <a:p>
            <a:pPr>
              <a:lnSpc>
                <a:spcPct val="110000"/>
              </a:lnSpc>
            </a:pPr>
            <a:r>
              <a:rPr lang="de-DE" sz="900" dirty="0"/>
              <a:t>RMT (beim Paket) - Anlegen – Weitere (1) – Nachrichtenklasse – Nachrichtenklasse anlegen </a:t>
            </a:r>
          </a:p>
          <a:p>
            <a:pPr>
              <a:lnSpc>
                <a:spcPct val="110000"/>
              </a:lnSpc>
            </a:pPr>
            <a:r>
              <a:rPr lang="de-DE" sz="900" b="1" dirty="0"/>
              <a:t>Nachrichtenklassen einbinden</a:t>
            </a:r>
          </a:p>
          <a:p>
            <a:pPr>
              <a:lnSpc>
                <a:spcPct val="110000"/>
              </a:lnSpc>
            </a:pPr>
            <a:r>
              <a:rPr lang="fr-FR" sz="900" dirty="0">
                <a:effectLst/>
                <a:latin typeface="Courier New" panose="02070309020205020404" pitchFamily="49" charset="0"/>
              </a:rPr>
              <a:t>REPORT zkoe1_12a_u_vb1 MESSAGE-ID zkoe1_12a_u_nk.</a:t>
            </a:r>
          </a:p>
          <a:p>
            <a:pPr>
              <a:lnSpc>
                <a:spcPct val="110000"/>
              </a:lnSpc>
            </a:pPr>
            <a:r>
              <a:rPr lang="de-DE" sz="900" b="1" dirty="0"/>
              <a:t>Nachricht</a:t>
            </a:r>
            <a:r>
              <a:rPr lang="fr-FR" sz="900" b="1" dirty="0"/>
              <a:t> </a:t>
            </a:r>
            <a:r>
              <a:rPr lang="de-DE" sz="900" b="1" dirty="0"/>
              <a:t>auslösen</a:t>
            </a:r>
          </a:p>
          <a:p>
            <a:pPr>
              <a:lnSpc>
                <a:spcPct val="110000"/>
              </a:lnSpc>
            </a:pPr>
            <a:r>
              <a:rPr lang="fr-FR" sz="900" dirty="0">
                <a:effectLst/>
                <a:latin typeface="Courier New" panose="02070309020205020404" pitchFamily="49" charset="0"/>
              </a:rPr>
              <a:t>IF </a:t>
            </a:r>
            <a:r>
              <a:rPr lang="fr-FR" sz="900" dirty="0" err="1">
                <a:effectLst/>
                <a:latin typeface="Courier New" panose="02070309020205020404" pitchFamily="49" charset="0"/>
              </a:rPr>
              <a:t>pn_groe</a:t>
            </a:r>
            <a:r>
              <a:rPr lang="fr-FR" sz="900" dirty="0">
                <a:effectLst/>
                <a:latin typeface="Courier New" panose="02070309020205020404" pitchFamily="49" charset="0"/>
              </a:rPr>
              <a:t> = 0.</a:t>
            </a:r>
            <a:br>
              <a:rPr lang="fr-FR" sz="900" dirty="0">
                <a:effectLst/>
                <a:latin typeface="Courier New" panose="02070309020205020404" pitchFamily="49" charset="0"/>
              </a:rPr>
            </a:br>
            <a:r>
              <a:rPr lang="fr-FR" sz="900" dirty="0">
                <a:effectLst/>
                <a:latin typeface="Courier New" panose="02070309020205020404" pitchFamily="49" charset="0"/>
              </a:rPr>
              <a:t>    MESSAGE E001.</a:t>
            </a:r>
            <a:br>
              <a:rPr lang="fr-FR" sz="900" dirty="0">
                <a:effectLst/>
                <a:latin typeface="Courier New" panose="02070309020205020404" pitchFamily="49" charset="0"/>
              </a:rPr>
            </a:br>
            <a:r>
              <a:rPr lang="fr-FR" sz="900" dirty="0">
                <a:effectLst/>
                <a:latin typeface="Courier New" panose="02070309020205020404" pitchFamily="49" charset="0"/>
              </a:rPr>
              <a:t>ENDIF.</a:t>
            </a:r>
            <a:r>
              <a:rPr lang="fr-FR" sz="900" dirty="0"/>
              <a:t> </a:t>
            </a:r>
          </a:p>
          <a:p>
            <a:pPr>
              <a:lnSpc>
                <a:spcPct val="110000"/>
              </a:lnSpc>
            </a:pPr>
            <a:r>
              <a:rPr lang="de-DE" sz="900" dirty="0"/>
              <a:t>Es gibt auch die Möglichkeit von Parametern. Diese werden mit &amp; eingefügt und beim Auslösen mit WITH befüllt.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30077A9-BF43-9BCC-12FF-D2A45A5AF81A}"/>
              </a:ext>
            </a:extLst>
          </p:cNvPr>
          <p:cNvSpPr txBox="1"/>
          <p:nvPr/>
        </p:nvSpPr>
        <p:spPr>
          <a:xfrm>
            <a:off x="1759058" y="4645959"/>
            <a:ext cx="44867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Einige Fehlerarten</a:t>
            </a:r>
          </a:p>
          <a:p>
            <a:r>
              <a:rPr lang="de-DE" sz="1200" dirty="0"/>
              <a:t>E 	Fehler, wird in Statusleiste ausgegeben, 	Programm wird nicht weitergeführt</a:t>
            </a:r>
          </a:p>
          <a:p>
            <a:r>
              <a:rPr lang="de-DE" sz="1200" dirty="0"/>
              <a:t>S 	Erfolg, wird in Statusleiste ausgegeben</a:t>
            </a:r>
          </a:p>
          <a:p>
            <a:r>
              <a:rPr lang="de-DE" sz="1200" dirty="0"/>
              <a:t>I	Information, </a:t>
            </a:r>
            <a:r>
              <a:rPr lang="de-DE" sz="1200" dirty="0" err="1"/>
              <a:t>PopupFenster</a:t>
            </a:r>
            <a:endParaRPr lang="de-DE" sz="1200" dirty="0"/>
          </a:p>
          <a:p>
            <a:r>
              <a:rPr lang="de-DE" sz="1200" dirty="0"/>
              <a:t>A	Abort, verlässt das Programm, usw.</a:t>
            </a:r>
          </a:p>
          <a:p>
            <a:r>
              <a:rPr lang="de-DE" sz="1200" b="1" dirty="0"/>
              <a:t>Sonderfall: </a:t>
            </a:r>
            <a:r>
              <a:rPr lang="de-DE" sz="1200" dirty="0"/>
              <a:t>MESSAGE S001 DISPLAY LIKE ‘E‘.</a:t>
            </a:r>
          </a:p>
        </p:txBody>
      </p:sp>
    </p:spTree>
    <p:extLst>
      <p:ext uri="{BB962C8B-B14F-4D97-AF65-F5344CB8AC3E}">
        <p14:creationId xmlns:p14="http://schemas.microsoft.com/office/powerpoint/2010/main" val="196878839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Univers Condense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Univers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584</Words>
  <Application>Microsoft Office PowerPoint</Application>
  <PresentationFormat>Breitbild</PresentationFormat>
  <Paragraphs>40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Calibri</vt:lpstr>
      <vt:lpstr>Courier New</vt:lpstr>
      <vt:lpstr>Univers</vt:lpstr>
      <vt:lpstr>Univers Condensed</vt:lpstr>
      <vt:lpstr>RetrospectVTI</vt:lpstr>
      <vt:lpstr>ABAP</vt:lpstr>
      <vt:lpstr>Beispiel</vt:lpstr>
      <vt:lpstr>Definitionen und Konventionen</vt:lpstr>
      <vt:lpstr>Errechnen und Ausgabe (BMI)</vt:lpstr>
      <vt:lpstr>Alter berechnen</vt:lpstr>
      <vt:lpstr>Texte (Mehrsprachenfähigkeit)</vt:lpstr>
      <vt:lpstr>Nachrichten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ABAP</dc:title>
  <dc:creator>Köckeis Heidi</dc:creator>
  <cp:lastModifiedBy>Köckeis Heidi</cp:lastModifiedBy>
  <cp:revision>4</cp:revision>
  <dcterms:created xsi:type="dcterms:W3CDTF">2022-09-02T06:55:55Z</dcterms:created>
  <dcterms:modified xsi:type="dcterms:W3CDTF">2023-09-09T13:57:10Z</dcterms:modified>
</cp:coreProperties>
</file>