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7A142-B46C-03D3-79CF-48C1BE21E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6E4A72-A14E-917C-9BFC-350CE4270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3A5A90-A200-7769-0EDE-6FC32382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BA8C-6943-4688-A7E4-1E8536715D5B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69B11D-C64E-A6D5-7E8D-4167C1E9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8B00B4-8EDA-207D-003C-541B86CC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64AB-9D04-4B81-A1AB-CB7F9C4E84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7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C269D-566D-FB6C-11F8-71E30DF3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5C6C98-367C-FC2C-353A-CEA5D8018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F21697-DEC7-EADF-E86B-BDB39569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BA8C-6943-4688-A7E4-1E8536715D5B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A81B9D-D865-1CD9-CA41-BD7A388D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FF9E14-ACBF-A001-5061-7736E23C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64AB-9D04-4B81-A1AB-CB7F9C4E84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01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2A044E-E44B-58C1-B07C-1B46F7054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F6330A-21A2-D7B1-F5BD-35C941D93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B4349A-4ECA-A05B-E3DD-C34B911D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BA8C-6943-4688-A7E4-1E8536715D5B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0063AE-810B-6366-21D8-4320B548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2681B2-B11D-55FC-4755-CE6BC7F6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64AB-9D04-4B81-A1AB-CB7F9C4E84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71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0B8F5-BF09-AF59-FD35-A2D2C83E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A14A7-A8BD-F491-56BB-EB2DE41C1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ADBE69-8CDB-553D-F424-D2B9EB07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BA8C-6943-4688-A7E4-1E8536715D5B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1D1EF9-6C20-2B69-042C-2DF44C08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D482A-C562-1836-7BFB-71CFAE9E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64AB-9D04-4B81-A1AB-CB7F9C4E84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86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9BEE6-1C43-C15C-4881-FF453703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FB059C-E10C-4A3D-8B5B-68791827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60A398-5DC5-D0C4-1C16-D1C75A42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BA8C-6943-4688-A7E4-1E8536715D5B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D4BBDE-E7CA-3B52-EB2E-7B339461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E1AE69-EE20-BE5A-D028-F49B08CE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64AB-9D04-4B81-A1AB-CB7F9C4E84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52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BBF97-2499-58F0-F56F-B999EB9D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EB9FA0-08EF-C490-279A-09F590ABF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73564E-B0DE-A2C3-83A9-2A826F5E9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7EA76C-29DA-3D14-5A25-A83DCCCB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BA8C-6943-4688-A7E4-1E8536715D5B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990D9D-974A-FE3D-00F2-EF6668B2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EA4F16-C2BB-4CA5-32CD-E04842F7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64AB-9D04-4B81-A1AB-CB7F9C4E84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74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AF951-9DE2-A64F-86E7-07EEA0A3D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4048CD-E62D-6D77-62FF-F297B6E0D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1D2AF7-310E-D7F1-71A0-77252E8E0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65BEA4-AF4D-B798-8B7B-BA96675D0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A2FFCD-61C2-8B74-ECE3-23AD0DEAB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D176E2-86BB-0609-4EE3-C247DF82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BA8C-6943-4688-A7E4-1E8536715D5B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F54A38D-4EEF-5DC7-6C0E-4EA95AA8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1A66BF3-3791-73FF-35A8-B7E08B78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64AB-9D04-4B81-A1AB-CB7F9C4E84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60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EF1EA-BD95-6922-F3BE-4D5687F4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2408BB-1C7F-F6B3-CF2B-F7C83A13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BA8C-6943-4688-A7E4-1E8536715D5B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D58802-132A-046A-0C81-18910C5F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E08EAA-DD83-5659-88B9-7691F816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64AB-9D04-4B81-A1AB-CB7F9C4E84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76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250CB9-DBAF-6EC1-2CDF-E0679C98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BA8C-6943-4688-A7E4-1E8536715D5B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329BED-E6CE-5A59-AC53-9331675A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54EA85-6E1E-BB0C-ED0A-E752001C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64AB-9D04-4B81-A1AB-CB7F9C4E84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71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FA3D-730B-71DA-F213-15E0852A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194AAE-C054-7691-FD68-B0C3C310E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F29CF3-F1FD-A20C-EE50-F0BF23107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98E350-63E9-096C-68EF-609FD9EE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BA8C-6943-4688-A7E4-1E8536715D5B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302BA7-E04D-8937-C215-391760B3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F3A2B9-4822-80BE-B831-9A4DA026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64AB-9D04-4B81-A1AB-CB7F9C4E84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65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BEED9-3A63-6116-B23F-33F41B3B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6B771A-E0D2-C396-BB56-697B796F7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613658-02F0-D107-93AB-CF2D6A028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B36E5F-54D6-7AAA-2EE9-690347E0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BA8C-6943-4688-A7E4-1E8536715D5B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1339B9-F83A-5E15-7F26-8BC2D835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00DCFD-06E8-BFEB-1C9D-CD2715BF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64AB-9D04-4B81-A1AB-CB7F9C4E84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12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7D0F490-84AE-0962-2A5E-E6D7C28D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D3A9C9-21F8-8213-B28B-56D17F245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7CBD92-67D5-08DC-1106-3A27EED43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8BA8C-6943-4688-A7E4-1E8536715D5B}" type="datetimeFigureOut">
              <a:rPr lang="de-DE" smtClean="0"/>
              <a:t>09.09.2023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B7103-2F2E-00BF-F5F9-90C83E5C2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21946E-7EA5-4FAE-F4B8-BE5309073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564AB-9D04-4B81-A1AB-CB7F9C4E84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00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0771DC4-2954-98A0-D844-2D68DA195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85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392" y="0"/>
            <a:ext cx="7397030" cy="6879744"/>
          </a:xfrm>
          <a:prstGeom prst="rect">
            <a:avLst/>
          </a:prstGeom>
          <a:gradFill flip="none" rotWithShape="1">
            <a:gsLst>
              <a:gs pos="9000">
                <a:srgbClr val="000000">
                  <a:alpha val="65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724437-E5DA-786E-80B0-F3CA5FEFF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029" y="1457244"/>
            <a:ext cx="4160232" cy="2839273"/>
          </a:xfrm>
        </p:spPr>
        <p:txBody>
          <a:bodyPr>
            <a:normAutofit/>
          </a:bodyPr>
          <a:lstStyle/>
          <a:p>
            <a:pPr algn="l"/>
            <a:r>
              <a:rPr lang="de-DE" sz="4000">
                <a:solidFill>
                  <a:srgbClr val="FFFFFF"/>
                </a:solidFill>
              </a:rPr>
              <a:t>ABAP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A6CAC0-CCC9-E8B7-7E7B-A1A09E163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028" y="4449393"/>
            <a:ext cx="4160233" cy="1400607"/>
          </a:xfrm>
        </p:spPr>
        <p:txBody>
          <a:bodyPr>
            <a:normAutofit/>
          </a:bodyPr>
          <a:lstStyle/>
          <a:p>
            <a:pPr algn="l"/>
            <a:r>
              <a:rPr lang="de-DE" sz="2000">
                <a:solidFill>
                  <a:srgbClr val="FFFFFF"/>
                </a:solidFill>
              </a:rPr>
              <a:t>Datenbanktabellen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AB702C-9893-C42C-D0C4-EE625AAD0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192B833-3CEB-7C3D-9CB1-ED7075067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F182B4F-B2AC-7C92-B0AF-8EFFB6A07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463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97C6D1-8E63-DCA7-280C-F1D20F09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Datenbankmodell	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3B27746-37DA-9A4C-CF9B-047C23106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698" y="1675227"/>
            <a:ext cx="95526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0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31693-BE5A-DF71-49AA-8DEB5F88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SELECT-Anweisung (mehrere)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B4B9B-23B4-BEA2-3183-4AB2891E9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b="1" i="0" dirty="0">
                <a:effectLst/>
                <a:latin typeface="Noto Serif" panose="02020600060500020200" pitchFamily="18" charset="0"/>
              </a:rPr>
              <a:t>Lehrer aus einem bestimmten Büro 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Lehrer </a:t>
            </a:r>
            <a:r>
              <a:rPr lang="de-DE" sz="1800" b="1" dirty="0">
                <a:solidFill>
                  <a:srgbClr val="00000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mit bestimmtem Namen</a:t>
            </a:r>
          </a:p>
          <a:p>
            <a:pPr marL="0" indent="0">
              <a:buNone/>
            </a:pPr>
            <a:endParaRPr lang="de-DE" sz="1800" b="1" dirty="0">
              <a:solidFill>
                <a:srgbClr val="000000"/>
              </a:solidFill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000000"/>
              </a:solidFill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000000"/>
              </a:solidFill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000000"/>
              </a:solidFill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  <a:p>
            <a:pPr marL="0" indent="0">
              <a:buNone/>
            </a:pPr>
            <a:r>
              <a:rPr lang="de-DE" sz="1800" b="1" dirty="0">
                <a:solidFill>
                  <a:srgbClr val="00000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SELECT SINGLE</a:t>
            </a:r>
          </a:p>
          <a:p>
            <a:pPr marL="0" indent="0">
              <a:buNone/>
            </a:pPr>
            <a:endParaRPr lang="de-DE" sz="1800" b="1" dirty="0">
              <a:solidFill>
                <a:srgbClr val="000000"/>
              </a:solidFill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  <a:p>
            <a:pPr marL="0" indent="0">
              <a:buNone/>
            </a:pPr>
            <a:endParaRPr lang="de-DE" sz="1800" b="1" dirty="0">
              <a:solidFill>
                <a:srgbClr val="000000"/>
              </a:solidFill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  <a:p>
            <a:pPr marL="0" indent="0">
              <a:buNone/>
            </a:pPr>
            <a:endParaRPr lang="de-DE" b="1" dirty="0">
              <a:latin typeface="Noto Serif" panose="02020600060500020200" pitchFamily="18" charset="0"/>
              <a:ea typeface="Noto Serif" panose="02020600060500020200" pitchFamily="18" charset="0"/>
              <a:cs typeface="Noto Serif" panose="02020600060500020200" pitchFamily="18" charset="0"/>
            </a:endParaRP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2C0A6E9-8B34-B040-B95E-34A72F7D5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286676"/>
              </p:ext>
            </p:extLst>
          </p:nvPr>
        </p:nvGraphicFramePr>
        <p:xfrm>
          <a:off x="919746" y="2110743"/>
          <a:ext cx="8128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296">
                  <a:extLst>
                    <a:ext uri="{9D8B030D-6E8A-4147-A177-3AD203B41FA5}">
                      <a16:colId xmlns:a16="http://schemas.microsoft.com/office/drawing/2014/main" val="683208210"/>
                    </a:ext>
                  </a:extLst>
                </a:gridCol>
                <a:gridCol w="4459704">
                  <a:extLst>
                    <a:ext uri="{9D8B030D-6E8A-4147-A177-3AD203B41FA5}">
                      <a16:colId xmlns:a16="http://schemas.microsoft.com/office/drawing/2014/main" val="3325328448"/>
                    </a:ext>
                  </a:extLst>
                </a:gridCol>
              </a:tblGrid>
              <a:tr h="8008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SELECT * FROM zkoe2_d_teacher</a:t>
                      </a:r>
                      <a:b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 INTO TABLE 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gt_teacher</a:t>
                      </a:r>
                      <a:b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 WHERE 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office_id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= 103.</a:t>
                      </a:r>
                      <a:endParaRPr lang="de-DE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SELECT * FROM zkoe2_d_teacher</a:t>
                      </a:r>
                    </a:p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 INTO TABLE 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gt_teacher</a:t>
                      </a:r>
                      <a:b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 WHERE 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office_id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BETWEEN 100 AND 199</a:t>
                      </a:r>
                      <a:b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 ORDER BY 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office_id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endParaRPr lang="de-DE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809152"/>
                  </a:ext>
                </a:extLst>
              </a:tr>
            </a:tbl>
          </a:graphicData>
        </a:graphic>
      </p:graphicFrame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6F24EED0-2C59-5863-01FA-0CC460572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071909"/>
              </p:ext>
            </p:extLst>
          </p:nvPr>
        </p:nvGraphicFramePr>
        <p:xfrm>
          <a:off x="919746" y="3227404"/>
          <a:ext cx="8128000" cy="773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0275">
                  <a:extLst>
                    <a:ext uri="{9D8B030D-6E8A-4147-A177-3AD203B41FA5}">
                      <a16:colId xmlns:a16="http://schemas.microsoft.com/office/drawing/2014/main" val="2449998228"/>
                    </a:ext>
                  </a:extLst>
                </a:gridCol>
                <a:gridCol w="4467725">
                  <a:extLst>
                    <a:ext uri="{9D8B030D-6E8A-4147-A177-3AD203B41FA5}">
                      <a16:colId xmlns:a16="http://schemas.microsoft.com/office/drawing/2014/main" val="3793945329"/>
                    </a:ext>
                  </a:extLst>
                </a:gridCol>
              </a:tblGrid>
              <a:tr h="773890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 * FROM zkoe2_d_teacher</a:t>
                      </a:r>
                      <a:b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INTO TABLE </a:t>
                      </a:r>
                      <a:r>
                        <a:rPr lang="en-US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gt_teacher</a:t>
                      </a:r>
                      <a:b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WHERE surname LIKE 'C%'.</a:t>
                      </a:r>
                      <a:r>
                        <a:rPr lang="en-US" sz="1200" dirty="0"/>
                        <a:t>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 * FROM zkoe2_d_teacher</a:t>
                      </a:r>
                      <a:b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WHERE </a:t>
                      </a:r>
                      <a:r>
                        <a:rPr lang="fr-FR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</a:t>
                      </a:r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 </a:t>
                      </a:r>
                      <a:r>
                        <a:rPr lang="fr-FR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) = 'KARIN'</a:t>
                      </a:r>
                      <a:b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INTO TABLE @gt_teacher.</a:t>
                      </a:r>
                      <a:r>
                        <a:rPr lang="fr-FR" sz="1200" dirty="0"/>
                        <a:t> 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788"/>
                  </a:ext>
                </a:extLst>
              </a:tr>
            </a:tbl>
          </a:graphicData>
        </a:graphic>
      </p:graphicFrame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D3DF45B7-BBAB-8CA9-4C0C-CC21C2AF6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63338"/>
              </p:ext>
            </p:extLst>
          </p:nvPr>
        </p:nvGraphicFramePr>
        <p:xfrm>
          <a:off x="919746" y="4001294"/>
          <a:ext cx="8128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233">
                  <a:extLst>
                    <a:ext uri="{9D8B030D-6E8A-4147-A177-3AD203B41FA5}">
                      <a16:colId xmlns:a16="http://schemas.microsoft.com/office/drawing/2014/main" val="1372673558"/>
                    </a:ext>
                  </a:extLst>
                </a:gridCol>
                <a:gridCol w="4483767">
                  <a:extLst>
                    <a:ext uri="{9D8B030D-6E8A-4147-A177-3AD203B41FA5}">
                      <a16:colId xmlns:a16="http://schemas.microsoft.com/office/drawing/2014/main" val="2598734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 </a:t>
                      </a:r>
                      <a:r>
                        <a:rPr lang="fr-FR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surname</a:t>
                      </a:r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fr-FR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b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FROM zkoe2_d_teacher</a:t>
                      </a:r>
                      <a:b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WHERE </a:t>
                      </a:r>
                      <a:r>
                        <a:rPr lang="fr-FR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 </a:t>
                      </a:r>
                      <a:r>
                        <a:rPr lang="fr-FR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surname</a:t>
                      </a:r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) &lt; 6</a:t>
                      </a:r>
                      <a:b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INTO TABLE @data(gt_teacher2).</a:t>
                      </a:r>
                      <a:r>
                        <a:rPr lang="fr-FR" sz="1200" dirty="0"/>
                        <a:t> 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 * FROM zkoe2_d_teacher</a:t>
                      </a:r>
                      <a:b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WHERE </a:t>
                      </a:r>
                      <a:r>
                        <a:rPr lang="fr-FR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 </a:t>
                      </a:r>
                      <a:r>
                        <a:rPr lang="fr-FR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surname</a:t>
                      </a:r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fr-FR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) LIKE 'R%K%'</a:t>
                      </a:r>
                      <a:b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INTO CORRESPONDING FIELDS OF TABLE @gt_teacher.</a:t>
                      </a:r>
                      <a:r>
                        <a:rPr lang="fr-FR" sz="1200" dirty="0"/>
                        <a:t> 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950091"/>
                  </a:ext>
                </a:extLst>
              </a:tr>
            </a:tbl>
          </a:graphicData>
        </a:graphic>
      </p:graphicFrame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545970B6-5D9A-BA0C-4D40-C5C25A08D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189166"/>
              </p:ext>
            </p:extLst>
          </p:nvPr>
        </p:nvGraphicFramePr>
        <p:xfrm>
          <a:off x="919746" y="5125403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787875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 </a:t>
                      </a:r>
                      <a:r>
                        <a:rPr lang="fr-FR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gv_surname</a:t>
                      </a:r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TYPE zkoe2_d_teacher-surname,</a:t>
                      </a:r>
                      <a:b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   </a:t>
                      </a:r>
                      <a:r>
                        <a:rPr lang="fr-FR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gv_office_id</a:t>
                      </a:r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TYPE zkoe2_d_teacher-office_id.</a:t>
                      </a:r>
                      <a:b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SELECT SINGLE </a:t>
                      </a:r>
                      <a:r>
                        <a:rPr lang="fr-FR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surname</a:t>
                      </a:r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fr-FR" sz="12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office_id</a:t>
                      </a:r>
                      <a:b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FROM zkoe2_d_teacher</a:t>
                      </a:r>
                      <a:b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WHERE id = 10</a:t>
                      </a:r>
                      <a:b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INTO (@gv_surname, @gv_office_id).</a:t>
                      </a:r>
                      <a:r>
                        <a:rPr lang="fr-FR" sz="1200" dirty="0"/>
                        <a:t> </a:t>
                      </a:r>
                      <a:endParaRPr lang="de-DE" sz="1200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737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72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0DA3D-94E1-F469-DA19-7047045F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Aggregate (Beispiel: Flugdatenmodell)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7CB2C020-1A4B-171D-CB05-2C4C02707B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004380"/>
              </p:ext>
            </p:extLst>
          </p:nvPr>
        </p:nvGraphicFramePr>
        <p:xfrm>
          <a:off x="838200" y="1825625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84984235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10124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 COUNT(*) FROM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sflight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INTO @DATA(ln_count2)</a:t>
                      </a:r>
                      <a:b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WHERE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carrid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'DL' AND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connid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'0106'.</a:t>
                      </a:r>
                      <a:r>
                        <a:rPr lang="fr-FR" dirty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 MIN(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fldate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) FROM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sflight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INTO @DATA(lv_date1)</a:t>
                      </a:r>
                      <a:b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WHERE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carrid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'DL' AND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connid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'0106'.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124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 MAX( 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fldate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) FROM 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sflight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INTO @DATA(lv_date2)</a:t>
                      </a:r>
                      <a:b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WHERE 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carrid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'DL' AND 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connid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'0106'.</a:t>
                      </a:r>
                      <a:r>
                        <a:rPr lang="fr-FR" dirty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 AVG( 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seatsocc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) FROM 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sflight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INTO @ln_avg</a:t>
                      </a:r>
                      <a:b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WHERE 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carrid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'DL' AND 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connid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'0106'.</a:t>
                      </a:r>
                      <a:r>
                        <a:rPr lang="fr-FR" dirty="0"/>
                        <a:t>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80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 SUM( 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paymentsum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) FROM 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sflight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INTO @ln_sum</a:t>
                      </a:r>
                      <a:b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WHERE 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carrid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'DL' AND 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connid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'0106'.</a:t>
                      </a:r>
                      <a:r>
                        <a:rPr lang="fr-FR" dirty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791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89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88528-9A93-C8D8-0885-FFC115E5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Gruppierung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D7942500-444E-8DF6-C3CB-B664D4B0A3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99214"/>
              </p:ext>
            </p:extLst>
          </p:nvPr>
        </p:nvGraphicFramePr>
        <p:xfrm>
          <a:off x="838200" y="1825625"/>
          <a:ext cx="105156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8306477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9652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Alle Klassen sollen zuzüglich der Anzahl der Schüler pro Klasse ausgegeben werden.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Nur Klassen, die weniger als 3 Schüler haben, sollen ausgegeben werden.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18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 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cl~id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cl~shortname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cl~longterm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COUNT(*) AS 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count_pup</a:t>
                      </a:r>
                      <a:b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FROM zkoe2_d_class AS cl </a:t>
                      </a:r>
                    </a:p>
                    <a:p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INNER JOIN zkoe2_d_pupil AS pu ON 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cl~id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pu~cid</a:t>
                      </a:r>
                      <a:b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INTO TABLE @DATA(gt_class)</a:t>
                      </a:r>
                      <a:b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GROUP BY 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cl~id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cl~shortname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cl~longterm</a:t>
                      </a:r>
                      <a:b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ORDER BY 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cl~id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fr-FR" sz="1400" dirty="0"/>
                        <a:t> 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 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cl~id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cl~shortname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cl~longterm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COUNT(*) AS 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count_pup</a:t>
                      </a:r>
                      <a:b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FROM zkoe2_d_class AS cl </a:t>
                      </a:r>
                    </a:p>
                    <a:p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INNER JOIN zkoe2_d_pupil AS pu ON 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cl~id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 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pu~cid</a:t>
                      </a:r>
                      <a:b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INTO TABLE @DATA(gt_class2)</a:t>
                      </a:r>
                      <a:b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GROUP BY 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cl~id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cl~shortname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cl~longterm</a:t>
                      </a:r>
                      <a:b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HAVING COUNT(*) &lt; 3</a:t>
                      </a:r>
                      <a:b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ORDER BY </a:t>
                      </a:r>
                      <a:r>
                        <a:rPr lang="fr-FR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cl~id</a:t>
                      </a:r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fr-FR" sz="1400" dirty="0"/>
                        <a:t> 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4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Enthält die SELECT-Klausel neben Aggregatfunktionen noch normale Spaltenangaben, müssen diese in der </a:t>
                      </a:r>
                      <a:r>
                        <a:rPr lang="de-DE" sz="14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BY-Klausel </a:t>
                      </a:r>
                      <a:r>
                        <a:rPr lang="de-DE" sz="14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aufgeführt werden.</a:t>
                      </a:r>
                    </a:p>
                    <a:p>
                      <a:r>
                        <a:rPr lang="de-DE" sz="14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Sämtliche Spalten, die nicht in der GROUP BY-Klausel aufgeführt sind, müssen mit Aggregatfunktionen zusammengefasst und ein einziger Wert berechnet werden.</a:t>
                      </a:r>
                      <a:endParaRPr lang="de-DE" sz="1400" dirty="0">
                        <a:solidFill>
                          <a:srgbClr val="002060"/>
                        </a:solidFill>
                      </a:endParaRP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Wenn die Anzahl der mit der GROUP BY-Klausel zusammengefassten Zeilen durch Bedingungen eingeschränkt werden sollten, dann kann die </a:t>
                      </a:r>
                      <a:r>
                        <a:rPr lang="de-DE" sz="14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HAVING-Klausel</a:t>
                      </a:r>
                      <a:r>
                        <a:rPr lang="de-DE" sz="14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verwendet werden.</a:t>
                      </a:r>
                    </a:p>
                    <a:p>
                      <a:r>
                        <a:rPr lang="de-DE" sz="14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Die Verwendung der </a:t>
                      </a:r>
                      <a:r>
                        <a:rPr lang="de-DE" sz="1400" b="0" i="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having</a:t>
                      </a:r>
                      <a:r>
                        <a:rPr lang="de-DE" sz="14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-Klausel setzt einen </a:t>
                      </a:r>
                      <a:r>
                        <a:rPr lang="de-DE" sz="1400" b="0" i="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de-DE" sz="14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de-DE" sz="1400" b="0" i="0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  <a:r>
                        <a:rPr lang="de-DE" sz="14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-Ausdruck voraus.</a:t>
                      </a:r>
                      <a:endParaRPr lang="de-DE" sz="1400" dirty="0">
                        <a:solidFill>
                          <a:srgbClr val="002060"/>
                        </a:solidFill>
                      </a:endParaRP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770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24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B0262-FA01-C3BB-F9BE-DBFAA0DE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4689FD-E8D1-B35B-8B83-B9808C897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de-DE" dirty="0"/>
              <a:t>Checkliste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03F35B-D8C7-BB39-21BB-02F6C61B0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dirty="0"/>
              <a:t>Neuen Primärschlüssel erzeugen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Prüfung auf gültige Eingaben einschl. Fehlerhandling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INSERT durchführen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Erfolgs-/Misserfolgsmeldung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3D4A77-92F5-0E2E-345C-6ABED2B38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de-DE" dirty="0"/>
              <a:t>Codierung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ED3D44-EA9F-7689-5147-E17765A73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fr-FR" sz="1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fr-FR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gs_pupil</a:t>
            </a:r>
            <a:r>
              <a:rPr lang="fr-F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fr-F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zkoe2_d_pupil_ko</a:t>
            </a:r>
            <a:r>
              <a:rPr lang="fr-FR" sz="1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,</a:t>
            </a:r>
            <a:br>
              <a:rPr lang="fr-F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</a:t>
            </a:r>
            <a:r>
              <a:rPr lang="fr-FR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gt_pupil</a:t>
            </a:r>
            <a:r>
              <a:rPr lang="fr-F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TABLE OF </a:t>
            </a:r>
            <a:r>
              <a:rPr lang="fr-F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zkoe2_d_pupil_ko</a:t>
            </a:r>
            <a:r>
              <a:rPr lang="fr-FR" sz="1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fr-F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 MAX</a:t>
            </a:r>
            <a:r>
              <a:rPr lang="fr-FR" sz="1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( </a:t>
            </a:r>
            <a:r>
              <a:rPr lang="fr-F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id </a:t>
            </a:r>
            <a:r>
              <a:rPr lang="fr-FR" sz="1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fr-F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 </a:t>
            </a:r>
            <a:r>
              <a:rPr lang="fr-F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zkoe2_d_pupil_ko</a:t>
            </a:r>
            <a:br>
              <a:rPr lang="fr-F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INTO </a:t>
            </a:r>
            <a:r>
              <a:rPr lang="fr-F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@DATA</a:t>
            </a:r>
            <a:r>
              <a:rPr lang="fr-FR" sz="1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gs_pupil-id</a:t>
            </a:r>
            <a:r>
              <a:rPr lang="fr-FR" sz="1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).</a:t>
            </a:r>
          </a:p>
          <a:p>
            <a:pPr marL="0" indent="0">
              <a:buNone/>
            </a:pPr>
            <a:r>
              <a:rPr lang="fr-FR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gs_pupil</a:t>
            </a:r>
            <a:r>
              <a:rPr lang="fr-F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-id </a:t>
            </a:r>
            <a:r>
              <a:rPr lang="fr-FR" sz="1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gs_pupil</a:t>
            </a:r>
            <a:r>
              <a:rPr lang="fr-F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-id + </a:t>
            </a:r>
            <a:r>
              <a:rPr lang="fr-FR" sz="12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fr-FR" sz="1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de-DE" sz="11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"Prüfen der Eingaben auf Gültigkeit einschl. Fehlerhandling</a:t>
            </a:r>
          </a:p>
          <a:p>
            <a:pPr marL="0" indent="0">
              <a:buNone/>
            </a:pPr>
            <a:r>
              <a:rPr lang="fr-FR" sz="12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INSERT INTO </a:t>
            </a:r>
            <a:r>
              <a:rPr lang="fr-F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zkoe2_d_pupil_ko VALUES </a:t>
            </a:r>
            <a:r>
              <a:rPr lang="fr-FR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gs_pupil</a:t>
            </a:r>
            <a:r>
              <a:rPr lang="fr-FR" sz="12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fr-FR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fr-FR" sz="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</a:t>
            </a:r>
            <a:r>
              <a:rPr lang="fr-FR" sz="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fr-FR" sz="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subrc</a:t>
            </a:r>
            <a:r>
              <a:rPr lang="fr-FR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8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fr-FR" sz="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MESSAGE </a:t>
            </a:r>
            <a:r>
              <a:rPr lang="fr-FR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|Der </a:t>
            </a:r>
            <a:r>
              <a:rPr lang="fr-FR" sz="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Schüler</a:t>
            </a:r>
            <a:r>
              <a:rPr lang="fr-FR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mit der </a:t>
            </a:r>
            <a:r>
              <a:rPr lang="fr-FR" sz="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Nummer</a:t>
            </a:r>
            <a:r>
              <a:rPr lang="fr-FR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{ </a:t>
            </a:r>
            <a:r>
              <a:rPr lang="fr-FR" sz="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gs_pupil</a:t>
            </a:r>
            <a:r>
              <a:rPr lang="fr-FR" sz="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fr-FR" sz="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id </a:t>
            </a:r>
            <a:r>
              <a:rPr lang="fr-FR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 </a:t>
            </a:r>
            <a:r>
              <a:rPr lang="fr-FR" sz="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wurde</a:t>
            </a:r>
            <a:r>
              <a:rPr lang="fr-FR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eingefügt</a:t>
            </a:r>
            <a:r>
              <a:rPr lang="fr-FR" sz="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fr-FR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 </a:t>
            </a:r>
            <a:r>
              <a:rPr lang="fr-FR" sz="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fr-FR" sz="8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'S'</a:t>
            </a:r>
            <a:r>
              <a:rPr lang="fr-FR" sz="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fr-FR" sz="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MESSAGE </a:t>
            </a:r>
            <a:r>
              <a:rPr lang="fr-FR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fr-FR" sz="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Fehler</a:t>
            </a:r>
            <a:r>
              <a:rPr lang="fr-FR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beim</a:t>
            </a:r>
            <a:r>
              <a:rPr lang="fr-FR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Einfügen</a:t>
            </a:r>
            <a:r>
              <a:rPr lang="fr-FR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 </a:t>
            </a:r>
            <a:r>
              <a:rPr lang="fr-FR" sz="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fr-FR" sz="8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'S' </a:t>
            </a:r>
            <a:r>
              <a:rPr lang="fr-FR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DISPLAY </a:t>
            </a:r>
            <a:r>
              <a:rPr lang="fr-FR" sz="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LIKE </a:t>
            </a:r>
            <a:r>
              <a:rPr lang="fr-FR" sz="8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'E'</a:t>
            </a:r>
            <a:r>
              <a:rPr lang="fr-FR" sz="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fr-FR" sz="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endParaRPr lang="de-DE" sz="8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05F236C-7696-923D-D874-DABF0216EB00}"/>
              </a:ext>
            </a:extLst>
          </p:cNvPr>
          <p:cNvSpPr txBox="1"/>
          <p:nvPr/>
        </p:nvSpPr>
        <p:spPr>
          <a:xfrm>
            <a:off x="6324600" y="5276850"/>
            <a:ext cx="474345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Es kann auch über eine interne Tabelle eingefügt werden.</a:t>
            </a:r>
          </a:p>
        </p:txBody>
      </p:sp>
    </p:spTree>
    <p:extLst>
      <p:ext uri="{BB962C8B-B14F-4D97-AF65-F5344CB8AC3E}">
        <p14:creationId xmlns:p14="http://schemas.microsoft.com/office/powerpoint/2010/main" val="75849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D56D3-5B4B-A294-59E8-D44EBF6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UPDATE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791F09-2EAE-6D56-94FA-30E01FB2E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de-DE" dirty="0"/>
              <a:t>Checkliste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0FD7D6-E4AA-2F0A-BFFD-CBC5E38A1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dirty="0"/>
              <a:t>Datensatz mit existierendem Primärschlüssel bereitstellen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Prüfung auf gültige Eingaben</a:t>
            </a:r>
            <a:br>
              <a:rPr lang="de-DE" sz="2000" dirty="0"/>
            </a:br>
            <a:r>
              <a:rPr lang="de-DE" sz="2000" b="1" dirty="0"/>
              <a:t>keine Änderung des PK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UPDATE-Anweisung durchführen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Erfolgs-/Misserfolgsmeldung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596CD0-33D1-8C48-6437-D44074058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de-DE" dirty="0"/>
              <a:t>Codierung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EBD713-B792-51A7-6C58-A8E9AA578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gs_pupil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zkoe2_d_pupil_ko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fr-FR" sz="1400" dirty="0"/>
              <a:t> </a:t>
            </a:r>
          </a:p>
          <a:p>
            <a:pPr marL="0" indent="0">
              <a:buNone/>
            </a:pPr>
            <a:r>
              <a:rPr lang="fr-FR" sz="14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FR" sz="1400" i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Lesen</a:t>
            </a:r>
            <a:r>
              <a:rPr lang="fr-FR" sz="14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gewünschten</a:t>
            </a:r>
            <a:r>
              <a:rPr lang="fr-FR" sz="14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Datensatz</a:t>
            </a:r>
            <a:r>
              <a:rPr lang="fr-FR" sz="1400" dirty="0"/>
              <a:t> </a:t>
            </a:r>
          </a:p>
          <a:p>
            <a:pPr marL="0" indent="0">
              <a:buNone/>
            </a:pPr>
            <a:r>
              <a:rPr lang="fr-FR" sz="14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FR" sz="1400" i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Prüfung</a:t>
            </a:r>
            <a:r>
              <a:rPr lang="fr-FR" sz="14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und</a:t>
            </a:r>
            <a:r>
              <a:rPr lang="fr-FR" sz="14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Fehlerhandling</a:t>
            </a:r>
            <a:r>
              <a:rPr lang="fr-FR" sz="1400" dirty="0"/>
              <a:t> 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UPDATE 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zkoe2_d_pupil_ko 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gs_pupil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</a:t>
            </a:r>
            <a:r>
              <a:rPr lang="fr-FR" sz="14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subrc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4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9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MESSAGE </a:t>
            </a:r>
            <a:r>
              <a:rPr lang="fr-FR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fr-FR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Satz</a:t>
            </a:r>
            <a:r>
              <a:rPr lang="fr-FR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mit der </a:t>
            </a:r>
            <a:r>
              <a:rPr lang="fr-FR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Nummer</a:t>
            </a:r>
            <a:r>
              <a:rPr lang="fr-FR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{ </a:t>
            </a:r>
            <a:r>
              <a:rPr lang="fr-FR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gs_pupil</a:t>
            </a:r>
            <a:r>
              <a:rPr lang="fr-FR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fr-FR" sz="9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id </a:t>
            </a:r>
            <a:r>
              <a:rPr lang="fr-FR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 </a:t>
            </a:r>
            <a:r>
              <a:rPr lang="fr-FR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geändert</a:t>
            </a:r>
            <a:r>
              <a:rPr lang="fr-FR" sz="9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fr-FR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 </a:t>
            </a:r>
            <a:r>
              <a:rPr lang="fr-FR" sz="9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fr-FR" sz="9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'S'</a:t>
            </a:r>
            <a:r>
              <a:rPr lang="fr-FR" sz="9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MESSAGE </a:t>
            </a:r>
            <a:r>
              <a:rPr lang="fr-FR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fr-FR" sz="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Satz</a:t>
            </a:r>
            <a:r>
              <a:rPr lang="fr-FR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mit der </a:t>
            </a:r>
            <a:r>
              <a:rPr lang="fr-FR" sz="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Nummer</a:t>
            </a:r>
            <a:r>
              <a:rPr lang="fr-FR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{ </a:t>
            </a:r>
            <a:r>
              <a:rPr lang="fr-FR" sz="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gs_pupil</a:t>
            </a:r>
            <a:r>
              <a:rPr lang="fr-FR" sz="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fr-FR" sz="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id </a:t>
            </a:r>
            <a:r>
              <a:rPr lang="fr-FR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 </a:t>
            </a:r>
            <a:r>
              <a:rPr lang="fr-FR" sz="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konnte</a:t>
            </a:r>
            <a:r>
              <a:rPr lang="fr-FR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nicht</a:t>
            </a:r>
            <a:r>
              <a:rPr lang="fr-FR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geändert</a:t>
            </a:r>
            <a:r>
              <a:rPr lang="fr-FR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werden</a:t>
            </a:r>
            <a:r>
              <a:rPr lang="fr-FR" sz="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fr-FR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 </a:t>
            </a:r>
            <a:br>
              <a:rPr lang="fr-FR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T</a:t>
            </a:r>
            <a:r>
              <a:rPr lang="fr-FR" sz="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YPE </a:t>
            </a:r>
            <a:r>
              <a:rPr lang="fr-FR" sz="8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'S' </a:t>
            </a:r>
            <a:r>
              <a:rPr lang="fr-FR" sz="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DISPLAY </a:t>
            </a:r>
            <a:r>
              <a:rPr lang="fr-FR" sz="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LIKE </a:t>
            </a:r>
            <a:r>
              <a:rPr lang="fr-FR" sz="8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'E'</a:t>
            </a:r>
            <a:r>
              <a:rPr lang="fr-FR" sz="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fr-FR" sz="1400" dirty="0"/>
              <a:t> </a:t>
            </a:r>
            <a:endParaRPr lang="de-D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C25516F-3891-8FB8-B997-9755B03E0BCB}"/>
              </a:ext>
            </a:extLst>
          </p:cNvPr>
          <p:cNvSpPr txBox="1"/>
          <p:nvPr/>
        </p:nvSpPr>
        <p:spPr>
          <a:xfrm>
            <a:off x="6267450" y="4805362"/>
            <a:ext cx="473392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UPDATE-Anweisung auch mit SET und WHERE möglich</a:t>
            </a:r>
          </a:p>
          <a:p>
            <a:r>
              <a:rPr lang="de-DE" dirty="0"/>
              <a:t>Geändert werden kann auch über eine interne Tabelle.</a:t>
            </a:r>
          </a:p>
        </p:txBody>
      </p:sp>
    </p:spTree>
    <p:extLst>
      <p:ext uri="{BB962C8B-B14F-4D97-AF65-F5344CB8AC3E}">
        <p14:creationId xmlns:p14="http://schemas.microsoft.com/office/powerpoint/2010/main" val="27974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8D5DB-F025-CA50-5B5F-390D31A5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DELETE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C57497-17EF-04B2-7936-208584774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de-DE" dirty="0"/>
              <a:t>Checkliste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914EFD-472B-4BF2-E7E4-83D08CCD4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2000" dirty="0"/>
              <a:t>Datensatz mit existierendem Primärschlüssel bereitstellen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DELETE-Anweisung durchführen (mit FROM oder WHERE, ansonsten wird die komplette Tabelle gelöscht)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Erfolgs-/Misserfolgsmeldung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2A5970-C03F-5F6F-B56A-35058F35F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de-DE" dirty="0"/>
              <a:t>Codierung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966210-A9A7-1F0C-3DD1-2C891F3A5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gs_pupil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zkoe2_d_pupil_ko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fr-FR" sz="1400" dirty="0"/>
              <a:t> </a:t>
            </a:r>
          </a:p>
          <a:p>
            <a:pPr marL="0" indent="0">
              <a:buNone/>
            </a:pPr>
            <a:r>
              <a:rPr lang="fr-FR" sz="14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FR" sz="1400" i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Lesen</a:t>
            </a:r>
            <a:r>
              <a:rPr lang="fr-FR" sz="14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gewünschten</a:t>
            </a:r>
            <a:r>
              <a:rPr lang="fr-FR" sz="1400" i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fr-FR" sz="1400" i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Datensatz</a:t>
            </a:r>
            <a:r>
              <a:rPr lang="fr-FR" sz="1400" dirty="0"/>
              <a:t> 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DELETE 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zkoe2_d_pupil_ko </a:t>
            </a: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gs_pupil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</a:t>
            </a:r>
            <a:r>
              <a:rPr lang="fr-FR" sz="14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fr-FR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subrc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fr-FR" sz="14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9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MESSAGE </a:t>
            </a:r>
            <a:r>
              <a:rPr lang="fr-FR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fr-FR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Löschen</a:t>
            </a:r>
            <a:r>
              <a:rPr lang="fr-FR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der </a:t>
            </a:r>
            <a:r>
              <a:rPr lang="fr-FR" sz="9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Id </a:t>
            </a:r>
            <a:r>
              <a:rPr lang="fr-FR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 </a:t>
            </a:r>
            <a:r>
              <a:rPr lang="fr-FR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gs_pupil</a:t>
            </a:r>
            <a:r>
              <a:rPr lang="fr-FR" sz="9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fr-FR" sz="9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id </a:t>
            </a:r>
            <a:r>
              <a:rPr lang="fr-FR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 </a:t>
            </a:r>
            <a:r>
              <a:rPr lang="fr-FR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hat</a:t>
            </a:r>
            <a:r>
              <a:rPr lang="fr-FR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funktioniert</a:t>
            </a:r>
            <a:r>
              <a:rPr lang="fr-FR" sz="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!| </a:t>
            </a:r>
            <a:r>
              <a:rPr lang="fr-FR" sz="9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fr-FR" sz="9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'I'</a:t>
            </a:r>
            <a:r>
              <a:rPr lang="fr-FR" sz="9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fr-FR" sz="11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MESSAGE </a:t>
            </a:r>
            <a:r>
              <a:rPr lang="fr-FR" sz="11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fr-FR" sz="1100" dirty="0" err="1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Fehler</a:t>
            </a:r>
            <a:r>
              <a:rPr lang="fr-FR" sz="11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100" dirty="0" err="1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beim</a:t>
            </a:r>
            <a:r>
              <a:rPr lang="fr-FR" sz="11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fr-FR" sz="1100" dirty="0" err="1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Löschen</a:t>
            </a:r>
            <a:r>
              <a:rPr lang="fr-FR" sz="11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 </a:t>
            </a:r>
            <a:r>
              <a:rPr lang="fr-FR" sz="11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TYPE </a:t>
            </a:r>
            <a:r>
              <a:rPr lang="fr-FR" sz="11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'S' </a:t>
            </a:r>
            <a:r>
              <a:rPr lang="fr-FR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DISPLAY </a:t>
            </a:r>
            <a:r>
              <a:rPr lang="fr-FR" sz="11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LIKE </a:t>
            </a:r>
            <a:r>
              <a:rPr lang="fr-FR" sz="11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'E'</a:t>
            </a:r>
            <a:r>
              <a:rPr lang="fr-FR" sz="11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fr-FR" sz="14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fr-FR" sz="1400" dirty="0"/>
              <a:t> </a:t>
            </a:r>
            <a:endParaRPr lang="de-DE" sz="1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3200A9F-B9AE-D983-4167-1EB9EEC412B5}"/>
              </a:ext>
            </a:extLst>
          </p:cNvPr>
          <p:cNvSpPr txBox="1"/>
          <p:nvPr/>
        </p:nvSpPr>
        <p:spPr>
          <a:xfrm>
            <a:off x="6315075" y="4486275"/>
            <a:ext cx="478155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Gelöscht werden kann auch über eine interne Tabelle.</a:t>
            </a:r>
          </a:p>
        </p:txBody>
      </p:sp>
    </p:spTree>
    <p:extLst>
      <p:ext uri="{BB962C8B-B14F-4D97-AF65-F5344CB8AC3E}">
        <p14:creationId xmlns:p14="http://schemas.microsoft.com/office/powerpoint/2010/main" val="371912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1074</Words>
  <Application>Microsoft Office PowerPoint</Application>
  <PresentationFormat>Breitbild</PresentationFormat>
  <Paragraphs>77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Noto Serif</vt:lpstr>
      <vt:lpstr>Office</vt:lpstr>
      <vt:lpstr>ABAP</vt:lpstr>
      <vt:lpstr>Datenbankmodell </vt:lpstr>
      <vt:lpstr>SELECT-Anweisung (mehrere)</vt:lpstr>
      <vt:lpstr>Aggregate (Beispiel: Flugdatenmodell)</vt:lpstr>
      <vt:lpstr>Gruppierung</vt:lpstr>
      <vt:lpstr>INSERT</vt:lpstr>
      <vt:lpstr>UPDATE</vt:lpstr>
      <vt:lpstr>DELETE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ABAP</dc:title>
  <dc:creator>Köckeis Heidi</dc:creator>
  <cp:lastModifiedBy>Köckeis Heidi</cp:lastModifiedBy>
  <cp:revision>6</cp:revision>
  <dcterms:created xsi:type="dcterms:W3CDTF">2022-09-03T13:33:10Z</dcterms:created>
  <dcterms:modified xsi:type="dcterms:W3CDTF">2023-09-09T14:00:14Z</dcterms:modified>
</cp:coreProperties>
</file>