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3" r:id="rId7"/>
    <p:sldId id="264" r:id="rId8"/>
    <p:sldId id="265" r:id="rId9"/>
    <p:sldId id="267" r:id="rId10"/>
    <p:sldId id="266" r:id="rId11"/>
    <p:sldId id="268" r:id="rId12"/>
    <p:sldId id="269" r:id="rId13"/>
    <p:sldId id="285"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4" r:id="rId28"/>
    <p:sldId id="283"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44"/>
    <p:restoredTop sz="94676"/>
  </p:normalViewPr>
  <p:slideViewPr>
    <p:cSldViewPr snapToGrid="0" snapToObjects="1">
      <p:cViewPr varScale="1">
        <p:scale>
          <a:sx n="124" d="100"/>
          <a:sy n="124" d="100"/>
        </p:scale>
        <p:origin x="200"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6AD039-9412-9241-8F0F-70CA956B6A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261006-E88C-6B4F-A154-1FF84416B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38F87E-1A99-524D-A0A5-D6C86A14DAD1}"/>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DDBFE591-AD1D-9449-AE32-A0C75A7F3F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6B3676-7E49-204F-A327-4C1C22C276A4}"/>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1545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98884-6592-6943-97D4-8BB82D526EF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3615E6D-9903-BA4A-A414-F6E7B63051F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179D44-55DB-FB45-8A8F-7FFBD91431F2}"/>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B29A2D56-7D08-F649-9B48-FC8B45B997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20EE90-382B-B545-9A99-1282434D5231}"/>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305941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A51A5CA-5507-FC40-B658-5E84FD0C3C1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21A360A-B267-ED47-B825-4632D4ADA7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FF136C-4F2A-C54A-868F-067217D7A587}"/>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1238BAE8-2398-2E4B-AF21-32237A0763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52A0E0-4726-154E-9A31-810DC5999E36}"/>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3783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51283D-D4C0-494F-8477-CFB29EEA2E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73A13D-B291-E548-9530-034C3BA440A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E95549-4242-894A-905F-69A8611B9777}"/>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A6010B5C-EA3D-CA45-A33E-02D1F0A59A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F06BF6-1ECE-6348-AD2A-BB32BB218995}"/>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426276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F0AF13-613A-3744-A7C9-61FBFE4472B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C880EFB-62C9-324A-8BEC-247D08C8C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8970D80-5948-E24B-876F-B18EF2C35065}"/>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A715AAFD-B07B-3740-BD46-7FDF6C80E4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BD66A8-17A8-944F-8FA9-1828B2E98B3C}"/>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62316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6581A-D59C-E346-8548-A9391567C96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3388C4-BAA4-E044-934F-EB35A67BE5E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B038696-828D-6F49-9B89-C3CD5B71F7C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86FC61D-2F15-FD49-9692-B1DDBF14C69F}"/>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6" name="Espace réservé du pied de page 5">
            <a:extLst>
              <a:ext uri="{FF2B5EF4-FFF2-40B4-BE49-F238E27FC236}">
                <a16:creationId xmlns:a16="http://schemas.microsoft.com/office/drawing/2014/main" id="{C9B8105E-012D-A841-81F8-D467E7B950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D3A901-A2AB-094F-A472-B0216D34C5D1}"/>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43186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DF7C5-2B5D-2E48-8E0B-525AEF6255D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B08A5F9-AEEE-E74D-B0AC-910B1179B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FC3EC5-56D0-7244-BE84-810A411DFF7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9EC22A-399B-1A44-8FEB-A6DCCB223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F6A896A-3171-6645-9527-CAE9829EF49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632AFE0-D9E6-3F49-B246-8EB210AFA29A}"/>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8" name="Espace réservé du pied de page 7">
            <a:extLst>
              <a:ext uri="{FF2B5EF4-FFF2-40B4-BE49-F238E27FC236}">
                <a16:creationId xmlns:a16="http://schemas.microsoft.com/office/drawing/2014/main" id="{C615BDD9-A5EC-0847-BB4B-8E1DA20FB92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6D78B2-A9F9-DF4B-9E71-9E19C870C510}"/>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1484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979D8-A7D6-E341-AD3C-0CC2057DB16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3F16063-B7AD-9B47-92F3-FA04FB184FB3}"/>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4" name="Espace réservé du pied de page 3">
            <a:extLst>
              <a:ext uri="{FF2B5EF4-FFF2-40B4-BE49-F238E27FC236}">
                <a16:creationId xmlns:a16="http://schemas.microsoft.com/office/drawing/2014/main" id="{CB475005-247B-D547-B894-F40112A068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BF02FE3-3D76-1445-AFF6-E55E6B49B563}"/>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95286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DCA83C-0BCB-D94F-8BD6-7EAC709676C5}"/>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3" name="Espace réservé du pied de page 2">
            <a:extLst>
              <a:ext uri="{FF2B5EF4-FFF2-40B4-BE49-F238E27FC236}">
                <a16:creationId xmlns:a16="http://schemas.microsoft.com/office/drawing/2014/main" id="{191CE80C-F503-374A-B4A6-4251FB8523A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9624D1E-9BA3-0746-9213-6F2AEFB8D78E}"/>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99998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D54CA-1FB1-2C42-8380-C0F28623E9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BCAE922-5060-934D-9C6A-5DD6E5D64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88A6DD3-4844-2340-B18A-3B3A4DB3B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3F4849-98CC-8240-9CCB-C61A2130DB92}"/>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6" name="Espace réservé du pied de page 5">
            <a:extLst>
              <a:ext uri="{FF2B5EF4-FFF2-40B4-BE49-F238E27FC236}">
                <a16:creationId xmlns:a16="http://schemas.microsoft.com/office/drawing/2014/main" id="{8998F708-48AB-4941-A4B7-81B21B5744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C451F3-B4E8-A944-905C-D2E2B76C7EF1}"/>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37207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B0D96-4F25-D446-927C-0435CF5592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950ECBF-136B-C849-B594-DF3B58569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F6B187C-401C-0A4B-BA77-99A09DD5C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2CF380C-17E2-D84E-BE2C-71EEA2F52B82}"/>
              </a:ext>
            </a:extLst>
          </p:cNvPr>
          <p:cNvSpPr>
            <a:spLocks noGrp="1"/>
          </p:cNvSpPr>
          <p:nvPr>
            <p:ph type="dt" sz="half" idx="10"/>
          </p:nvPr>
        </p:nvSpPr>
        <p:spPr/>
        <p:txBody>
          <a:bodyPr/>
          <a:lstStyle/>
          <a:p>
            <a:fld id="{99FBD1A9-7033-9544-BC58-AD37BE7DBDFD}" type="datetimeFigureOut">
              <a:rPr lang="fr-FR" smtClean="0"/>
              <a:t>22/11/2021</a:t>
            </a:fld>
            <a:endParaRPr lang="fr-FR"/>
          </a:p>
        </p:txBody>
      </p:sp>
      <p:sp>
        <p:nvSpPr>
          <p:cNvPr id="6" name="Espace réservé du pied de page 5">
            <a:extLst>
              <a:ext uri="{FF2B5EF4-FFF2-40B4-BE49-F238E27FC236}">
                <a16:creationId xmlns:a16="http://schemas.microsoft.com/office/drawing/2014/main" id="{7576EADB-21CA-A84D-A9AF-37D8AB67EE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0DA7372-3030-6C4F-95A9-97858B12470A}"/>
              </a:ext>
            </a:extLst>
          </p:cNvPr>
          <p:cNvSpPr>
            <a:spLocks noGrp="1"/>
          </p:cNvSpPr>
          <p:nvPr>
            <p:ph type="sldNum" sz="quarter" idx="12"/>
          </p:nvPr>
        </p:nvSpPr>
        <p:spPr/>
        <p:txBody>
          <a:bodyPr/>
          <a:lstStyle/>
          <a:p>
            <a:fld id="{650B2C0F-1FD2-854F-8FAD-143E07E940C9}" type="slidenum">
              <a:rPr lang="fr-FR" smtClean="0"/>
              <a:t>‹N°›</a:t>
            </a:fld>
            <a:endParaRPr lang="fr-FR"/>
          </a:p>
        </p:txBody>
      </p:sp>
    </p:spTree>
    <p:extLst>
      <p:ext uri="{BB962C8B-B14F-4D97-AF65-F5344CB8AC3E}">
        <p14:creationId xmlns:p14="http://schemas.microsoft.com/office/powerpoint/2010/main" val="138188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82E96BA-6167-1A4A-A42C-22F93F711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995D8E9-6E54-4C46-907B-29D227DEC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C3E616-02EE-9849-9905-C234BCF56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BD1A9-7033-9544-BC58-AD37BE7DBDFD}" type="datetimeFigureOut">
              <a:rPr lang="fr-FR" smtClean="0"/>
              <a:t>22/11/2021</a:t>
            </a:fld>
            <a:endParaRPr lang="fr-FR"/>
          </a:p>
        </p:txBody>
      </p:sp>
      <p:sp>
        <p:nvSpPr>
          <p:cNvPr id="5" name="Espace réservé du pied de page 4">
            <a:extLst>
              <a:ext uri="{FF2B5EF4-FFF2-40B4-BE49-F238E27FC236}">
                <a16:creationId xmlns:a16="http://schemas.microsoft.com/office/drawing/2014/main" id="{928E39D3-6806-F147-B166-F7207D4B4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BC97229-93F6-964A-9ED4-863684E81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B2C0F-1FD2-854F-8FAD-143E07E940C9}" type="slidenum">
              <a:rPr lang="fr-FR" smtClean="0"/>
              <a:t>‹N°›</a:t>
            </a:fld>
            <a:endParaRPr lang="fr-FR"/>
          </a:p>
        </p:txBody>
      </p:sp>
    </p:spTree>
    <p:extLst>
      <p:ext uri="{BB962C8B-B14F-4D97-AF65-F5344CB8AC3E}">
        <p14:creationId xmlns:p14="http://schemas.microsoft.com/office/powerpoint/2010/main" val="22699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7.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8.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8.wdp"/></Relationships>
</file>

<file path=ppt/slides/_rels/slide1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8.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8.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8.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F275BA-641D-BB4D-B364-23EA9414B5C7}"/>
              </a:ext>
            </a:extLst>
          </p:cNvPr>
          <p:cNvSpPr>
            <a:spLocks noGrp="1"/>
          </p:cNvSpPr>
          <p:nvPr>
            <p:ph type="ctrTitle"/>
          </p:nvPr>
        </p:nvSpPr>
        <p:spPr>
          <a:xfrm>
            <a:off x="1538616" y="534306"/>
            <a:ext cx="9144000" cy="2387600"/>
          </a:xfrm>
        </p:spPr>
        <p:txBody>
          <a:bodyPr/>
          <a:lstStyle/>
          <a:p>
            <a:r>
              <a:rPr lang="fr-FR" dirty="0"/>
              <a:t>Comparaison outils d’expériences en ligne</a:t>
            </a:r>
          </a:p>
        </p:txBody>
      </p:sp>
      <p:sp>
        <p:nvSpPr>
          <p:cNvPr id="3" name="Sous-titre 2">
            <a:extLst>
              <a:ext uri="{FF2B5EF4-FFF2-40B4-BE49-F238E27FC236}">
                <a16:creationId xmlns:a16="http://schemas.microsoft.com/office/drawing/2014/main" id="{3ADBCFD5-A313-A040-B04E-87DC47D6359B}"/>
              </a:ext>
            </a:extLst>
          </p:cNvPr>
          <p:cNvSpPr>
            <a:spLocks noGrp="1"/>
          </p:cNvSpPr>
          <p:nvPr>
            <p:ph type="subTitle" idx="1"/>
          </p:nvPr>
        </p:nvSpPr>
        <p:spPr>
          <a:xfrm>
            <a:off x="1524000" y="4238059"/>
            <a:ext cx="9144000" cy="1655762"/>
          </a:xfrm>
        </p:spPr>
        <p:txBody>
          <a:bodyPr/>
          <a:lstStyle/>
          <a:p>
            <a:endParaRPr lang="fr-FR" dirty="0"/>
          </a:p>
          <a:p>
            <a:endParaRPr lang="fr-FR" dirty="0"/>
          </a:p>
          <a:p>
            <a:endParaRPr lang="fr-FR" dirty="0"/>
          </a:p>
        </p:txBody>
      </p:sp>
      <p:pic>
        <p:nvPicPr>
          <p:cNvPr id="4" name="Image 3">
            <a:extLst>
              <a:ext uri="{FF2B5EF4-FFF2-40B4-BE49-F238E27FC236}">
                <a16:creationId xmlns:a16="http://schemas.microsoft.com/office/drawing/2014/main" id="{0B082BE2-91B7-0849-A8F3-E3FC7311E59C}"/>
              </a:ext>
            </a:extLst>
          </p:cNvPr>
          <p:cNvPicPr>
            <a:picLocks noChangeAspect="1"/>
          </p:cNvPicPr>
          <p:nvPr/>
        </p:nvPicPr>
        <p:blipFill rotWithShape="1">
          <a:blip r:embed="rId2"/>
          <a:srcRect b="25414"/>
          <a:stretch/>
        </p:blipFill>
        <p:spPr>
          <a:xfrm>
            <a:off x="1726253" y="3767461"/>
            <a:ext cx="2400534" cy="1528446"/>
          </a:xfrm>
          <a:prstGeom prst="rect">
            <a:avLst/>
          </a:prstGeom>
        </p:spPr>
      </p:pic>
      <p:pic>
        <p:nvPicPr>
          <p:cNvPr id="5" name="Image 4">
            <a:extLst>
              <a:ext uri="{FF2B5EF4-FFF2-40B4-BE49-F238E27FC236}">
                <a16:creationId xmlns:a16="http://schemas.microsoft.com/office/drawing/2014/main" id="{B470BF76-0F17-2140-912D-5DA9A3CEAA0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8276465" y="3356122"/>
            <a:ext cx="2696527" cy="2515508"/>
          </a:xfrm>
          <a:prstGeom prst="rect">
            <a:avLst/>
          </a:prstGeom>
        </p:spPr>
      </p:pic>
      <p:sp>
        <p:nvSpPr>
          <p:cNvPr id="7" name="Rectangle 6">
            <a:extLst>
              <a:ext uri="{FF2B5EF4-FFF2-40B4-BE49-F238E27FC236}">
                <a16:creationId xmlns:a16="http://schemas.microsoft.com/office/drawing/2014/main" id="{C2EA1F3F-77B3-6240-857D-E988A5EB3F0B}"/>
              </a:ext>
            </a:extLst>
          </p:cNvPr>
          <p:cNvSpPr/>
          <p:nvPr/>
        </p:nvSpPr>
        <p:spPr>
          <a:xfrm>
            <a:off x="3452116" y="5065940"/>
            <a:ext cx="400692" cy="39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B7EA953-881E-4943-86E0-1FC5FEE2E4B2}"/>
              </a:ext>
            </a:extLst>
          </p:cNvPr>
          <p:cNvSpPr/>
          <p:nvPr/>
        </p:nvSpPr>
        <p:spPr>
          <a:xfrm>
            <a:off x="1787703" y="5127584"/>
            <a:ext cx="400692" cy="39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7D7AF56-1951-7340-A647-C4120FFBFD72}"/>
              </a:ext>
            </a:extLst>
          </p:cNvPr>
          <p:cNvSpPr txBox="1"/>
          <p:nvPr/>
        </p:nvSpPr>
        <p:spPr>
          <a:xfrm>
            <a:off x="2424049" y="5414176"/>
            <a:ext cx="7474034" cy="369332"/>
          </a:xfrm>
          <a:prstGeom prst="rect">
            <a:avLst/>
          </a:prstGeom>
          <a:noFill/>
        </p:spPr>
        <p:txBody>
          <a:bodyPr wrap="none" rtlCol="0">
            <a:spAutoFit/>
          </a:bodyPr>
          <a:lstStyle/>
          <a:p>
            <a:r>
              <a:rPr lang="fr-FR" dirty="0" err="1"/>
              <a:t>jsPsych</a:t>
            </a:r>
            <a:r>
              <a:rPr lang="fr-FR" dirty="0"/>
              <a:t>                                                                                                                    </a:t>
            </a:r>
            <a:r>
              <a:rPr lang="fr-FR" dirty="0" err="1"/>
              <a:t>lab.js</a:t>
            </a:r>
            <a:endParaRPr lang="fr-FR" dirty="0"/>
          </a:p>
        </p:txBody>
      </p:sp>
    </p:spTree>
    <p:extLst>
      <p:ext uri="{BB962C8B-B14F-4D97-AF65-F5344CB8AC3E}">
        <p14:creationId xmlns:p14="http://schemas.microsoft.com/office/powerpoint/2010/main" val="7634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F1865-0356-134B-86EE-A7D0C3D07E28}"/>
              </a:ext>
            </a:extLst>
          </p:cNvPr>
          <p:cNvSpPr>
            <a:spLocks noGrp="1"/>
          </p:cNvSpPr>
          <p:nvPr>
            <p:ph type="title"/>
          </p:nvPr>
        </p:nvSpPr>
        <p:spPr/>
        <p:txBody>
          <a:bodyPr/>
          <a:lstStyle/>
          <a:p>
            <a:r>
              <a:rPr lang="fr-FR" dirty="0" err="1"/>
              <a:t>lab.js</a:t>
            </a:r>
            <a:endParaRPr lang="fr-FR" dirty="0"/>
          </a:p>
        </p:txBody>
      </p:sp>
      <p:pic>
        <p:nvPicPr>
          <p:cNvPr id="5" name="Espace réservé du contenu 4">
            <a:extLst>
              <a:ext uri="{FF2B5EF4-FFF2-40B4-BE49-F238E27FC236}">
                <a16:creationId xmlns:a16="http://schemas.microsoft.com/office/drawing/2014/main" id="{93EE3AB1-32CE-8241-B82B-086CEDF3DCC3}"/>
              </a:ext>
            </a:extLst>
          </p:cNvPr>
          <p:cNvPicPr>
            <a:picLocks noGrp="1" noChangeAspect="1"/>
          </p:cNvPicPr>
          <p:nvPr>
            <p:ph idx="1"/>
          </p:nvPr>
        </p:nvPicPr>
        <p:blipFill>
          <a:blip r:embed="rId2"/>
          <a:stretch>
            <a:fillRect/>
          </a:stretch>
        </p:blipFill>
        <p:spPr>
          <a:xfrm>
            <a:off x="3682358" y="608032"/>
            <a:ext cx="3211602" cy="5884843"/>
          </a:xfrm>
        </p:spPr>
      </p:pic>
      <p:sp>
        <p:nvSpPr>
          <p:cNvPr id="6" name="ZoneTexte 5">
            <a:extLst>
              <a:ext uri="{FF2B5EF4-FFF2-40B4-BE49-F238E27FC236}">
                <a16:creationId xmlns:a16="http://schemas.microsoft.com/office/drawing/2014/main" id="{4EE4B66F-6E89-3849-933E-C18D7BF6787E}"/>
              </a:ext>
            </a:extLst>
          </p:cNvPr>
          <p:cNvSpPr txBox="1"/>
          <p:nvPr/>
        </p:nvSpPr>
        <p:spPr>
          <a:xfrm>
            <a:off x="7288408" y="2496621"/>
            <a:ext cx="2449710" cy="369332"/>
          </a:xfrm>
          <a:prstGeom prst="rect">
            <a:avLst/>
          </a:prstGeom>
          <a:noFill/>
        </p:spPr>
        <p:txBody>
          <a:bodyPr wrap="none" rtlCol="0">
            <a:spAutoFit/>
          </a:bodyPr>
          <a:lstStyle/>
          <a:p>
            <a:r>
              <a:rPr lang="fr-FR" dirty="0"/>
              <a:t>Mise en ligne simplifiée</a:t>
            </a:r>
          </a:p>
        </p:txBody>
      </p:sp>
      <p:pic>
        <p:nvPicPr>
          <p:cNvPr id="7" name="Image 6">
            <a:extLst>
              <a:ext uri="{FF2B5EF4-FFF2-40B4-BE49-F238E27FC236}">
                <a16:creationId xmlns:a16="http://schemas.microsoft.com/office/drawing/2014/main" id="{10991108-BAA1-9046-BB1C-A18AC73B226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399530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5A48C-CFC6-064A-B9E9-5382CC0BA19C}"/>
              </a:ext>
            </a:extLst>
          </p:cNvPr>
          <p:cNvSpPr>
            <a:spLocks noGrp="1"/>
          </p:cNvSpPr>
          <p:nvPr>
            <p:ph type="title"/>
          </p:nvPr>
        </p:nvSpPr>
        <p:spPr/>
        <p:txBody>
          <a:bodyPr/>
          <a:lstStyle/>
          <a:p>
            <a:r>
              <a:rPr lang="fr-FR" dirty="0" err="1"/>
              <a:t>jsPsych</a:t>
            </a:r>
            <a:r>
              <a:rPr lang="fr-FR" dirty="0"/>
              <a:t> </a:t>
            </a:r>
          </a:p>
        </p:txBody>
      </p:sp>
      <p:sp>
        <p:nvSpPr>
          <p:cNvPr id="3" name="Espace réservé du contenu 2">
            <a:extLst>
              <a:ext uri="{FF2B5EF4-FFF2-40B4-BE49-F238E27FC236}">
                <a16:creationId xmlns:a16="http://schemas.microsoft.com/office/drawing/2014/main" id="{E3DC0E97-A07E-AC4E-9A98-5F4A2E2A871B}"/>
              </a:ext>
            </a:extLst>
          </p:cNvPr>
          <p:cNvSpPr>
            <a:spLocks noGrp="1"/>
          </p:cNvSpPr>
          <p:nvPr>
            <p:ph idx="1"/>
          </p:nvPr>
        </p:nvSpPr>
        <p:spPr/>
        <p:txBody>
          <a:bodyPr/>
          <a:lstStyle/>
          <a:p>
            <a:r>
              <a:rPr lang="fr-FR" dirty="0"/>
              <a:t>Absence d’interface utilisateur</a:t>
            </a:r>
          </a:p>
          <a:p>
            <a:pPr marL="0" indent="0">
              <a:buNone/>
            </a:pPr>
            <a:r>
              <a:rPr lang="fr-FR" sz="1800" i="1" dirty="0"/>
              <a:t> </a:t>
            </a:r>
            <a:endParaRPr lang="fr-FR" sz="1800" dirty="0"/>
          </a:p>
        </p:txBody>
      </p:sp>
      <p:pic>
        <p:nvPicPr>
          <p:cNvPr id="7" name="Image 6">
            <a:extLst>
              <a:ext uri="{FF2B5EF4-FFF2-40B4-BE49-F238E27FC236}">
                <a16:creationId xmlns:a16="http://schemas.microsoft.com/office/drawing/2014/main" id="{CE0084D3-EA81-5442-81C5-A0CA35D2B176}"/>
              </a:ext>
            </a:extLst>
          </p:cNvPr>
          <p:cNvPicPr>
            <a:picLocks noChangeAspect="1"/>
          </p:cNvPicPr>
          <p:nvPr/>
        </p:nvPicPr>
        <p:blipFill>
          <a:blip r:embed="rId2"/>
          <a:stretch>
            <a:fillRect/>
          </a:stretch>
        </p:blipFill>
        <p:spPr>
          <a:xfrm>
            <a:off x="6431623" y="168360"/>
            <a:ext cx="4417888" cy="6521279"/>
          </a:xfrm>
          <a:prstGeom prst="rect">
            <a:avLst/>
          </a:prstGeom>
        </p:spPr>
      </p:pic>
      <p:pic>
        <p:nvPicPr>
          <p:cNvPr id="8" name="Image 7">
            <a:extLst>
              <a:ext uri="{FF2B5EF4-FFF2-40B4-BE49-F238E27FC236}">
                <a16:creationId xmlns:a16="http://schemas.microsoft.com/office/drawing/2014/main" id="{00F77BCD-9431-F543-9CD5-D215EDDF44B4}"/>
              </a:ext>
            </a:extLst>
          </p:cNvPr>
          <p:cNvPicPr>
            <a:picLocks noChangeAspect="1"/>
          </p:cNvPicPr>
          <p:nvPr/>
        </p:nvPicPr>
        <p:blipFill>
          <a:blip r:embed="rId3"/>
          <a:stretch>
            <a:fillRect/>
          </a:stretch>
        </p:blipFill>
        <p:spPr>
          <a:xfrm>
            <a:off x="11168008" y="1"/>
            <a:ext cx="1023991" cy="685064"/>
          </a:xfrm>
          <a:prstGeom prst="rect">
            <a:avLst/>
          </a:prstGeom>
        </p:spPr>
      </p:pic>
    </p:spTree>
    <p:extLst>
      <p:ext uri="{BB962C8B-B14F-4D97-AF65-F5344CB8AC3E}">
        <p14:creationId xmlns:p14="http://schemas.microsoft.com/office/powerpoint/2010/main" val="264195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1C555-56EA-3B40-8B0E-3583E12BECBB}"/>
              </a:ext>
            </a:extLst>
          </p:cNvPr>
          <p:cNvSpPr>
            <a:spLocks noGrp="1"/>
          </p:cNvSpPr>
          <p:nvPr>
            <p:ph type="title"/>
          </p:nvPr>
        </p:nvSpPr>
        <p:spPr/>
        <p:txBody>
          <a:bodyPr/>
          <a:lstStyle/>
          <a:p>
            <a:r>
              <a:rPr lang="fr-FR" dirty="0" err="1"/>
              <a:t>jsPsych</a:t>
            </a:r>
            <a:endParaRPr lang="fr-FR" dirty="0"/>
          </a:p>
        </p:txBody>
      </p:sp>
      <p:pic>
        <p:nvPicPr>
          <p:cNvPr id="4" name="Espace réservé du contenu 3">
            <a:extLst>
              <a:ext uri="{FF2B5EF4-FFF2-40B4-BE49-F238E27FC236}">
                <a16:creationId xmlns:a16="http://schemas.microsoft.com/office/drawing/2014/main" id="{8CFEADC7-DF8F-274E-9E3B-5B80EC68AD41}"/>
              </a:ext>
            </a:extLst>
          </p:cNvPr>
          <p:cNvPicPr>
            <a:picLocks noGrp="1" noChangeAspect="1"/>
          </p:cNvPicPr>
          <p:nvPr>
            <p:ph idx="1"/>
          </p:nvPr>
        </p:nvPicPr>
        <p:blipFill>
          <a:blip r:embed="rId2"/>
          <a:stretch>
            <a:fillRect/>
          </a:stretch>
        </p:blipFill>
        <p:spPr>
          <a:xfrm>
            <a:off x="1483582" y="2000285"/>
            <a:ext cx="9224836" cy="4351338"/>
          </a:xfrm>
          <a:prstGeom prst="rect">
            <a:avLst/>
          </a:prstGeom>
        </p:spPr>
      </p:pic>
      <p:sp>
        <p:nvSpPr>
          <p:cNvPr id="5" name="ZoneTexte 4">
            <a:extLst>
              <a:ext uri="{FF2B5EF4-FFF2-40B4-BE49-F238E27FC236}">
                <a16:creationId xmlns:a16="http://schemas.microsoft.com/office/drawing/2014/main" id="{818BB69A-C77D-AE4A-B53F-31B29ABA4902}"/>
              </a:ext>
            </a:extLst>
          </p:cNvPr>
          <p:cNvSpPr txBox="1"/>
          <p:nvPr/>
        </p:nvSpPr>
        <p:spPr>
          <a:xfrm>
            <a:off x="5322014" y="1522321"/>
            <a:ext cx="5600379" cy="646331"/>
          </a:xfrm>
          <a:prstGeom prst="rect">
            <a:avLst/>
          </a:prstGeom>
          <a:noFill/>
        </p:spPr>
        <p:txBody>
          <a:bodyPr wrap="none" rtlCol="0">
            <a:spAutoFit/>
          </a:bodyPr>
          <a:lstStyle/>
          <a:p>
            <a:r>
              <a:rPr lang="fr-FR" dirty="0"/>
              <a:t>(</a:t>
            </a:r>
            <a:r>
              <a:rPr lang="fr-FR" i="1" dirty="0"/>
              <a:t>Sauf via </a:t>
            </a:r>
            <a:r>
              <a:rPr lang="fr-FR" i="1" dirty="0" err="1"/>
              <a:t>node.js</a:t>
            </a:r>
            <a:r>
              <a:rPr lang="fr-FR" i="1" dirty="0"/>
              <a:t> qui semble permettre de s’en approcher) </a:t>
            </a:r>
            <a:endParaRPr lang="fr-FR" dirty="0"/>
          </a:p>
          <a:p>
            <a:endParaRPr lang="fr-FR" dirty="0"/>
          </a:p>
        </p:txBody>
      </p:sp>
      <p:pic>
        <p:nvPicPr>
          <p:cNvPr id="6" name="Image 5">
            <a:extLst>
              <a:ext uri="{FF2B5EF4-FFF2-40B4-BE49-F238E27FC236}">
                <a16:creationId xmlns:a16="http://schemas.microsoft.com/office/drawing/2014/main" id="{EC9944C6-54DE-564F-A35B-4AB405B45AC9}"/>
              </a:ext>
            </a:extLst>
          </p:cNvPr>
          <p:cNvPicPr>
            <a:picLocks noChangeAspect="1"/>
          </p:cNvPicPr>
          <p:nvPr/>
        </p:nvPicPr>
        <p:blipFill>
          <a:blip r:embed="rId3"/>
          <a:stretch>
            <a:fillRect/>
          </a:stretch>
        </p:blipFill>
        <p:spPr>
          <a:xfrm>
            <a:off x="11168008" y="1"/>
            <a:ext cx="1023991" cy="685064"/>
          </a:xfrm>
          <a:prstGeom prst="rect">
            <a:avLst/>
          </a:prstGeom>
        </p:spPr>
      </p:pic>
    </p:spTree>
    <p:extLst>
      <p:ext uri="{BB962C8B-B14F-4D97-AF65-F5344CB8AC3E}">
        <p14:creationId xmlns:p14="http://schemas.microsoft.com/office/powerpoint/2010/main" val="306086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2F164A-67C3-7846-A8CD-BFB4C4B7482B}"/>
              </a:ext>
            </a:extLst>
          </p:cNvPr>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r>
              <a:rPr lang="fr-FR" dirty="0"/>
              <a:t>Exemple de réalisation de la même expérience sur les deux outils </a:t>
            </a:r>
          </a:p>
        </p:txBody>
      </p:sp>
    </p:spTree>
    <p:extLst>
      <p:ext uri="{BB962C8B-B14F-4D97-AF65-F5344CB8AC3E}">
        <p14:creationId xmlns:p14="http://schemas.microsoft.com/office/powerpoint/2010/main" val="273553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62337-39AE-664B-8ACF-4A53CB54EC7D}"/>
              </a:ext>
            </a:extLst>
          </p:cNvPr>
          <p:cNvSpPr>
            <a:spLocks noGrp="1"/>
          </p:cNvSpPr>
          <p:nvPr>
            <p:ph type="title"/>
          </p:nvPr>
        </p:nvSpPr>
        <p:spPr/>
        <p:txBody>
          <a:bodyPr/>
          <a:lstStyle/>
          <a:p>
            <a:r>
              <a:rPr lang="fr-FR" dirty="0"/>
              <a:t>Facilité de prise en main</a:t>
            </a:r>
          </a:p>
        </p:txBody>
      </p:sp>
      <p:pic>
        <p:nvPicPr>
          <p:cNvPr id="4" name="Espace réservé du contenu 3">
            <a:extLst>
              <a:ext uri="{FF2B5EF4-FFF2-40B4-BE49-F238E27FC236}">
                <a16:creationId xmlns:a16="http://schemas.microsoft.com/office/drawing/2014/main" id="{EA114372-741B-C942-8608-3194A41FAD3E}"/>
              </a:ext>
            </a:extLst>
          </p:cNvPr>
          <p:cNvPicPr>
            <a:picLocks noGrp="1" noChangeAspect="1"/>
          </p:cNvPicPr>
          <p:nvPr>
            <p:ph idx="1"/>
          </p:nvPr>
        </p:nvPicPr>
        <p:blipFill rotWithShape="1">
          <a:blip r:embed="rId2"/>
          <a:srcRect b="25414"/>
          <a:stretch/>
        </p:blipFill>
        <p:spPr>
          <a:xfrm>
            <a:off x="8427592" y="545198"/>
            <a:ext cx="1351633" cy="860598"/>
          </a:xfrm>
          <a:prstGeom prst="rect">
            <a:avLst/>
          </a:prstGeom>
        </p:spPr>
      </p:pic>
      <p:pic>
        <p:nvPicPr>
          <p:cNvPr id="5" name="Image 4">
            <a:extLst>
              <a:ext uri="{FF2B5EF4-FFF2-40B4-BE49-F238E27FC236}">
                <a16:creationId xmlns:a16="http://schemas.microsoft.com/office/drawing/2014/main" id="{37448054-15A4-224A-89F8-B20C07EE69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0086785" y="303481"/>
            <a:ext cx="1584849" cy="1478458"/>
          </a:xfrm>
          <a:prstGeom prst="rect">
            <a:avLst/>
          </a:prstGeom>
        </p:spPr>
      </p:pic>
      <p:sp>
        <p:nvSpPr>
          <p:cNvPr id="6" name="Rectangle 5">
            <a:extLst>
              <a:ext uri="{FF2B5EF4-FFF2-40B4-BE49-F238E27FC236}">
                <a16:creationId xmlns:a16="http://schemas.microsoft.com/office/drawing/2014/main" id="{E09E305D-AC8D-FD48-ABE9-BC61ECFA7857}"/>
              </a:ext>
            </a:extLst>
          </p:cNvPr>
          <p:cNvSpPr/>
          <p:nvPr/>
        </p:nvSpPr>
        <p:spPr>
          <a:xfrm>
            <a:off x="8507002" y="1302446"/>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37FE350-4EE2-164A-9DDF-A74959A376C0}"/>
              </a:ext>
            </a:extLst>
          </p:cNvPr>
          <p:cNvSpPr/>
          <p:nvPr/>
        </p:nvSpPr>
        <p:spPr>
          <a:xfrm>
            <a:off x="9390579" y="126134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1FC53250-B079-6B48-BCBF-DDC91CE693D8}"/>
              </a:ext>
            </a:extLst>
          </p:cNvPr>
          <p:cNvPicPr>
            <a:picLocks noChangeAspect="1"/>
          </p:cNvPicPr>
          <p:nvPr/>
        </p:nvPicPr>
        <p:blipFill rotWithShape="1">
          <a:blip r:embed="rId5"/>
          <a:srcRect l="9064" t="14897" r="9547" b="28090"/>
          <a:stretch/>
        </p:blipFill>
        <p:spPr>
          <a:xfrm>
            <a:off x="9390420" y="1567017"/>
            <a:ext cx="1351633" cy="946818"/>
          </a:xfrm>
          <a:prstGeom prst="rect">
            <a:avLst/>
          </a:prstGeom>
        </p:spPr>
      </p:pic>
      <p:sp>
        <p:nvSpPr>
          <p:cNvPr id="10" name="Rectangle 9">
            <a:extLst>
              <a:ext uri="{FF2B5EF4-FFF2-40B4-BE49-F238E27FC236}">
                <a16:creationId xmlns:a16="http://schemas.microsoft.com/office/drawing/2014/main" id="{6FDDA43D-AD67-B74F-9FFD-A9BAF1718832}"/>
              </a:ext>
            </a:extLst>
          </p:cNvPr>
          <p:cNvSpPr/>
          <p:nvPr/>
        </p:nvSpPr>
        <p:spPr>
          <a:xfrm>
            <a:off x="9504986" y="197960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E98DD16-5E6F-304C-94B9-62592FEEA8EE}"/>
              </a:ext>
            </a:extLst>
          </p:cNvPr>
          <p:cNvSpPr/>
          <p:nvPr/>
        </p:nvSpPr>
        <p:spPr>
          <a:xfrm>
            <a:off x="10159589" y="199256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FEB27C-C3BA-F446-8CDE-7CF8F52C1AA9}"/>
              </a:ext>
            </a:extLst>
          </p:cNvPr>
          <p:cNvSpPr txBox="1"/>
          <p:nvPr/>
        </p:nvSpPr>
        <p:spPr>
          <a:xfrm>
            <a:off x="9552383" y="1958134"/>
            <a:ext cx="1047082" cy="461665"/>
          </a:xfrm>
          <a:prstGeom prst="rect">
            <a:avLst/>
          </a:prstGeom>
          <a:noFill/>
        </p:spPr>
        <p:txBody>
          <a:bodyPr wrap="none" rtlCol="0">
            <a:spAutoFit/>
          </a:bodyPr>
          <a:lstStyle/>
          <a:p>
            <a:r>
              <a:rPr lang="fr-FR" sz="2400" b="1" dirty="0"/>
              <a:t>0        1</a:t>
            </a:r>
          </a:p>
        </p:txBody>
      </p:sp>
      <p:sp>
        <p:nvSpPr>
          <p:cNvPr id="16" name="Rectangle 15">
            <a:extLst>
              <a:ext uri="{FF2B5EF4-FFF2-40B4-BE49-F238E27FC236}">
                <a16:creationId xmlns:a16="http://schemas.microsoft.com/office/drawing/2014/main" id="{0215AA69-ACB9-E741-B347-DD95F5CF6490}"/>
              </a:ext>
            </a:extLst>
          </p:cNvPr>
          <p:cNvSpPr/>
          <p:nvPr/>
        </p:nvSpPr>
        <p:spPr>
          <a:xfrm>
            <a:off x="711986" y="2188966"/>
            <a:ext cx="6096000" cy="2677656"/>
          </a:xfrm>
          <a:prstGeom prst="rect">
            <a:avLst/>
          </a:prstGeom>
        </p:spPr>
        <p:txBody>
          <a:bodyPr wrap="square">
            <a:spAutoFit/>
          </a:bodyPr>
          <a:lstStyle/>
          <a:p>
            <a:pPr marL="342900" indent="-342900">
              <a:buFont typeface="Arial" panose="020B0604020202020204" pitchFamily="34" charset="0"/>
              <a:buChar char="•"/>
            </a:pPr>
            <a:r>
              <a:rPr lang="fr-FR" sz="2400" dirty="0" err="1"/>
              <a:t>lab.js</a:t>
            </a:r>
            <a:r>
              <a:rPr lang="fr-FR" sz="2400" dirty="0"/>
              <a:t> est plus simple à prendre en main lorsque l’on ne maitrise pas le </a:t>
            </a:r>
            <a:r>
              <a:rPr lang="fr-FR" sz="2400" dirty="0" err="1"/>
              <a:t>javascript</a:t>
            </a:r>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Néanmoins si le projet de GUI utilisant </a:t>
            </a:r>
            <a:r>
              <a:rPr lang="fr-FR" sz="2400" dirty="0" err="1"/>
              <a:t>jsPsych</a:t>
            </a:r>
            <a:r>
              <a:rPr lang="fr-FR" sz="2400" dirty="0"/>
              <a:t> s’avère fonctionnel, le problème semble contournable au moins en partie. </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420948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62337-39AE-664B-8ACF-4A53CB54EC7D}"/>
              </a:ext>
            </a:extLst>
          </p:cNvPr>
          <p:cNvSpPr>
            <a:spLocks noGrp="1"/>
          </p:cNvSpPr>
          <p:nvPr>
            <p:ph type="title"/>
          </p:nvPr>
        </p:nvSpPr>
        <p:spPr/>
        <p:txBody>
          <a:bodyPr/>
          <a:lstStyle/>
          <a:p>
            <a:r>
              <a:rPr lang="fr-FR" dirty="0"/>
              <a:t>Modularité </a:t>
            </a:r>
          </a:p>
        </p:txBody>
      </p:sp>
      <p:pic>
        <p:nvPicPr>
          <p:cNvPr id="4" name="Espace réservé du contenu 3">
            <a:extLst>
              <a:ext uri="{FF2B5EF4-FFF2-40B4-BE49-F238E27FC236}">
                <a16:creationId xmlns:a16="http://schemas.microsoft.com/office/drawing/2014/main" id="{EA114372-741B-C942-8608-3194A41FAD3E}"/>
              </a:ext>
            </a:extLst>
          </p:cNvPr>
          <p:cNvPicPr>
            <a:picLocks noGrp="1" noChangeAspect="1"/>
          </p:cNvPicPr>
          <p:nvPr>
            <p:ph idx="1"/>
          </p:nvPr>
        </p:nvPicPr>
        <p:blipFill rotWithShape="1">
          <a:blip r:embed="rId2"/>
          <a:srcRect b="25414"/>
          <a:stretch/>
        </p:blipFill>
        <p:spPr>
          <a:xfrm>
            <a:off x="8427592" y="545198"/>
            <a:ext cx="1351633" cy="860598"/>
          </a:xfrm>
          <a:prstGeom prst="rect">
            <a:avLst/>
          </a:prstGeom>
        </p:spPr>
      </p:pic>
      <p:pic>
        <p:nvPicPr>
          <p:cNvPr id="5" name="Image 4">
            <a:extLst>
              <a:ext uri="{FF2B5EF4-FFF2-40B4-BE49-F238E27FC236}">
                <a16:creationId xmlns:a16="http://schemas.microsoft.com/office/drawing/2014/main" id="{37448054-15A4-224A-89F8-B20C07EE69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0086785" y="303481"/>
            <a:ext cx="1584849" cy="1478458"/>
          </a:xfrm>
          <a:prstGeom prst="rect">
            <a:avLst/>
          </a:prstGeom>
        </p:spPr>
      </p:pic>
      <p:sp>
        <p:nvSpPr>
          <p:cNvPr id="6" name="Rectangle 5">
            <a:extLst>
              <a:ext uri="{FF2B5EF4-FFF2-40B4-BE49-F238E27FC236}">
                <a16:creationId xmlns:a16="http://schemas.microsoft.com/office/drawing/2014/main" id="{E09E305D-AC8D-FD48-ABE9-BC61ECFA7857}"/>
              </a:ext>
            </a:extLst>
          </p:cNvPr>
          <p:cNvSpPr/>
          <p:nvPr/>
        </p:nvSpPr>
        <p:spPr>
          <a:xfrm>
            <a:off x="8507002" y="1302446"/>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37FE350-4EE2-164A-9DDF-A74959A376C0}"/>
              </a:ext>
            </a:extLst>
          </p:cNvPr>
          <p:cNvSpPr/>
          <p:nvPr/>
        </p:nvSpPr>
        <p:spPr>
          <a:xfrm>
            <a:off x="9390579" y="126134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1FC53250-B079-6B48-BCBF-DDC91CE693D8}"/>
              </a:ext>
            </a:extLst>
          </p:cNvPr>
          <p:cNvPicPr>
            <a:picLocks noChangeAspect="1"/>
          </p:cNvPicPr>
          <p:nvPr/>
        </p:nvPicPr>
        <p:blipFill rotWithShape="1">
          <a:blip r:embed="rId5"/>
          <a:srcRect l="9064" t="14897" r="9547" b="28090"/>
          <a:stretch/>
        </p:blipFill>
        <p:spPr>
          <a:xfrm>
            <a:off x="9390420" y="1567017"/>
            <a:ext cx="1351633" cy="946818"/>
          </a:xfrm>
          <a:prstGeom prst="rect">
            <a:avLst/>
          </a:prstGeom>
        </p:spPr>
      </p:pic>
      <p:sp>
        <p:nvSpPr>
          <p:cNvPr id="10" name="Rectangle 9">
            <a:extLst>
              <a:ext uri="{FF2B5EF4-FFF2-40B4-BE49-F238E27FC236}">
                <a16:creationId xmlns:a16="http://schemas.microsoft.com/office/drawing/2014/main" id="{6FDDA43D-AD67-B74F-9FFD-A9BAF1718832}"/>
              </a:ext>
            </a:extLst>
          </p:cNvPr>
          <p:cNvSpPr/>
          <p:nvPr/>
        </p:nvSpPr>
        <p:spPr>
          <a:xfrm>
            <a:off x="9504986" y="197960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E98DD16-5E6F-304C-94B9-62592FEEA8EE}"/>
              </a:ext>
            </a:extLst>
          </p:cNvPr>
          <p:cNvSpPr/>
          <p:nvPr/>
        </p:nvSpPr>
        <p:spPr>
          <a:xfrm>
            <a:off x="10159589" y="199256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FEB27C-C3BA-F446-8CDE-7CF8F52C1AA9}"/>
              </a:ext>
            </a:extLst>
          </p:cNvPr>
          <p:cNvSpPr txBox="1"/>
          <p:nvPr/>
        </p:nvSpPr>
        <p:spPr>
          <a:xfrm>
            <a:off x="9552383" y="1958134"/>
            <a:ext cx="1047082" cy="461665"/>
          </a:xfrm>
          <a:prstGeom prst="rect">
            <a:avLst/>
          </a:prstGeom>
          <a:noFill/>
        </p:spPr>
        <p:txBody>
          <a:bodyPr wrap="none" rtlCol="0">
            <a:spAutoFit/>
          </a:bodyPr>
          <a:lstStyle/>
          <a:p>
            <a:r>
              <a:rPr lang="fr-FR" sz="2400" b="1" dirty="0"/>
              <a:t>0        1</a:t>
            </a:r>
          </a:p>
        </p:txBody>
      </p:sp>
      <p:sp>
        <p:nvSpPr>
          <p:cNvPr id="16" name="Rectangle 15">
            <a:extLst>
              <a:ext uri="{FF2B5EF4-FFF2-40B4-BE49-F238E27FC236}">
                <a16:creationId xmlns:a16="http://schemas.microsoft.com/office/drawing/2014/main" id="{0215AA69-ACB9-E741-B347-DD95F5CF6490}"/>
              </a:ext>
            </a:extLst>
          </p:cNvPr>
          <p:cNvSpPr/>
          <p:nvPr/>
        </p:nvSpPr>
        <p:spPr>
          <a:xfrm>
            <a:off x="711986" y="2188966"/>
            <a:ext cx="6096000" cy="1938992"/>
          </a:xfrm>
          <a:prstGeom prst="rect">
            <a:avLst/>
          </a:prstGeom>
        </p:spPr>
        <p:txBody>
          <a:bodyPr wrap="square">
            <a:spAutoFit/>
          </a:bodyPr>
          <a:lstStyle/>
          <a:p>
            <a:pPr marL="342900" indent="-342900">
              <a:buFont typeface="Arial" panose="020B0604020202020204" pitchFamily="34" charset="0"/>
              <a:buChar char="•"/>
            </a:pPr>
            <a:r>
              <a:rPr lang="fr-FR" sz="2400" dirty="0"/>
              <a:t>Quel outil répond de la façon la plus adéquate au besoin de modularité, afin de permettre le partage au sein de l’équipe et entre chercheurs, des éléments communs aux différentes expériences ? </a:t>
            </a:r>
          </a:p>
        </p:txBody>
      </p:sp>
    </p:spTree>
    <p:extLst>
      <p:ext uri="{BB962C8B-B14F-4D97-AF65-F5344CB8AC3E}">
        <p14:creationId xmlns:p14="http://schemas.microsoft.com/office/powerpoint/2010/main" val="290867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D6946-6B9A-1546-8604-C63375E936F1}"/>
              </a:ext>
            </a:extLst>
          </p:cNvPr>
          <p:cNvSpPr>
            <a:spLocks noGrp="1"/>
          </p:cNvSpPr>
          <p:nvPr>
            <p:ph type="title"/>
          </p:nvPr>
        </p:nvSpPr>
        <p:spPr/>
        <p:txBody>
          <a:bodyPr/>
          <a:lstStyle/>
          <a:p>
            <a:r>
              <a:rPr lang="fr-FR" dirty="0" err="1"/>
              <a:t>lab.js</a:t>
            </a:r>
            <a:r>
              <a:rPr lang="fr-FR" dirty="0"/>
              <a:t> </a:t>
            </a:r>
          </a:p>
        </p:txBody>
      </p:sp>
      <p:sp>
        <p:nvSpPr>
          <p:cNvPr id="3" name="Espace réservé du contenu 2">
            <a:extLst>
              <a:ext uri="{FF2B5EF4-FFF2-40B4-BE49-F238E27FC236}">
                <a16:creationId xmlns:a16="http://schemas.microsoft.com/office/drawing/2014/main" id="{987C6173-F4FA-F24B-8D94-907ACC2E2E1E}"/>
              </a:ext>
            </a:extLst>
          </p:cNvPr>
          <p:cNvSpPr>
            <a:spLocks noGrp="1"/>
          </p:cNvSpPr>
          <p:nvPr>
            <p:ph idx="1"/>
          </p:nvPr>
        </p:nvSpPr>
        <p:spPr/>
        <p:txBody>
          <a:bodyPr/>
          <a:lstStyle/>
          <a:p>
            <a:r>
              <a:rPr lang="fr-FR" dirty="0"/>
              <a:t>Facilité pour l’importation / l’exportation des expériences réalisées sur le </a:t>
            </a:r>
            <a:r>
              <a:rPr lang="fr-FR" dirty="0" err="1"/>
              <a:t>builder</a:t>
            </a:r>
            <a:r>
              <a:rPr lang="fr-FR" dirty="0"/>
              <a:t>. </a:t>
            </a:r>
          </a:p>
          <a:p>
            <a:endParaRPr lang="fr-FR" dirty="0"/>
          </a:p>
          <a:p>
            <a:pPr marL="0" indent="0">
              <a:buNone/>
            </a:pPr>
            <a:r>
              <a:rPr lang="fr-FR" dirty="0"/>
              <a:t>- Téléchargeables en </a:t>
            </a:r>
            <a:r>
              <a:rPr lang="fr-FR" i="1" dirty="0"/>
              <a:t>.</a:t>
            </a:r>
            <a:r>
              <a:rPr lang="fr-FR" i="1" dirty="0" err="1"/>
              <a:t>json</a:t>
            </a:r>
            <a:r>
              <a:rPr lang="fr-FR" i="1" dirty="0"/>
              <a:t> </a:t>
            </a:r>
          </a:p>
          <a:p>
            <a:pPr>
              <a:buFontTx/>
              <a:buChar char="-"/>
            </a:pPr>
            <a:r>
              <a:rPr lang="fr-FR" dirty="0"/>
              <a:t>Expériences de références disponibles sur le site de l’outil.</a:t>
            </a:r>
          </a:p>
          <a:p>
            <a:pPr>
              <a:buFontTx/>
              <a:buChar char="-"/>
            </a:pPr>
            <a:endParaRPr lang="fr-FR" i="1" dirty="0"/>
          </a:p>
          <a:p>
            <a:r>
              <a:rPr lang="fr-FR" dirty="0"/>
              <a:t>Négatif : peu de plugins sont disponibles de façon native, aucun d’eux 	        n’est orienté audio.</a:t>
            </a:r>
          </a:p>
        </p:txBody>
      </p:sp>
      <p:pic>
        <p:nvPicPr>
          <p:cNvPr id="4" name="Image 3">
            <a:extLst>
              <a:ext uri="{FF2B5EF4-FFF2-40B4-BE49-F238E27FC236}">
                <a16:creationId xmlns:a16="http://schemas.microsoft.com/office/drawing/2014/main" id="{C0D550F1-BAD8-994E-A5FC-C9D894A4D0C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3208140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68E904-452A-D944-A22A-B94262B730A3}"/>
              </a:ext>
            </a:extLst>
          </p:cNvPr>
          <p:cNvSpPr>
            <a:spLocks noGrp="1"/>
          </p:cNvSpPr>
          <p:nvPr>
            <p:ph type="title"/>
          </p:nvPr>
        </p:nvSpPr>
        <p:spPr/>
        <p:txBody>
          <a:bodyPr/>
          <a:lstStyle/>
          <a:p>
            <a:r>
              <a:rPr lang="fr-FR" dirty="0" err="1"/>
              <a:t>jsPsych</a:t>
            </a:r>
            <a:endParaRPr lang="fr-FR" dirty="0"/>
          </a:p>
        </p:txBody>
      </p:sp>
      <p:sp>
        <p:nvSpPr>
          <p:cNvPr id="3" name="Espace réservé du contenu 2">
            <a:extLst>
              <a:ext uri="{FF2B5EF4-FFF2-40B4-BE49-F238E27FC236}">
                <a16:creationId xmlns:a16="http://schemas.microsoft.com/office/drawing/2014/main" id="{42655F22-5EC5-C048-9DDA-DA0B8BC45ED6}"/>
              </a:ext>
            </a:extLst>
          </p:cNvPr>
          <p:cNvSpPr>
            <a:spLocks noGrp="1"/>
          </p:cNvSpPr>
          <p:nvPr>
            <p:ph idx="1"/>
          </p:nvPr>
        </p:nvSpPr>
        <p:spPr>
          <a:xfrm>
            <a:off x="838200" y="1825625"/>
            <a:ext cx="8480461" cy="4351338"/>
          </a:xfrm>
        </p:spPr>
        <p:txBody>
          <a:bodyPr/>
          <a:lstStyle/>
          <a:p>
            <a:r>
              <a:rPr lang="fr-FR" dirty="0"/>
              <a:t>Librairie basée entièrement sur les plugins.</a:t>
            </a:r>
          </a:p>
          <a:p>
            <a:r>
              <a:rPr lang="fr-FR" dirty="0"/>
              <a:t>Beaucoup de plugins disponibles, donc plusieurs dédiés à l’audio. </a:t>
            </a:r>
          </a:p>
          <a:p>
            <a:endParaRPr lang="fr-FR" dirty="0"/>
          </a:p>
          <a:p>
            <a:r>
              <a:rPr lang="fr-FR" dirty="0"/>
              <a:t>Possibilité d’utiliser des extensions qui s’interfacent avec un plugin existant, pour élargir les possibilités.</a:t>
            </a:r>
          </a:p>
          <a:p>
            <a:endParaRPr lang="fr-FR" dirty="0"/>
          </a:p>
        </p:txBody>
      </p:sp>
      <p:pic>
        <p:nvPicPr>
          <p:cNvPr id="5" name="Image 4">
            <a:extLst>
              <a:ext uri="{FF2B5EF4-FFF2-40B4-BE49-F238E27FC236}">
                <a16:creationId xmlns:a16="http://schemas.microsoft.com/office/drawing/2014/main" id="{6A06BE3D-255B-B343-AD22-2F3512D4479B}"/>
              </a:ext>
            </a:extLst>
          </p:cNvPr>
          <p:cNvPicPr>
            <a:picLocks noChangeAspect="1"/>
          </p:cNvPicPr>
          <p:nvPr/>
        </p:nvPicPr>
        <p:blipFill>
          <a:blip r:embed="rId2"/>
          <a:stretch>
            <a:fillRect/>
          </a:stretch>
        </p:blipFill>
        <p:spPr>
          <a:xfrm>
            <a:off x="9269704" y="0"/>
            <a:ext cx="1914275" cy="6729573"/>
          </a:xfrm>
          <a:prstGeom prst="rect">
            <a:avLst/>
          </a:prstGeom>
        </p:spPr>
      </p:pic>
      <p:sp>
        <p:nvSpPr>
          <p:cNvPr id="6" name="ZoneTexte 5">
            <a:extLst>
              <a:ext uri="{FF2B5EF4-FFF2-40B4-BE49-F238E27FC236}">
                <a16:creationId xmlns:a16="http://schemas.microsoft.com/office/drawing/2014/main" id="{A637B047-C1B8-9642-84CF-FB16160967C5}"/>
              </a:ext>
            </a:extLst>
          </p:cNvPr>
          <p:cNvSpPr txBox="1"/>
          <p:nvPr/>
        </p:nvSpPr>
        <p:spPr>
          <a:xfrm>
            <a:off x="1047964" y="5650787"/>
            <a:ext cx="6696064" cy="646331"/>
          </a:xfrm>
          <a:prstGeom prst="rect">
            <a:avLst/>
          </a:prstGeom>
          <a:noFill/>
        </p:spPr>
        <p:txBody>
          <a:bodyPr wrap="none" rtlCol="0">
            <a:spAutoFit/>
          </a:bodyPr>
          <a:lstStyle/>
          <a:p>
            <a:r>
              <a:rPr lang="fr-FR" i="1" dirty="0"/>
              <a:t>Des </a:t>
            </a:r>
            <a:r>
              <a:rPr lang="fr-FR" i="1" dirty="0" err="1"/>
              <a:t>templates</a:t>
            </a:r>
            <a:r>
              <a:rPr lang="fr-FR" i="1" dirty="0"/>
              <a:t> sont disponibles pour coder des plugins et extensions. </a:t>
            </a:r>
          </a:p>
          <a:p>
            <a:r>
              <a:rPr lang="fr-FR" i="1" dirty="0"/>
              <a:t>Reste à évaluer la difficulté que cela représente.</a:t>
            </a:r>
          </a:p>
        </p:txBody>
      </p:sp>
      <p:pic>
        <p:nvPicPr>
          <p:cNvPr id="7" name="Image 6">
            <a:extLst>
              <a:ext uri="{FF2B5EF4-FFF2-40B4-BE49-F238E27FC236}">
                <a16:creationId xmlns:a16="http://schemas.microsoft.com/office/drawing/2014/main" id="{ED05E7C6-61D5-E445-9B8A-70DA6D4BB3EC}"/>
              </a:ext>
            </a:extLst>
          </p:cNvPr>
          <p:cNvPicPr>
            <a:picLocks noChangeAspect="1"/>
          </p:cNvPicPr>
          <p:nvPr/>
        </p:nvPicPr>
        <p:blipFill>
          <a:blip r:embed="rId3"/>
          <a:stretch>
            <a:fillRect/>
          </a:stretch>
        </p:blipFill>
        <p:spPr>
          <a:xfrm>
            <a:off x="11168008" y="1"/>
            <a:ext cx="1023991" cy="685064"/>
          </a:xfrm>
          <a:prstGeom prst="rect">
            <a:avLst/>
          </a:prstGeom>
        </p:spPr>
      </p:pic>
    </p:spTree>
    <p:extLst>
      <p:ext uri="{BB962C8B-B14F-4D97-AF65-F5344CB8AC3E}">
        <p14:creationId xmlns:p14="http://schemas.microsoft.com/office/powerpoint/2010/main" val="391741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62337-39AE-664B-8ACF-4A53CB54EC7D}"/>
              </a:ext>
            </a:extLst>
          </p:cNvPr>
          <p:cNvSpPr>
            <a:spLocks noGrp="1"/>
          </p:cNvSpPr>
          <p:nvPr>
            <p:ph type="title"/>
          </p:nvPr>
        </p:nvSpPr>
        <p:spPr/>
        <p:txBody>
          <a:bodyPr/>
          <a:lstStyle/>
          <a:p>
            <a:r>
              <a:rPr lang="fr-FR" dirty="0"/>
              <a:t>Modularité</a:t>
            </a:r>
          </a:p>
        </p:txBody>
      </p:sp>
      <p:pic>
        <p:nvPicPr>
          <p:cNvPr id="4" name="Espace réservé du contenu 3">
            <a:extLst>
              <a:ext uri="{FF2B5EF4-FFF2-40B4-BE49-F238E27FC236}">
                <a16:creationId xmlns:a16="http://schemas.microsoft.com/office/drawing/2014/main" id="{EA114372-741B-C942-8608-3194A41FAD3E}"/>
              </a:ext>
            </a:extLst>
          </p:cNvPr>
          <p:cNvPicPr>
            <a:picLocks noGrp="1" noChangeAspect="1"/>
          </p:cNvPicPr>
          <p:nvPr>
            <p:ph idx="1"/>
          </p:nvPr>
        </p:nvPicPr>
        <p:blipFill rotWithShape="1">
          <a:blip r:embed="rId2"/>
          <a:srcRect b="25414"/>
          <a:stretch/>
        </p:blipFill>
        <p:spPr>
          <a:xfrm>
            <a:off x="8427592" y="545198"/>
            <a:ext cx="1351633" cy="860598"/>
          </a:xfrm>
          <a:prstGeom prst="rect">
            <a:avLst/>
          </a:prstGeom>
        </p:spPr>
      </p:pic>
      <p:pic>
        <p:nvPicPr>
          <p:cNvPr id="5" name="Image 4">
            <a:extLst>
              <a:ext uri="{FF2B5EF4-FFF2-40B4-BE49-F238E27FC236}">
                <a16:creationId xmlns:a16="http://schemas.microsoft.com/office/drawing/2014/main" id="{37448054-15A4-224A-89F8-B20C07EE69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0086785" y="303481"/>
            <a:ext cx="1584849" cy="1478458"/>
          </a:xfrm>
          <a:prstGeom prst="rect">
            <a:avLst/>
          </a:prstGeom>
        </p:spPr>
      </p:pic>
      <p:sp>
        <p:nvSpPr>
          <p:cNvPr id="6" name="Rectangle 5">
            <a:extLst>
              <a:ext uri="{FF2B5EF4-FFF2-40B4-BE49-F238E27FC236}">
                <a16:creationId xmlns:a16="http://schemas.microsoft.com/office/drawing/2014/main" id="{E09E305D-AC8D-FD48-ABE9-BC61ECFA7857}"/>
              </a:ext>
            </a:extLst>
          </p:cNvPr>
          <p:cNvSpPr/>
          <p:nvPr/>
        </p:nvSpPr>
        <p:spPr>
          <a:xfrm>
            <a:off x="8507002" y="1302446"/>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37FE350-4EE2-164A-9DDF-A74959A376C0}"/>
              </a:ext>
            </a:extLst>
          </p:cNvPr>
          <p:cNvSpPr/>
          <p:nvPr/>
        </p:nvSpPr>
        <p:spPr>
          <a:xfrm>
            <a:off x="9390579" y="126134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1FC53250-B079-6B48-BCBF-DDC91CE693D8}"/>
              </a:ext>
            </a:extLst>
          </p:cNvPr>
          <p:cNvPicPr>
            <a:picLocks noChangeAspect="1"/>
          </p:cNvPicPr>
          <p:nvPr/>
        </p:nvPicPr>
        <p:blipFill rotWithShape="1">
          <a:blip r:embed="rId5"/>
          <a:srcRect l="9064" t="14897" r="9547" b="28090"/>
          <a:stretch/>
        </p:blipFill>
        <p:spPr>
          <a:xfrm>
            <a:off x="9390420" y="1567017"/>
            <a:ext cx="1351633" cy="946818"/>
          </a:xfrm>
          <a:prstGeom prst="rect">
            <a:avLst/>
          </a:prstGeom>
        </p:spPr>
      </p:pic>
      <p:sp>
        <p:nvSpPr>
          <p:cNvPr id="10" name="Rectangle 9">
            <a:extLst>
              <a:ext uri="{FF2B5EF4-FFF2-40B4-BE49-F238E27FC236}">
                <a16:creationId xmlns:a16="http://schemas.microsoft.com/office/drawing/2014/main" id="{6FDDA43D-AD67-B74F-9FFD-A9BAF1718832}"/>
              </a:ext>
            </a:extLst>
          </p:cNvPr>
          <p:cNvSpPr/>
          <p:nvPr/>
        </p:nvSpPr>
        <p:spPr>
          <a:xfrm>
            <a:off x="9504986" y="197960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E98DD16-5E6F-304C-94B9-62592FEEA8EE}"/>
              </a:ext>
            </a:extLst>
          </p:cNvPr>
          <p:cNvSpPr/>
          <p:nvPr/>
        </p:nvSpPr>
        <p:spPr>
          <a:xfrm>
            <a:off x="10159589" y="199256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FEB27C-C3BA-F446-8CDE-7CF8F52C1AA9}"/>
              </a:ext>
            </a:extLst>
          </p:cNvPr>
          <p:cNvSpPr txBox="1"/>
          <p:nvPr/>
        </p:nvSpPr>
        <p:spPr>
          <a:xfrm>
            <a:off x="9552383" y="1958134"/>
            <a:ext cx="1047082" cy="461665"/>
          </a:xfrm>
          <a:prstGeom prst="rect">
            <a:avLst/>
          </a:prstGeom>
          <a:noFill/>
        </p:spPr>
        <p:txBody>
          <a:bodyPr wrap="none" rtlCol="0">
            <a:spAutoFit/>
          </a:bodyPr>
          <a:lstStyle/>
          <a:p>
            <a:r>
              <a:rPr lang="fr-FR" sz="2400" b="1" dirty="0"/>
              <a:t>1        1</a:t>
            </a:r>
          </a:p>
        </p:txBody>
      </p:sp>
      <p:sp>
        <p:nvSpPr>
          <p:cNvPr id="16" name="Rectangle 15">
            <a:extLst>
              <a:ext uri="{FF2B5EF4-FFF2-40B4-BE49-F238E27FC236}">
                <a16:creationId xmlns:a16="http://schemas.microsoft.com/office/drawing/2014/main" id="{0215AA69-ACB9-E741-B347-DD95F5CF6490}"/>
              </a:ext>
            </a:extLst>
          </p:cNvPr>
          <p:cNvSpPr/>
          <p:nvPr/>
        </p:nvSpPr>
        <p:spPr>
          <a:xfrm>
            <a:off x="711986" y="2188966"/>
            <a:ext cx="6096000" cy="2677656"/>
          </a:xfrm>
          <a:prstGeom prst="rect">
            <a:avLst/>
          </a:prstGeom>
        </p:spPr>
        <p:txBody>
          <a:bodyPr wrap="square">
            <a:spAutoFit/>
          </a:bodyPr>
          <a:lstStyle/>
          <a:p>
            <a:pPr marL="342900" indent="-342900">
              <a:buFont typeface="Arial" panose="020B0604020202020204" pitchFamily="34" charset="0"/>
              <a:buChar char="•"/>
            </a:pPr>
            <a:r>
              <a:rPr lang="fr-FR" sz="2400" dirty="0" err="1"/>
              <a:t>lab.js</a:t>
            </a:r>
            <a:r>
              <a:rPr lang="fr-FR" sz="2400" dirty="0"/>
              <a:t> est modulaire, mais préférentiellement dans les limites de son </a:t>
            </a:r>
            <a:r>
              <a:rPr lang="fr-FR" sz="2400" dirty="0" err="1"/>
              <a:t>builder</a:t>
            </a:r>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err="1"/>
              <a:t>jsPsych</a:t>
            </a:r>
            <a:r>
              <a:rPr lang="fr-FR" sz="2400" dirty="0"/>
              <a:t> est d’approche moins évidente, mais sa conception orientée plugins rend l’outil beaucoup plus modulaire. </a:t>
            </a:r>
          </a:p>
          <a:p>
            <a:r>
              <a:rPr lang="fr-FR" sz="2400" dirty="0"/>
              <a:t>     </a:t>
            </a:r>
          </a:p>
        </p:txBody>
      </p:sp>
    </p:spTree>
    <p:extLst>
      <p:ext uri="{BB962C8B-B14F-4D97-AF65-F5344CB8AC3E}">
        <p14:creationId xmlns:p14="http://schemas.microsoft.com/office/powerpoint/2010/main" val="113359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62337-39AE-664B-8ACF-4A53CB54EC7D}"/>
              </a:ext>
            </a:extLst>
          </p:cNvPr>
          <p:cNvSpPr>
            <a:spLocks noGrp="1"/>
          </p:cNvSpPr>
          <p:nvPr>
            <p:ph type="title"/>
          </p:nvPr>
        </p:nvSpPr>
        <p:spPr/>
        <p:txBody>
          <a:bodyPr/>
          <a:lstStyle/>
          <a:p>
            <a:r>
              <a:rPr lang="fr-FR" dirty="0"/>
              <a:t>Simplicité à produire </a:t>
            </a:r>
            <a:br>
              <a:rPr lang="fr-FR" dirty="0"/>
            </a:br>
            <a:r>
              <a:rPr lang="fr-FR" dirty="0"/>
              <a:t>les paradigmes classiques</a:t>
            </a:r>
          </a:p>
        </p:txBody>
      </p:sp>
      <p:pic>
        <p:nvPicPr>
          <p:cNvPr id="4" name="Espace réservé du contenu 3">
            <a:extLst>
              <a:ext uri="{FF2B5EF4-FFF2-40B4-BE49-F238E27FC236}">
                <a16:creationId xmlns:a16="http://schemas.microsoft.com/office/drawing/2014/main" id="{EA114372-741B-C942-8608-3194A41FAD3E}"/>
              </a:ext>
            </a:extLst>
          </p:cNvPr>
          <p:cNvPicPr>
            <a:picLocks noGrp="1" noChangeAspect="1"/>
          </p:cNvPicPr>
          <p:nvPr>
            <p:ph idx="1"/>
          </p:nvPr>
        </p:nvPicPr>
        <p:blipFill rotWithShape="1">
          <a:blip r:embed="rId2"/>
          <a:srcRect b="25414"/>
          <a:stretch/>
        </p:blipFill>
        <p:spPr>
          <a:xfrm>
            <a:off x="8427592" y="545198"/>
            <a:ext cx="1351633" cy="860598"/>
          </a:xfrm>
          <a:prstGeom prst="rect">
            <a:avLst/>
          </a:prstGeom>
        </p:spPr>
      </p:pic>
      <p:pic>
        <p:nvPicPr>
          <p:cNvPr id="5" name="Image 4">
            <a:extLst>
              <a:ext uri="{FF2B5EF4-FFF2-40B4-BE49-F238E27FC236}">
                <a16:creationId xmlns:a16="http://schemas.microsoft.com/office/drawing/2014/main" id="{37448054-15A4-224A-89F8-B20C07EE69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0086785" y="303481"/>
            <a:ext cx="1584849" cy="1478458"/>
          </a:xfrm>
          <a:prstGeom prst="rect">
            <a:avLst/>
          </a:prstGeom>
        </p:spPr>
      </p:pic>
      <p:sp>
        <p:nvSpPr>
          <p:cNvPr id="6" name="Rectangle 5">
            <a:extLst>
              <a:ext uri="{FF2B5EF4-FFF2-40B4-BE49-F238E27FC236}">
                <a16:creationId xmlns:a16="http://schemas.microsoft.com/office/drawing/2014/main" id="{E09E305D-AC8D-FD48-ABE9-BC61ECFA7857}"/>
              </a:ext>
            </a:extLst>
          </p:cNvPr>
          <p:cNvSpPr/>
          <p:nvPr/>
        </p:nvSpPr>
        <p:spPr>
          <a:xfrm>
            <a:off x="8507002" y="1302446"/>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37FE350-4EE2-164A-9DDF-A74959A376C0}"/>
              </a:ext>
            </a:extLst>
          </p:cNvPr>
          <p:cNvSpPr/>
          <p:nvPr/>
        </p:nvSpPr>
        <p:spPr>
          <a:xfrm>
            <a:off x="9390579" y="126134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1FC53250-B079-6B48-BCBF-DDC91CE693D8}"/>
              </a:ext>
            </a:extLst>
          </p:cNvPr>
          <p:cNvPicPr>
            <a:picLocks noChangeAspect="1"/>
          </p:cNvPicPr>
          <p:nvPr/>
        </p:nvPicPr>
        <p:blipFill rotWithShape="1">
          <a:blip r:embed="rId5"/>
          <a:srcRect l="9064" t="14897" r="9547" b="28090"/>
          <a:stretch/>
        </p:blipFill>
        <p:spPr>
          <a:xfrm>
            <a:off x="9390420" y="1567017"/>
            <a:ext cx="1351633" cy="946818"/>
          </a:xfrm>
          <a:prstGeom prst="rect">
            <a:avLst/>
          </a:prstGeom>
        </p:spPr>
      </p:pic>
      <p:sp>
        <p:nvSpPr>
          <p:cNvPr id="10" name="Rectangle 9">
            <a:extLst>
              <a:ext uri="{FF2B5EF4-FFF2-40B4-BE49-F238E27FC236}">
                <a16:creationId xmlns:a16="http://schemas.microsoft.com/office/drawing/2014/main" id="{6FDDA43D-AD67-B74F-9FFD-A9BAF1718832}"/>
              </a:ext>
            </a:extLst>
          </p:cNvPr>
          <p:cNvSpPr/>
          <p:nvPr/>
        </p:nvSpPr>
        <p:spPr>
          <a:xfrm>
            <a:off x="9504986" y="197960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E98DD16-5E6F-304C-94B9-62592FEEA8EE}"/>
              </a:ext>
            </a:extLst>
          </p:cNvPr>
          <p:cNvSpPr/>
          <p:nvPr/>
        </p:nvSpPr>
        <p:spPr>
          <a:xfrm>
            <a:off x="10159589" y="199256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FEB27C-C3BA-F446-8CDE-7CF8F52C1AA9}"/>
              </a:ext>
            </a:extLst>
          </p:cNvPr>
          <p:cNvSpPr txBox="1"/>
          <p:nvPr/>
        </p:nvSpPr>
        <p:spPr>
          <a:xfrm>
            <a:off x="9552383" y="1958134"/>
            <a:ext cx="1047082" cy="461665"/>
          </a:xfrm>
          <a:prstGeom prst="rect">
            <a:avLst/>
          </a:prstGeom>
          <a:noFill/>
        </p:spPr>
        <p:txBody>
          <a:bodyPr wrap="none" rtlCol="0">
            <a:spAutoFit/>
          </a:bodyPr>
          <a:lstStyle/>
          <a:p>
            <a:r>
              <a:rPr lang="fr-FR" sz="2400" b="1" dirty="0"/>
              <a:t>1        1</a:t>
            </a:r>
          </a:p>
        </p:txBody>
      </p:sp>
      <p:sp>
        <p:nvSpPr>
          <p:cNvPr id="16" name="Rectangle 15">
            <a:extLst>
              <a:ext uri="{FF2B5EF4-FFF2-40B4-BE49-F238E27FC236}">
                <a16:creationId xmlns:a16="http://schemas.microsoft.com/office/drawing/2014/main" id="{0215AA69-ACB9-E741-B347-DD95F5CF6490}"/>
              </a:ext>
            </a:extLst>
          </p:cNvPr>
          <p:cNvSpPr/>
          <p:nvPr/>
        </p:nvSpPr>
        <p:spPr>
          <a:xfrm>
            <a:off x="711986" y="2188966"/>
            <a:ext cx="6096000" cy="1938992"/>
          </a:xfrm>
          <a:prstGeom prst="rect">
            <a:avLst/>
          </a:prstGeom>
        </p:spPr>
        <p:txBody>
          <a:bodyPr wrap="square">
            <a:spAutoFit/>
          </a:bodyPr>
          <a:lstStyle/>
          <a:p>
            <a:pPr marL="342900" indent="-342900">
              <a:buFont typeface="Arial" panose="020B0604020202020204" pitchFamily="34" charset="0"/>
              <a:buChar char="•"/>
            </a:pPr>
            <a:r>
              <a:rPr lang="fr-FR" sz="2400" dirty="0"/>
              <a:t>Les outils sont ils à même de fournir un cadre permettant de produire les paradigmes expérimentaux classiques nous intéressant ?</a:t>
            </a:r>
          </a:p>
          <a:p>
            <a:r>
              <a:rPr lang="fr-FR" sz="2400" dirty="0"/>
              <a:t>     </a:t>
            </a:r>
          </a:p>
        </p:txBody>
      </p:sp>
    </p:spTree>
    <p:extLst>
      <p:ext uri="{BB962C8B-B14F-4D97-AF65-F5344CB8AC3E}">
        <p14:creationId xmlns:p14="http://schemas.microsoft.com/office/powerpoint/2010/main" val="216924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FC919-A6A6-BC47-A339-5AA156E7FD80}"/>
              </a:ext>
            </a:extLst>
          </p:cNvPr>
          <p:cNvSpPr>
            <a:spLocks noGrp="1"/>
          </p:cNvSpPr>
          <p:nvPr>
            <p:ph type="title"/>
          </p:nvPr>
        </p:nvSpPr>
        <p:spPr/>
        <p:txBody>
          <a:bodyPr>
            <a:normAutofit/>
          </a:bodyPr>
          <a:lstStyle/>
          <a:p>
            <a:r>
              <a:rPr lang="fr-FR" dirty="0"/>
              <a:t>Résumé de la réunion précédente </a:t>
            </a:r>
          </a:p>
        </p:txBody>
      </p:sp>
      <p:sp>
        <p:nvSpPr>
          <p:cNvPr id="3" name="Espace réservé du contenu 2">
            <a:extLst>
              <a:ext uri="{FF2B5EF4-FFF2-40B4-BE49-F238E27FC236}">
                <a16:creationId xmlns:a16="http://schemas.microsoft.com/office/drawing/2014/main" id="{EDD18B74-24E4-8E4F-B791-AB320570B25E}"/>
              </a:ext>
            </a:extLst>
          </p:cNvPr>
          <p:cNvSpPr>
            <a:spLocks noGrp="1"/>
          </p:cNvSpPr>
          <p:nvPr>
            <p:ph idx="1"/>
          </p:nvPr>
        </p:nvSpPr>
        <p:spPr/>
        <p:txBody>
          <a:bodyPr/>
          <a:lstStyle/>
          <a:p>
            <a:r>
              <a:rPr lang="fr-FR" dirty="0"/>
              <a:t>Choix du </a:t>
            </a:r>
            <a:r>
              <a:rPr lang="fr-FR" dirty="0" err="1"/>
              <a:t>language</a:t>
            </a:r>
            <a:r>
              <a:rPr lang="fr-FR" dirty="0"/>
              <a:t> </a:t>
            </a:r>
            <a:r>
              <a:rPr lang="fr-FR" dirty="0" err="1"/>
              <a:t>javascript</a:t>
            </a:r>
            <a:endParaRPr lang="fr-FR" dirty="0"/>
          </a:p>
          <a:p>
            <a:r>
              <a:rPr lang="fr-FR" dirty="0"/>
              <a:t>Réduction de fait à deux outils : 	</a:t>
            </a:r>
            <a:r>
              <a:rPr lang="fr-FR" dirty="0" err="1"/>
              <a:t>jsPsych</a:t>
            </a:r>
            <a:r>
              <a:rPr lang="fr-FR" dirty="0"/>
              <a:t> / </a:t>
            </a:r>
            <a:r>
              <a:rPr lang="fr-FR" dirty="0" err="1"/>
              <a:t>lab.js</a:t>
            </a:r>
            <a:r>
              <a:rPr lang="fr-FR" dirty="0"/>
              <a:t> </a:t>
            </a:r>
          </a:p>
          <a:p>
            <a:pPr marL="0" indent="0">
              <a:buNone/>
            </a:pPr>
            <a:endParaRPr lang="fr-FR" dirty="0"/>
          </a:p>
          <a:p>
            <a:r>
              <a:rPr lang="fr-FR" dirty="0"/>
              <a:t>Comparer ces deux outils sur différents critères : </a:t>
            </a:r>
          </a:p>
          <a:p>
            <a:pPr>
              <a:buFontTx/>
              <a:buChar char="-"/>
            </a:pPr>
            <a:r>
              <a:rPr lang="fr-FR" dirty="0"/>
              <a:t>Facilité de prise en main </a:t>
            </a:r>
          </a:p>
          <a:p>
            <a:pPr>
              <a:buFontTx/>
              <a:buChar char="-"/>
            </a:pPr>
            <a:r>
              <a:rPr lang="fr-FR" dirty="0"/>
              <a:t>Modularité</a:t>
            </a:r>
          </a:p>
          <a:p>
            <a:pPr>
              <a:buFontTx/>
              <a:buChar char="-"/>
            </a:pPr>
            <a:r>
              <a:rPr lang="fr-FR" dirty="0"/>
              <a:t>Capacité à produire les principaux paradigmes expérimentaux qui intéressent l’équipe</a:t>
            </a:r>
          </a:p>
        </p:txBody>
      </p:sp>
    </p:spTree>
    <p:extLst>
      <p:ext uri="{BB962C8B-B14F-4D97-AF65-F5344CB8AC3E}">
        <p14:creationId xmlns:p14="http://schemas.microsoft.com/office/powerpoint/2010/main" val="262253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7F813D-E3B4-A143-9CD3-FAA42891466F}"/>
              </a:ext>
            </a:extLst>
          </p:cNvPr>
          <p:cNvSpPr>
            <a:spLocks noGrp="1"/>
          </p:cNvSpPr>
          <p:nvPr>
            <p:ph type="title"/>
          </p:nvPr>
        </p:nvSpPr>
        <p:spPr/>
        <p:txBody>
          <a:bodyPr/>
          <a:lstStyle/>
          <a:p>
            <a:r>
              <a:rPr lang="fr-FR" dirty="0" err="1"/>
              <a:t>lab.js</a:t>
            </a:r>
            <a:endParaRPr lang="fr-FR" dirty="0"/>
          </a:p>
        </p:txBody>
      </p:sp>
      <p:pic>
        <p:nvPicPr>
          <p:cNvPr id="4" name="Espace réservé du contenu 4">
            <a:extLst>
              <a:ext uri="{FF2B5EF4-FFF2-40B4-BE49-F238E27FC236}">
                <a16:creationId xmlns:a16="http://schemas.microsoft.com/office/drawing/2014/main" id="{5A29B61A-64FD-7F4E-9628-5ABAFF966195}"/>
              </a:ext>
            </a:extLst>
          </p:cNvPr>
          <p:cNvPicPr>
            <a:picLocks noGrp="1" noChangeAspect="1"/>
          </p:cNvPicPr>
          <p:nvPr>
            <p:ph idx="1"/>
          </p:nvPr>
        </p:nvPicPr>
        <p:blipFill rotWithShape="1">
          <a:blip r:embed="rId2"/>
          <a:srcRect l="-2477" t="-14976" r="-178" b="14976"/>
          <a:stretch/>
        </p:blipFill>
        <p:spPr>
          <a:xfrm>
            <a:off x="5855937" y="-606034"/>
            <a:ext cx="5270975" cy="6174234"/>
          </a:xfrm>
        </p:spPr>
      </p:pic>
      <p:pic>
        <p:nvPicPr>
          <p:cNvPr id="6" name="Image 5">
            <a:extLst>
              <a:ext uri="{FF2B5EF4-FFF2-40B4-BE49-F238E27FC236}">
                <a16:creationId xmlns:a16="http://schemas.microsoft.com/office/drawing/2014/main" id="{4BBBDB0B-CB7A-4746-8BA9-7E2462B38FCD}"/>
              </a:ext>
            </a:extLst>
          </p:cNvPr>
          <p:cNvPicPr>
            <a:picLocks noChangeAspect="1"/>
          </p:cNvPicPr>
          <p:nvPr/>
        </p:nvPicPr>
        <p:blipFill rotWithShape="1">
          <a:blip r:embed="rId3"/>
          <a:srcRect l="27716" t="587" r="24795" b="65046"/>
          <a:stretch/>
        </p:blipFill>
        <p:spPr>
          <a:xfrm>
            <a:off x="5615875" y="1150705"/>
            <a:ext cx="383342" cy="277402"/>
          </a:xfrm>
          <a:prstGeom prst="rect">
            <a:avLst/>
          </a:prstGeom>
        </p:spPr>
      </p:pic>
      <p:pic>
        <p:nvPicPr>
          <p:cNvPr id="7" name="Image 6">
            <a:extLst>
              <a:ext uri="{FF2B5EF4-FFF2-40B4-BE49-F238E27FC236}">
                <a16:creationId xmlns:a16="http://schemas.microsoft.com/office/drawing/2014/main" id="{53E2F8B8-4D79-7B45-9F28-7A645FF0A3E5}"/>
              </a:ext>
            </a:extLst>
          </p:cNvPr>
          <p:cNvPicPr>
            <a:picLocks noChangeAspect="1"/>
          </p:cNvPicPr>
          <p:nvPr/>
        </p:nvPicPr>
        <p:blipFill rotWithShape="1">
          <a:blip r:embed="rId3"/>
          <a:srcRect l="27716" t="49047" r="24795" b="13551"/>
          <a:stretch/>
        </p:blipFill>
        <p:spPr>
          <a:xfrm>
            <a:off x="5615875" y="737168"/>
            <a:ext cx="383343" cy="301912"/>
          </a:xfrm>
          <a:prstGeom prst="rect">
            <a:avLst/>
          </a:prstGeom>
        </p:spPr>
      </p:pic>
      <p:pic>
        <p:nvPicPr>
          <p:cNvPr id="8" name="Image 7">
            <a:extLst>
              <a:ext uri="{FF2B5EF4-FFF2-40B4-BE49-F238E27FC236}">
                <a16:creationId xmlns:a16="http://schemas.microsoft.com/office/drawing/2014/main" id="{109251D9-9335-DD40-822C-341C10779DAE}"/>
              </a:ext>
            </a:extLst>
          </p:cNvPr>
          <p:cNvPicPr>
            <a:picLocks noChangeAspect="1"/>
          </p:cNvPicPr>
          <p:nvPr/>
        </p:nvPicPr>
        <p:blipFill rotWithShape="1">
          <a:blip r:embed="rId3"/>
          <a:srcRect l="27716" t="587" r="24795" b="65046"/>
          <a:stretch/>
        </p:blipFill>
        <p:spPr>
          <a:xfrm>
            <a:off x="5615875" y="4239202"/>
            <a:ext cx="383342" cy="277402"/>
          </a:xfrm>
          <a:prstGeom prst="rect">
            <a:avLst/>
          </a:prstGeom>
        </p:spPr>
      </p:pic>
      <p:pic>
        <p:nvPicPr>
          <p:cNvPr id="9" name="Image 8">
            <a:extLst>
              <a:ext uri="{FF2B5EF4-FFF2-40B4-BE49-F238E27FC236}">
                <a16:creationId xmlns:a16="http://schemas.microsoft.com/office/drawing/2014/main" id="{AC966ACE-42E4-324F-A865-C0EFB55D6828}"/>
              </a:ext>
            </a:extLst>
          </p:cNvPr>
          <p:cNvPicPr>
            <a:picLocks noChangeAspect="1"/>
          </p:cNvPicPr>
          <p:nvPr/>
        </p:nvPicPr>
        <p:blipFill rotWithShape="1">
          <a:blip r:embed="rId3"/>
          <a:srcRect l="27716" t="49047" r="24795" b="13551"/>
          <a:stretch/>
        </p:blipFill>
        <p:spPr>
          <a:xfrm>
            <a:off x="5615874" y="4682000"/>
            <a:ext cx="383343" cy="301912"/>
          </a:xfrm>
          <a:prstGeom prst="rect">
            <a:avLst/>
          </a:prstGeom>
        </p:spPr>
      </p:pic>
      <p:pic>
        <p:nvPicPr>
          <p:cNvPr id="10" name="Image 9">
            <a:extLst>
              <a:ext uri="{FF2B5EF4-FFF2-40B4-BE49-F238E27FC236}">
                <a16:creationId xmlns:a16="http://schemas.microsoft.com/office/drawing/2014/main" id="{54D844F5-110C-2746-94E3-507E34B4B34E}"/>
              </a:ext>
            </a:extLst>
          </p:cNvPr>
          <p:cNvPicPr>
            <a:picLocks noChangeAspect="1"/>
          </p:cNvPicPr>
          <p:nvPr/>
        </p:nvPicPr>
        <p:blipFill rotWithShape="1">
          <a:blip r:embed="rId3"/>
          <a:srcRect l="27716" t="49047" r="24795" b="13551"/>
          <a:stretch/>
        </p:blipFill>
        <p:spPr>
          <a:xfrm>
            <a:off x="5615874" y="2618798"/>
            <a:ext cx="383343" cy="301912"/>
          </a:xfrm>
          <a:prstGeom prst="rect">
            <a:avLst/>
          </a:prstGeom>
        </p:spPr>
      </p:pic>
      <p:pic>
        <p:nvPicPr>
          <p:cNvPr id="11" name="Image 10">
            <a:extLst>
              <a:ext uri="{FF2B5EF4-FFF2-40B4-BE49-F238E27FC236}">
                <a16:creationId xmlns:a16="http://schemas.microsoft.com/office/drawing/2014/main" id="{E675ABCB-6DF3-D94A-8F0C-F7D099F2C8E0}"/>
              </a:ext>
            </a:extLst>
          </p:cNvPr>
          <p:cNvPicPr>
            <a:picLocks noChangeAspect="1"/>
          </p:cNvPicPr>
          <p:nvPr/>
        </p:nvPicPr>
        <p:blipFill rotWithShape="1">
          <a:blip r:embed="rId3"/>
          <a:srcRect l="27716" t="587" r="24795" b="65046"/>
          <a:stretch/>
        </p:blipFill>
        <p:spPr>
          <a:xfrm>
            <a:off x="5615875" y="3219856"/>
            <a:ext cx="383342" cy="277402"/>
          </a:xfrm>
          <a:prstGeom prst="rect">
            <a:avLst/>
          </a:prstGeom>
        </p:spPr>
      </p:pic>
      <p:pic>
        <p:nvPicPr>
          <p:cNvPr id="14" name="Image 13">
            <a:extLst>
              <a:ext uri="{FF2B5EF4-FFF2-40B4-BE49-F238E27FC236}">
                <a16:creationId xmlns:a16="http://schemas.microsoft.com/office/drawing/2014/main" id="{37C5F815-6B0D-5D43-B658-5F3EF63423BC}"/>
              </a:ext>
            </a:extLst>
          </p:cNvPr>
          <p:cNvPicPr>
            <a:picLocks noChangeAspect="1"/>
          </p:cNvPicPr>
          <p:nvPr/>
        </p:nvPicPr>
        <p:blipFill rotWithShape="1">
          <a:blip r:embed="rId4"/>
          <a:srcRect l="-2353" t="3051" r="2353" b="17849"/>
          <a:stretch/>
        </p:blipFill>
        <p:spPr>
          <a:xfrm>
            <a:off x="5465852" y="1557964"/>
            <a:ext cx="553695" cy="437979"/>
          </a:xfrm>
          <a:prstGeom prst="rect">
            <a:avLst/>
          </a:prstGeom>
        </p:spPr>
      </p:pic>
      <p:pic>
        <p:nvPicPr>
          <p:cNvPr id="15" name="Image 14">
            <a:extLst>
              <a:ext uri="{FF2B5EF4-FFF2-40B4-BE49-F238E27FC236}">
                <a16:creationId xmlns:a16="http://schemas.microsoft.com/office/drawing/2014/main" id="{56365670-6E6B-0044-87FB-C92ED1A89BFE}"/>
              </a:ext>
            </a:extLst>
          </p:cNvPr>
          <p:cNvPicPr>
            <a:picLocks noChangeAspect="1"/>
          </p:cNvPicPr>
          <p:nvPr/>
        </p:nvPicPr>
        <p:blipFill rotWithShape="1">
          <a:blip r:embed="rId4"/>
          <a:srcRect l="-2353" t="3051" r="2353" b="17849"/>
          <a:stretch/>
        </p:blipFill>
        <p:spPr>
          <a:xfrm>
            <a:off x="5474416" y="2100781"/>
            <a:ext cx="553695" cy="437979"/>
          </a:xfrm>
          <a:prstGeom prst="rect">
            <a:avLst/>
          </a:prstGeom>
        </p:spPr>
      </p:pic>
      <p:pic>
        <p:nvPicPr>
          <p:cNvPr id="16" name="Image 15">
            <a:extLst>
              <a:ext uri="{FF2B5EF4-FFF2-40B4-BE49-F238E27FC236}">
                <a16:creationId xmlns:a16="http://schemas.microsoft.com/office/drawing/2014/main" id="{88096A9F-4FCE-4342-BE42-3E05E350912E}"/>
              </a:ext>
            </a:extLst>
          </p:cNvPr>
          <p:cNvPicPr>
            <a:picLocks noChangeAspect="1"/>
          </p:cNvPicPr>
          <p:nvPr/>
        </p:nvPicPr>
        <p:blipFill rotWithShape="1">
          <a:blip r:embed="rId4"/>
          <a:srcRect l="-2353" t="3051" r="2353" b="17849"/>
          <a:stretch/>
        </p:blipFill>
        <p:spPr>
          <a:xfrm>
            <a:off x="5472706" y="3691559"/>
            <a:ext cx="553695" cy="437979"/>
          </a:xfrm>
          <a:prstGeom prst="rect">
            <a:avLst/>
          </a:prstGeom>
        </p:spPr>
      </p:pic>
      <p:sp>
        <p:nvSpPr>
          <p:cNvPr id="18" name="ZoneTexte 17">
            <a:extLst>
              <a:ext uri="{FF2B5EF4-FFF2-40B4-BE49-F238E27FC236}">
                <a16:creationId xmlns:a16="http://schemas.microsoft.com/office/drawing/2014/main" id="{5C8A851C-FDF1-1B4B-8638-C0CAE45CF4D8}"/>
              </a:ext>
            </a:extLst>
          </p:cNvPr>
          <p:cNvSpPr txBox="1"/>
          <p:nvPr/>
        </p:nvSpPr>
        <p:spPr>
          <a:xfrm>
            <a:off x="5598861" y="5043986"/>
            <a:ext cx="287676" cy="523220"/>
          </a:xfrm>
          <a:prstGeom prst="rect">
            <a:avLst/>
          </a:prstGeom>
          <a:noFill/>
        </p:spPr>
        <p:txBody>
          <a:bodyPr wrap="square" rtlCol="0">
            <a:spAutoFit/>
          </a:bodyPr>
          <a:lstStyle/>
          <a:p>
            <a:r>
              <a:rPr lang="fr-FR" sz="2800" dirty="0"/>
              <a:t>?</a:t>
            </a:r>
          </a:p>
        </p:txBody>
      </p:sp>
      <p:sp>
        <p:nvSpPr>
          <p:cNvPr id="19" name="ZoneTexte 18">
            <a:extLst>
              <a:ext uri="{FF2B5EF4-FFF2-40B4-BE49-F238E27FC236}">
                <a16:creationId xmlns:a16="http://schemas.microsoft.com/office/drawing/2014/main" id="{18F7D6C1-2738-CB4C-93B7-DEDBDCF878C8}"/>
              </a:ext>
            </a:extLst>
          </p:cNvPr>
          <p:cNvSpPr txBox="1"/>
          <p:nvPr/>
        </p:nvSpPr>
        <p:spPr>
          <a:xfrm>
            <a:off x="838199" y="1869948"/>
            <a:ext cx="4339975" cy="1938992"/>
          </a:xfrm>
          <a:prstGeom prst="rect">
            <a:avLst/>
          </a:prstGeom>
          <a:noFill/>
        </p:spPr>
        <p:txBody>
          <a:bodyPr wrap="square" rtlCol="0">
            <a:spAutoFit/>
          </a:bodyPr>
          <a:lstStyle/>
          <a:p>
            <a:pPr algn="just"/>
            <a:r>
              <a:rPr lang="fr-FR" sz="2400" dirty="0"/>
              <a:t>La principale limitation est la contrepartie à la grande simplicité de l’outil, qui ne permet pas de façon directe de réaliser certaines expériences.</a:t>
            </a:r>
          </a:p>
        </p:txBody>
      </p:sp>
      <p:sp>
        <p:nvSpPr>
          <p:cNvPr id="20" name="ZoneTexte 19">
            <a:extLst>
              <a:ext uri="{FF2B5EF4-FFF2-40B4-BE49-F238E27FC236}">
                <a16:creationId xmlns:a16="http://schemas.microsoft.com/office/drawing/2014/main" id="{6BE2EC0F-2125-654B-A54A-E1853334B97C}"/>
              </a:ext>
            </a:extLst>
          </p:cNvPr>
          <p:cNvSpPr txBox="1"/>
          <p:nvPr/>
        </p:nvSpPr>
        <p:spPr>
          <a:xfrm>
            <a:off x="838198" y="4331938"/>
            <a:ext cx="4339975" cy="830997"/>
          </a:xfrm>
          <a:prstGeom prst="rect">
            <a:avLst/>
          </a:prstGeom>
          <a:noFill/>
        </p:spPr>
        <p:txBody>
          <a:bodyPr wrap="square" rtlCol="0">
            <a:spAutoFit/>
          </a:bodyPr>
          <a:lstStyle/>
          <a:p>
            <a:pPr algn="just"/>
            <a:r>
              <a:rPr lang="fr-FR" sz="2400" dirty="0"/>
              <a:t>Cela reste en partie faisable, en rusant un peu sur l’outil.</a:t>
            </a:r>
          </a:p>
        </p:txBody>
      </p:sp>
      <p:pic>
        <p:nvPicPr>
          <p:cNvPr id="22" name="Image 21">
            <a:extLst>
              <a:ext uri="{FF2B5EF4-FFF2-40B4-BE49-F238E27FC236}">
                <a16:creationId xmlns:a16="http://schemas.microsoft.com/office/drawing/2014/main" id="{24F5D4D1-DB16-EB4A-BD7C-BB5328ADB1D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376338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7F813D-E3B4-A143-9CD3-FAA42891466F}"/>
              </a:ext>
            </a:extLst>
          </p:cNvPr>
          <p:cNvSpPr>
            <a:spLocks noGrp="1"/>
          </p:cNvSpPr>
          <p:nvPr>
            <p:ph type="title"/>
          </p:nvPr>
        </p:nvSpPr>
        <p:spPr/>
        <p:txBody>
          <a:bodyPr/>
          <a:lstStyle/>
          <a:p>
            <a:r>
              <a:rPr lang="fr-FR" dirty="0" err="1"/>
              <a:t>jsPsych</a:t>
            </a:r>
            <a:endParaRPr lang="fr-FR" dirty="0"/>
          </a:p>
        </p:txBody>
      </p:sp>
      <p:pic>
        <p:nvPicPr>
          <p:cNvPr id="4" name="Espace réservé du contenu 4">
            <a:extLst>
              <a:ext uri="{FF2B5EF4-FFF2-40B4-BE49-F238E27FC236}">
                <a16:creationId xmlns:a16="http://schemas.microsoft.com/office/drawing/2014/main" id="{5A29B61A-64FD-7F4E-9628-5ABAFF966195}"/>
              </a:ext>
            </a:extLst>
          </p:cNvPr>
          <p:cNvPicPr>
            <a:picLocks noGrp="1" noChangeAspect="1"/>
          </p:cNvPicPr>
          <p:nvPr>
            <p:ph idx="1"/>
          </p:nvPr>
        </p:nvPicPr>
        <p:blipFill rotWithShape="1">
          <a:blip r:embed="rId2"/>
          <a:srcRect l="-2477" t="-14976" r="-178" b="14976"/>
          <a:stretch/>
        </p:blipFill>
        <p:spPr>
          <a:xfrm>
            <a:off x="5855937" y="-606034"/>
            <a:ext cx="5270975" cy="6174234"/>
          </a:xfrm>
        </p:spPr>
      </p:pic>
      <p:pic>
        <p:nvPicPr>
          <p:cNvPr id="6" name="Image 5">
            <a:extLst>
              <a:ext uri="{FF2B5EF4-FFF2-40B4-BE49-F238E27FC236}">
                <a16:creationId xmlns:a16="http://schemas.microsoft.com/office/drawing/2014/main" id="{4BBBDB0B-CB7A-4746-8BA9-7E2462B38FCD}"/>
              </a:ext>
            </a:extLst>
          </p:cNvPr>
          <p:cNvPicPr>
            <a:picLocks noChangeAspect="1"/>
          </p:cNvPicPr>
          <p:nvPr/>
        </p:nvPicPr>
        <p:blipFill rotWithShape="1">
          <a:blip r:embed="rId3"/>
          <a:srcRect l="27716" t="587" r="24795" b="65046"/>
          <a:stretch/>
        </p:blipFill>
        <p:spPr>
          <a:xfrm>
            <a:off x="5615875" y="1150705"/>
            <a:ext cx="383342" cy="277402"/>
          </a:xfrm>
          <a:prstGeom prst="rect">
            <a:avLst/>
          </a:prstGeom>
        </p:spPr>
      </p:pic>
      <p:pic>
        <p:nvPicPr>
          <p:cNvPr id="8" name="Image 7">
            <a:extLst>
              <a:ext uri="{FF2B5EF4-FFF2-40B4-BE49-F238E27FC236}">
                <a16:creationId xmlns:a16="http://schemas.microsoft.com/office/drawing/2014/main" id="{109251D9-9335-DD40-822C-341C10779DAE}"/>
              </a:ext>
            </a:extLst>
          </p:cNvPr>
          <p:cNvPicPr>
            <a:picLocks noChangeAspect="1"/>
          </p:cNvPicPr>
          <p:nvPr/>
        </p:nvPicPr>
        <p:blipFill rotWithShape="1">
          <a:blip r:embed="rId3"/>
          <a:srcRect l="27716" t="587" r="24795" b="65046"/>
          <a:stretch/>
        </p:blipFill>
        <p:spPr>
          <a:xfrm>
            <a:off x="5615875" y="4239202"/>
            <a:ext cx="383342" cy="277402"/>
          </a:xfrm>
          <a:prstGeom prst="rect">
            <a:avLst/>
          </a:prstGeom>
        </p:spPr>
      </p:pic>
      <p:pic>
        <p:nvPicPr>
          <p:cNvPr id="10" name="Image 9">
            <a:extLst>
              <a:ext uri="{FF2B5EF4-FFF2-40B4-BE49-F238E27FC236}">
                <a16:creationId xmlns:a16="http://schemas.microsoft.com/office/drawing/2014/main" id="{54D844F5-110C-2746-94E3-507E34B4B34E}"/>
              </a:ext>
            </a:extLst>
          </p:cNvPr>
          <p:cNvPicPr>
            <a:picLocks noChangeAspect="1"/>
          </p:cNvPicPr>
          <p:nvPr/>
        </p:nvPicPr>
        <p:blipFill rotWithShape="1">
          <a:blip r:embed="rId3"/>
          <a:srcRect l="27716" t="49047" r="24795" b="13551"/>
          <a:stretch/>
        </p:blipFill>
        <p:spPr>
          <a:xfrm>
            <a:off x="5615874" y="2618798"/>
            <a:ext cx="383343" cy="301912"/>
          </a:xfrm>
          <a:prstGeom prst="rect">
            <a:avLst/>
          </a:prstGeom>
        </p:spPr>
      </p:pic>
      <p:pic>
        <p:nvPicPr>
          <p:cNvPr id="11" name="Image 10">
            <a:extLst>
              <a:ext uri="{FF2B5EF4-FFF2-40B4-BE49-F238E27FC236}">
                <a16:creationId xmlns:a16="http://schemas.microsoft.com/office/drawing/2014/main" id="{E675ABCB-6DF3-D94A-8F0C-F7D099F2C8E0}"/>
              </a:ext>
            </a:extLst>
          </p:cNvPr>
          <p:cNvPicPr>
            <a:picLocks noChangeAspect="1"/>
          </p:cNvPicPr>
          <p:nvPr/>
        </p:nvPicPr>
        <p:blipFill rotWithShape="1">
          <a:blip r:embed="rId3"/>
          <a:srcRect l="27716" t="587" r="24795" b="65046"/>
          <a:stretch/>
        </p:blipFill>
        <p:spPr>
          <a:xfrm>
            <a:off x="5615875" y="3219856"/>
            <a:ext cx="383342" cy="277402"/>
          </a:xfrm>
          <a:prstGeom prst="rect">
            <a:avLst/>
          </a:prstGeom>
        </p:spPr>
      </p:pic>
      <p:sp>
        <p:nvSpPr>
          <p:cNvPr id="3" name="ZoneTexte 2">
            <a:extLst>
              <a:ext uri="{FF2B5EF4-FFF2-40B4-BE49-F238E27FC236}">
                <a16:creationId xmlns:a16="http://schemas.microsoft.com/office/drawing/2014/main" id="{BC550CFE-0266-984D-9989-36B6A1FEA5BF}"/>
              </a:ext>
            </a:extLst>
          </p:cNvPr>
          <p:cNvSpPr txBox="1"/>
          <p:nvPr/>
        </p:nvSpPr>
        <p:spPr>
          <a:xfrm>
            <a:off x="5598861" y="656916"/>
            <a:ext cx="287676" cy="523220"/>
          </a:xfrm>
          <a:prstGeom prst="rect">
            <a:avLst/>
          </a:prstGeom>
          <a:noFill/>
        </p:spPr>
        <p:txBody>
          <a:bodyPr wrap="square" rtlCol="0">
            <a:spAutoFit/>
          </a:bodyPr>
          <a:lstStyle/>
          <a:p>
            <a:r>
              <a:rPr lang="fr-FR" sz="2800" dirty="0"/>
              <a:t>?</a:t>
            </a:r>
          </a:p>
        </p:txBody>
      </p:sp>
      <p:pic>
        <p:nvPicPr>
          <p:cNvPr id="17" name="Image 16">
            <a:extLst>
              <a:ext uri="{FF2B5EF4-FFF2-40B4-BE49-F238E27FC236}">
                <a16:creationId xmlns:a16="http://schemas.microsoft.com/office/drawing/2014/main" id="{FBA3AC50-8816-E441-9313-DA82A4116401}"/>
              </a:ext>
            </a:extLst>
          </p:cNvPr>
          <p:cNvPicPr>
            <a:picLocks noChangeAspect="1"/>
          </p:cNvPicPr>
          <p:nvPr/>
        </p:nvPicPr>
        <p:blipFill rotWithShape="1">
          <a:blip r:embed="rId3"/>
          <a:srcRect l="27716" t="587" r="24795" b="65046"/>
          <a:stretch/>
        </p:blipFill>
        <p:spPr>
          <a:xfrm>
            <a:off x="5615874" y="1673583"/>
            <a:ext cx="383342" cy="277402"/>
          </a:xfrm>
          <a:prstGeom prst="rect">
            <a:avLst/>
          </a:prstGeom>
        </p:spPr>
      </p:pic>
      <p:pic>
        <p:nvPicPr>
          <p:cNvPr id="18" name="Image 17">
            <a:extLst>
              <a:ext uri="{FF2B5EF4-FFF2-40B4-BE49-F238E27FC236}">
                <a16:creationId xmlns:a16="http://schemas.microsoft.com/office/drawing/2014/main" id="{18994CAA-5E29-3549-AA27-26FF1315799D}"/>
              </a:ext>
            </a:extLst>
          </p:cNvPr>
          <p:cNvPicPr>
            <a:picLocks noChangeAspect="1"/>
          </p:cNvPicPr>
          <p:nvPr/>
        </p:nvPicPr>
        <p:blipFill rotWithShape="1">
          <a:blip r:embed="rId4"/>
          <a:srcRect l="-2353" t="3051" r="2353" b="17849"/>
          <a:stretch/>
        </p:blipFill>
        <p:spPr>
          <a:xfrm>
            <a:off x="5472706" y="4604422"/>
            <a:ext cx="553695" cy="437979"/>
          </a:xfrm>
          <a:prstGeom prst="rect">
            <a:avLst/>
          </a:prstGeom>
        </p:spPr>
      </p:pic>
      <p:pic>
        <p:nvPicPr>
          <p:cNvPr id="19" name="Image 18">
            <a:extLst>
              <a:ext uri="{FF2B5EF4-FFF2-40B4-BE49-F238E27FC236}">
                <a16:creationId xmlns:a16="http://schemas.microsoft.com/office/drawing/2014/main" id="{7EAD067A-EC0A-8D4B-8F47-0EA375A8AA66}"/>
              </a:ext>
            </a:extLst>
          </p:cNvPr>
          <p:cNvPicPr>
            <a:picLocks noChangeAspect="1"/>
          </p:cNvPicPr>
          <p:nvPr/>
        </p:nvPicPr>
        <p:blipFill rotWithShape="1">
          <a:blip r:embed="rId3"/>
          <a:srcRect l="27716" t="587" r="24795" b="65046"/>
          <a:stretch/>
        </p:blipFill>
        <p:spPr>
          <a:xfrm>
            <a:off x="5615874" y="2242655"/>
            <a:ext cx="383342" cy="277402"/>
          </a:xfrm>
          <a:prstGeom prst="rect">
            <a:avLst/>
          </a:prstGeom>
        </p:spPr>
      </p:pic>
      <p:pic>
        <p:nvPicPr>
          <p:cNvPr id="20" name="Image 19">
            <a:extLst>
              <a:ext uri="{FF2B5EF4-FFF2-40B4-BE49-F238E27FC236}">
                <a16:creationId xmlns:a16="http://schemas.microsoft.com/office/drawing/2014/main" id="{DDF9B768-B1AB-0144-A453-AA4024834356}"/>
              </a:ext>
            </a:extLst>
          </p:cNvPr>
          <p:cNvPicPr>
            <a:picLocks noChangeAspect="1"/>
          </p:cNvPicPr>
          <p:nvPr/>
        </p:nvPicPr>
        <p:blipFill rotWithShape="1">
          <a:blip r:embed="rId3"/>
          <a:srcRect l="27716" t="587" r="24795" b="65046"/>
          <a:stretch/>
        </p:blipFill>
        <p:spPr>
          <a:xfrm>
            <a:off x="5615541" y="3761974"/>
            <a:ext cx="383342" cy="277402"/>
          </a:xfrm>
          <a:prstGeom prst="rect">
            <a:avLst/>
          </a:prstGeom>
        </p:spPr>
      </p:pic>
      <p:sp>
        <p:nvSpPr>
          <p:cNvPr id="21" name="ZoneTexte 20">
            <a:extLst>
              <a:ext uri="{FF2B5EF4-FFF2-40B4-BE49-F238E27FC236}">
                <a16:creationId xmlns:a16="http://schemas.microsoft.com/office/drawing/2014/main" id="{18B8246A-EF32-3C4E-BC6F-60E072ED8351}"/>
              </a:ext>
            </a:extLst>
          </p:cNvPr>
          <p:cNvSpPr txBox="1"/>
          <p:nvPr/>
        </p:nvSpPr>
        <p:spPr>
          <a:xfrm>
            <a:off x="5617699" y="5032000"/>
            <a:ext cx="287676" cy="523220"/>
          </a:xfrm>
          <a:prstGeom prst="rect">
            <a:avLst/>
          </a:prstGeom>
          <a:noFill/>
        </p:spPr>
        <p:txBody>
          <a:bodyPr wrap="square" rtlCol="0">
            <a:spAutoFit/>
          </a:bodyPr>
          <a:lstStyle/>
          <a:p>
            <a:r>
              <a:rPr lang="fr-FR" sz="2800" dirty="0"/>
              <a:t>?</a:t>
            </a:r>
          </a:p>
        </p:txBody>
      </p:sp>
      <p:sp>
        <p:nvSpPr>
          <p:cNvPr id="5" name="ZoneTexte 4">
            <a:extLst>
              <a:ext uri="{FF2B5EF4-FFF2-40B4-BE49-F238E27FC236}">
                <a16:creationId xmlns:a16="http://schemas.microsoft.com/office/drawing/2014/main" id="{5386D032-51DC-4A47-8147-376E34DEE098}"/>
              </a:ext>
            </a:extLst>
          </p:cNvPr>
          <p:cNvSpPr txBox="1"/>
          <p:nvPr/>
        </p:nvSpPr>
        <p:spPr>
          <a:xfrm>
            <a:off x="838199" y="2175221"/>
            <a:ext cx="4309153" cy="2677656"/>
          </a:xfrm>
          <a:prstGeom prst="rect">
            <a:avLst/>
          </a:prstGeom>
          <a:noFill/>
        </p:spPr>
        <p:txBody>
          <a:bodyPr wrap="square" rtlCol="0">
            <a:spAutoFit/>
          </a:bodyPr>
          <a:lstStyle/>
          <a:p>
            <a:r>
              <a:rPr lang="fr-FR" sz="2400" dirty="0"/>
              <a:t>Plus de possibilités au prix d’une plus grande difficulté de prise en main.</a:t>
            </a:r>
          </a:p>
          <a:p>
            <a:endParaRPr lang="fr-FR" sz="2400" dirty="0"/>
          </a:p>
          <a:p>
            <a:r>
              <a:rPr lang="fr-FR" sz="2400" dirty="0"/>
              <a:t>Certains plugins déjà existants permettent de faciliter la création de certains paradigmes. </a:t>
            </a:r>
          </a:p>
        </p:txBody>
      </p:sp>
      <p:pic>
        <p:nvPicPr>
          <p:cNvPr id="23" name="Image 22">
            <a:extLst>
              <a:ext uri="{FF2B5EF4-FFF2-40B4-BE49-F238E27FC236}">
                <a16:creationId xmlns:a16="http://schemas.microsoft.com/office/drawing/2014/main" id="{7DA60513-9B9C-DD47-8D63-550543425052}"/>
              </a:ext>
            </a:extLst>
          </p:cNvPr>
          <p:cNvPicPr>
            <a:picLocks noChangeAspect="1"/>
          </p:cNvPicPr>
          <p:nvPr/>
        </p:nvPicPr>
        <p:blipFill>
          <a:blip r:embed="rId5"/>
          <a:stretch>
            <a:fillRect/>
          </a:stretch>
        </p:blipFill>
        <p:spPr>
          <a:xfrm>
            <a:off x="11168008" y="1"/>
            <a:ext cx="1023991" cy="685064"/>
          </a:xfrm>
          <a:prstGeom prst="rect">
            <a:avLst/>
          </a:prstGeom>
        </p:spPr>
      </p:pic>
    </p:spTree>
    <p:extLst>
      <p:ext uri="{BB962C8B-B14F-4D97-AF65-F5344CB8AC3E}">
        <p14:creationId xmlns:p14="http://schemas.microsoft.com/office/powerpoint/2010/main" val="412930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3EB4EC-07E5-2842-BD2A-D7CE2945D8F0}"/>
              </a:ext>
            </a:extLst>
          </p:cNvPr>
          <p:cNvSpPr>
            <a:spLocks noGrp="1"/>
          </p:cNvSpPr>
          <p:nvPr>
            <p:ph type="title"/>
          </p:nvPr>
        </p:nvSpPr>
        <p:spPr/>
        <p:txBody>
          <a:bodyPr/>
          <a:lstStyle/>
          <a:p>
            <a:r>
              <a:rPr lang="fr-FR" dirty="0" err="1"/>
              <a:t>jsPsych</a:t>
            </a:r>
            <a:endParaRPr lang="fr-FR" dirty="0"/>
          </a:p>
        </p:txBody>
      </p:sp>
      <p:sp>
        <p:nvSpPr>
          <p:cNvPr id="3" name="Espace réservé du contenu 2">
            <a:extLst>
              <a:ext uri="{FF2B5EF4-FFF2-40B4-BE49-F238E27FC236}">
                <a16:creationId xmlns:a16="http://schemas.microsoft.com/office/drawing/2014/main" id="{C4E464A1-1538-9B41-90F8-DDBBEAF31B6E}"/>
              </a:ext>
            </a:extLst>
          </p:cNvPr>
          <p:cNvSpPr>
            <a:spLocks noGrp="1"/>
          </p:cNvSpPr>
          <p:nvPr>
            <p:ph idx="1"/>
          </p:nvPr>
        </p:nvSpPr>
        <p:spPr/>
        <p:txBody>
          <a:bodyPr/>
          <a:lstStyle/>
          <a:p>
            <a:r>
              <a:rPr lang="fr-FR" dirty="0"/>
              <a:t>Quelques exemples visuels : </a:t>
            </a:r>
          </a:p>
          <a:p>
            <a:pPr marL="0" indent="0">
              <a:buNone/>
            </a:pPr>
            <a:endParaRPr lang="fr-FR" dirty="0"/>
          </a:p>
        </p:txBody>
      </p:sp>
      <p:pic>
        <p:nvPicPr>
          <p:cNvPr id="5" name="Image 4">
            <a:extLst>
              <a:ext uri="{FF2B5EF4-FFF2-40B4-BE49-F238E27FC236}">
                <a16:creationId xmlns:a16="http://schemas.microsoft.com/office/drawing/2014/main" id="{07F8F86C-1E58-DA4F-9E66-FDDD9C258B10}"/>
              </a:ext>
            </a:extLst>
          </p:cNvPr>
          <p:cNvPicPr>
            <a:picLocks noChangeAspect="1"/>
          </p:cNvPicPr>
          <p:nvPr/>
        </p:nvPicPr>
        <p:blipFill>
          <a:blip r:embed="rId2"/>
          <a:stretch>
            <a:fillRect/>
          </a:stretch>
        </p:blipFill>
        <p:spPr>
          <a:xfrm>
            <a:off x="1008128" y="3136305"/>
            <a:ext cx="3918737" cy="1989207"/>
          </a:xfrm>
          <a:prstGeom prst="rect">
            <a:avLst/>
          </a:prstGeom>
        </p:spPr>
      </p:pic>
      <p:pic>
        <p:nvPicPr>
          <p:cNvPr id="7" name="Image 6">
            <a:extLst>
              <a:ext uri="{FF2B5EF4-FFF2-40B4-BE49-F238E27FC236}">
                <a16:creationId xmlns:a16="http://schemas.microsoft.com/office/drawing/2014/main" id="{2CB9A9F8-E1E1-EC45-B5D2-4167C7EB08BD}"/>
              </a:ext>
            </a:extLst>
          </p:cNvPr>
          <p:cNvPicPr>
            <a:picLocks noChangeAspect="1"/>
          </p:cNvPicPr>
          <p:nvPr/>
        </p:nvPicPr>
        <p:blipFill>
          <a:blip r:embed="rId3"/>
          <a:stretch>
            <a:fillRect/>
          </a:stretch>
        </p:blipFill>
        <p:spPr>
          <a:xfrm>
            <a:off x="5899031" y="3518448"/>
            <a:ext cx="4057032" cy="1223909"/>
          </a:xfrm>
          <a:prstGeom prst="rect">
            <a:avLst/>
          </a:prstGeom>
        </p:spPr>
      </p:pic>
      <p:pic>
        <p:nvPicPr>
          <p:cNvPr id="8" name="Image 7">
            <a:extLst>
              <a:ext uri="{FF2B5EF4-FFF2-40B4-BE49-F238E27FC236}">
                <a16:creationId xmlns:a16="http://schemas.microsoft.com/office/drawing/2014/main" id="{B6C98E79-4C8E-F641-8474-A0D6E4825D52}"/>
              </a:ext>
            </a:extLst>
          </p:cNvPr>
          <p:cNvPicPr>
            <a:picLocks noChangeAspect="1"/>
          </p:cNvPicPr>
          <p:nvPr/>
        </p:nvPicPr>
        <p:blipFill>
          <a:blip r:embed="rId4"/>
          <a:stretch>
            <a:fillRect/>
          </a:stretch>
        </p:blipFill>
        <p:spPr>
          <a:xfrm>
            <a:off x="11168008" y="1"/>
            <a:ext cx="1023991" cy="685064"/>
          </a:xfrm>
          <a:prstGeom prst="rect">
            <a:avLst/>
          </a:prstGeom>
        </p:spPr>
      </p:pic>
    </p:spTree>
    <p:extLst>
      <p:ext uri="{BB962C8B-B14F-4D97-AF65-F5344CB8AC3E}">
        <p14:creationId xmlns:p14="http://schemas.microsoft.com/office/powerpoint/2010/main" val="3408994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3EB4EC-07E5-2842-BD2A-D7CE2945D8F0}"/>
              </a:ext>
            </a:extLst>
          </p:cNvPr>
          <p:cNvSpPr>
            <a:spLocks noGrp="1"/>
          </p:cNvSpPr>
          <p:nvPr>
            <p:ph type="title"/>
          </p:nvPr>
        </p:nvSpPr>
        <p:spPr/>
        <p:txBody>
          <a:bodyPr/>
          <a:lstStyle/>
          <a:p>
            <a:r>
              <a:rPr lang="fr-FR" dirty="0" err="1"/>
              <a:t>jsPsych</a:t>
            </a:r>
            <a:endParaRPr lang="fr-FR" dirty="0"/>
          </a:p>
        </p:txBody>
      </p:sp>
      <p:sp>
        <p:nvSpPr>
          <p:cNvPr id="3" name="Espace réservé du contenu 2">
            <a:extLst>
              <a:ext uri="{FF2B5EF4-FFF2-40B4-BE49-F238E27FC236}">
                <a16:creationId xmlns:a16="http://schemas.microsoft.com/office/drawing/2014/main" id="{C4E464A1-1538-9B41-90F8-DDBBEAF31B6E}"/>
              </a:ext>
            </a:extLst>
          </p:cNvPr>
          <p:cNvSpPr>
            <a:spLocks noGrp="1"/>
          </p:cNvSpPr>
          <p:nvPr>
            <p:ph idx="1"/>
          </p:nvPr>
        </p:nvSpPr>
        <p:spPr/>
        <p:txBody>
          <a:bodyPr/>
          <a:lstStyle/>
          <a:p>
            <a:r>
              <a:rPr lang="fr-FR" dirty="0"/>
              <a:t>Quelques exemples visuels : </a:t>
            </a:r>
          </a:p>
          <a:p>
            <a:pPr marL="0" indent="0">
              <a:buNone/>
            </a:pPr>
            <a:endParaRPr lang="fr-FR" dirty="0"/>
          </a:p>
        </p:txBody>
      </p:sp>
      <p:pic>
        <p:nvPicPr>
          <p:cNvPr id="6" name="Image 5">
            <a:extLst>
              <a:ext uri="{FF2B5EF4-FFF2-40B4-BE49-F238E27FC236}">
                <a16:creationId xmlns:a16="http://schemas.microsoft.com/office/drawing/2014/main" id="{A572E88B-4130-5748-85F9-48A1D7D0E07C}"/>
              </a:ext>
            </a:extLst>
          </p:cNvPr>
          <p:cNvPicPr>
            <a:picLocks noChangeAspect="1"/>
          </p:cNvPicPr>
          <p:nvPr/>
        </p:nvPicPr>
        <p:blipFill>
          <a:blip r:embed="rId2"/>
          <a:stretch>
            <a:fillRect/>
          </a:stretch>
        </p:blipFill>
        <p:spPr>
          <a:xfrm>
            <a:off x="620659" y="3028647"/>
            <a:ext cx="5054575" cy="1945294"/>
          </a:xfrm>
          <a:prstGeom prst="rect">
            <a:avLst/>
          </a:prstGeom>
        </p:spPr>
      </p:pic>
      <p:pic>
        <p:nvPicPr>
          <p:cNvPr id="9" name="Image 8">
            <a:extLst>
              <a:ext uri="{FF2B5EF4-FFF2-40B4-BE49-F238E27FC236}">
                <a16:creationId xmlns:a16="http://schemas.microsoft.com/office/drawing/2014/main" id="{DE55A44E-4C02-624D-B80B-0743E0A2B096}"/>
              </a:ext>
            </a:extLst>
          </p:cNvPr>
          <p:cNvPicPr>
            <a:picLocks noChangeAspect="1"/>
          </p:cNvPicPr>
          <p:nvPr/>
        </p:nvPicPr>
        <p:blipFill>
          <a:blip r:embed="rId3"/>
          <a:stretch>
            <a:fillRect/>
          </a:stretch>
        </p:blipFill>
        <p:spPr>
          <a:xfrm>
            <a:off x="5796738" y="3429076"/>
            <a:ext cx="6085493" cy="1144436"/>
          </a:xfrm>
          <a:prstGeom prst="rect">
            <a:avLst/>
          </a:prstGeom>
        </p:spPr>
      </p:pic>
      <p:pic>
        <p:nvPicPr>
          <p:cNvPr id="10" name="Image 9">
            <a:extLst>
              <a:ext uri="{FF2B5EF4-FFF2-40B4-BE49-F238E27FC236}">
                <a16:creationId xmlns:a16="http://schemas.microsoft.com/office/drawing/2014/main" id="{DB848E54-CF6C-E74A-920B-747EBE86102E}"/>
              </a:ext>
            </a:extLst>
          </p:cNvPr>
          <p:cNvPicPr>
            <a:picLocks noChangeAspect="1"/>
          </p:cNvPicPr>
          <p:nvPr/>
        </p:nvPicPr>
        <p:blipFill>
          <a:blip r:embed="rId4"/>
          <a:stretch>
            <a:fillRect/>
          </a:stretch>
        </p:blipFill>
        <p:spPr>
          <a:xfrm>
            <a:off x="11168008" y="1"/>
            <a:ext cx="1023991" cy="685064"/>
          </a:xfrm>
          <a:prstGeom prst="rect">
            <a:avLst/>
          </a:prstGeom>
        </p:spPr>
      </p:pic>
    </p:spTree>
    <p:extLst>
      <p:ext uri="{BB962C8B-B14F-4D97-AF65-F5344CB8AC3E}">
        <p14:creationId xmlns:p14="http://schemas.microsoft.com/office/powerpoint/2010/main" val="666186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3EB4EC-07E5-2842-BD2A-D7CE2945D8F0}"/>
              </a:ext>
            </a:extLst>
          </p:cNvPr>
          <p:cNvSpPr>
            <a:spLocks noGrp="1"/>
          </p:cNvSpPr>
          <p:nvPr>
            <p:ph type="title"/>
          </p:nvPr>
        </p:nvSpPr>
        <p:spPr/>
        <p:txBody>
          <a:bodyPr/>
          <a:lstStyle/>
          <a:p>
            <a:r>
              <a:rPr lang="fr-FR" dirty="0" err="1"/>
              <a:t>jsPsych</a:t>
            </a:r>
            <a:endParaRPr lang="fr-FR" dirty="0"/>
          </a:p>
        </p:txBody>
      </p:sp>
      <p:sp>
        <p:nvSpPr>
          <p:cNvPr id="3" name="Espace réservé du contenu 2">
            <a:extLst>
              <a:ext uri="{FF2B5EF4-FFF2-40B4-BE49-F238E27FC236}">
                <a16:creationId xmlns:a16="http://schemas.microsoft.com/office/drawing/2014/main" id="{C4E464A1-1538-9B41-90F8-DDBBEAF31B6E}"/>
              </a:ext>
            </a:extLst>
          </p:cNvPr>
          <p:cNvSpPr>
            <a:spLocks noGrp="1"/>
          </p:cNvSpPr>
          <p:nvPr>
            <p:ph idx="1"/>
          </p:nvPr>
        </p:nvSpPr>
        <p:spPr/>
        <p:txBody>
          <a:bodyPr/>
          <a:lstStyle/>
          <a:p>
            <a:r>
              <a:rPr lang="fr-FR" dirty="0"/>
              <a:t>Quelques exemples visuels : </a:t>
            </a:r>
          </a:p>
          <a:p>
            <a:pPr marL="0" indent="0">
              <a:buNone/>
            </a:pPr>
            <a:endParaRPr lang="fr-FR" dirty="0"/>
          </a:p>
        </p:txBody>
      </p:sp>
      <p:pic>
        <p:nvPicPr>
          <p:cNvPr id="5" name="Image 4">
            <a:extLst>
              <a:ext uri="{FF2B5EF4-FFF2-40B4-BE49-F238E27FC236}">
                <a16:creationId xmlns:a16="http://schemas.microsoft.com/office/drawing/2014/main" id="{19A02BAE-E062-C74A-B269-B39F8B0B6D5A}"/>
              </a:ext>
            </a:extLst>
          </p:cNvPr>
          <p:cNvPicPr>
            <a:picLocks noChangeAspect="1"/>
          </p:cNvPicPr>
          <p:nvPr/>
        </p:nvPicPr>
        <p:blipFill>
          <a:blip r:embed="rId2"/>
          <a:stretch>
            <a:fillRect/>
          </a:stretch>
        </p:blipFill>
        <p:spPr>
          <a:xfrm>
            <a:off x="701639" y="2498856"/>
            <a:ext cx="4455987" cy="3314820"/>
          </a:xfrm>
          <a:prstGeom prst="rect">
            <a:avLst/>
          </a:prstGeom>
        </p:spPr>
      </p:pic>
      <p:pic>
        <p:nvPicPr>
          <p:cNvPr id="8" name="Image 7">
            <a:extLst>
              <a:ext uri="{FF2B5EF4-FFF2-40B4-BE49-F238E27FC236}">
                <a16:creationId xmlns:a16="http://schemas.microsoft.com/office/drawing/2014/main" id="{8374D914-D7D1-4F4F-893F-DAFBD5A9A302}"/>
              </a:ext>
            </a:extLst>
          </p:cNvPr>
          <p:cNvPicPr>
            <a:picLocks noChangeAspect="1"/>
          </p:cNvPicPr>
          <p:nvPr/>
        </p:nvPicPr>
        <p:blipFill>
          <a:blip r:embed="rId3"/>
          <a:stretch>
            <a:fillRect/>
          </a:stretch>
        </p:blipFill>
        <p:spPr>
          <a:xfrm>
            <a:off x="6178976" y="3585681"/>
            <a:ext cx="3752838" cy="1171406"/>
          </a:xfrm>
          <a:prstGeom prst="rect">
            <a:avLst/>
          </a:prstGeom>
        </p:spPr>
      </p:pic>
      <p:pic>
        <p:nvPicPr>
          <p:cNvPr id="10" name="Image 9">
            <a:extLst>
              <a:ext uri="{FF2B5EF4-FFF2-40B4-BE49-F238E27FC236}">
                <a16:creationId xmlns:a16="http://schemas.microsoft.com/office/drawing/2014/main" id="{044C98B7-D50F-4747-83F2-9810ADF66E97}"/>
              </a:ext>
            </a:extLst>
          </p:cNvPr>
          <p:cNvPicPr>
            <a:picLocks noChangeAspect="1"/>
          </p:cNvPicPr>
          <p:nvPr/>
        </p:nvPicPr>
        <p:blipFill>
          <a:blip r:embed="rId4"/>
          <a:stretch>
            <a:fillRect/>
          </a:stretch>
        </p:blipFill>
        <p:spPr>
          <a:xfrm>
            <a:off x="11168008" y="1"/>
            <a:ext cx="1023991" cy="685064"/>
          </a:xfrm>
          <a:prstGeom prst="rect">
            <a:avLst/>
          </a:prstGeom>
        </p:spPr>
      </p:pic>
    </p:spTree>
    <p:extLst>
      <p:ext uri="{BB962C8B-B14F-4D97-AF65-F5344CB8AC3E}">
        <p14:creationId xmlns:p14="http://schemas.microsoft.com/office/powerpoint/2010/main" val="326252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62337-39AE-664B-8ACF-4A53CB54EC7D}"/>
              </a:ext>
            </a:extLst>
          </p:cNvPr>
          <p:cNvSpPr>
            <a:spLocks noGrp="1"/>
          </p:cNvSpPr>
          <p:nvPr>
            <p:ph type="title"/>
          </p:nvPr>
        </p:nvSpPr>
        <p:spPr/>
        <p:txBody>
          <a:bodyPr/>
          <a:lstStyle/>
          <a:p>
            <a:r>
              <a:rPr lang="fr-FR" dirty="0"/>
              <a:t>Simplicité à produire </a:t>
            </a:r>
            <a:br>
              <a:rPr lang="fr-FR" dirty="0"/>
            </a:br>
            <a:r>
              <a:rPr lang="fr-FR" dirty="0"/>
              <a:t>les paradigmes classiques</a:t>
            </a:r>
          </a:p>
        </p:txBody>
      </p:sp>
      <p:pic>
        <p:nvPicPr>
          <p:cNvPr id="4" name="Espace réservé du contenu 3">
            <a:extLst>
              <a:ext uri="{FF2B5EF4-FFF2-40B4-BE49-F238E27FC236}">
                <a16:creationId xmlns:a16="http://schemas.microsoft.com/office/drawing/2014/main" id="{EA114372-741B-C942-8608-3194A41FAD3E}"/>
              </a:ext>
            </a:extLst>
          </p:cNvPr>
          <p:cNvPicPr>
            <a:picLocks noGrp="1" noChangeAspect="1"/>
          </p:cNvPicPr>
          <p:nvPr>
            <p:ph idx="1"/>
          </p:nvPr>
        </p:nvPicPr>
        <p:blipFill rotWithShape="1">
          <a:blip r:embed="rId2"/>
          <a:srcRect b="25414"/>
          <a:stretch/>
        </p:blipFill>
        <p:spPr>
          <a:xfrm>
            <a:off x="8427592" y="545198"/>
            <a:ext cx="1351633" cy="860598"/>
          </a:xfrm>
          <a:prstGeom prst="rect">
            <a:avLst/>
          </a:prstGeom>
        </p:spPr>
      </p:pic>
      <p:pic>
        <p:nvPicPr>
          <p:cNvPr id="5" name="Image 4">
            <a:extLst>
              <a:ext uri="{FF2B5EF4-FFF2-40B4-BE49-F238E27FC236}">
                <a16:creationId xmlns:a16="http://schemas.microsoft.com/office/drawing/2014/main" id="{37448054-15A4-224A-89F8-B20C07EE69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0086785" y="303481"/>
            <a:ext cx="1584849" cy="1478458"/>
          </a:xfrm>
          <a:prstGeom prst="rect">
            <a:avLst/>
          </a:prstGeom>
        </p:spPr>
      </p:pic>
      <p:sp>
        <p:nvSpPr>
          <p:cNvPr id="6" name="Rectangle 5">
            <a:extLst>
              <a:ext uri="{FF2B5EF4-FFF2-40B4-BE49-F238E27FC236}">
                <a16:creationId xmlns:a16="http://schemas.microsoft.com/office/drawing/2014/main" id="{E09E305D-AC8D-FD48-ABE9-BC61ECFA7857}"/>
              </a:ext>
            </a:extLst>
          </p:cNvPr>
          <p:cNvSpPr/>
          <p:nvPr/>
        </p:nvSpPr>
        <p:spPr>
          <a:xfrm>
            <a:off x="8507002" y="1302446"/>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37FE350-4EE2-164A-9DDF-A74959A376C0}"/>
              </a:ext>
            </a:extLst>
          </p:cNvPr>
          <p:cNvSpPr/>
          <p:nvPr/>
        </p:nvSpPr>
        <p:spPr>
          <a:xfrm>
            <a:off x="9390579" y="126134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1FC53250-B079-6B48-BCBF-DDC91CE693D8}"/>
              </a:ext>
            </a:extLst>
          </p:cNvPr>
          <p:cNvPicPr>
            <a:picLocks noChangeAspect="1"/>
          </p:cNvPicPr>
          <p:nvPr/>
        </p:nvPicPr>
        <p:blipFill rotWithShape="1">
          <a:blip r:embed="rId5"/>
          <a:srcRect l="9064" t="14897" r="9547" b="28090"/>
          <a:stretch/>
        </p:blipFill>
        <p:spPr>
          <a:xfrm>
            <a:off x="9390420" y="1567017"/>
            <a:ext cx="1351633" cy="946818"/>
          </a:xfrm>
          <a:prstGeom prst="rect">
            <a:avLst/>
          </a:prstGeom>
        </p:spPr>
      </p:pic>
      <p:sp>
        <p:nvSpPr>
          <p:cNvPr id="10" name="Rectangle 9">
            <a:extLst>
              <a:ext uri="{FF2B5EF4-FFF2-40B4-BE49-F238E27FC236}">
                <a16:creationId xmlns:a16="http://schemas.microsoft.com/office/drawing/2014/main" id="{6FDDA43D-AD67-B74F-9FFD-A9BAF1718832}"/>
              </a:ext>
            </a:extLst>
          </p:cNvPr>
          <p:cNvSpPr/>
          <p:nvPr/>
        </p:nvSpPr>
        <p:spPr>
          <a:xfrm>
            <a:off x="9504986" y="197960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E98DD16-5E6F-304C-94B9-62592FEEA8EE}"/>
              </a:ext>
            </a:extLst>
          </p:cNvPr>
          <p:cNvSpPr/>
          <p:nvPr/>
        </p:nvSpPr>
        <p:spPr>
          <a:xfrm>
            <a:off x="10159589" y="199256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FEB27C-C3BA-F446-8CDE-7CF8F52C1AA9}"/>
              </a:ext>
            </a:extLst>
          </p:cNvPr>
          <p:cNvSpPr txBox="1"/>
          <p:nvPr/>
        </p:nvSpPr>
        <p:spPr>
          <a:xfrm>
            <a:off x="9552383" y="1958134"/>
            <a:ext cx="1047082" cy="461665"/>
          </a:xfrm>
          <a:prstGeom prst="rect">
            <a:avLst/>
          </a:prstGeom>
          <a:noFill/>
        </p:spPr>
        <p:txBody>
          <a:bodyPr wrap="none" rtlCol="0">
            <a:spAutoFit/>
          </a:bodyPr>
          <a:lstStyle/>
          <a:p>
            <a:r>
              <a:rPr lang="fr-FR" sz="2400" b="1" dirty="0"/>
              <a:t>2        1</a:t>
            </a:r>
          </a:p>
        </p:txBody>
      </p:sp>
      <p:sp>
        <p:nvSpPr>
          <p:cNvPr id="16" name="Rectangle 15">
            <a:extLst>
              <a:ext uri="{FF2B5EF4-FFF2-40B4-BE49-F238E27FC236}">
                <a16:creationId xmlns:a16="http://schemas.microsoft.com/office/drawing/2014/main" id="{0215AA69-ACB9-E741-B347-DD95F5CF6490}"/>
              </a:ext>
            </a:extLst>
          </p:cNvPr>
          <p:cNvSpPr/>
          <p:nvPr/>
        </p:nvSpPr>
        <p:spPr>
          <a:xfrm>
            <a:off x="711986" y="2188966"/>
            <a:ext cx="6096000" cy="2677656"/>
          </a:xfrm>
          <a:prstGeom prst="rect">
            <a:avLst/>
          </a:prstGeom>
        </p:spPr>
        <p:txBody>
          <a:bodyPr wrap="square">
            <a:spAutoFit/>
          </a:bodyPr>
          <a:lstStyle/>
          <a:p>
            <a:pPr marL="342900" indent="-342900" algn="just">
              <a:buFont typeface="Arial" panose="020B0604020202020204" pitchFamily="34" charset="0"/>
              <a:buChar char="•"/>
            </a:pPr>
            <a:r>
              <a:rPr lang="fr-FR" sz="2400" dirty="0" err="1"/>
              <a:t>jsPsych</a:t>
            </a:r>
            <a:r>
              <a:rPr lang="fr-FR" sz="2400" dirty="0"/>
              <a:t> est plus complet pour mettre en place la plupart des paradigmes en première approximation.</a:t>
            </a:r>
          </a:p>
          <a:p>
            <a:pPr marL="342900" indent="-342900" algn="just">
              <a:buFont typeface="Arial" panose="020B0604020202020204" pitchFamily="34" charset="0"/>
              <a:buChar char="•"/>
            </a:pPr>
            <a:r>
              <a:rPr lang="fr-FR" sz="2400" dirty="0" err="1"/>
              <a:t>lab.js</a:t>
            </a:r>
            <a:r>
              <a:rPr lang="fr-FR" sz="2400" dirty="0"/>
              <a:t> pourrait permettre de le faire, au prix de quelques détournements pour conserver la facilité de son interface. </a:t>
            </a:r>
          </a:p>
          <a:p>
            <a:pPr algn="just"/>
            <a:r>
              <a:rPr lang="fr-FR" sz="2400" dirty="0"/>
              <a:t>     </a:t>
            </a:r>
          </a:p>
        </p:txBody>
      </p:sp>
    </p:spTree>
    <p:extLst>
      <p:ext uri="{BB962C8B-B14F-4D97-AF65-F5344CB8AC3E}">
        <p14:creationId xmlns:p14="http://schemas.microsoft.com/office/powerpoint/2010/main" val="2524847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26D6C-01B5-5C4F-A31A-8CE5EEC75AF7}"/>
              </a:ext>
            </a:extLst>
          </p:cNvPr>
          <p:cNvSpPr>
            <a:spLocks noGrp="1"/>
          </p:cNvSpPr>
          <p:nvPr>
            <p:ph type="title"/>
          </p:nvPr>
        </p:nvSpPr>
        <p:spPr/>
        <p:txBody>
          <a:bodyPr/>
          <a:lstStyle/>
          <a:p>
            <a:r>
              <a:rPr lang="fr-FR" dirty="0"/>
              <a:t>Premières conclusions </a:t>
            </a:r>
          </a:p>
        </p:txBody>
      </p:sp>
      <p:sp>
        <p:nvSpPr>
          <p:cNvPr id="3" name="Espace réservé du contenu 2">
            <a:extLst>
              <a:ext uri="{FF2B5EF4-FFF2-40B4-BE49-F238E27FC236}">
                <a16:creationId xmlns:a16="http://schemas.microsoft.com/office/drawing/2014/main" id="{0563F933-82AF-F94B-9AD8-29066EB6F0F5}"/>
              </a:ext>
            </a:extLst>
          </p:cNvPr>
          <p:cNvSpPr>
            <a:spLocks noGrp="1"/>
          </p:cNvSpPr>
          <p:nvPr>
            <p:ph idx="1"/>
          </p:nvPr>
        </p:nvSpPr>
        <p:spPr/>
        <p:txBody>
          <a:bodyPr/>
          <a:lstStyle/>
          <a:p>
            <a:r>
              <a:rPr lang="fr-FR" dirty="0" err="1"/>
              <a:t>lab.js</a:t>
            </a:r>
            <a:r>
              <a:rPr lang="fr-FR" dirty="0"/>
              <a:t> est un outil simple de prise en main, qui permet de réaliser très rapidement des expériences basiques.</a:t>
            </a:r>
          </a:p>
          <a:p>
            <a:r>
              <a:rPr lang="fr-FR" dirty="0" err="1"/>
              <a:t>jsPsych</a:t>
            </a:r>
            <a:r>
              <a:rPr lang="fr-FR" dirty="0"/>
              <a:t> est plus complexe de prime abord, mais permet des manipulations plus précises lorsque l’on souhaite.  </a:t>
            </a:r>
          </a:p>
        </p:txBody>
      </p:sp>
    </p:spTree>
    <p:extLst>
      <p:ext uri="{BB962C8B-B14F-4D97-AF65-F5344CB8AC3E}">
        <p14:creationId xmlns:p14="http://schemas.microsoft.com/office/powerpoint/2010/main" val="1813287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D746EC-F430-7F4E-BAEB-11C35F8960D5}"/>
              </a:ext>
            </a:extLst>
          </p:cNvPr>
          <p:cNvSpPr>
            <a:spLocks noGrp="1"/>
          </p:cNvSpPr>
          <p:nvPr>
            <p:ph type="title"/>
          </p:nvPr>
        </p:nvSpPr>
        <p:spPr/>
        <p:txBody>
          <a:bodyPr/>
          <a:lstStyle/>
          <a:p>
            <a:pPr algn="ctr"/>
            <a:r>
              <a:rPr lang="fr-FR" dirty="0"/>
              <a:t>Proposition de sélection d’un seul outil </a:t>
            </a:r>
          </a:p>
        </p:txBody>
      </p:sp>
      <p:sp>
        <p:nvSpPr>
          <p:cNvPr id="3" name="Espace réservé du contenu 2">
            <a:extLst>
              <a:ext uri="{FF2B5EF4-FFF2-40B4-BE49-F238E27FC236}">
                <a16:creationId xmlns:a16="http://schemas.microsoft.com/office/drawing/2014/main" id="{FA27FAAE-CA05-B84A-95DD-3358AB132412}"/>
              </a:ext>
            </a:extLst>
          </p:cNvPr>
          <p:cNvSpPr>
            <a:spLocks noGrp="1"/>
          </p:cNvSpPr>
          <p:nvPr>
            <p:ph idx="1"/>
          </p:nvPr>
        </p:nvSpPr>
        <p:spPr/>
        <p:txBody>
          <a:bodyPr/>
          <a:lstStyle/>
          <a:p>
            <a:pPr marL="0" indent="0" algn="just">
              <a:buNone/>
            </a:pPr>
            <a:r>
              <a:rPr lang="fr-FR" dirty="0"/>
              <a:t>En vue d’un approfondissement et de la poursuite de la mission, proposition de ne conserver qu’un seul des deux outils.</a:t>
            </a:r>
          </a:p>
        </p:txBody>
      </p:sp>
      <p:pic>
        <p:nvPicPr>
          <p:cNvPr id="4" name="Espace réservé du contenu 3">
            <a:extLst>
              <a:ext uri="{FF2B5EF4-FFF2-40B4-BE49-F238E27FC236}">
                <a16:creationId xmlns:a16="http://schemas.microsoft.com/office/drawing/2014/main" id="{428C0B4C-CBAA-3A49-9EB3-4CB6C46E9029}"/>
              </a:ext>
            </a:extLst>
          </p:cNvPr>
          <p:cNvPicPr>
            <a:picLocks noChangeAspect="1"/>
          </p:cNvPicPr>
          <p:nvPr/>
        </p:nvPicPr>
        <p:blipFill rotWithShape="1">
          <a:blip r:embed="rId2"/>
          <a:srcRect b="25414"/>
          <a:stretch/>
        </p:blipFill>
        <p:spPr>
          <a:xfrm>
            <a:off x="4822244" y="3651991"/>
            <a:ext cx="2114134" cy="1346090"/>
          </a:xfrm>
          <a:prstGeom prst="rect">
            <a:avLst/>
          </a:prstGeom>
        </p:spPr>
      </p:pic>
      <p:sp>
        <p:nvSpPr>
          <p:cNvPr id="5" name="Rectangle 4">
            <a:extLst>
              <a:ext uri="{FF2B5EF4-FFF2-40B4-BE49-F238E27FC236}">
                <a16:creationId xmlns:a16="http://schemas.microsoft.com/office/drawing/2014/main" id="{D3EA9409-9730-F848-B6F5-51B6970CD666}"/>
              </a:ext>
            </a:extLst>
          </p:cNvPr>
          <p:cNvSpPr/>
          <p:nvPr/>
        </p:nvSpPr>
        <p:spPr>
          <a:xfrm>
            <a:off x="6351630" y="4766910"/>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A76122BF-3B44-F84B-B618-8ABDA52A87A5}"/>
              </a:ext>
            </a:extLst>
          </p:cNvPr>
          <p:cNvSpPr/>
          <p:nvPr/>
        </p:nvSpPr>
        <p:spPr>
          <a:xfrm>
            <a:off x="5032282" y="485636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611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B5E8D-B92F-7E4E-AFF7-0163296664D2}"/>
              </a:ext>
            </a:extLst>
          </p:cNvPr>
          <p:cNvSpPr>
            <a:spLocks noGrp="1"/>
          </p:cNvSpPr>
          <p:nvPr>
            <p:ph type="title"/>
          </p:nvPr>
        </p:nvSpPr>
        <p:spPr/>
        <p:txBody>
          <a:bodyPr/>
          <a:lstStyle/>
          <a:p>
            <a:r>
              <a:rPr lang="fr-FR" dirty="0" err="1"/>
              <a:t>Appronfondissement</a:t>
            </a:r>
            <a:r>
              <a:rPr lang="fr-FR" dirty="0"/>
              <a:t> – Suite </a:t>
            </a:r>
          </a:p>
        </p:txBody>
      </p:sp>
      <p:sp>
        <p:nvSpPr>
          <p:cNvPr id="3" name="Espace réservé du contenu 2">
            <a:extLst>
              <a:ext uri="{FF2B5EF4-FFF2-40B4-BE49-F238E27FC236}">
                <a16:creationId xmlns:a16="http://schemas.microsoft.com/office/drawing/2014/main" id="{5D879BC8-9005-2043-B2E7-F042EC538BB3}"/>
              </a:ext>
            </a:extLst>
          </p:cNvPr>
          <p:cNvSpPr>
            <a:spLocks noGrp="1"/>
          </p:cNvSpPr>
          <p:nvPr>
            <p:ph idx="1"/>
          </p:nvPr>
        </p:nvSpPr>
        <p:spPr/>
        <p:txBody>
          <a:bodyPr/>
          <a:lstStyle/>
          <a:p>
            <a:pPr marL="0" indent="0">
              <a:buNone/>
            </a:pPr>
            <a:r>
              <a:rPr lang="fr-FR" dirty="0"/>
              <a:t>Différentes questions doivent encore être étudiées et approfondies : </a:t>
            </a:r>
          </a:p>
          <a:p>
            <a:pPr marL="0" indent="0">
              <a:buNone/>
            </a:pPr>
            <a:endParaRPr lang="fr-FR" dirty="0"/>
          </a:p>
          <a:p>
            <a:pPr>
              <a:buFontTx/>
              <a:buChar char="-"/>
            </a:pPr>
            <a:r>
              <a:rPr lang="fr-FR" dirty="0" err="1"/>
              <a:t>jsPsych</a:t>
            </a:r>
            <a:r>
              <a:rPr lang="fr-FR" dirty="0"/>
              <a:t> peut fonctionner avec HTLML 5 Audio et </a:t>
            </a:r>
            <a:r>
              <a:rPr lang="fr-FR" dirty="0" err="1"/>
              <a:t>WebAudio</a:t>
            </a:r>
            <a:r>
              <a:rPr lang="fr-FR" dirty="0"/>
              <a:t> API</a:t>
            </a:r>
          </a:p>
          <a:p>
            <a:pPr>
              <a:buFontTx/>
              <a:buChar char="-"/>
            </a:pPr>
            <a:r>
              <a:rPr lang="fr-FR" dirty="0"/>
              <a:t>Quelles sont les limitations de formats audio ? </a:t>
            </a:r>
          </a:p>
          <a:p>
            <a:pPr>
              <a:buFontTx/>
              <a:buChar char="-"/>
            </a:pPr>
            <a:r>
              <a:rPr lang="fr-FR" dirty="0"/>
              <a:t>Quel poids peut prendre l’ensemble des fichiers audio ? </a:t>
            </a:r>
          </a:p>
          <a:p>
            <a:pPr>
              <a:buFontTx/>
              <a:buChar char="-"/>
            </a:pPr>
            <a:r>
              <a:rPr lang="fr-FR" dirty="0"/>
              <a:t>Question sur la génération d’audio ? </a:t>
            </a:r>
          </a:p>
          <a:p>
            <a:pPr>
              <a:buFontTx/>
              <a:buChar char="-"/>
            </a:pPr>
            <a:r>
              <a:rPr lang="fr-FR" dirty="0"/>
              <a:t>Question de l’adaptabilité pour certains paradigmes ? </a:t>
            </a:r>
          </a:p>
        </p:txBody>
      </p:sp>
    </p:spTree>
    <p:extLst>
      <p:ext uri="{BB962C8B-B14F-4D97-AF65-F5344CB8AC3E}">
        <p14:creationId xmlns:p14="http://schemas.microsoft.com/office/powerpoint/2010/main" val="81808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FA01A8-069D-6B4B-97CE-4F87BC388D09}"/>
              </a:ext>
            </a:extLst>
          </p:cNvPr>
          <p:cNvSpPr>
            <a:spLocks noGrp="1"/>
          </p:cNvSpPr>
          <p:nvPr>
            <p:ph type="title"/>
          </p:nvPr>
        </p:nvSpPr>
        <p:spPr/>
        <p:txBody>
          <a:bodyPr/>
          <a:lstStyle/>
          <a:p>
            <a:r>
              <a:rPr lang="fr-FR" dirty="0"/>
              <a:t>Référence de paradigmes expérimentaux</a:t>
            </a:r>
          </a:p>
        </p:txBody>
      </p:sp>
      <p:sp>
        <p:nvSpPr>
          <p:cNvPr id="3" name="Espace réservé du contenu 2">
            <a:extLst>
              <a:ext uri="{FF2B5EF4-FFF2-40B4-BE49-F238E27FC236}">
                <a16:creationId xmlns:a16="http://schemas.microsoft.com/office/drawing/2014/main" id="{A82821D4-2BCC-EC42-9287-A200AF644748}"/>
              </a:ext>
            </a:extLst>
          </p:cNvPr>
          <p:cNvSpPr>
            <a:spLocks noGrp="1"/>
          </p:cNvSpPr>
          <p:nvPr>
            <p:ph idx="1"/>
          </p:nvPr>
        </p:nvSpPr>
        <p:spPr/>
        <p:txBody>
          <a:bodyPr/>
          <a:lstStyle/>
          <a:p>
            <a:r>
              <a:rPr lang="fr-FR" i="1" dirty="0"/>
              <a:t>Sonic interaction design (</a:t>
            </a:r>
            <a:r>
              <a:rPr lang="fr-FR" i="1" dirty="0" err="1"/>
              <a:t>Franinovic</a:t>
            </a:r>
            <a:r>
              <a:rPr lang="fr-FR" i="1" dirty="0"/>
              <a:t>, </a:t>
            </a:r>
            <a:r>
              <a:rPr lang="fr-FR" i="1" dirty="0" err="1"/>
              <a:t>Serafin</a:t>
            </a:r>
            <a:r>
              <a:rPr lang="fr-FR" i="1" dirty="0"/>
              <a:t>; 2012)</a:t>
            </a:r>
          </a:p>
          <a:p>
            <a:pPr marL="0" indent="0">
              <a:buNone/>
            </a:pPr>
            <a:endParaRPr lang="fr-FR" i="1" dirty="0"/>
          </a:p>
          <a:p>
            <a:pPr marL="0" indent="0">
              <a:buNone/>
            </a:pPr>
            <a:r>
              <a:rPr lang="fr-FR" sz="2000" i="1" dirty="0"/>
              <a:t>https://</a:t>
            </a:r>
            <a:r>
              <a:rPr lang="fr-FR" sz="2000" i="1" dirty="0" err="1"/>
              <a:t>nubo.ircam.fr</a:t>
            </a:r>
            <a:r>
              <a:rPr lang="fr-FR" sz="2000" i="1" dirty="0"/>
              <a:t>/</a:t>
            </a:r>
            <a:r>
              <a:rPr lang="fr-FR" sz="2000" i="1" dirty="0" err="1"/>
              <a:t>index.php</a:t>
            </a:r>
            <a:r>
              <a:rPr lang="fr-FR" sz="2000" i="1" dirty="0"/>
              <a:t>/s/aPorzEz9g546PyS</a:t>
            </a:r>
          </a:p>
          <a:p>
            <a:endParaRPr lang="fr-FR" i="1" dirty="0"/>
          </a:p>
          <a:p>
            <a:r>
              <a:rPr lang="fr-FR" i="1" dirty="0" err="1"/>
              <a:t>Measurement</a:t>
            </a:r>
            <a:r>
              <a:rPr lang="fr-FR" i="1" dirty="0"/>
              <a:t> </a:t>
            </a:r>
            <a:r>
              <a:rPr lang="fr-FR" i="1" dirty="0" err="1"/>
              <a:t>with</a:t>
            </a:r>
            <a:r>
              <a:rPr lang="fr-FR" i="1" dirty="0"/>
              <a:t> </a:t>
            </a:r>
            <a:r>
              <a:rPr lang="fr-FR" i="1" dirty="0" err="1"/>
              <a:t>persons</a:t>
            </a:r>
            <a:r>
              <a:rPr lang="fr-FR" i="1" dirty="0"/>
              <a:t> : Theory, </a:t>
            </a:r>
            <a:r>
              <a:rPr lang="fr-FR" i="1" dirty="0" err="1"/>
              <a:t>Methods</a:t>
            </a:r>
            <a:r>
              <a:rPr lang="fr-FR" i="1" dirty="0"/>
              <a:t> and </a:t>
            </a:r>
            <a:r>
              <a:rPr lang="fr-FR" i="1" dirty="0" err="1"/>
              <a:t>Implementation</a:t>
            </a:r>
            <a:r>
              <a:rPr lang="fr-FR" i="1" dirty="0"/>
              <a:t> Areas (</a:t>
            </a:r>
            <a:r>
              <a:rPr lang="fr-FR" i="1" dirty="0" err="1"/>
              <a:t>Berglund</a:t>
            </a:r>
            <a:r>
              <a:rPr lang="fr-FR" i="1" dirty="0"/>
              <a:t>, B. Rossi, </a:t>
            </a:r>
            <a:r>
              <a:rPr lang="fr-FR" i="1" dirty="0" err="1"/>
              <a:t>T</a:t>
            </a:r>
            <a:r>
              <a:rPr lang="fr-FR" i="1" dirty="0"/>
              <a:t>. Townsend, R. </a:t>
            </a:r>
            <a:r>
              <a:rPr lang="fr-FR" i="1" dirty="0" err="1"/>
              <a:t>Pendrill</a:t>
            </a:r>
            <a:r>
              <a:rPr lang="fr-FR" i="1" dirty="0"/>
              <a:t>; 2011)</a:t>
            </a:r>
          </a:p>
          <a:p>
            <a:pPr marL="0" indent="0">
              <a:buNone/>
            </a:pPr>
            <a:endParaRPr lang="fr-FR" i="1" dirty="0"/>
          </a:p>
          <a:p>
            <a:pPr marL="0" indent="0">
              <a:buNone/>
            </a:pPr>
            <a:r>
              <a:rPr lang="fr-FR" sz="2000" i="1" dirty="0"/>
              <a:t>https://</a:t>
            </a:r>
            <a:r>
              <a:rPr lang="fr-FR" sz="2000" i="1" dirty="0" err="1"/>
              <a:t>nubo.ircam.fr</a:t>
            </a:r>
            <a:r>
              <a:rPr lang="fr-FR" sz="2000" i="1" dirty="0"/>
              <a:t>/</a:t>
            </a:r>
            <a:r>
              <a:rPr lang="fr-FR" sz="2000" i="1" dirty="0" err="1"/>
              <a:t>index.php</a:t>
            </a:r>
            <a:r>
              <a:rPr lang="fr-FR" sz="2000" i="1" dirty="0"/>
              <a:t>/s/9eK2y3pFGYCJiXR</a:t>
            </a:r>
          </a:p>
          <a:p>
            <a:endParaRPr lang="fr-FR" i="1" dirty="0"/>
          </a:p>
        </p:txBody>
      </p:sp>
    </p:spTree>
    <p:extLst>
      <p:ext uri="{BB962C8B-B14F-4D97-AF65-F5344CB8AC3E}">
        <p14:creationId xmlns:p14="http://schemas.microsoft.com/office/powerpoint/2010/main" val="293310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1209952-3822-A94A-9614-987A9482BBDB}"/>
              </a:ext>
            </a:extLst>
          </p:cNvPr>
          <p:cNvPicPr>
            <a:picLocks noGrp="1" noChangeAspect="1"/>
          </p:cNvPicPr>
          <p:nvPr>
            <p:ph idx="1"/>
          </p:nvPr>
        </p:nvPicPr>
        <p:blipFill>
          <a:blip r:embed="rId2"/>
          <a:stretch>
            <a:fillRect/>
          </a:stretch>
        </p:blipFill>
        <p:spPr>
          <a:xfrm>
            <a:off x="12193" y="267128"/>
            <a:ext cx="6083807" cy="6492875"/>
          </a:xfrm>
        </p:spPr>
      </p:pic>
      <p:sp>
        <p:nvSpPr>
          <p:cNvPr id="6" name="ZoneTexte 5">
            <a:extLst>
              <a:ext uri="{FF2B5EF4-FFF2-40B4-BE49-F238E27FC236}">
                <a16:creationId xmlns:a16="http://schemas.microsoft.com/office/drawing/2014/main" id="{ED8A17AA-717B-1440-8F14-FEA326206562}"/>
              </a:ext>
            </a:extLst>
          </p:cNvPr>
          <p:cNvSpPr txBox="1"/>
          <p:nvPr/>
        </p:nvSpPr>
        <p:spPr>
          <a:xfrm>
            <a:off x="6003533" y="6452226"/>
            <a:ext cx="2370714" cy="307777"/>
          </a:xfrm>
          <a:prstGeom prst="rect">
            <a:avLst/>
          </a:prstGeom>
          <a:noFill/>
        </p:spPr>
        <p:txBody>
          <a:bodyPr wrap="none" rtlCol="0">
            <a:spAutoFit/>
          </a:bodyPr>
          <a:lstStyle/>
          <a:p>
            <a:r>
              <a:rPr lang="fr-FR" sz="1400" dirty="0"/>
              <a:t>p.176 </a:t>
            </a:r>
            <a:r>
              <a:rPr lang="fr-FR" sz="1400" i="1" dirty="0"/>
              <a:t>Sonic interaction design</a:t>
            </a:r>
            <a:endParaRPr lang="fr-FR" sz="1400" dirty="0"/>
          </a:p>
        </p:txBody>
      </p:sp>
      <p:sp>
        <p:nvSpPr>
          <p:cNvPr id="7" name="ZoneTexte 6">
            <a:extLst>
              <a:ext uri="{FF2B5EF4-FFF2-40B4-BE49-F238E27FC236}">
                <a16:creationId xmlns:a16="http://schemas.microsoft.com/office/drawing/2014/main" id="{31C3E729-CBE3-2843-B4E9-B38AE087CBF0}"/>
              </a:ext>
            </a:extLst>
          </p:cNvPr>
          <p:cNvSpPr txBox="1"/>
          <p:nvPr/>
        </p:nvSpPr>
        <p:spPr>
          <a:xfrm>
            <a:off x="6270660" y="2506893"/>
            <a:ext cx="5750103" cy="1200329"/>
          </a:xfrm>
          <a:prstGeom prst="rect">
            <a:avLst/>
          </a:prstGeom>
          <a:noFill/>
        </p:spPr>
        <p:txBody>
          <a:bodyPr wrap="square" rtlCol="0">
            <a:spAutoFit/>
          </a:bodyPr>
          <a:lstStyle/>
          <a:p>
            <a:pPr algn="just"/>
            <a:r>
              <a:rPr lang="fr-FR" dirty="0"/>
              <a:t>Il a été choisi lors de la précédente réunion d’ajouter également la BWS, en soulevant qu’elle </a:t>
            </a:r>
            <a:r>
              <a:rPr lang="fr-FR" dirty="0" err="1"/>
              <a:t>metait</a:t>
            </a:r>
            <a:r>
              <a:rPr lang="fr-FR" dirty="0"/>
              <a:t> en jeu beaucoup d’éléments permettant de tester les capacités des deux outils évalués.</a:t>
            </a:r>
          </a:p>
        </p:txBody>
      </p:sp>
    </p:spTree>
    <p:extLst>
      <p:ext uri="{BB962C8B-B14F-4D97-AF65-F5344CB8AC3E}">
        <p14:creationId xmlns:p14="http://schemas.microsoft.com/office/powerpoint/2010/main" val="288298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62337-39AE-664B-8ACF-4A53CB54EC7D}"/>
              </a:ext>
            </a:extLst>
          </p:cNvPr>
          <p:cNvSpPr>
            <a:spLocks noGrp="1"/>
          </p:cNvSpPr>
          <p:nvPr>
            <p:ph type="title"/>
          </p:nvPr>
        </p:nvSpPr>
        <p:spPr/>
        <p:txBody>
          <a:bodyPr/>
          <a:lstStyle/>
          <a:p>
            <a:r>
              <a:rPr lang="fr-FR" dirty="0"/>
              <a:t>Facilité de prise en main</a:t>
            </a:r>
          </a:p>
        </p:txBody>
      </p:sp>
      <p:pic>
        <p:nvPicPr>
          <p:cNvPr id="4" name="Espace réservé du contenu 3">
            <a:extLst>
              <a:ext uri="{FF2B5EF4-FFF2-40B4-BE49-F238E27FC236}">
                <a16:creationId xmlns:a16="http://schemas.microsoft.com/office/drawing/2014/main" id="{EA114372-741B-C942-8608-3194A41FAD3E}"/>
              </a:ext>
            </a:extLst>
          </p:cNvPr>
          <p:cNvPicPr>
            <a:picLocks noGrp="1" noChangeAspect="1"/>
          </p:cNvPicPr>
          <p:nvPr>
            <p:ph idx="1"/>
          </p:nvPr>
        </p:nvPicPr>
        <p:blipFill rotWithShape="1">
          <a:blip r:embed="rId2"/>
          <a:srcRect b="25414"/>
          <a:stretch/>
        </p:blipFill>
        <p:spPr>
          <a:xfrm>
            <a:off x="8427592" y="545198"/>
            <a:ext cx="1351633" cy="860598"/>
          </a:xfrm>
          <a:prstGeom prst="rect">
            <a:avLst/>
          </a:prstGeom>
        </p:spPr>
      </p:pic>
      <p:pic>
        <p:nvPicPr>
          <p:cNvPr id="5" name="Image 4">
            <a:extLst>
              <a:ext uri="{FF2B5EF4-FFF2-40B4-BE49-F238E27FC236}">
                <a16:creationId xmlns:a16="http://schemas.microsoft.com/office/drawing/2014/main" id="{37448054-15A4-224A-89F8-B20C07EE69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0086785" y="303481"/>
            <a:ext cx="1584849" cy="1478458"/>
          </a:xfrm>
          <a:prstGeom prst="rect">
            <a:avLst/>
          </a:prstGeom>
        </p:spPr>
      </p:pic>
      <p:sp>
        <p:nvSpPr>
          <p:cNvPr id="6" name="Rectangle 5">
            <a:extLst>
              <a:ext uri="{FF2B5EF4-FFF2-40B4-BE49-F238E27FC236}">
                <a16:creationId xmlns:a16="http://schemas.microsoft.com/office/drawing/2014/main" id="{E09E305D-AC8D-FD48-ABE9-BC61ECFA7857}"/>
              </a:ext>
            </a:extLst>
          </p:cNvPr>
          <p:cNvSpPr/>
          <p:nvPr/>
        </p:nvSpPr>
        <p:spPr>
          <a:xfrm>
            <a:off x="8507002" y="1302446"/>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37FE350-4EE2-164A-9DDF-A74959A376C0}"/>
              </a:ext>
            </a:extLst>
          </p:cNvPr>
          <p:cNvSpPr/>
          <p:nvPr/>
        </p:nvSpPr>
        <p:spPr>
          <a:xfrm>
            <a:off x="9390579" y="1261349"/>
            <a:ext cx="228815" cy="2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1FC53250-B079-6B48-BCBF-DDC91CE693D8}"/>
              </a:ext>
            </a:extLst>
          </p:cNvPr>
          <p:cNvPicPr>
            <a:picLocks noChangeAspect="1"/>
          </p:cNvPicPr>
          <p:nvPr/>
        </p:nvPicPr>
        <p:blipFill rotWithShape="1">
          <a:blip r:embed="rId5"/>
          <a:srcRect l="9064" t="14897" r="9547" b="28090"/>
          <a:stretch/>
        </p:blipFill>
        <p:spPr>
          <a:xfrm>
            <a:off x="9390420" y="1567017"/>
            <a:ext cx="1351633" cy="946818"/>
          </a:xfrm>
          <a:prstGeom prst="rect">
            <a:avLst/>
          </a:prstGeom>
        </p:spPr>
      </p:pic>
      <p:sp>
        <p:nvSpPr>
          <p:cNvPr id="10" name="Rectangle 9">
            <a:extLst>
              <a:ext uri="{FF2B5EF4-FFF2-40B4-BE49-F238E27FC236}">
                <a16:creationId xmlns:a16="http://schemas.microsoft.com/office/drawing/2014/main" id="{6FDDA43D-AD67-B74F-9FFD-A9BAF1718832}"/>
              </a:ext>
            </a:extLst>
          </p:cNvPr>
          <p:cNvSpPr/>
          <p:nvPr/>
        </p:nvSpPr>
        <p:spPr>
          <a:xfrm>
            <a:off x="9504986" y="197960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E98DD16-5E6F-304C-94B9-62592FEEA8EE}"/>
              </a:ext>
            </a:extLst>
          </p:cNvPr>
          <p:cNvSpPr/>
          <p:nvPr/>
        </p:nvSpPr>
        <p:spPr>
          <a:xfrm>
            <a:off x="10159589" y="1992568"/>
            <a:ext cx="450672" cy="427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FEB27C-C3BA-F446-8CDE-7CF8F52C1AA9}"/>
              </a:ext>
            </a:extLst>
          </p:cNvPr>
          <p:cNvSpPr txBox="1"/>
          <p:nvPr/>
        </p:nvSpPr>
        <p:spPr>
          <a:xfrm>
            <a:off x="9552383" y="1958134"/>
            <a:ext cx="1047082" cy="461665"/>
          </a:xfrm>
          <a:prstGeom prst="rect">
            <a:avLst/>
          </a:prstGeom>
          <a:noFill/>
        </p:spPr>
        <p:txBody>
          <a:bodyPr wrap="none" rtlCol="0">
            <a:spAutoFit/>
          </a:bodyPr>
          <a:lstStyle/>
          <a:p>
            <a:r>
              <a:rPr lang="fr-FR" sz="2400" b="1" dirty="0"/>
              <a:t>0        0</a:t>
            </a:r>
          </a:p>
        </p:txBody>
      </p:sp>
      <p:sp>
        <p:nvSpPr>
          <p:cNvPr id="16" name="Rectangle 15">
            <a:extLst>
              <a:ext uri="{FF2B5EF4-FFF2-40B4-BE49-F238E27FC236}">
                <a16:creationId xmlns:a16="http://schemas.microsoft.com/office/drawing/2014/main" id="{0215AA69-ACB9-E741-B347-DD95F5CF6490}"/>
              </a:ext>
            </a:extLst>
          </p:cNvPr>
          <p:cNvSpPr/>
          <p:nvPr/>
        </p:nvSpPr>
        <p:spPr>
          <a:xfrm>
            <a:off x="711986" y="2188966"/>
            <a:ext cx="6096000" cy="2677656"/>
          </a:xfrm>
          <a:prstGeom prst="rect">
            <a:avLst/>
          </a:prstGeom>
        </p:spPr>
        <p:txBody>
          <a:bodyPr wrap="square">
            <a:spAutoFit/>
          </a:bodyPr>
          <a:lstStyle/>
          <a:p>
            <a:pPr marL="342900" indent="-342900">
              <a:buFont typeface="Arial" panose="020B0604020202020204" pitchFamily="34" charset="0"/>
              <a:buChar char="•"/>
            </a:pPr>
            <a:r>
              <a:rPr lang="fr-FR" sz="2400" dirty="0"/>
              <a:t>Deux approches différentes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r>
              <a:rPr lang="fr-FR" sz="2400" dirty="0" err="1"/>
              <a:t>lab.js</a:t>
            </a:r>
            <a:r>
              <a:rPr lang="fr-FR" sz="2400" dirty="0"/>
              <a:t> : 			</a:t>
            </a:r>
            <a:r>
              <a:rPr lang="fr-FR" sz="2400" b="1" dirty="0" err="1"/>
              <a:t>Builder</a:t>
            </a:r>
            <a:r>
              <a:rPr lang="fr-FR" sz="2400" dirty="0"/>
              <a:t> </a:t>
            </a:r>
          </a:p>
          <a:p>
            <a:endParaRPr lang="fr-FR" sz="2400" dirty="0"/>
          </a:p>
          <a:p>
            <a:r>
              <a:rPr lang="fr-FR" sz="2400" dirty="0" err="1"/>
              <a:t>jsPsych</a:t>
            </a:r>
            <a:r>
              <a:rPr lang="fr-FR" sz="2400" dirty="0"/>
              <a:t> :		</a:t>
            </a:r>
            <a:r>
              <a:rPr lang="fr-FR" sz="2400" b="1" dirty="0"/>
              <a:t>Librairie seule</a:t>
            </a:r>
            <a:endParaRPr lang="fr-FR" sz="2400" dirty="0"/>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306729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58911-888A-C349-BC7E-413C69843C18}"/>
              </a:ext>
            </a:extLst>
          </p:cNvPr>
          <p:cNvSpPr>
            <a:spLocks noGrp="1"/>
          </p:cNvSpPr>
          <p:nvPr>
            <p:ph type="title"/>
          </p:nvPr>
        </p:nvSpPr>
        <p:spPr/>
        <p:txBody>
          <a:bodyPr/>
          <a:lstStyle/>
          <a:p>
            <a:r>
              <a:rPr lang="fr-FR" dirty="0" err="1"/>
              <a:t>lab.js</a:t>
            </a:r>
            <a:r>
              <a:rPr lang="fr-FR" dirty="0"/>
              <a:t> </a:t>
            </a:r>
          </a:p>
        </p:txBody>
      </p:sp>
      <p:pic>
        <p:nvPicPr>
          <p:cNvPr id="5" name="Espace réservé du contenu 4">
            <a:extLst>
              <a:ext uri="{FF2B5EF4-FFF2-40B4-BE49-F238E27FC236}">
                <a16:creationId xmlns:a16="http://schemas.microsoft.com/office/drawing/2014/main" id="{6CD8B0E4-5A96-D940-ADA6-4B8BB0EA1EAA}"/>
              </a:ext>
            </a:extLst>
          </p:cNvPr>
          <p:cNvPicPr>
            <a:picLocks noGrp="1" noChangeAspect="1"/>
          </p:cNvPicPr>
          <p:nvPr>
            <p:ph idx="1"/>
          </p:nvPr>
        </p:nvPicPr>
        <p:blipFill>
          <a:blip r:embed="rId2"/>
          <a:stretch>
            <a:fillRect/>
          </a:stretch>
        </p:blipFill>
        <p:spPr>
          <a:xfrm>
            <a:off x="1295073" y="1921267"/>
            <a:ext cx="10058727" cy="3883070"/>
          </a:xfrm>
        </p:spPr>
      </p:pic>
      <p:sp>
        <p:nvSpPr>
          <p:cNvPr id="6" name="ZoneTexte 5">
            <a:extLst>
              <a:ext uri="{FF2B5EF4-FFF2-40B4-BE49-F238E27FC236}">
                <a16:creationId xmlns:a16="http://schemas.microsoft.com/office/drawing/2014/main" id="{9E286089-BCB2-4F46-A8C0-F931798CB178}"/>
              </a:ext>
            </a:extLst>
          </p:cNvPr>
          <p:cNvSpPr txBox="1"/>
          <p:nvPr/>
        </p:nvSpPr>
        <p:spPr>
          <a:xfrm>
            <a:off x="3956542" y="2681555"/>
            <a:ext cx="3299301" cy="369332"/>
          </a:xfrm>
          <a:prstGeom prst="rect">
            <a:avLst/>
          </a:prstGeom>
          <a:noFill/>
        </p:spPr>
        <p:txBody>
          <a:bodyPr wrap="none" rtlCol="0">
            <a:spAutoFit/>
          </a:bodyPr>
          <a:lstStyle/>
          <a:p>
            <a:r>
              <a:rPr lang="fr-FR" dirty="0"/>
              <a:t>Interface graphique </a:t>
            </a:r>
            <a:r>
              <a:rPr lang="fr-FR" i="1" dirty="0"/>
              <a:t>user-</a:t>
            </a:r>
            <a:r>
              <a:rPr lang="fr-FR" i="1" dirty="0" err="1"/>
              <a:t>friendly</a:t>
            </a:r>
            <a:r>
              <a:rPr lang="fr-FR" dirty="0"/>
              <a:t> </a:t>
            </a:r>
          </a:p>
        </p:txBody>
      </p:sp>
      <p:pic>
        <p:nvPicPr>
          <p:cNvPr id="7" name="Image 6">
            <a:extLst>
              <a:ext uri="{FF2B5EF4-FFF2-40B4-BE49-F238E27FC236}">
                <a16:creationId xmlns:a16="http://schemas.microsoft.com/office/drawing/2014/main" id="{84E728B5-976A-9944-BEA0-D1961024382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124717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B6535-FB7E-694B-924E-AE2C6C5E4B20}"/>
              </a:ext>
            </a:extLst>
          </p:cNvPr>
          <p:cNvSpPr>
            <a:spLocks noGrp="1"/>
          </p:cNvSpPr>
          <p:nvPr>
            <p:ph type="title"/>
          </p:nvPr>
        </p:nvSpPr>
        <p:spPr/>
        <p:txBody>
          <a:bodyPr/>
          <a:lstStyle/>
          <a:p>
            <a:r>
              <a:rPr lang="fr-FR" dirty="0" err="1"/>
              <a:t>lab.js</a:t>
            </a:r>
            <a:endParaRPr lang="fr-FR" dirty="0"/>
          </a:p>
        </p:txBody>
      </p:sp>
      <p:pic>
        <p:nvPicPr>
          <p:cNvPr id="5" name="Espace réservé du contenu 4">
            <a:extLst>
              <a:ext uri="{FF2B5EF4-FFF2-40B4-BE49-F238E27FC236}">
                <a16:creationId xmlns:a16="http://schemas.microsoft.com/office/drawing/2014/main" id="{A9A23EE2-B9D2-194F-9968-355E45FC6B2B}"/>
              </a:ext>
            </a:extLst>
          </p:cNvPr>
          <p:cNvPicPr>
            <a:picLocks noGrp="1" noChangeAspect="1"/>
          </p:cNvPicPr>
          <p:nvPr>
            <p:ph idx="1"/>
          </p:nvPr>
        </p:nvPicPr>
        <p:blipFill>
          <a:blip r:embed="rId2"/>
          <a:stretch>
            <a:fillRect/>
          </a:stretch>
        </p:blipFill>
        <p:spPr>
          <a:xfrm>
            <a:off x="1062447" y="1986314"/>
            <a:ext cx="2430765" cy="3751527"/>
          </a:xfrm>
        </p:spPr>
      </p:pic>
      <p:pic>
        <p:nvPicPr>
          <p:cNvPr id="7" name="Image 6">
            <a:extLst>
              <a:ext uri="{FF2B5EF4-FFF2-40B4-BE49-F238E27FC236}">
                <a16:creationId xmlns:a16="http://schemas.microsoft.com/office/drawing/2014/main" id="{3560A9CD-86BD-A145-800B-39B0A7B3DF24}"/>
              </a:ext>
            </a:extLst>
          </p:cNvPr>
          <p:cNvPicPr>
            <a:picLocks noChangeAspect="1"/>
          </p:cNvPicPr>
          <p:nvPr/>
        </p:nvPicPr>
        <p:blipFill>
          <a:blip r:embed="rId3"/>
          <a:stretch>
            <a:fillRect/>
          </a:stretch>
        </p:blipFill>
        <p:spPr>
          <a:xfrm>
            <a:off x="3859944" y="854468"/>
            <a:ext cx="7061200" cy="5334000"/>
          </a:xfrm>
          <a:prstGeom prst="rect">
            <a:avLst/>
          </a:prstGeom>
        </p:spPr>
      </p:pic>
      <p:sp>
        <p:nvSpPr>
          <p:cNvPr id="8" name="ZoneTexte 7">
            <a:extLst>
              <a:ext uri="{FF2B5EF4-FFF2-40B4-BE49-F238E27FC236}">
                <a16:creationId xmlns:a16="http://schemas.microsoft.com/office/drawing/2014/main" id="{ED8CB8FE-0A79-EE4A-98FB-C05072075C3A}"/>
              </a:ext>
            </a:extLst>
          </p:cNvPr>
          <p:cNvSpPr txBox="1"/>
          <p:nvPr/>
        </p:nvSpPr>
        <p:spPr>
          <a:xfrm>
            <a:off x="4006921" y="6308479"/>
            <a:ext cx="6015493" cy="369332"/>
          </a:xfrm>
          <a:prstGeom prst="rect">
            <a:avLst/>
          </a:prstGeom>
          <a:noFill/>
        </p:spPr>
        <p:txBody>
          <a:bodyPr wrap="none" rtlCol="0">
            <a:spAutoFit/>
          </a:bodyPr>
          <a:lstStyle/>
          <a:p>
            <a:r>
              <a:rPr lang="fr-FR" dirty="0"/>
              <a:t>Possibilité d’éditer du </a:t>
            </a:r>
            <a:r>
              <a:rPr lang="fr-FR" dirty="0" err="1"/>
              <a:t>javascript</a:t>
            </a:r>
            <a:r>
              <a:rPr lang="fr-FR" dirty="0"/>
              <a:t> sans utiliser une ligne de code</a:t>
            </a:r>
          </a:p>
        </p:txBody>
      </p:sp>
      <p:pic>
        <p:nvPicPr>
          <p:cNvPr id="9" name="Image 8">
            <a:extLst>
              <a:ext uri="{FF2B5EF4-FFF2-40B4-BE49-F238E27FC236}">
                <a16:creationId xmlns:a16="http://schemas.microsoft.com/office/drawing/2014/main" id="{C0A44BBD-2625-A74B-82B2-C5A2D430751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396863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B6535-FB7E-694B-924E-AE2C6C5E4B20}"/>
              </a:ext>
            </a:extLst>
          </p:cNvPr>
          <p:cNvSpPr>
            <a:spLocks noGrp="1"/>
          </p:cNvSpPr>
          <p:nvPr>
            <p:ph type="title"/>
          </p:nvPr>
        </p:nvSpPr>
        <p:spPr/>
        <p:txBody>
          <a:bodyPr/>
          <a:lstStyle/>
          <a:p>
            <a:r>
              <a:rPr lang="fr-FR" dirty="0" err="1"/>
              <a:t>lab.js</a:t>
            </a:r>
            <a:endParaRPr lang="fr-FR" dirty="0"/>
          </a:p>
        </p:txBody>
      </p:sp>
      <p:pic>
        <p:nvPicPr>
          <p:cNvPr id="8" name="Espace réservé du contenu 7">
            <a:extLst>
              <a:ext uri="{FF2B5EF4-FFF2-40B4-BE49-F238E27FC236}">
                <a16:creationId xmlns:a16="http://schemas.microsoft.com/office/drawing/2014/main" id="{606DFA9E-292D-294B-BFED-B266188CA428}"/>
              </a:ext>
            </a:extLst>
          </p:cNvPr>
          <p:cNvPicPr>
            <a:picLocks noGrp="1" noChangeAspect="1"/>
          </p:cNvPicPr>
          <p:nvPr>
            <p:ph idx="1"/>
          </p:nvPr>
        </p:nvPicPr>
        <p:blipFill>
          <a:blip r:embed="rId2"/>
          <a:stretch>
            <a:fillRect/>
          </a:stretch>
        </p:blipFill>
        <p:spPr>
          <a:xfrm>
            <a:off x="3190188" y="1223482"/>
            <a:ext cx="6169570" cy="4668864"/>
          </a:xfrm>
        </p:spPr>
      </p:pic>
      <p:pic>
        <p:nvPicPr>
          <p:cNvPr id="9" name="Image 8">
            <a:extLst>
              <a:ext uri="{FF2B5EF4-FFF2-40B4-BE49-F238E27FC236}">
                <a16:creationId xmlns:a16="http://schemas.microsoft.com/office/drawing/2014/main" id="{96287501-8F3D-3F4D-A42F-CE6F9ACB6A4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355606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B6535-FB7E-694B-924E-AE2C6C5E4B20}"/>
              </a:ext>
            </a:extLst>
          </p:cNvPr>
          <p:cNvSpPr>
            <a:spLocks noGrp="1"/>
          </p:cNvSpPr>
          <p:nvPr>
            <p:ph type="title"/>
          </p:nvPr>
        </p:nvSpPr>
        <p:spPr/>
        <p:txBody>
          <a:bodyPr/>
          <a:lstStyle/>
          <a:p>
            <a:r>
              <a:rPr lang="fr-FR" dirty="0" err="1"/>
              <a:t>lab.js</a:t>
            </a:r>
            <a:endParaRPr lang="fr-FR" dirty="0"/>
          </a:p>
        </p:txBody>
      </p:sp>
      <p:sp>
        <p:nvSpPr>
          <p:cNvPr id="4" name="Espace réservé du contenu 3">
            <a:extLst>
              <a:ext uri="{FF2B5EF4-FFF2-40B4-BE49-F238E27FC236}">
                <a16:creationId xmlns:a16="http://schemas.microsoft.com/office/drawing/2014/main" id="{51E19E70-40CB-6345-A75B-A155CD9E4A1B}"/>
              </a:ext>
            </a:extLst>
          </p:cNvPr>
          <p:cNvSpPr>
            <a:spLocks noGrp="1"/>
          </p:cNvSpPr>
          <p:nvPr>
            <p:ph idx="1"/>
          </p:nvPr>
        </p:nvSpPr>
        <p:spPr/>
        <p:txBody>
          <a:bodyPr/>
          <a:lstStyle/>
          <a:p>
            <a:endParaRPr lang="fr-FR" dirty="0"/>
          </a:p>
        </p:txBody>
      </p:sp>
      <p:pic>
        <p:nvPicPr>
          <p:cNvPr id="6" name="Image 5">
            <a:extLst>
              <a:ext uri="{FF2B5EF4-FFF2-40B4-BE49-F238E27FC236}">
                <a16:creationId xmlns:a16="http://schemas.microsoft.com/office/drawing/2014/main" id="{59383FF8-9E1B-B442-B016-C0543F5F172A}"/>
              </a:ext>
            </a:extLst>
          </p:cNvPr>
          <p:cNvPicPr>
            <a:picLocks noChangeAspect="1"/>
          </p:cNvPicPr>
          <p:nvPr/>
        </p:nvPicPr>
        <p:blipFill>
          <a:blip r:embed="rId2"/>
          <a:stretch>
            <a:fillRect/>
          </a:stretch>
        </p:blipFill>
        <p:spPr>
          <a:xfrm>
            <a:off x="3195406" y="422631"/>
            <a:ext cx="6595866" cy="5928268"/>
          </a:xfrm>
          <a:prstGeom prst="rect">
            <a:avLst/>
          </a:prstGeom>
        </p:spPr>
      </p:pic>
      <p:pic>
        <p:nvPicPr>
          <p:cNvPr id="9" name="Image 8">
            <a:extLst>
              <a:ext uri="{FF2B5EF4-FFF2-40B4-BE49-F238E27FC236}">
                <a16:creationId xmlns:a16="http://schemas.microsoft.com/office/drawing/2014/main" id="{D1A1FFDE-7E7F-454A-AE1F-BA1213502C0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19" b="90000" l="9926" r="89926">
                        <a14:foregroundMark x1="50815" y1="46190" x2="50815" y2="46190"/>
                        <a14:foregroundMark x1="44444" y1="44603" x2="49481" y2="51429"/>
                        <a14:foregroundMark x1="47852" y1="29841" x2="49185" y2="34603"/>
                        <a14:foregroundMark x1="42815" y1="28413" x2="47556" y2="52698"/>
                        <a14:foregroundMark x1="38074" y1="46349" x2="45333" y2="52381"/>
                        <a14:foregroundMark x1="41926" y1="44127" x2="40148" y2="62540"/>
                        <a14:foregroundMark x1="40148" y1="62540" x2="51259" y2="50000"/>
                        <a14:foregroundMark x1="51259" y1="50000" x2="50519" y2="47937"/>
                        <a14:foregroundMark x1="60296" y1="44921" x2="44296" y2="56349"/>
                        <a14:foregroundMark x1="44296" y1="56349" x2="54370" y2="70317"/>
                        <a14:foregroundMark x1="54370" y1="70317" x2="58815" y2="53651"/>
                        <a14:foregroundMark x1="58815" y1="53651" x2="55852" y2="49683"/>
                        <a14:foregroundMark x1="22074" y1="10952" x2="22074" y2="10952"/>
                        <a14:foregroundMark x1="26519" y1="7619" x2="26519" y2="7619"/>
                        <a14:foregroundMark x1="49185" y1="22222" x2="50074" y2="28095"/>
                        <a14:foregroundMark x1="52148" y1="28095" x2="52148" y2="28095"/>
                        <a14:foregroundMark x1="54370" y1="29206" x2="54370" y2="31270"/>
                        <a14:foregroundMark x1="53926" y1="29206" x2="55556" y2="43810"/>
                        <a14:foregroundMark x1="55259" y1="35238" x2="59111" y2="53175"/>
                        <a14:foregroundMark x1="58519" y1="46190" x2="61333" y2="63651"/>
                        <a14:foregroundMark x1="61333" y1="63651" x2="61630" y2="63810"/>
                        <a14:foregroundMark x1="61630" y1="58889" x2="53778" y2="74127"/>
                        <a14:foregroundMark x1="53778" y1="74127" x2="52148" y2="74444"/>
                        <a14:foregroundMark x1="61926" y1="64127" x2="49630" y2="75397"/>
                        <a14:foregroundMark x1="49630" y1="75397" x2="37778" y2="62857"/>
                        <a14:foregroundMark x1="37778" y1="62857" x2="37333" y2="58254"/>
                        <a14:foregroundMark x1="41926" y1="64762" x2="49778" y2="62063"/>
                        <a14:foregroundMark x1="42815" y1="64444" x2="59704" y2="52381"/>
                        <a14:foregroundMark x1="44148" y1="37619" x2="56593" y2="38095"/>
                        <a14:foregroundMark x1="49778" y1="39365" x2="47556" y2="44921"/>
                        <a14:foregroundMark x1="48889" y1="28413" x2="56296" y2="26032"/>
                        <a14:foregroundMark x1="54370" y1="27143" x2="58519" y2="31587"/>
                        <a14:foregroundMark x1="61333" y1="66825" x2="63852" y2="74286"/>
                        <a14:foregroundMark x1="56889" y1="70635" x2="56889" y2="76667"/>
                        <a14:foregroundMark x1="57185" y1="70952" x2="60000" y2="78413"/>
                        <a14:foregroundMark x1="45333" y1="72698" x2="43407" y2="74762"/>
                        <a14:foregroundMark x1="39259" y1="65714" x2="34519" y2="69206"/>
                        <a14:foregroundMark x1="41481" y1="69524" x2="37778" y2="73651"/>
                      </a14:backgroundRemoval>
                    </a14:imgEffect>
                  </a14:imgLayer>
                </a14:imgProps>
              </a:ext>
            </a:extLst>
          </a:blip>
          <a:srcRect l="8662" t="8843"/>
          <a:stretch/>
        </p:blipFill>
        <p:spPr>
          <a:xfrm>
            <a:off x="11020554" y="0"/>
            <a:ext cx="1171446" cy="1092806"/>
          </a:xfrm>
          <a:prstGeom prst="rect">
            <a:avLst/>
          </a:prstGeom>
        </p:spPr>
      </p:pic>
    </p:spTree>
    <p:extLst>
      <p:ext uri="{BB962C8B-B14F-4D97-AF65-F5344CB8AC3E}">
        <p14:creationId xmlns:p14="http://schemas.microsoft.com/office/powerpoint/2010/main" val="24756286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759</Words>
  <Application>Microsoft Macintosh PowerPoint</Application>
  <PresentationFormat>Grand écran</PresentationFormat>
  <Paragraphs>111</Paragraphs>
  <Slides>28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28</vt:i4>
      </vt:variant>
    </vt:vector>
  </HeadingPairs>
  <TitlesOfParts>
    <vt:vector size="32" baseType="lpstr">
      <vt:lpstr>Arial</vt:lpstr>
      <vt:lpstr>Calibri</vt:lpstr>
      <vt:lpstr>Calibri Light</vt:lpstr>
      <vt:lpstr>Thème Office</vt:lpstr>
      <vt:lpstr>Comparaison outils d’expériences en ligne</vt:lpstr>
      <vt:lpstr>Résumé de la réunion précédente </vt:lpstr>
      <vt:lpstr>Référence de paradigmes expérimentaux</vt:lpstr>
      <vt:lpstr>Présentation PowerPoint</vt:lpstr>
      <vt:lpstr>Facilité de prise en main</vt:lpstr>
      <vt:lpstr>lab.js </vt:lpstr>
      <vt:lpstr>lab.js</vt:lpstr>
      <vt:lpstr>lab.js</vt:lpstr>
      <vt:lpstr>lab.js</vt:lpstr>
      <vt:lpstr>lab.js</vt:lpstr>
      <vt:lpstr>jsPsych </vt:lpstr>
      <vt:lpstr>jsPsych</vt:lpstr>
      <vt:lpstr>Présentation PowerPoint</vt:lpstr>
      <vt:lpstr>Facilité de prise en main</vt:lpstr>
      <vt:lpstr>Modularité </vt:lpstr>
      <vt:lpstr>lab.js </vt:lpstr>
      <vt:lpstr>jsPsych</vt:lpstr>
      <vt:lpstr>Modularité</vt:lpstr>
      <vt:lpstr>Simplicité à produire  les paradigmes classiques</vt:lpstr>
      <vt:lpstr>lab.js</vt:lpstr>
      <vt:lpstr>jsPsych</vt:lpstr>
      <vt:lpstr>jsPsych</vt:lpstr>
      <vt:lpstr>jsPsych</vt:lpstr>
      <vt:lpstr>jsPsych</vt:lpstr>
      <vt:lpstr>Simplicité à produire  les paradigmes classiques</vt:lpstr>
      <vt:lpstr>Premières conclusions </vt:lpstr>
      <vt:lpstr>Proposition de sélection d’un seul outil </vt:lpstr>
      <vt:lpstr>Appronfondissement – Suite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Trst eee </dc:title>
  <dc:creator>Microsoft Office User</dc:creator>
  <cp:lastModifiedBy>Microsoft Office User</cp:lastModifiedBy>
  <cp:revision>25</cp:revision>
  <dcterms:created xsi:type="dcterms:W3CDTF">2021-11-22T09:10:06Z</dcterms:created>
  <dcterms:modified xsi:type="dcterms:W3CDTF">2021-11-22T16:19:36Z</dcterms:modified>
</cp:coreProperties>
</file>