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3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32" r:id="rId15"/>
    <p:sldId id="296" r:id="rId16"/>
    <p:sldId id="297" r:id="rId17"/>
    <p:sldId id="298" r:id="rId18"/>
    <p:sldId id="300" r:id="rId19"/>
    <p:sldId id="301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33" r:id="rId32"/>
    <p:sldId id="334" r:id="rId33"/>
    <p:sldId id="314" r:id="rId34"/>
    <p:sldId id="315" r:id="rId35"/>
    <p:sldId id="316" r:id="rId36"/>
    <p:sldId id="318" r:id="rId37"/>
    <p:sldId id="319" r:id="rId38"/>
    <p:sldId id="320" r:id="rId39"/>
    <p:sldId id="321" r:id="rId40"/>
    <p:sldId id="322" r:id="rId41"/>
    <p:sldId id="277" r:id="rId42"/>
    <p:sldId id="323" r:id="rId43"/>
    <p:sldId id="324" r:id="rId44"/>
    <p:sldId id="325" r:id="rId45"/>
    <p:sldId id="326" r:id="rId46"/>
    <p:sldId id="335" r:id="rId47"/>
    <p:sldId id="336" r:id="rId48"/>
    <p:sldId id="327" r:id="rId49"/>
    <p:sldId id="328" r:id="rId50"/>
    <p:sldId id="329" r:id="rId51"/>
    <p:sldId id="330" r:id="rId52"/>
    <p:sldId id="331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5"/>
    <p:restoredTop sz="94676"/>
  </p:normalViewPr>
  <p:slideViewPr>
    <p:cSldViewPr snapToGrid="0" snapToObjects="1">
      <p:cViewPr varScale="1">
        <p:scale>
          <a:sx n="148" d="100"/>
          <a:sy n="148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AD039-9412-9241-8F0F-70CA956B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261006-E88C-6B4F-A154-1FF84416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38F87E-1A99-524D-A0A5-D6C86A14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FE591-AD1D-9449-AE32-A0C75A7F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B3676-7E49-204F-A327-4C1C22C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98884-6592-6943-97D4-8BB82D52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615E6D-9903-BA4A-A414-F6E7B6305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79D44-55DB-FB45-8A8F-7FFBD914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A2D56-7D08-F649-9B48-FC8B45B9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0EE90-382B-B545-9A99-1282434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4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51A5CA-5507-FC40-B658-5E84FD0C3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A360A-B267-ED47-B825-4632D4AD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FF136C-4F2A-C54A-868F-067217D7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8BAE8-2398-2E4B-AF21-32237A07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2A0E0-4726-154E-9A31-810DC599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1283D-D4C0-494F-8477-CFB29EEA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3A13D-B291-E548-9530-034C3BA4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95549-4242-894A-905F-69A8611B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010B5C-EA3D-CA45-A33E-02D1F0A5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06BF6-1ECE-6348-AD2A-BB32BB21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7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0AF13-613A-3744-A7C9-61FBFE44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880EFB-62C9-324A-8BEC-247D08C8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70D80-5948-E24B-876F-B18EF2C3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5AAFD-B07B-3740-BD46-7FDF6C80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D66A8-17A8-944F-8FA9-1828B2E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6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6581A-D59C-E346-8548-A9391567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388C4-BAA4-E044-934F-EB35A67BE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038696-828D-6F49-9B89-C3CD5B7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6FC61D-2F15-FD49-9692-B1DDBF1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8105E-012D-A841-81F8-D467E7B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3A901-A2AB-094F-A472-B0216D3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6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7C5-2B5D-2E48-8E0B-525AEF62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8A5F9-AEEE-E74D-B0AC-910B117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FC3EC5-56D0-7244-BE84-810A411D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9EC22A-399B-1A44-8FEB-A6DCCB223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6A896A-3171-6645-9527-CAE9829E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32AFE0-D9E6-3F49-B246-8EB210AF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15BDD9-A5EC-0847-BB4B-8E1DA20F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6D78B2-A9F9-DF4B-9E71-9E19C870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979D8-A7D6-E341-AD3C-0CC2057D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16063-B7AD-9B47-92F3-FA04FB18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475005-247B-D547-B894-F40112A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02FE3-3D76-1445-AFF6-E55E6B49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6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DCA83C-0BCB-D94F-8BD6-7EAC7096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1CE80C-F503-374A-B4A6-4251FB85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24D1E-9BA3-0746-9213-6F2AEFB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98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D54CA-1FB1-2C42-8380-C0F28623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AE922-5060-934D-9C6A-5DD6E5D6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8A6DD3-4844-2340-B18A-3B3A4DB3B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F4849-98CC-8240-9CCB-C61A2130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8F708-48AB-4941-A4B7-81B21B57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C451F3-B4E8-A944-905C-D2E2B76C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0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B0D96-4F25-D446-927C-0435CF5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50ECBF-136B-C849-B594-DF3B58569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6B187C-401C-0A4B-BA77-99A09DD5C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F380C-17E2-D84E-BE2C-71EEA2F5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6EADB-21CA-A84D-A9AF-37D8AB67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A7372-3030-6C4F-95A9-97858B12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2E96BA-6167-1A4A-A42C-22F93F71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95D8E9-6E54-4C46-907B-29D227D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3E616-02EE-9849-9905-C234BCF56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D1A9-7033-9544-BC58-AD37BE7DBDFD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E39D3-6806-F147-B166-F7207D4B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C97229-93F6-964A-9ED4-863684E81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758/s13428-020-01445-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1234/osf.io/3j58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275BA-641D-BB4D-B364-23EA9414B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616" y="534306"/>
            <a:ext cx="9144000" cy="2387600"/>
          </a:xfrm>
        </p:spPr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pour l’expérimentation en ligne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DBCFD5-A313-A040-B04E-87DC47D6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059"/>
            <a:ext cx="9144000" cy="165576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082BE2-91B7-0849-A8F3-E3FC7311E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14"/>
          <a:stretch/>
        </p:blipFill>
        <p:spPr>
          <a:xfrm>
            <a:off x="4895733" y="3685268"/>
            <a:ext cx="2400534" cy="15284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EA1F3F-77B3-6240-857D-E988A5EB3F0B}"/>
              </a:ext>
            </a:extLst>
          </p:cNvPr>
          <p:cNvSpPr/>
          <p:nvPr/>
        </p:nvSpPr>
        <p:spPr>
          <a:xfrm>
            <a:off x="6621596" y="4983747"/>
            <a:ext cx="400692" cy="39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EA953-881E-4943-86E0-1FC5FEE2E4B2}"/>
              </a:ext>
            </a:extLst>
          </p:cNvPr>
          <p:cNvSpPr/>
          <p:nvPr/>
        </p:nvSpPr>
        <p:spPr>
          <a:xfrm>
            <a:off x="4957183" y="5045391"/>
            <a:ext cx="400692" cy="39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D7AF56-1951-7340-A647-C4120FFBFD72}"/>
              </a:ext>
            </a:extLst>
          </p:cNvPr>
          <p:cNvSpPr txBox="1"/>
          <p:nvPr/>
        </p:nvSpPr>
        <p:spPr>
          <a:xfrm>
            <a:off x="5593529" y="5331983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jsPsych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4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Cognition.run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Petite visite de </a:t>
            </a:r>
            <a:r>
              <a:rPr lang="fr-FR" dirty="0" err="1"/>
              <a:t>cognition.run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75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Cognition.run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Facilité de prévisualisation </a:t>
            </a:r>
          </a:p>
          <a:p>
            <a:pPr>
              <a:buFontTx/>
              <a:buChar char="-"/>
            </a:pPr>
            <a:r>
              <a:rPr lang="fr-FR" dirty="0"/>
              <a:t>Facilité de </a:t>
            </a:r>
            <a:r>
              <a:rPr lang="fr-FR" dirty="0" err="1"/>
              <a:t>debug</a:t>
            </a:r>
            <a:r>
              <a:rPr lang="fr-FR" dirty="0"/>
              <a:t> </a:t>
            </a:r>
          </a:p>
          <a:p>
            <a:pPr>
              <a:buFontTx/>
              <a:buChar char="-"/>
            </a:pPr>
            <a:r>
              <a:rPr lang="fr-FR" dirty="0"/>
              <a:t>Code légèrement simplifié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Possibilité d’ajout de librairie externes </a:t>
            </a:r>
          </a:p>
          <a:p>
            <a:pPr>
              <a:buFontTx/>
              <a:buChar char="-"/>
            </a:pPr>
            <a:r>
              <a:rPr lang="fr-FR" dirty="0"/>
              <a:t>Fonctionnel avec toutes les versions de </a:t>
            </a:r>
            <a:r>
              <a:rPr lang="fr-FR" dirty="0" err="1"/>
              <a:t>jsPsych</a:t>
            </a:r>
            <a:r>
              <a:rPr lang="fr-FR" dirty="0"/>
              <a:t> </a:t>
            </a:r>
          </a:p>
          <a:p>
            <a:pPr>
              <a:buFontTx/>
              <a:buChar char="-"/>
            </a:pPr>
            <a:r>
              <a:rPr lang="fr-FR" dirty="0"/>
              <a:t>Compatible avec </a:t>
            </a:r>
            <a:r>
              <a:rPr lang="fr-FR" dirty="0" err="1"/>
              <a:t>Prolific</a:t>
            </a:r>
            <a:r>
              <a:rPr lang="fr-FR" dirty="0"/>
              <a:t> </a:t>
            </a:r>
          </a:p>
          <a:p>
            <a:pPr>
              <a:buFontTx/>
              <a:buChar char="-"/>
            </a:pPr>
            <a:r>
              <a:rPr lang="fr-FR" dirty="0"/>
              <a:t>Gratuit</a:t>
            </a:r>
          </a:p>
        </p:txBody>
      </p:sp>
    </p:spTree>
    <p:extLst>
      <p:ext uri="{BB962C8B-B14F-4D97-AF65-F5344CB8AC3E}">
        <p14:creationId xmlns:p14="http://schemas.microsoft.com/office/powerpoint/2010/main" val="18244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Mindprobe</a:t>
            </a:r>
            <a:r>
              <a:rPr lang="fr-FR" dirty="0"/>
              <a:t>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Serveur gratuit pour utiliser JATOS</a:t>
            </a:r>
          </a:p>
          <a:p>
            <a:pPr>
              <a:buFontTx/>
              <a:buChar char="-"/>
            </a:pPr>
            <a:r>
              <a:rPr lang="fr-FR" dirty="0"/>
              <a:t>Compatible avec </a:t>
            </a:r>
            <a:r>
              <a:rPr lang="fr-FR" dirty="0" err="1"/>
              <a:t>jsPsych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DED3D-7165-6745-99A8-95581D16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09" y="3429000"/>
            <a:ext cx="2683981" cy="24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Mise en situation de l’outil pour le Best-</a:t>
            </a:r>
            <a:r>
              <a:rPr lang="fr-FR" dirty="0" err="1"/>
              <a:t>Worst</a:t>
            </a:r>
            <a:r>
              <a:rPr lang="fr-FR" dirty="0"/>
              <a:t>-</a:t>
            </a:r>
            <a:r>
              <a:rPr lang="fr-FR" dirty="0" err="1"/>
              <a:t>Scaling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21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Besoin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- Faire écouter 4 sons par le sujet,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- Puis questionnaire pour déterminer </a:t>
            </a:r>
            <a:r>
              <a:rPr lang="fr-FR" i="1" dirty="0"/>
              <a:t>Best / </a:t>
            </a:r>
            <a:r>
              <a:rPr lang="fr-FR" i="1" dirty="0" err="1"/>
              <a:t>Worst</a:t>
            </a:r>
            <a:r>
              <a:rPr lang="fr-FR" i="1" dirty="0"/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76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Besoin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- Faire écouter 4 sons par le sujet, autant qu’il le veut,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- Puis questionnaire pour déterminer </a:t>
            </a:r>
            <a:r>
              <a:rPr lang="fr-FR" i="1" dirty="0"/>
              <a:t>Best / </a:t>
            </a:r>
            <a:r>
              <a:rPr lang="fr-FR" i="1" dirty="0" err="1"/>
              <a:t>Worst</a:t>
            </a:r>
            <a:r>
              <a:rPr lang="fr-FR" i="1" dirty="0"/>
              <a:t>,</a:t>
            </a:r>
          </a:p>
          <a:p>
            <a:pPr marL="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4783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Besoin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- Faire écouter 4 sons par le sujet, autant qu’il le veut,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- Puis questionnaire pour déterminer </a:t>
            </a:r>
            <a:r>
              <a:rPr lang="fr-FR" i="1" dirty="0"/>
              <a:t>Best / </a:t>
            </a:r>
            <a:r>
              <a:rPr lang="fr-FR" i="1" dirty="0" err="1"/>
              <a:t>Worst</a:t>
            </a:r>
            <a:r>
              <a:rPr lang="fr-FR" i="1" dirty="0"/>
              <a:t>,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/>
              <a:t>	- </a:t>
            </a:r>
            <a:r>
              <a:rPr lang="fr-FR" dirty="0"/>
              <a:t>Recommencer avec 4 autres sons,</a:t>
            </a:r>
          </a:p>
          <a:p>
            <a:pPr marL="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49008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Besoin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- Faire écouter 4 sons (de la première séquence) par le sujet, 		   autant qu’il le veut,</a:t>
            </a:r>
          </a:p>
          <a:p>
            <a:pPr marL="0" indent="0">
              <a:buNone/>
            </a:pPr>
            <a:r>
              <a:rPr lang="fr-FR" dirty="0"/>
              <a:t>	- Puis questionnaire pour déterminer </a:t>
            </a:r>
            <a:r>
              <a:rPr lang="fr-FR" i="1" dirty="0"/>
              <a:t>Best / </a:t>
            </a:r>
            <a:r>
              <a:rPr lang="fr-FR" i="1" dirty="0" err="1"/>
              <a:t>Worst</a:t>
            </a:r>
            <a:r>
              <a:rPr lang="fr-FR" i="1" dirty="0"/>
              <a:t>,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/>
              <a:t>	- </a:t>
            </a:r>
            <a:r>
              <a:rPr lang="fr-FR" dirty="0"/>
              <a:t>Recommencer avec les 4 autres sons de la seconde séquence,</a:t>
            </a:r>
          </a:p>
          <a:p>
            <a:pPr marL="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010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1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4060007" cy="393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- Ecoute 4 sons	</a:t>
            </a:r>
            <a:r>
              <a:rPr lang="fr-FR" sz="1400" i="1" dirty="0">
                <a:solidFill>
                  <a:schemeClr val="tx1"/>
                </a:solidFill>
              </a:rPr>
              <a:t>autant qu’il veut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736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FC919-A6A6-BC47-A339-5AA156E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Résumé de la réunion précédente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18B74-24E4-8E4F-B791-AB320570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Comparaison de </a:t>
            </a:r>
            <a:r>
              <a:rPr lang="fr-FR" dirty="0" err="1"/>
              <a:t>js.lab</a:t>
            </a:r>
            <a:r>
              <a:rPr lang="fr-FR" dirty="0"/>
              <a:t> et </a:t>
            </a:r>
            <a:r>
              <a:rPr lang="fr-FR" dirty="0" err="1"/>
              <a:t>jsPsych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- Facilité de prise en main pour </a:t>
            </a:r>
            <a:r>
              <a:rPr lang="fr-FR" dirty="0" err="1"/>
              <a:t>lab.js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- Manque de possibilités pour </a:t>
            </a:r>
            <a:r>
              <a:rPr lang="fr-FR" dirty="0" err="1"/>
              <a:t>lab.js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Réduction à un seul outil : 	</a:t>
            </a:r>
            <a:r>
              <a:rPr lang="fr-FR" i="1" dirty="0" err="1"/>
              <a:t>jsPsych</a:t>
            </a:r>
            <a:endParaRPr lang="fr-FR" i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53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</p:txBody>
      </p:sp>
    </p:spTree>
    <p:extLst>
      <p:ext uri="{BB962C8B-B14F-4D97-AF65-F5344CB8AC3E}">
        <p14:creationId xmlns:p14="http://schemas.microsoft.com/office/powerpoint/2010/main" val="272630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4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8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57B03-FFEC-A448-9754-A9CC40CD73DE}"/>
              </a:ext>
            </a:extLst>
          </p:cNvPr>
          <p:cNvSpPr/>
          <p:nvPr/>
        </p:nvSpPr>
        <p:spPr>
          <a:xfrm>
            <a:off x="943507" y="3311608"/>
            <a:ext cx="7306641" cy="705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surveyMultiChoice</a:t>
            </a:r>
            <a:r>
              <a:rPr lang="fr-FR" b="1" dirty="0">
                <a:solidFill>
                  <a:schemeClr val="tx1"/>
                </a:solidFill>
              </a:rPr>
              <a:t>		</a:t>
            </a:r>
            <a:r>
              <a:rPr lang="fr-FR" dirty="0">
                <a:solidFill>
                  <a:schemeClr val="tx1"/>
                </a:solidFill>
              </a:rPr>
              <a:t>Deux questions.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22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57B03-FFEC-A448-9754-A9CC40CD73DE}"/>
              </a:ext>
            </a:extLst>
          </p:cNvPr>
          <p:cNvSpPr/>
          <p:nvPr/>
        </p:nvSpPr>
        <p:spPr>
          <a:xfrm>
            <a:off x="943507" y="3311608"/>
            <a:ext cx="7306641" cy="705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surveyMultiChoice</a:t>
            </a:r>
            <a:r>
              <a:rPr lang="fr-FR" b="1" dirty="0">
                <a:solidFill>
                  <a:schemeClr val="tx1"/>
                </a:solidFill>
              </a:rPr>
              <a:t>		</a:t>
            </a:r>
            <a:r>
              <a:rPr lang="fr-FR" dirty="0">
                <a:solidFill>
                  <a:schemeClr val="tx1"/>
                </a:solidFill>
              </a:rPr>
              <a:t>Deux questions.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CFB13B5-A75C-5B40-90BB-D57D6AB92BE3}"/>
              </a:ext>
            </a:extLst>
          </p:cNvPr>
          <p:cNvSpPr/>
          <p:nvPr/>
        </p:nvSpPr>
        <p:spPr>
          <a:xfrm>
            <a:off x="5819454" y="533350"/>
            <a:ext cx="4510355" cy="681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Séquence .</a:t>
            </a:r>
            <a:r>
              <a:rPr lang="fr-FR" b="1" dirty="0" err="1">
                <a:solidFill>
                  <a:schemeClr val="tx1"/>
                </a:solidFill>
              </a:rPr>
              <a:t>json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8500291-EBF5-5440-BF1A-4EC56A42A86E}"/>
              </a:ext>
            </a:extLst>
          </p:cNvPr>
          <p:cNvCxnSpPr>
            <a:cxnSpLocks/>
          </p:cNvCxnSpPr>
          <p:nvPr/>
        </p:nvCxnSpPr>
        <p:spPr>
          <a:xfrm flipH="1">
            <a:off x="4099389" y="1214748"/>
            <a:ext cx="2301411" cy="52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8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57B03-FFEC-A448-9754-A9CC40CD73DE}"/>
              </a:ext>
            </a:extLst>
          </p:cNvPr>
          <p:cNvSpPr/>
          <p:nvPr/>
        </p:nvSpPr>
        <p:spPr>
          <a:xfrm>
            <a:off x="943507" y="3311607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surveyMultiChoice</a:t>
            </a:r>
            <a:r>
              <a:rPr lang="fr-FR" b="1" dirty="0">
                <a:solidFill>
                  <a:schemeClr val="tx1"/>
                </a:solidFill>
              </a:rPr>
              <a:t>		</a:t>
            </a:r>
            <a:r>
              <a:rPr lang="fr-FR" dirty="0">
                <a:solidFill>
                  <a:schemeClr val="tx1"/>
                </a:solidFill>
              </a:rPr>
              <a:t>Deux questions.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					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CFB13B5-A75C-5B40-90BB-D57D6AB92BE3}"/>
              </a:ext>
            </a:extLst>
          </p:cNvPr>
          <p:cNvSpPr/>
          <p:nvPr/>
        </p:nvSpPr>
        <p:spPr>
          <a:xfrm>
            <a:off x="5819454" y="533350"/>
            <a:ext cx="4510355" cy="681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Séquence .</a:t>
            </a:r>
            <a:r>
              <a:rPr lang="fr-FR" b="1" dirty="0" err="1">
                <a:solidFill>
                  <a:schemeClr val="tx1"/>
                </a:solidFill>
              </a:rPr>
              <a:t>json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8500291-EBF5-5440-BF1A-4EC56A42A86E}"/>
              </a:ext>
            </a:extLst>
          </p:cNvPr>
          <p:cNvCxnSpPr>
            <a:cxnSpLocks/>
          </p:cNvCxnSpPr>
          <p:nvPr/>
        </p:nvCxnSpPr>
        <p:spPr>
          <a:xfrm flipH="1">
            <a:off x="4099389" y="1214748"/>
            <a:ext cx="2301411" cy="52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5DC95-58F3-0842-AC69-DBF3A59B5118}"/>
              </a:ext>
            </a:extLst>
          </p:cNvPr>
          <p:cNvSpPr/>
          <p:nvPr/>
        </p:nvSpPr>
        <p:spPr>
          <a:xfrm>
            <a:off x="994877" y="384863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Message d’erreur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2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Message de fin d’expérience etc.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57B03-FFEC-A448-9754-A9CC40CD73DE}"/>
              </a:ext>
            </a:extLst>
          </p:cNvPr>
          <p:cNvSpPr/>
          <p:nvPr/>
        </p:nvSpPr>
        <p:spPr>
          <a:xfrm>
            <a:off x="943507" y="3311607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surveyMultiChoice</a:t>
            </a:r>
            <a:r>
              <a:rPr lang="fr-FR" b="1" dirty="0">
                <a:solidFill>
                  <a:schemeClr val="tx1"/>
                </a:solidFill>
              </a:rPr>
              <a:t>		</a:t>
            </a:r>
            <a:r>
              <a:rPr lang="fr-FR" dirty="0">
                <a:solidFill>
                  <a:schemeClr val="tx1"/>
                </a:solidFill>
              </a:rPr>
              <a:t>Deux questions.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					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CFB13B5-A75C-5B40-90BB-D57D6AB92BE3}"/>
              </a:ext>
            </a:extLst>
          </p:cNvPr>
          <p:cNvSpPr/>
          <p:nvPr/>
        </p:nvSpPr>
        <p:spPr>
          <a:xfrm>
            <a:off x="5819454" y="533350"/>
            <a:ext cx="4510355" cy="681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Séquence .</a:t>
            </a:r>
            <a:r>
              <a:rPr lang="fr-FR" b="1" dirty="0" err="1">
                <a:solidFill>
                  <a:schemeClr val="tx1"/>
                </a:solidFill>
              </a:rPr>
              <a:t>json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8500291-EBF5-5440-BF1A-4EC56A42A86E}"/>
              </a:ext>
            </a:extLst>
          </p:cNvPr>
          <p:cNvCxnSpPr>
            <a:cxnSpLocks/>
          </p:cNvCxnSpPr>
          <p:nvPr/>
        </p:nvCxnSpPr>
        <p:spPr>
          <a:xfrm flipH="1">
            <a:off x="4099389" y="1214748"/>
            <a:ext cx="2301411" cy="52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5DC95-58F3-0842-AC69-DBF3A59B5118}"/>
              </a:ext>
            </a:extLst>
          </p:cNvPr>
          <p:cNvSpPr/>
          <p:nvPr/>
        </p:nvSpPr>
        <p:spPr>
          <a:xfrm>
            <a:off x="994877" y="384863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Message d’erreur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66DF913-D41A-2348-BC03-A07472991527}"/>
              </a:ext>
            </a:extLst>
          </p:cNvPr>
          <p:cNvSpPr/>
          <p:nvPr/>
        </p:nvSpPr>
        <p:spPr>
          <a:xfrm>
            <a:off x="7366571" y="5983951"/>
            <a:ext cx="4510355" cy="681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Data .</a:t>
            </a:r>
            <a:r>
              <a:rPr lang="fr-FR" b="1" dirty="0" err="1">
                <a:solidFill>
                  <a:schemeClr val="tx1"/>
                </a:solidFill>
              </a:rPr>
              <a:t>json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ACE2A8-6396-644A-A88C-434A2D772D48}"/>
              </a:ext>
            </a:extLst>
          </p:cNvPr>
          <p:cNvCxnSpPr>
            <a:cxnSpLocks/>
          </p:cNvCxnSpPr>
          <p:nvPr/>
        </p:nvCxnSpPr>
        <p:spPr>
          <a:xfrm>
            <a:off x="3362215" y="6189428"/>
            <a:ext cx="3860518" cy="33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Présentation de l’expérience</a:t>
            </a:r>
          </a:p>
        </p:txBody>
      </p:sp>
    </p:spTree>
    <p:extLst>
      <p:ext uri="{BB962C8B-B14F-4D97-AF65-F5344CB8AC3E}">
        <p14:creationId xmlns:p14="http://schemas.microsoft.com/office/powerpoint/2010/main" val="596469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développé par un chercheur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000" dirty="0" err="1"/>
              <a:t>Kuroki</a:t>
            </a:r>
            <a:r>
              <a:rPr lang="fr-FR" sz="2000" dirty="0"/>
              <a:t>, D. </a:t>
            </a:r>
            <a:r>
              <a:rPr lang="fr-FR" sz="2000" i="1" dirty="0"/>
              <a:t>A new </a:t>
            </a:r>
            <a:r>
              <a:rPr lang="fr-FR" sz="2000" i="1" dirty="0" err="1"/>
              <a:t>jsPsych</a:t>
            </a:r>
            <a:r>
              <a:rPr lang="fr-FR" sz="2000" i="1" dirty="0"/>
              <a:t> plugin for </a:t>
            </a:r>
            <a:r>
              <a:rPr lang="fr-FR" sz="2000" i="1" dirty="0" err="1"/>
              <a:t>psychophysics</a:t>
            </a:r>
            <a:r>
              <a:rPr lang="fr-FR" sz="2000" i="1" dirty="0"/>
              <a:t>, </a:t>
            </a:r>
            <a:r>
              <a:rPr lang="fr-FR" sz="2000" i="1" dirty="0" err="1"/>
              <a:t>providing</a:t>
            </a:r>
            <a:r>
              <a:rPr lang="fr-FR" sz="2000" i="1" dirty="0"/>
              <a:t> </a:t>
            </a:r>
            <a:r>
              <a:rPr lang="fr-FR" sz="2000" i="1" dirty="0" err="1"/>
              <a:t>accurate</a:t>
            </a:r>
            <a:r>
              <a:rPr lang="fr-FR" sz="2000" i="1" dirty="0"/>
              <a:t> display duration and stimulus </a:t>
            </a:r>
            <a:r>
              <a:rPr lang="fr-FR" sz="2000" i="1" dirty="0" err="1"/>
              <a:t>onset</a:t>
            </a:r>
            <a:r>
              <a:rPr lang="fr-FR" sz="2000" i="1" dirty="0"/>
              <a:t> </a:t>
            </a:r>
            <a:r>
              <a:rPr lang="fr-FR" sz="2000" i="1" dirty="0" err="1"/>
              <a:t>asynchrony</a:t>
            </a:r>
            <a:r>
              <a:rPr lang="fr-FR" sz="2000" dirty="0"/>
              <a:t>. </a:t>
            </a:r>
            <a:r>
              <a:rPr lang="fr-FR" sz="2000" dirty="0" err="1"/>
              <a:t>Behav</a:t>
            </a:r>
            <a:r>
              <a:rPr lang="fr-FR" sz="2000" dirty="0"/>
              <a:t> </a:t>
            </a:r>
            <a:r>
              <a:rPr lang="fr-FR" sz="2000" dirty="0" err="1"/>
              <a:t>Res</a:t>
            </a:r>
            <a:r>
              <a:rPr lang="fr-FR" sz="2000" dirty="0"/>
              <a:t> 53, 301–310 (2021). </a:t>
            </a:r>
            <a:r>
              <a:rPr lang="fr-FR" sz="2000" dirty="0">
                <a:hlinkClick r:id="rId3"/>
              </a:rPr>
              <a:t>https://</a:t>
            </a:r>
            <a:r>
              <a:rPr lang="fr-FR" sz="2000" dirty="0" err="1">
                <a:hlinkClick r:id="rId3"/>
              </a:rPr>
              <a:t>doi.org</a:t>
            </a:r>
            <a:r>
              <a:rPr lang="fr-FR" sz="2000" dirty="0">
                <a:hlinkClick r:id="rId3"/>
              </a:rPr>
              <a:t>/10.3758/s13428-020-01445-w</a:t>
            </a:r>
            <a:endParaRPr lang="fr-FR" sz="2000" dirty="0"/>
          </a:p>
          <a:p>
            <a:endParaRPr lang="fr-FR" dirty="0"/>
          </a:p>
          <a:p>
            <a:r>
              <a:rPr lang="fr-FR" dirty="0"/>
              <a:t>Possibilité de contrôler précisément les temps de présentation,</a:t>
            </a:r>
          </a:p>
          <a:p>
            <a:r>
              <a:rPr lang="fr-FR" dirty="0"/>
              <a:t>Possibilité de jouer plusieurs sons en même temps, 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2592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 	?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3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FC919-A6A6-BC47-A339-5AA156E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Résumé de la réunion précédente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18B74-24E4-8E4F-B791-AB320570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de l’outil d’interface graphique,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situation de l’outil dans différentes situations :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Expérience BWS,</a:t>
            </a:r>
          </a:p>
          <a:p>
            <a:pPr>
              <a:buFontTx/>
              <a:buChar char="-"/>
            </a:pPr>
            <a:r>
              <a:rPr lang="fr-FR" dirty="0"/>
              <a:t>Expérience type adaptative en </a:t>
            </a:r>
            <a:r>
              <a:rPr lang="fr-FR" dirty="0" err="1"/>
              <a:t>psychoacoustique</a:t>
            </a:r>
            <a:r>
              <a:rPr lang="fr-FR" dirty="0"/>
              <a:t>,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Regarder à l’intérieur des plugins </a:t>
            </a:r>
          </a:p>
        </p:txBody>
      </p:sp>
    </p:spTree>
    <p:extLst>
      <p:ext uri="{BB962C8B-B14F-4D97-AF65-F5344CB8AC3E}">
        <p14:creationId xmlns:p14="http://schemas.microsoft.com/office/powerpoint/2010/main" val="306641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AFDF6-949B-8948-8F0C-D085971F1FF9}"/>
              </a:ext>
            </a:extLst>
          </p:cNvPr>
          <p:cNvSpPr/>
          <p:nvPr/>
        </p:nvSpPr>
        <p:spPr>
          <a:xfrm>
            <a:off x="883576" y="2171274"/>
            <a:ext cx="7438491" cy="931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jsPsychPsychophysics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Jouer le stimulus + réponse</a:t>
            </a:r>
          </a:p>
        </p:txBody>
      </p:sp>
    </p:spTree>
    <p:extLst>
      <p:ext uri="{BB962C8B-B14F-4D97-AF65-F5344CB8AC3E}">
        <p14:creationId xmlns:p14="http://schemas.microsoft.com/office/powerpoint/2010/main" val="87398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AFDF6-949B-8948-8F0C-D085971F1FF9}"/>
              </a:ext>
            </a:extLst>
          </p:cNvPr>
          <p:cNvSpPr/>
          <p:nvPr/>
        </p:nvSpPr>
        <p:spPr>
          <a:xfrm>
            <a:off x="883576" y="2171274"/>
            <a:ext cx="7438491" cy="1547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jsPsychPsychophysics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Jouer le stimulus + réponse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D3B5-13EC-254F-8310-7B9D1A5C0FDF}"/>
              </a:ext>
            </a:extLst>
          </p:cNvPr>
          <p:cNvSpPr/>
          <p:nvPr/>
        </p:nvSpPr>
        <p:spPr>
          <a:xfrm>
            <a:off x="943507" y="2839879"/>
            <a:ext cx="7306641" cy="694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htmlKeyboardResponse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choices</a:t>
            </a:r>
            <a:r>
              <a:rPr lang="fr-FR" i="1" dirty="0">
                <a:solidFill>
                  <a:schemeClr val="tx1"/>
                </a:solidFill>
              </a:rPr>
              <a:t>: [NOKEYS]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						</a:t>
            </a:r>
            <a:endParaRPr lang="fr-FR" i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4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AFDF6-949B-8948-8F0C-D085971F1FF9}"/>
              </a:ext>
            </a:extLst>
          </p:cNvPr>
          <p:cNvSpPr/>
          <p:nvPr/>
        </p:nvSpPr>
        <p:spPr>
          <a:xfrm>
            <a:off x="883576" y="2171274"/>
            <a:ext cx="7438491" cy="3839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jsPsychPsychophysics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Jouer le stimulus + réponse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D3B5-13EC-254F-8310-7B9D1A5C0FDF}"/>
              </a:ext>
            </a:extLst>
          </p:cNvPr>
          <p:cNvSpPr/>
          <p:nvPr/>
        </p:nvSpPr>
        <p:spPr>
          <a:xfrm>
            <a:off x="943507" y="2839878"/>
            <a:ext cx="7306641" cy="25746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htmlKeyboardResponse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choices</a:t>
            </a:r>
            <a:r>
              <a:rPr lang="fr-FR" i="1" dirty="0">
                <a:solidFill>
                  <a:schemeClr val="tx1"/>
                </a:solidFill>
              </a:rPr>
              <a:t>: [NOKEYS]</a:t>
            </a:r>
          </a:p>
          <a:p>
            <a:r>
              <a:rPr lang="fr-FR" i="1" dirty="0" err="1">
                <a:solidFill>
                  <a:schemeClr val="tx1"/>
                </a:solidFill>
              </a:rPr>
              <a:t>on_start</a:t>
            </a:r>
            <a:r>
              <a:rPr lang="fr-FR" i="1" dirty="0">
                <a:solidFill>
                  <a:schemeClr val="tx1"/>
                </a:solidFill>
              </a:rPr>
              <a:t>: </a:t>
            </a:r>
            <a:r>
              <a:rPr lang="fr-FR" i="1" dirty="0" err="1">
                <a:solidFill>
                  <a:schemeClr val="tx1"/>
                </a:solidFill>
              </a:rPr>
              <a:t>function</a:t>
            </a:r>
            <a:r>
              <a:rPr lang="fr-FR" i="1" dirty="0">
                <a:solidFill>
                  <a:schemeClr val="tx1"/>
                </a:solidFill>
              </a:rPr>
              <a:t>() {</a:t>
            </a:r>
          </a:p>
          <a:p>
            <a:r>
              <a:rPr lang="fr-FR" i="1" dirty="0">
                <a:solidFill>
                  <a:schemeClr val="tx1"/>
                </a:solidFill>
              </a:rPr>
              <a:t>	if(</a:t>
            </a:r>
            <a:r>
              <a:rPr lang="fr-FR" i="1" dirty="0" err="1">
                <a:solidFill>
                  <a:schemeClr val="tx1"/>
                </a:solidFill>
              </a:rPr>
              <a:t>response</a:t>
            </a:r>
            <a:r>
              <a:rPr lang="fr-FR" i="1" dirty="0">
                <a:solidFill>
                  <a:schemeClr val="tx1"/>
                </a:solidFill>
              </a:rPr>
              <a:t> = false) {</a:t>
            </a:r>
          </a:p>
          <a:p>
            <a:r>
              <a:rPr lang="fr-FR" i="1" dirty="0">
                <a:solidFill>
                  <a:schemeClr val="tx1"/>
                </a:solidFill>
              </a:rPr>
              <a:t>	stimulus = </a:t>
            </a:r>
            <a:r>
              <a:rPr lang="fr-FR" i="1" dirty="0" err="1">
                <a:solidFill>
                  <a:schemeClr val="tx1"/>
                </a:solidFill>
              </a:rPr>
              <a:t>stimulus.up</a:t>
            </a:r>
            <a:r>
              <a:rPr lang="fr-FR" i="1" dirty="0">
                <a:solidFill>
                  <a:schemeClr val="tx1"/>
                </a:solidFill>
              </a:rPr>
              <a:t> },</a:t>
            </a:r>
          </a:p>
          <a:p>
            <a:r>
              <a:rPr lang="fr-FR" i="1" dirty="0">
                <a:solidFill>
                  <a:schemeClr val="tx1"/>
                </a:solidFill>
              </a:rPr>
              <a:t>	</a:t>
            </a:r>
            <a:r>
              <a:rPr lang="fr-FR" i="1" dirty="0" err="1">
                <a:solidFill>
                  <a:schemeClr val="tx1"/>
                </a:solidFill>
              </a:rPr>
              <a:t>else</a:t>
            </a:r>
            <a:r>
              <a:rPr lang="fr-FR" i="1" dirty="0">
                <a:solidFill>
                  <a:schemeClr val="tx1"/>
                </a:solidFill>
              </a:rPr>
              <a:t> if(</a:t>
            </a:r>
            <a:r>
              <a:rPr lang="fr-FR" i="1" dirty="0" err="1">
                <a:solidFill>
                  <a:schemeClr val="tx1"/>
                </a:solidFill>
              </a:rPr>
              <a:t>response</a:t>
            </a:r>
            <a:r>
              <a:rPr lang="fr-FR" i="1" dirty="0">
                <a:solidFill>
                  <a:schemeClr val="tx1"/>
                </a:solidFill>
              </a:rPr>
              <a:t> = </a:t>
            </a:r>
            <a:r>
              <a:rPr lang="fr-FR" i="1" dirty="0" err="1">
                <a:solidFill>
                  <a:schemeClr val="tx1"/>
                </a:solidFill>
              </a:rPr>
              <a:t>true</a:t>
            </a:r>
            <a:r>
              <a:rPr lang="fr-FR" i="1" dirty="0">
                <a:solidFill>
                  <a:schemeClr val="tx1"/>
                </a:solidFill>
              </a:rPr>
              <a:t>) {</a:t>
            </a:r>
          </a:p>
          <a:p>
            <a:r>
              <a:rPr lang="fr-FR" i="1" dirty="0">
                <a:solidFill>
                  <a:schemeClr val="tx1"/>
                </a:solidFill>
              </a:rPr>
              <a:t>	stimulus = </a:t>
            </a:r>
            <a:r>
              <a:rPr lang="fr-FR" i="1" dirty="0" err="1">
                <a:solidFill>
                  <a:schemeClr val="tx1"/>
                </a:solidFill>
              </a:rPr>
              <a:t>stimulis.down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>
                <a:solidFill>
                  <a:schemeClr val="tx1"/>
                </a:solidFill>
              </a:rPr>
              <a:t>	}</a:t>
            </a:r>
          </a:p>
          <a:p>
            <a:r>
              <a:rPr lang="fr-FR" i="1" dirty="0">
                <a:solidFill>
                  <a:schemeClr val="tx1"/>
                </a:solidFill>
              </a:rPr>
              <a:t>} ;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						</a:t>
            </a:r>
            <a:endParaRPr lang="fr-FR" i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89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4"/>
            <a:ext cx="10515600" cy="482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AFDF6-949B-8948-8F0C-D085971F1FF9}"/>
              </a:ext>
            </a:extLst>
          </p:cNvPr>
          <p:cNvSpPr/>
          <p:nvPr/>
        </p:nvSpPr>
        <p:spPr>
          <a:xfrm>
            <a:off x="883576" y="2171273"/>
            <a:ext cx="7438491" cy="4321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jsPsychPsychophysics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Jouer le stimulus + réponse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D3B5-13EC-254F-8310-7B9D1A5C0FDF}"/>
              </a:ext>
            </a:extLst>
          </p:cNvPr>
          <p:cNvSpPr/>
          <p:nvPr/>
        </p:nvSpPr>
        <p:spPr>
          <a:xfrm>
            <a:off x="943507" y="2839878"/>
            <a:ext cx="7306641" cy="25746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htmlKeyboardResponse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choices</a:t>
            </a:r>
            <a:r>
              <a:rPr lang="fr-FR" i="1" dirty="0">
                <a:solidFill>
                  <a:schemeClr val="tx1"/>
                </a:solidFill>
              </a:rPr>
              <a:t>: [NOKEYS]</a:t>
            </a:r>
          </a:p>
          <a:p>
            <a:r>
              <a:rPr lang="fr-FR" i="1" dirty="0" err="1">
                <a:solidFill>
                  <a:schemeClr val="tx1"/>
                </a:solidFill>
              </a:rPr>
              <a:t>on_start</a:t>
            </a:r>
            <a:r>
              <a:rPr lang="fr-FR" i="1" dirty="0">
                <a:solidFill>
                  <a:schemeClr val="tx1"/>
                </a:solidFill>
              </a:rPr>
              <a:t>: </a:t>
            </a:r>
            <a:r>
              <a:rPr lang="fr-FR" i="1" dirty="0" err="1">
                <a:solidFill>
                  <a:schemeClr val="tx1"/>
                </a:solidFill>
              </a:rPr>
              <a:t>function</a:t>
            </a:r>
            <a:r>
              <a:rPr lang="fr-FR" i="1" dirty="0">
                <a:solidFill>
                  <a:schemeClr val="tx1"/>
                </a:solidFill>
              </a:rPr>
              <a:t>() {</a:t>
            </a:r>
          </a:p>
          <a:p>
            <a:r>
              <a:rPr lang="fr-FR" i="1" dirty="0">
                <a:solidFill>
                  <a:schemeClr val="tx1"/>
                </a:solidFill>
              </a:rPr>
              <a:t>	if(</a:t>
            </a:r>
            <a:r>
              <a:rPr lang="fr-FR" i="1" dirty="0" err="1">
                <a:solidFill>
                  <a:schemeClr val="tx1"/>
                </a:solidFill>
              </a:rPr>
              <a:t>response</a:t>
            </a:r>
            <a:r>
              <a:rPr lang="fr-FR" i="1" dirty="0">
                <a:solidFill>
                  <a:schemeClr val="tx1"/>
                </a:solidFill>
              </a:rPr>
              <a:t> = false) {</a:t>
            </a:r>
          </a:p>
          <a:p>
            <a:r>
              <a:rPr lang="fr-FR" i="1" dirty="0">
                <a:solidFill>
                  <a:schemeClr val="tx1"/>
                </a:solidFill>
              </a:rPr>
              <a:t>	stimulus = </a:t>
            </a:r>
            <a:r>
              <a:rPr lang="fr-FR" i="1" dirty="0" err="1">
                <a:solidFill>
                  <a:schemeClr val="tx1"/>
                </a:solidFill>
              </a:rPr>
              <a:t>stimulus.up</a:t>
            </a:r>
            <a:r>
              <a:rPr lang="fr-FR" i="1" dirty="0">
                <a:solidFill>
                  <a:schemeClr val="tx1"/>
                </a:solidFill>
              </a:rPr>
              <a:t> },</a:t>
            </a:r>
          </a:p>
          <a:p>
            <a:r>
              <a:rPr lang="fr-FR" i="1" dirty="0">
                <a:solidFill>
                  <a:schemeClr val="tx1"/>
                </a:solidFill>
              </a:rPr>
              <a:t>	</a:t>
            </a:r>
            <a:r>
              <a:rPr lang="fr-FR" i="1" dirty="0" err="1">
                <a:solidFill>
                  <a:schemeClr val="tx1"/>
                </a:solidFill>
              </a:rPr>
              <a:t>else</a:t>
            </a:r>
            <a:r>
              <a:rPr lang="fr-FR" i="1" dirty="0">
                <a:solidFill>
                  <a:schemeClr val="tx1"/>
                </a:solidFill>
              </a:rPr>
              <a:t> if(</a:t>
            </a:r>
            <a:r>
              <a:rPr lang="fr-FR" i="1" dirty="0" err="1">
                <a:solidFill>
                  <a:schemeClr val="tx1"/>
                </a:solidFill>
              </a:rPr>
              <a:t>response</a:t>
            </a:r>
            <a:r>
              <a:rPr lang="fr-FR" i="1" dirty="0">
                <a:solidFill>
                  <a:schemeClr val="tx1"/>
                </a:solidFill>
              </a:rPr>
              <a:t> = </a:t>
            </a:r>
            <a:r>
              <a:rPr lang="fr-FR" i="1" dirty="0" err="1">
                <a:solidFill>
                  <a:schemeClr val="tx1"/>
                </a:solidFill>
              </a:rPr>
              <a:t>true</a:t>
            </a:r>
            <a:r>
              <a:rPr lang="fr-FR" i="1" dirty="0">
                <a:solidFill>
                  <a:schemeClr val="tx1"/>
                </a:solidFill>
              </a:rPr>
              <a:t>) {</a:t>
            </a:r>
          </a:p>
          <a:p>
            <a:r>
              <a:rPr lang="fr-FR" i="1" dirty="0">
                <a:solidFill>
                  <a:schemeClr val="tx1"/>
                </a:solidFill>
              </a:rPr>
              <a:t>	stimulus = </a:t>
            </a:r>
            <a:r>
              <a:rPr lang="fr-FR" i="1" dirty="0" err="1">
                <a:solidFill>
                  <a:schemeClr val="tx1"/>
                </a:solidFill>
              </a:rPr>
              <a:t>stimulis.down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>
                <a:solidFill>
                  <a:schemeClr val="tx1"/>
                </a:solidFill>
              </a:rPr>
              <a:t>	}</a:t>
            </a:r>
          </a:p>
          <a:p>
            <a:r>
              <a:rPr lang="fr-FR" i="1" dirty="0">
                <a:solidFill>
                  <a:schemeClr val="tx1"/>
                </a:solidFill>
              </a:rPr>
              <a:t>} ;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on_trial</a:t>
            </a:r>
            <a:r>
              <a:rPr lang="fr-FR" i="1" dirty="0">
                <a:solidFill>
                  <a:schemeClr val="tx1"/>
                </a:solidFill>
              </a:rPr>
              <a:t>: </a:t>
            </a:r>
            <a:r>
              <a:rPr lang="fr-FR" i="1" dirty="0" err="1">
                <a:solidFill>
                  <a:schemeClr val="tx1"/>
                </a:solidFill>
              </a:rPr>
              <a:t>function</a:t>
            </a:r>
            <a:r>
              <a:rPr lang="fr-FR" i="1" dirty="0">
                <a:solidFill>
                  <a:schemeClr val="tx1"/>
                </a:solidFill>
              </a:rPr>
              <a:t>() { …</a:t>
            </a:r>
          </a:p>
          <a:p>
            <a:r>
              <a:rPr lang="fr-FR" i="1" dirty="0">
                <a:solidFill>
                  <a:schemeClr val="tx1"/>
                </a:solidFill>
              </a:rPr>
              <a:t>},						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85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</a:t>
            </a:r>
            <a:r>
              <a:rPr lang="fr-FR" dirty="0" err="1"/>
              <a:t>sorting</a:t>
            </a:r>
            <a:r>
              <a:rPr lang="fr-FR" dirty="0"/>
              <a:t> / rating …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développé par une équipe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000" i="1" dirty="0" err="1"/>
              <a:t>Donhauser</a:t>
            </a:r>
            <a:r>
              <a:rPr lang="fr-FR" sz="2000" i="1" dirty="0"/>
              <a:t>, P., &amp; Klein, D. (2021, </a:t>
            </a:r>
            <a:r>
              <a:rPr lang="fr-FR" sz="2000" i="1" dirty="0" err="1"/>
              <a:t>October</a:t>
            </a:r>
            <a:r>
              <a:rPr lang="fr-FR" sz="2000" i="1" dirty="0"/>
              <a:t> 16). Audio-</a:t>
            </a:r>
            <a:r>
              <a:rPr lang="fr-FR" sz="2000" i="1" dirty="0" err="1"/>
              <a:t>Tokens</a:t>
            </a:r>
            <a:r>
              <a:rPr lang="fr-FR" sz="2000" i="1" dirty="0"/>
              <a:t>: a </a:t>
            </a:r>
            <a:r>
              <a:rPr lang="fr-FR" sz="2000" i="1" dirty="0" err="1"/>
              <a:t>toolbox</a:t>
            </a:r>
            <a:r>
              <a:rPr lang="fr-FR" sz="2000" i="1" dirty="0"/>
              <a:t> for rating, </a:t>
            </a:r>
            <a:r>
              <a:rPr lang="fr-FR" sz="2000" i="1" dirty="0" err="1"/>
              <a:t>sorting</a:t>
            </a:r>
            <a:r>
              <a:rPr lang="fr-FR" sz="2000" i="1" dirty="0"/>
              <a:t> and </a:t>
            </a:r>
            <a:r>
              <a:rPr lang="fr-FR" sz="2000" i="1" dirty="0" err="1"/>
              <a:t>comparing</a:t>
            </a:r>
            <a:r>
              <a:rPr lang="fr-FR" sz="2000" i="1" dirty="0"/>
              <a:t> audio </a:t>
            </a:r>
            <a:r>
              <a:rPr lang="fr-FR" sz="2000" i="1" dirty="0" err="1"/>
              <a:t>samples</a:t>
            </a:r>
            <a:r>
              <a:rPr lang="fr-FR" sz="2000" i="1" dirty="0"/>
              <a:t> in the browser. </a:t>
            </a:r>
            <a:r>
              <a:rPr lang="fr-FR" sz="2000" i="1" dirty="0">
                <a:hlinkClick r:id="rId3"/>
              </a:rPr>
              <a:t>https://doi.org/10.31234/osf.io/3j58q</a:t>
            </a:r>
            <a:endParaRPr lang="fr-FR" sz="2000" i="1" dirty="0"/>
          </a:p>
          <a:p>
            <a:pPr marL="0" indent="0">
              <a:buNone/>
            </a:pPr>
            <a:endParaRPr lang="fr-FR" sz="2000" i="1" dirty="0"/>
          </a:p>
          <a:p>
            <a:r>
              <a:rPr lang="fr-FR" dirty="0"/>
              <a:t>Association d’un son à une figure (un </a:t>
            </a:r>
            <a:r>
              <a:rPr lang="fr-FR" i="1" dirty="0" err="1"/>
              <a:t>token</a:t>
            </a:r>
            <a:r>
              <a:rPr lang="fr-FR" i="1" dirty="0"/>
              <a:t>)</a:t>
            </a:r>
            <a:r>
              <a:rPr lang="fr-FR" dirty="0"/>
              <a:t>,</a:t>
            </a:r>
          </a:p>
          <a:p>
            <a:r>
              <a:rPr lang="fr-FR" dirty="0"/>
              <a:t>Possibilité de manipulation sur un espace visuel, </a:t>
            </a:r>
          </a:p>
          <a:p>
            <a:r>
              <a:rPr lang="fr-FR" dirty="0"/>
              <a:t>Classement, échelles de notations etc. </a:t>
            </a:r>
          </a:p>
        </p:txBody>
      </p:sp>
    </p:spTree>
    <p:extLst>
      <p:ext uri="{BB962C8B-B14F-4D97-AF65-F5344CB8AC3E}">
        <p14:creationId xmlns:p14="http://schemas.microsoft.com/office/powerpoint/2010/main" val="915889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</a:t>
            </a:r>
            <a:r>
              <a:rPr lang="fr-FR" dirty="0" err="1"/>
              <a:t>sorting</a:t>
            </a:r>
            <a:r>
              <a:rPr lang="fr-FR" dirty="0"/>
              <a:t> / rating …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sur une échelle: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B8B6CE-1B00-0B45-BA66-045FD480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79" y="3336531"/>
            <a:ext cx="3246042" cy="15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13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</a:t>
            </a:r>
            <a:r>
              <a:rPr lang="fr-FR" dirty="0" err="1"/>
              <a:t>sorting</a:t>
            </a:r>
            <a:r>
              <a:rPr lang="fr-FR" dirty="0"/>
              <a:t> / rating …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sur plusieurs échelles: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05BC2-71B7-CE4B-A1F2-50993F6F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65" y="2751597"/>
            <a:ext cx="2908871" cy="31640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89A645-F8BC-2E4F-99D1-10F2D4AF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284" y="2751597"/>
            <a:ext cx="2908871" cy="27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21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</a:t>
            </a:r>
            <a:r>
              <a:rPr lang="fr-FR" dirty="0" err="1"/>
              <a:t>sorting</a:t>
            </a:r>
            <a:r>
              <a:rPr lang="fr-FR" dirty="0"/>
              <a:t> / rating …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Classement: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BF3C93-6851-A340-A800-EC080092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556" y="2671516"/>
            <a:ext cx="5560888" cy="26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</a:t>
            </a:r>
            <a:r>
              <a:rPr lang="fr-FR" dirty="0" err="1"/>
              <a:t>sorting</a:t>
            </a:r>
            <a:r>
              <a:rPr lang="fr-FR" dirty="0"/>
              <a:t> / rating …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Similarité: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1EBA2-9CC7-F043-A92C-9A567740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703" y="2844200"/>
            <a:ext cx="2774593" cy="23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3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</a:t>
            </a:r>
            <a:r>
              <a:rPr lang="fr-FR" dirty="0" err="1"/>
              <a:t>sorting</a:t>
            </a:r>
            <a:r>
              <a:rPr lang="fr-FR" dirty="0"/>
              <a:t> / rating …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 	?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5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B5E8D-B92F-7E4E-AFF7-01632966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de la précédente réunion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879BC8-9005-2043-B2E7-F042EC53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jsPsych</a:t>
            </a:r>
            <a:r>
              <a:rPr lang="fr-FR" dirty="0"/>
              <a:t> peut fonctionner avec HTLML 5 Audio et </a:t>
            </a:r>
            <a:r>
              <a:rPr lang="fr-FR" dirty="0" err="1"/>
              <a:t>WebAudio</a:t>
            </a:r>
            <a:r>
              <a:rPr lang="fr-FR" dirty="0"/>
              <a:t> API</a:t>
            </a:r>
          </a:p>
          <a:p>
            <a:pPr>
              <a:buFontTx/>
              <a:buChar char="-"/>
            </a:pPr>
            <a:r>
              <a:rPr lang="fr-FR" dirty="0"/>
              <a:t>Quelles sont les limitations de formats audio ? </a:t>
            </a:r>
          </a:p>
          <a:p>
            <a:pPr>
              <a:buFontTx/>
              <a:buChar char="-"/>
            </a:pPr>
            <a:r>
              <a:rPr lang="fr-FR" dirty="0"/>
              <a:t>Quel poids peut prendre l’ensemble des fichiers audio ?</a:t>
            </a:r>
          </a:p>
          <a:p>
            <a:pPr>
              <a:buFontTx/>
              <a:buChar char="-"/>
            </a:pPr>
            <a:r>
              <a:rPr lang="fr-FR" dirty="0"/>
              <a:t>Question sur la génération d’audio ? </a:t>
            </a:r>
          </a:p>
          <a:p>
            <a:pPr>
              <a:buFontTx/>
              <a:buChar char="-"/>
            </a:pPr>
            <a:r>
              <a:rPr lang="fr-FR" dirty="0"/>
              <a:t>Question de l’adaptabilité pour certains paradigmes ? </a:t>
            </a:r>
          </a:p>
        </p:txBody>
      </p:sp>
    </p:spTree>
    <p:extLst>
      <p:ext uri="{BB962C8B-B14F-4D97-AF65-F5344CB8AC3E}">
        <p14:creationId xmlns:p14="http://schemas.microsoft.com/office/powerpoint/2010/main" val="818080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200" y="1815351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jsPsychAudioTokens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Jouer les stimulus + réponses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D3B5-13EC-254F-8310-7B9D1A5C0FDF}"/>
              </a:ext>
            </a:extLst>
          </p:cNvPr>
          <p:cNvSpPr/>
          <p:nvPr/>
        </p:nvSpPr>
        <p:spPr>
          <a:xfrm>
            <a:off x="943507" y="2859104"/>
            <a:ext cx="7306641" cy="1043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choices</a:t>
            </a:r>
            <a:r>
              <a:rPr lang="fr-FR" i="1" dirty="0">
                <a:solidFill>
                  <a:schemeClr val="tx1"/>
                </a:solidFill>
              </a:rPr>
              <a:t>: [« continuer »]</a:t>
            </a:r>
          </a:p>
          <a:p>
            <a:r>
              <a:rPr lang="fr-FR" i="1" dirty="0">
                <a:solidFill>
                  <a:schemeClr val="tx1"/>
                </a:solidFill>
              </a:rPr>
              <a:t>data: {type : Tache 1	},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						</a:t>
            </a:r>
            <a:endParaRPr lang="fr-FR" i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F2A52-6077-3A48-AA95-96FF1AC36527}"/>
              </a:ext>
            </a:extLst>
          </p:cNvPr>
          <p:cNvSpPr/>
          <p:nvPr/>
        </p:nvSpPr>
        <p:spPr>
          <a:xfrm>
            <a:off x="943506" y="4001294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jsPsychAudioTokens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Jouer les stimulus + réponses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E7B9A-4378-0C47-AE2D-38083C4AC3B9}"/>
              </a:ext>
            </a:extLst>
          </p:cNvPr>
          <p:cNvSpPr/>
          <p:nvPr/>
        </p:nvSpPr>
        <p:spPr>
          <a:xfrm>
            <a:off x="943506" y="4581975"/>
            <a:ext cx="7306641" cy="966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choices</a:t>
            </a:r>
            <a:r>
              <a:rPr lang="fr-FR" i="1" dirty="0">
                <a:solidFill>
                  <a:schemeClr val="tx1"/>
                </a:solidFill>
              </a:rPr>
              <a:t>: [« continuer »]</a:t>
            </a:r>
          </a:p>
          <a:p>
            <a:r>
              <a:rPr lang="fr-FR" i="1" dirty="0">
                <a:solidFill>
                  <a:schemeClr val="tx1"/>
                </a:solidFill>
              </a:rPr>
              <a:t>data: {type : Tache 2	}, 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2826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A29B61A-64FD-7F4E-9628-5ABAFF966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77" t="-14976" r="-178" b="14976"/>
          <a:stretch/>
        </p:blipFill>
        <p:spPr>
          <a:xfrm>
            <a:off x="5855937" y="-606034"/>
            <a:ext cx="5270975" cy="6174234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BBDB0B-CB7A-4746-8BA9-7E2462B38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6" t="587" r="24795" b="65046"/>
          <a:stretch/>
        </p:blipFill>
        <p:spPr>
          <a:xfrm>
            <a:off x="5615875" y="1150705"/>
            <a:ext cx="383342" cy="2774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9251D9-9335-DD40-822C-341C10779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6" t="587" r="24795" b="65046"/>
          <a:stretch/>
        </p:blipFill>
        <p:spPr>
          <a:xfrm>
            <a:off x="5615875" y="4239202"/>
            <a:ext cx="383342" cy="2774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675ABCB-6DF3-D94A-8F0C-F7D099F2C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6" t="587" r="24795" b="65046"/>
          <a:stretch/>
        </p:blipFill>
        <p:spPr>
          <a:xfrm>
            <a:off x="5615875" y="3219856"/>
            <a:ext cx="383342" cy="27740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BA3AC50-8816-E441-9313-DA82A4116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6" t="587" r="24795" b="65046"/>
          <a:stretch/>
        </p:blipFill>
        <p:spPr>
          <a:xfrm>
            <a:off x="5615874" y="1673583"/>
            <a:ext cx="383342" cy="27740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8994CAA-5E29-3549-AA27-26FF13157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53" t="3051" r="2353" b="17849"/>
          <a:stretch/>
        </p:blipFill>
        <p:spPr>
          <a:xfrm>
            <a:off x="5472706" y="4604422"/>
            <a:ext cx="553695" cy="43797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EAD067A-EC0A-8D4B-8F47-0EA375A8A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6" t="587" r="24795" b="65046"/>
          <a:stretch/>
        </p:blipFill>
        <p:spPr>
          <a:xfrm>
            <a:off x="5615874" y="2242655"/>
            <a:ext cx="383342" cy="27740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DF9B768-B1AB-0144-A453-AA4024834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6" t="587" r="24795" b="65046"/>
          <a:stretch/>
        </p:blipFill>
        <p:spPr>
          <a:xfrm>
            <a:off x="5615541" y="3761974"/>
            <a:ext cx="383342" cy="27740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8B8246A-EF32-3C4E-BC6F-60E072ED8351}"/>
              </a:ext>
            </a:extLst>
          </p:cNvPr>
          <p:cNvSpPr txBox="1"/>
          <p:nvPr/>
        </p:nvSpPr>
        <p:spPr>
          <a:xfrm>
            <a:off x="5617699" y="5032000"/>
            <a:ext cx="2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?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EDD1D9D-9F1E-5A46-8F94-8F440B092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6" t="587" r="24795" b="65046"/>
          <a:stretch/>
        </p:blipFill>
        <p:spPr>
          <a:xfrm>
            <a:off x="5603556" y="2712300"/>
            <a:ext cx="383342" cy="27740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590C884-09D4-4846-9520-826B293DA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53" t="3051" r="2353" b="17849"/>
          <a:stretch/>
        </p:blipFill>
        <p:spPr>
          <a:xfrm>
            <a:off x="5484689" y="666999"/>
            <a:ext cx="553695" cy="43797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DE089A5-6CE1-2C4A-BD61-4DE7B49887AD}"/>
              </a:ext>
            </a:extLst>
          </p:cNvPr>
          <p:cNvSpPr txBox="1"/>
          <p:nvPr/>
        </p:nvSpPr>
        <p:spPr>
          <a:xfrm>
            <a:off x="945222" y="2856216"/>
            <a:ext cx="23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à jour du tableau.</a:t>
            </a:r>
          </a:p>
        </p:txBody>
      </p:sp>
    </p:spTree>
    <p:extLst>
      <p:ext uri="{BB962C8B-B14F-4D97-AF65-F5344CB8AC3E}">
        <p14:creationId xmlns:p14="http://schemas.microsoft.com/office/powerpoint/2010/main" val="4129301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Plugins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modifier à sa guise : </a:t>
            </a:r>
          </a:p>
          <a:p>
            <a:pPr marL="0" indent="0">
              <a:buNone/>
            </a:pPr>
            <a:r>
              <a:rPr lang="fr-FR" dirty="0"/>
              <a:t>		- Mise en forme (</a:t>
            </a:r>
            <a:r>
              <a:rPr lang="fr-FR" i="1" dirty="0"/>
              <a:t>modification des règles </a:t>
            </a:r>
            <a:r>
              <a:rPr lang="fr-FR" i="1" dirty="0" err="1"/>
              <a:t>css</a:t>
            </a:r>
            <a:r>
              <a:rPr lang="fr-FR" i="1" dirty="0"/>
              <a:t> etc.),</a:t>
            </a:r>
          </a:p>
          <a:p>
            <a:pPr marL="0" indent="0">
              <a:buNone/>
            </a:pPr>
            <a:r>
              <a:rPr lang="fr-FR" i="1" dirty="0"/>
              <a:t>		- </a:t>
            </a:r>
            <a:r>
              <a:rPr lang="fr-FR" dirty="0"/>
              <a:t>Fonctionnalité pure, </a:t>
            </a:r>
          </a:p>
          <a:p>
            <a:pPr marL="0" indent="0">
              <a:buNone/>
            </a:pPr>
            <a:r>
              <a:rPr lang="fr-FR" dirty="0"/>
              <a:t>		- Mise en forme des données.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711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Plugins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Exemple: 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FE2140-8A7A-7F49-9DCF-8FB49A17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396" y="1825625"/>
            <a:ext cx="2874052" cy="42603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0B3D18-8663-B94C-BDE7-D642F8D5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88" y="3782974"/>
            <a:ext cx="4296880" cy="11853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D8709E-4148-BD4F-A1A0-AA57C809582C}"/>
              </a:ext>
            </a:extLst>
          </p:cNvPr>
          <p:cNvSpPr txBox="1"/>
          <p:nvPr/>
        </p:nvSpPr>
        <p:spPr>
          <a:xfrm>
            <a:off x="2674276" y="3278705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Ecran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B378B9-6B59-7A4E-8A31-EC3A4B40AC7E}"/>
              </a:ext>
            </a:extLst>
          </p:cNvPr>
          <p:cNvSpPr txBox="1"/>
          <p:nvPr/>
        </p:nvSpPr>
        <p:spPr>
          <a:xfrm>
            <a:off x="8455631" y="1321356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Ecran 2</a:t>
            </a:r>
          </a:p>
        </p:txBody>
      </p:sp>
    </p:spTree>
    <p:extLst>
      <p:ext uri="{BB962C8B-B14F-4D97-AF65-F5344CB8AC3E}">
        <p14:creationId xmlns:p14="http://schemas.microsoft.com/office/powerpoint/2010/main" val="2465685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EF09E5-5B61-7344-924F-14A13049AA9C}"/>
              </a:ext>
            </a:extLst>
          </p:cNvPr>
          <p:cNvSpPr/>
          <p:nvPr/>
        </p:nvSpPr>
        <p:spPr>
          <a:xfrm>
            <a:off x="1592493" y="2362664"/>
            <a:ext cx="6359705" cy="4130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Plugins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Exemple: 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FE2140-8A7A-7F49-9DCF-8FB49A175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62" b="13894"/>
          <a:stretch/>
        </p:blipFill>
        <p:spPr>
          <a:xfrm>
            <a:off x="3775182" y="3754081"/>
            <a:ext cx="2874052" cy="17528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0B3D18-8663-B94C-BDE7-D642F8D51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32"/>
          <a:stretch/>
        </p:blipFill>
        <p:spPr>
          <a:xfrm>
            <a:off x="1845568" y="2455742"/>
            <a:ext cx="5602628" cy="6687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9187D33-4C7F-9645-932B-F6287C571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51"/>
          <a:stretch/>
        </p:blipFill>
        <p:spPr>
          <a:xfrm>
            <a:off x="1783386" y="3733533"/>
            <a:ext cx="2874052" cy="19788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2936C89-FFF7-9B49-B760-45838856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56" r="28623" b="22966"/>
          <a:stretch/>
        </p:blipFill>
        <p:spPr>
          <a:xfrm>
            <a:off x="2421853" y="3204182"/>
            <a:ext cx="3999003" cy="4463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DF81E1-83EA-7D44-BF05-4BF392FAB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389"/>
          <a:stretch/>
        </p:blipFill>
        <p:spPr>
          <a:xfrm>
            <a:off x="2711470" y="5653595"/>
            <a:ext cx="2874052" cy="4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2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Plugins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200" y="1707962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« Bienvenue dans cette expérience »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60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Plugins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200" y="1707962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« Bienvenue dans cette expérience »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CF366-EF2D-1D4A-846C-A75FCCEE4B1C}"/>
              </a:ext>
            </a:extLst>
          </p:cNvPr>
          <p:cNvSpPr/>
          <p:nvPr/>
        </p:nvSpPr>
        <p:spPr>
          <a:xfrm>
            <a:off x="941796" y="2819335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i="1" dirty="0">
                <a:solidFill>
                  <a:schemeClr val="tx1"/>
                </a:solidFill>
              </a:rPr>
              <a:t>Instructions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49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Plugins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200" y="1707962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« Bienvenue dans cette expérience »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D3B5-13EC-254F-8310-7B9D1A5C0FDF}"/>
              </a:ext>
            </a:extLst>
          </p:cNvPr>
          <p:cNvSpPr/>
          <p:nvPr/>
        </p:nvSpPr>
        <p:spPr>
          <a:xfrm>
            <a:off x="943507" y="3341990"/>
            <a:ext cx="7306641" cy="2442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i="1" dirty="0" err="1">
                <a:solidFill>
                  <a:schemeClr val="tx1"/>
                </a:solidFill>
              </a:rPr>
              <a:t>BwsAudioPlugin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sequence</a:t>
            </a:r>
            <a:r>
              <a:rPr lang="fr-FR" i="1" dirty="0">
                <a:solidFill>
                  <a:schemeClr val="tx1"/>
                </a:solidFill>
              </a:rPr>
              <a:t>: </a:t>
            </a:r>
            <a:r>
              <a:rPr lang="fr-FR" i="1" dirty="0" err="1">
                <a:solidFill>
                  <a:schemeClr val="tx1"/>
                </a:solidFill>
              </a:rPr>
              <a:t>seq.json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>
                <a:solidFill>
                  <a:schemeClr val="tx1"/>
                </a:solidFill>
              </a:rPr>
              <a:t>prompt: «  …  » </a:t>
            </a:r>
          </a:p>
          <a:p>
            <a:r>
              <a:rPr lang="fr-FR" i="1" dirty="0" err="1">
                <a:solidFill>
                  <a:schemeClr val="tx1"/>
                </a:solidFill>
              </a:rPr>
              <a:t>attribute</a:t>
            </a:r>
            <a:r>
              <a:rPr lang="fr-FR" i="1" dirty="0">
                <a:solidFill>
                  <a:schemeClr val="tx1"/>
                </a:solidFill>
              </a:rPr>
              <a:t> : « </a:t>
            </a:r>
            <a:r>
              <a:rPr lang="fr-FR" dirty="0">
                <a:solidFill>
                  <a:schemeClr val="tx1"/>
                </a:solidFill>
              </a:rPr>
              <a:t>Amical</a:t>
            </a:r>
            <a:r>
              <a:rPr lang="fr-FR" i="1" dirty="0">
                <a:solidFill>
                  <a:schemeClr val="tx1"/>
                </a:solidFill>
              </a:rPr>
              <a:t> » </a:t>
            </a:r>
          </a:p>
          <a:p>
            <a:r>
              <a:rPr lang="fr-FR" i="1" dirty="0" err="1">
                <a:solidFill>
                  <a:schemeClr val="tx1"/>
                </a:solidFill>
              </a:rPr>
              <a:t>randomization</a:t>
            </a:r>
            <a:r>
              <a:rPr lang="fr-FR" i="1" dirty="0">
                <a:solidFill>
                  <a:schemeClr val="tx1"/>
                </a:solidFill>
              </a:rPr>
              <a:t>: </a:t>
            </a:r>
            <a:r>
              <a:rPr lang="fr-FR" i="1" dirty="0" err="1">
                <a:solidFill>
                  <a:schemeClr val="tx1"/>
                </a:solidFill>
              </a:rPr>
              <a:t>true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limit_trial</a:t>
            </a:r>
            <a:r>
              <a:rPr lang="fr-FR" i="1" dirty="0">
                <a:solidFill>
                  <a:schemeClr val="tx1"/>
                </a:solidFill>
              </a:rPr>
              <a:t> : </a:t>
            </a:r>
            <a:r>
              <a:rPr lang="fr-FR" i="1" dirty="0" err="1">
                <a:solidFill>
                  <a:schemeClr val="tx1"/>
                </a:solidFill>
              </a:rPr>
              <a:t>true</a:t>
            </a:r>
            <a:r>
              <a:rPr lang="fr-FR" i="1" dirty="0">
                <a:solidFill>
                  <a:schemeClr val="tx1"/>
                </a:solidFill>
              </a:rPr>
              <a:t>/false</a:t>
            </a:r>
          </a:p>
          <a:p>
            <a:r>
              <a:rPr lang="fr-FR" i="1" dirty="0">
                <a:solidFill>
                  <a:schemeClr val="tx1"/>
                </a:solidFill>
              </a:rPr>
              <a:t>data: {</a:t>
            </a:r>
          </a:p>
          <a:p>
            <a:r>
              <a:rPr lang="fr-FR" i="1" dirty="0">
                <a:solidFill>
                  <a:schemeClr val="tx1"/>
                </a:solidFill>
              </a:rPr>
              <a:t>	},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						</a:t>
            </a:r>
            <a:endParaRPr lang="fr-FR" i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CF366-EF2D-1D4A-846C-A75FCCEE4B1C}"/>
              </a:ext>
            </a:extLst>
          </p:cNvPr>
          <p:cNvSpPr/>
          <p:nvPr/>
        </p:nvSpPr>
        <p:spPr>
          <a:xfrm>
            <a:off x="941796" y="2819335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i="1" dirty="0">
                <a:solidFill>
                  <a:schemeClr val="tx1"/>
                </a:solidFill>
              </a:rPr>
              <a:t>Instructions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23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– Plugins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Coder des plugins </a:t>
            </a:r>
            <a:r>
              <a:rPr lang="fr-FR" dirty="0" err="1"/>
              <a:t>jsPsych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		- Template dédié aux développeurs, </a:t>
            </a:r>
          </a:p>
          <a:p>
            <a:pPr marL="0" indent="0">
              <a:buNone/>
            </a:pPr>
            <a:r>
              <a:rPr lang="fr-FR" dirty="0"/>
              <a:t>		- Maitrise de la librairie </a:t>
            </a:r>
            <a:r>
              <a:rPr lang="fr-FR" dirty="0" err="1"/>
              <a:t>jsPsych</a:t>
            </a:r>
            <a:r>
              <a:rPr lang="fr-FR" dirty="0"/>
              <a:t>, </a:t>
            </a:r>
          </a:p>
          <a:p>
            <a:pPr marL="0" indent="0">
              <a:buNone/>
            </a:pPr>
            <a:r>
              <a:rPr lang="fr-FR" dirty="0"/>
              <a:t>		- Maitrise HTML, JS et CSS.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Contact de Guillaume Pellerin		</a:t>
            </a:r>
            <a:r>
              <a:rPr lang="fr-FR" sz="2000" dirty="0"/>
              <a:t> – </a:t>
            </a:r>
            <a:r>
              <a:rPr lang="fr-FR" sz="2000" i="1" dirty="0"/>
              <a:t>réponse à suivre – </a:t>
            </a:r>
            <a:endParaRPr lang="fr-FR" i="1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0364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 et suite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d’exemples pour les deux paradigmes manquants.</a:t>
            </a:r>
          </a:p>
          <a:p>
            <a:endParaRPr lang="fr-FR" dirty="0"/>
          </a:p>
          <a:p>
            <a:r>
              <a:rPr lang="fr-FR" dirty="0"/>
              <a:t>Proposition : </a:t>
            </a:r>
          </a:p>
          <a:p>
            <a:pPr marL="0" indent="0">
              <a:buNone/>
            </a:pPr>
            <a:r>
              <a:rPr lang="fr-FR" dirty="0"/>
              <a:t>	- Création d’un dossier de référence avec des exemples typiques 	par expériences.  </a:t>
            </a:r>
          </a:p>
        </p:txBody>
      </p:sp>
    </p:spTree>
    <p:extLst>
      <p:ext uri="{BB962C8B-B14F-4D97-AF65-F5344CB8AC3E}">
        <p14:creationId xmlns:p14="http://schemas.microsoft.com/office/powerpoint/2010/main" val="36568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builder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34BA962-5BA1-3D47-8ABC-610367F1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457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Test de la GUI proposée par la communauté </a:t>
            </a:r>
            <a:r>
              <a:rPr lang="fr-FR" dirty="0" err="1"/>
              <a:t>jsPsych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72F4EA-DEFB-4E46-9C1F-2AC075F2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84" y="2225454"/>
            <a:ext cx="7589821" cy="42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99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 et suite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d’un dossier contenant des exemples fonctionnels de code pour chacun des paradigmes pouvant être pertinents. 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- Etape 1 : Utilisation de la librairie de base </a:t>
            </a:r>
            <a:r>
              <a:rPr lang="fr-FR" dirty="0" err="1"/>
              <a:t>jsPsych</a:t>
            </a:r>
            <a:r>
              <a:rPr lang="fr-FR" dirty="0"/>
              <a:t> et plugins codés,</a:t>
            </a:r>
          </a:p>
          <a:p>
            <a:pPr marL="457200" lvl="1" indent="0">
              <a:buNone/>
            </a:pPr>
            <a:r>
              <a:rPr lang="fr-FR" dirty="0"/>
              <a:t>	- Etape 2 : Développement d’une gamme de plugins dédiés à l’audio, </a:t>
            </a:r>
          </a:p>
        </p:txBody>
      </p:sp>
    </p:spTree>
    <p:extLst>
      <p:ext uri="{BB962C8B-B14F-4D97-AF65-F5344CB8AC3E}">
        <p14:creationId xmlns:p14="http://schemas.microsoft.com/office/powerpoint/2010/main" val="1673144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 et suite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Calqué sur le dossier </a:t>
            </a:r>
            <a:r>
              <a:rPr lang="fr-FR" i="1" dirty="0" err="1"/>
              <a:t>example</a:t>
            </a:r>
            <a:r>
              <a:rPr lang="fr-FR" dirty="0"/>
              <a:t> de </a:t>
            </a:r>
            <a:r>
              <a:rPr lang="fr-FR" dirty="0" err="1"/>
              <a:t>jsPsych</a:t>
            </a:r>
            <a:r>
              <a:rPr lang="fr-FR" dirty="0"/>
              <a:t>, créer un dossier pour l’audio.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jsPsych_audio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0BCEE2-F309-8A4E-9F61-0D072973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10" y="2619350"/>
            <a:ext cx="3405883" cy="36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6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 et suite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856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builder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4F8020A-450A-D44E-934B-7A0B84B04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0605" y="1350323"/>
            <a:ext cx="2653444" cy="4955227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AC8C5C-0947-A542-A996-12509C8A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400" y="552450"/>
            <a:ext cx="2095500" cy="57531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CF678D-BDE2-B149-B361-4B50DF5657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59"/>
          <a:stretch/>
        </p:blipFill>
        <p:spPr>
          <a:xfrm>
            <a:off x="586605" y="1513680"/>
            <a:ext cx="3790971" cy="45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builder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4A5102-ED4C-0A47-843D-5D0A1D30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+ 	Facilité de prise en main ,</a:t>
            </a:r>
          </a:p>
          <a:p>
            <a:pPr marL="0" indent="0">
              <a:buNone/>
            </a:pPr>
            <a:r>
              <a:rPr lang="fr-FR" dirty="0"/>
              <a:t>+	Peu besoin de code,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         Version en béta,</a:t>
            </a:r>
          </a:p>
          <a:p>
            <a:pPr>
              <a:buFontTx/>
              <a:buChar char="-"/>
            </a:pPr>
            <a:r>
              <a:rPr lang="fr-FR" dirty="0"/>
              <a:t>         Nécessité d’entrer du code pour certains réglages,</a:t>
            </a:r>
          </a:p>
          <a:p>
            <a:pPr>
              <a:buFontTx/>
              <a:buChar char="-"/>
            </a:pPr>
            <a:r>
              <a:rPr lang="fr-FR" dirty="0"/>
              <a:t>         Fonctionnel uniquement sur la librairie de base,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7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Cognition.run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38EE952-670A-C245-99FB-C369E22C8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800" y="1880394"/>
            <a:ext cx="7518400" cy="4241800"/>
          </a:xfrm>
        </p:spPr>
      </p:pic>
    </p:spTree>
    <p:extLst>
      <p:ext uri="{BB962C8B-B14F-4D97-AF65-F5344CB8AC3E}">
        <p14:creationId xmlns:p14="http://schemas.microsoft.com/office/powerpoint/2010/main" val="28112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Cognition.run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B567D9B-3CD8-D644-A81D-ED6BACF0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0930" y="1567398"/>
            <a:ext cx="8050589" cy="4612464"/>
          </a:xfrm>
        </p:spPr>
      </p:pic>
    </p:spTree>
    <p:extLst>
      <p:ext uri="{BB962C8B-B14F-4D97-AF65-F5344CB8AC3E}">
        <p14:creationId xmlns:p14="http://schemas.microsoft.com/office/powerpoint/2010/main" val="346147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1505</Words>
  <Application>Microsoft Macintosh PowerPoint</Application>
  <PresentationFormat>Grand écran</PresentationFormat>
  <Paragraphs>438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Thème Office</vt:lpstr>
      <vt:lpstr>jsPsych pour l’expérimentation en ligne</vt:lpstr>
      <vt:lpstr>Résumé de la réunion précédente </vt:lpstr>
      <vt:lpstr>Résumé de la réunion précédente </vt:lpstr>
      <vt:lpstr>Questions de la précédente réunion</vt:lpstr>
      <vt:lpstr>jsPsych - builder</vt:lpstr>
      <vt:lpstr>jsPsych - builder</vt:lpstr>
      <vt:lpstr>jsPsych - builder</vt:lpstr>
      <vt:lpstr>Cognition.run</vt:lpstr>
      <vt:lpstr>Cognition.run</vt:lpstr>
      <vt:lpstr>Cognition.run</vt:lpstr>
      <vt:lpstr>Cognition.run</vt:lpstr>
      <vt:lpstr>Mindprobe 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psychoacoustique</vt:lpstr>
      <vt:lpstr>jsPsych - psychoacoustique</vt:lpstr>
      <vt:lpstr>jsPsych - psychoacoustique</vt:lpstr>
      <vt:lpstr>jsPsych - psychoacoustique</vt:lpstr>
      <vt:lpstr>jsPsych - psychoacoustique</vt:lpstr>
      <vt:lpstr>jsPsych - psychoacoustique</vt:lpstr>
      <vt:lpstr>jsPsych – sorting / rating … </vt:lpstr>
      <vt:lpstr>jsPsych – sorting / rating … </vt:lpstr>
      <vt:lpstr>jsPsych – sorting / rating … </vt:lpstr>
      <vt:lpstr>jsPsych – sorting / rating … </vt:lpstr>
      <vt:lpstr>jsPsych – sorting / rating … </vt:lpstr>
      <vt:lpstr>jsPsych – sorting / rating … </vt:lpstr>
      <vt:lpstr>jsPsych - psychoacoustique</vt:lpstr>
      <vt:lpstr>jsPsych</vt:lpstr>
      <vt:lpstr>jsPsych – Plugins</vt:lpstr>
      <vt:lpstr>jsPsych – Plugins</vt:lpstr>
      <vt:lpstr>jsPsych – Plugins</vt:lpstr>
      <vt:lpstr>jsPsych – Plugins</vt:lpstr>
      <vt:lpstr>jsPsych – Plugins</vt:lpstr>
      <vt:lpstr>jsPsych – Plugins</vt:lpstr>
      <vt:lpstr>jsPsych – Plugins</vt:lpstr>
      <vt:lpstr>Approfondissement et suite </vt:lpstr>
      <vt:lpstr>Approfondissement et suite </vt:lpstr>
      <vt:lpstr>Approfondissement et suite </vt:lpstr>
      <vt:lpstr>Approfondissement et suite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Trst eee </dc:title>
  <dc:creator>Microsoft Office User</dc:creator>
  <cp:lastModifiedBy>Microsoft Office User</cp:lastModifiedBy>
  <cp:revision>36</cp:revision>
  <dcterms:created xsi:type="dcterms:W3CDTF">2021-11-22T09:10:06Z</dcterms:created>
  <dcterms:modified xsi:type="dcterms:W3CDTF">2021-12-13T14:09:09Z</dcterms:modified>
</cp:coreProperties>
</file>