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Thin"/>
      <p:regular r:id="rId31"/>
      <p:bold r:id="rId32"/>
      <p:italic r:id="rId33"/>
      <p:boldItalic r:id="rId34"/>
    </p:embeddedFont>
    <p:embeddedFont>
      <p:font typeface="Roboto"/>
      <p:regular r:id="rId35"/>
      <p:bold r:id="rId36"/>
      <p:italic r:id="rId37"/>
      <p:boldItalic r:id="rId38"/>
    </p:embeddedFont>
    <p:embeddedFont>
      <p:font typeface="Roboto Medium"/>
      <p:regular r:id="rId39"/>
      <p:bold r:id="rId40"/>
      <p:italic r:id="rId41"/>
      <p:boldItalic r:id="rId42"/>
    </p:embeddedFont>
    <p:embeddedFont>
      <p:font typeface="Nunito"/>
      <p:regular r:id="rId43"/>
      <p:bold r:id="rId44"/>
      <p:italic r:id="rId45"/>
      <p:boldItalic r:id="rId46"/>
    </p:embeddedFont>
    <p:embeddedFont>
      <p:font typeface="Montserrat"/>
      <p:regular r:id="rId47"/>
      <p:bold r:id="rId48"/>
      <p:italic r:id="rId49"/>
      <p:boldItalic r:id="rId50"/>
    </p:embeddedFont>
    <p:embeddedFont>
      <p:font typeface="Maven Pr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42" Type="http://schemas.openxmlformats.org/officeDocument/2006/relationships/font" Target="fonts/RobotoMedium-boldItalic.fntdata"/><Relationship Id="rId41" Type="http://schemas.openxmlformats.org/officeDocument/2006/relationships/font" Target="fonts/RobotoMedium-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regular.fntdata"/><Relationship Id="rId30" Type="http://schemas.openxmlformats.org/officeDocument/2006/relationships/slide" Target="slides/slide25.xml"/><Relationship Id="rId33" Type="http://schemas.openxmlformats.org/officeDocument/2006/relationships/font" Target="fonts/RobotoThin-italic.fntdata"/><Relationship Id="rId32" Type="http://schemas.openxmlformats.org/officeDocument/2006/relationships/font" Target="fonts/RobotoThin-bold.fntdata"/><Relationship Id="rId35" Type="http://schemas.openxmlformats.org/officeDocument/2006/relationships/font" Target="fonts/Roboto-regular.fntdata"/><Relationship Id="rId34" Type="http://schemas.openxmlformats.org/officeDocument/2006/relationships/font" Target="fonts/RobotoThin-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RobotoMedium-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regular.fntdata"/><Relationship Id="rId50" Type="http://schemas.openxmlformats.org/officeDocument/2006/relationships/font" Target="fonts/Montserrat-boldItalic.fntdata"/><Relationship Id="rId52"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66a696c4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c66a696c4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66a696c4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66a696c4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c66a696c4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c66a696c4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c66a696c4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c66a696c4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c66a696c4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c66a696c4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c66a696c4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c66a696c4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c66a696c4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c66a696c4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c66a696c4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c66a696c4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c66a696c4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c66a696c4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c66a696c4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c66a696c4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f7b464eb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f7b464eb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c8bdbf5c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c8bdbf5c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c66a696c4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c66a696c4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c8bdbf5c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c8bdbf5c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c8bdbf5c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c8bdbf5c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66a696c4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66a696c4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c8bdbf5c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c8bdbf5c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f7b464eb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f7b464eb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f7b464eb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bf7b464eb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c66a696c4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c66a696c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c66a696c4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c66a696c4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c66a696c4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c66a696c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c66a696c4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c66a696c4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c66a696c4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c66a696c4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Implémentez un modèle de scoring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7 : Parcours Data Scientist</a:t>
            </a:r>
            <a:endParaRPr/>
          </a:p>
        </p:txBody>
      </p:sp>
      <p:sp>
        <p:nvSpPr>
          <p:cNvPr id="279" name="Google Shape;279;p13"/>
          <p:cNvSpPr txBox="1"/>
          <p:nvPr/>
        </p:nvSpPr>
        <p:spPr>
          <a:xfrm>
            <a:off x="0" y="46402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Matthieu Gschwend</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Traitement des données</a:t>
            </a:r>
            <a:endParaRPr/>
          </a:p>
        </p:txBody>
      </p:sp>
      <p:sp>
        <p:nvSpPr>
          <p:cNvPr id="396" name="Google Shape;396;p22"/>
          <p:cNvSpPr txBox="1"/>
          <p:nvPr/>
        </p:nvSpPr>
        <p:spPr>
          <a:xfrm>
            <a:off x="935200" y="1459200"/>
            <a:ext cx="7489500" cy="327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fr">
                <a:latin typeface="Nunito"/>
                <a:ea typeface="Nunito"/>
                <a:cs typeface="Nunito"/>
                <a:sym typeface="Nunito"/>
              </a:rPr>
              <a:t>Nous avons plusieurs jeux de données à disposition, l’objectif est de pouvoir tous les réunir selon l’ID du client.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fr">
                <a:latin typeface="Nunito"/>
                <a:ea typeface="Nunito"/>
                <a:cs typeface="Nunito"/>
                <a:sym typeface="Nunito"/>
              </a:rPr>
              <a:t>Cette étape a été réalisée en s’inspirant d’un kernel Kaggle comme suggéré par notre employeur.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Traitement des données</a:t>
            </a:r>
            <a:endParaRPr/>
          </a:p>
          <a:p>
            <a:pPr indent="0" lvl="0" marL="0" rtl="0" algn="l">
              <a:spcBef>
                <a:spcPts val="0"/>
              </a:spcBef>
              <a:spcAft>
                <a:spcPts val="0"/>
              </a:spcAft>
              <a:buNone/>
            </a:pPr>
            <a:r>
              <a:rPr lang="fr" sz="2066"/>
              <a:t>Suppression en amont des variables</a:t>
            </a:r>
            <a:endParaRPr sz="2066"/>
          </a:p>
        </p:txBody>
      </p:sp>
      <p:sp>
        <p:nvSpPr>
          <p:cNvPr id="402" name="Google Shape;402;p23"/>
          <p:cNvSpPr txBox="1"/>
          <p:nvPr>
            <p:ph idx="1" type="body"/>
          </p:nvPr>
        </p:nvSpPr>
        <p:spPr>
          <a:xfrm>
            <a:off x="1223175" y="1506350"/>
            <a:ext cx="7030500" cy="35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Durant l’analyse exploratoire nous avons supprimé des variables qui ne semblaient pas pertinentes comme par exemple :</a:t>
            </a:r>
            <a:endParaRPr/>
          </a:p>
          <a:p>
            <a:pPr indent="-295275" lvl="0" marL="457200" rtl="0" algn="l">
              <a:spcBef>
                <a:spcPts val="120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WEEKDAY_APPR_PROCESS_START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HOUR_APPR_PROCESS_START</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fr" sz="1050">
                <a:solidFill>
                  <a:srgbClr val="000000"/>
                </a:solidFill>
                <a:highlight>
                  <a:srgbClr val="FFFFFF"/>
                </a:highlight>
                <a:latin typeface="Arial"/>
                <a:ea typeface="Arial"/>
                <a:cs typeface="Arial"/>
                <a:sym typeface="Arial"/>
              </a:rPr>
              <a:t>Nous avons décidé de ne pas utiliser la variable CODE_GENDER car il est interdit d’utiliser cette caractéristique, nous devrons </a:t>
            </a:r>
            <a:r>
              <a:rPr lang="fr" sz="1050">
                <a:solidFill>
                  <a:srgbClr val="000000"/>
                </a:solidFill>
                <a:highlight>
                  <a:srgbClr val="FFFFFF"/>
                </a:highlight>
                <a:latin typeface="Arial"/>
                <a:ea typeface="Arial"/>
                <a:cs typeface="Arial"/>
                <a:sym typeface="Arial"/>
              </a:rPr>
              <a:t>de plus expliquer le résultat au client et il ne serait délicat de dire que le prêt est refusé car il est un homme / femme</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fr" sz="1050">
                <a:solidFill>
                  <a:srgbClr val="000000"/>
                </a:solidFill>
                <a:highlight>
                  <a:srgbClr val="FFFFFF"/>
                </a:highlight>
                <a:latin typeface="Arial"/>
                <a:ea typeface="Arial"/>
                <a:cs typeface="Arial"/>
                <a:sym typeface="Arial"/>
              </a:rPr>
              <a:t>Des variables fortement corrélées décrivant la même chose.</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fr" sz="1050">
                <a:solidFill>
                  <a:srgbClr val="000000"/>
                </a:solidFill>
                <a:highlight>
                  <a:srgbClr val="FFFFFF"/>
                </a:highlight>
                <a:latin typeface="Arial"/>
                <a:ea typeface="Arial"/>
                <a:cs typeface="Arial"/>
                <a:sym typeface="Arial"/>
              </a:rPr>
              <a:t>Il y a beaucoup de colonnes portant sur le logement du client,</a:t>
            </a:r>
            <a:br>
              <a:rPr lang="fr" sz="1050">
                <a:solidFill>
                  <a:srgbClr val="000000"/>
                </a:solidFill>
                <a:highlight>
                  <a:srgbClr val="FFFFFF"/>
                </a:highlight>
                <a:latin typeface="Arial"/>
                <a:ea typeface="Arial"/>
                <a:cs typeface="Arial"/>
                <a:sym typeface="Arial"/>
              </a:rPr>
            </a:br>
            <a:r>
              <a:rPr lang="fr" sz="1050">
                <a:solidFill>
                  <a:srgbClr val="000000"/>
                </a:solidFill>
                <a:highlight>
                  <a:srgbClr val="FFFFFF"/>
                </a:highlight>
                <a:latin typeface="Arial"/>
                <a:ea typeface="Arial"/>
                <a:cs typeface="Arial"/>
                <a:sym typeface="Arial"/>
              </a:rPr>
              <a:t>avec des définitions peu claires.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fr" sz="1050">
                <a:solidFill>
                  <a:srgbClr val="000000"/>
                </a:solidFill>
                <a:highlight>
                  <a:srgbClr val="FFFFFF"/>
                </a:highlight>
                <a:latin typeface="Arial"/>
                <a:ea typeface="Arial"/>
                <a:cs typeface="Arial"/>
                <a:sym typeface="Arial"/>
              </a:rPr>
              <a:t> </a:t>
            </a:r>
            <a:r>
              <a:rPr lang="fr" sz="1050">
                <a:solidFill>
                  <a:srgbClr val="000000"/>
                </a:solidFill>
                <a:highlight>
                  <a:srgbClr val="FFFFFF"/>
                </a:highlight>
                <a:latin typeface="Arial"/>
                <a:ea typeface="Arial"/>
                <a:cs typeface="Arial"/>
                <a:sym typeface="Arial"/>
              </a:rPr>
              <a:t>C</a:t>
            </a:r>
            <a:r>
              <a:rPr lang="fr" sz="1050">
                <a:solidFill>
                  <a:srgbClr val="000000"/>
                </a:solidFill>
                <a:highlight>
                  <a:srgbClr val="FFFFFF"/>
                </a:highlight>
                <a:latin typeface="Arial"/>
                <a:ea typeface="Arial"/>
                <a:cs typeface="Arial"/>
                <a:sym typeface="Arial"/>
              </a:rPr>
              <a:t>onservation du </a:t>
            </a:r>
            <a:r>
              <a:rPr b="1" lang="fr" sz="1050">
                <a:solidFill>
                  <a:srgbClr val="000000"/>
                </a:solidFill>
                <a:highlight>
                  <a:srgbClr val="FFFFFF"/>
                </a:highlight>
                <a:latin typeface="Arial"/>
                <a:ea typeface="Arial"/>
                <a:cs typeface="Arial"/>
                <a:sym typeface="Arial"/>
              </a:rPr>
              <a:t>suffixe MEDI</a:t>
            </a:r>
            <a:endParaRPr sz="1050">
              <a:solidFill>
                <a:srgbClr val="000000"/>
              </a:solidFill>
              <a:highlight>
                <a:srgbClr val="FFFFFF"/>
              </a:highlight>
              <a:latin typeface="Arial"/>
              <a:ea typeface="Arial"/>
              <a:cs typeface="Arial"/>
              <a:sym typeface="Arial"/>
            </a:endParaRPr>
          </a:p>
        </p:txBody>
      </p:sp>
      <p:pic>
        <p:nvPicPr>
          <p:cNvPr id="403" name="Google Shape;403;p23"/>
          <p:cNvPicPr preferRelativeResize="0"/>
          <p:nvPr/>
        </p:nvPicPr>
        <p:blipFill>
          <a:blip r:embed="rId3">
            <a:alphaModFix/>
          </a:blip>
          <a:stretch>
            <a:fillRect/>
          </a:stretch>
        </p:blipFill>
        <p:spPr>
          <a:xfrm>
            <a:off x="5045250" y="3203325"/>
            <a:ext cx="3865277" cy="1940175"/>
          </a:xfrm>
          <a:prstGeom prst="rect">
            <a:avLst/>
          </a:prstGeom>
          <a:noFill/>
          <a:ln>
            <a:noFill/>
          </a:ln>
        </p:spPr>
      </p:pic>
      <p:sp>
        <p:nvSpPr>
          <p:cNvPr id="404" name="Google Shape;404;p23"/>
          <p:cNvSpPr/>
          <p:nvPr/>
        </p:nvSpPr>
        <p:spPr>
          <a:xfrm>
            <a:off x="408975" y="4200225"/>
            <a:ext cx="814200" cy="16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Traitement des données</a:t>
            </a:r>
            <a:endParaRPr/>
          </a:p>
          <a:p>
            <a:pPr indent="0" lvl="0" marL="0" rtl="0" algn="l">
              <a:spcBef>
                <a:spcPts val="0"/>
              </a:spcBef>
              <a:spcAft>
                <a:spcPts val="0"/>
              </a:spcAft>
              <a:buNone/>
            </a:pPr>
            <a:r>
              <a:rPr lang="fr" sz="2077"/>
              <a:t>Encodage des variables catégorielles</a:t>
            </a:r>
            <a:endParaRPr sz="2077"/>
          </a:p>
        </p:txBody>
      </p:sp>
      <p:sp>
        <p:nvSpPr>
          <p:cNvPr id="410" name="Google Shape;410;p24"/>
          <p:cNvSpPr txBox="1"/>
          <p:nvPr>
            <p:ph idx="1" type="body"/>
          </p:nvPr>
        </p:nvSpPr>
        <p:spPr>
          <a:xfrm>
            <a:off x="1303800" y="17240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les variables catégorielles qui comportent plus de deux catégories nous allons effectuer un one hot encoding, c'est à dire que pour chaque valeurs prises par une variable nous allons lui associer une colonne avec des valeurs binaires (1 si oui 0 sinon)</a:t>
            </a:r>
            <a:endParaRPr/>
          </a:p>
          <a:p>
            <a:pPr indent="0" lvl="0" marL="0" rtl="0" algn="l">
              <a:lnSpc>
                <a:spcPct val="100000"/>
              </a:lnSpc>
              <a:spcBef>
                <a:spcPts val="1200"/>
              </a:spcBef>
              <a:spcAft>
                <a:spcPts val="0"/>
              </a:spcAft>
              <a:buNone/>
            </a:pPr>
            <a:r>
              <a:rPr b="1" lang="fr" sz="2077">
                <a:latin typeface="Maven Pro"/>
                <a:ea typeface="Maven Pro"/>
                <a:cs typeface="Maven Pro"/>
                <a:sym typeface="Maven Pro"/>
              </a:rPr>
              <a:t>Détection des anomalies</a:t>
            </a:r>
            <a:endParaRPr b="1" sz="2000"/>
          </a:p>
        </p:txBody>
      </p:sp>
      <p:pic>
        <p:nvPicPr>
          <p:cNvPr id="411" name="Google Shape;411;p24"/>
          <p:cNvPicPr preferRelativeResize="0"/>
          <p:nvPr/>
        </p:nvPicPr>
        <p:blipFill>
          <a:blip r:embed="rId3">
            <a:alphaModFix/>
          </a:blip>
          <a:stretch>
            <a:fillRect/>
          </a:stretch>
        </p:blipFill>
        <p:spPr>
          <a:xfrm>
            <a:off x="835125" y="3103849"/>
            <a:ext cx="2797500" cy="1996200"/>
          </a:xfrm>
          <a:prstGeom prst="rect">
            <a:avLst/>
          </a:prstGeom>
          <a:noFill/>
          <a:ln>
            <a:noFill/>
          </a:ln>
        </p:spPr>
      </p:pic>
      <p:sp>
        <p:nvSpPr>
          <p:cNvPr id="412" name="Google Shape;412;p24"/>
          <p:cNvSpPr txBox="1"/>
          <p:nvPr/>
        </p:nvSpPr>
        <p:spPr>
          <a:xfrm>
            <a:off x="4280875" y="3103850"/>
            <a:ext cx="3378000" cy="13110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lang="fr" sz="1250">
                <a:highlight>
                  <a:srgbClr val="FFFFFF"/>
                </a:highlight>
              </a:rPr>
              <a:t>Dans les jeux </a:t>
            </a:r>
            <a:r>
              <a:rPr lang="fr" sz="1250">
                <a:highlight>
                  <a:srgbClr val="FFFFFF"/>
                </a:highlight>
              </a:rPr>
              <a:t>Previous_applications  </a:t>
            </a:r>
            <a:r>
              <a:rPr lang="fr" sz="1250">
                <a:highlight>
                  <a:srgbClr val="FFFFFF"/>
                </a:highlight>
              </a:rPr>
              <a:t>et application_train nous avons détecté des valeurs </a:t>
            </a:r>
            <a:r>
              <a:rPr lang="fr" sz="1250">
                <a:highlight>
                  <a:srgbClr val="FFFFFF"/>
                </a:highlight>
              </a:rPr>
              <a:t>aberrantes car l’unité est en jour </a:t>
            </a:r>
            <a:endParaRPr sz="1250">
              <a:highlight>
                <a:srgbClr val="FFFFFF"/>
              </a:highlight>
            </a:endParaRPr>
          </a:p>
          <a:p>
            <a:pPr indent="0" lvl="0" marL="0" rtl="0" algn="l">
              <a:spcBef>
                <a:spcPts val="1100"/>
              </a:spcBef>
              <a:spcAft>
                <a:spcPts val="0"/>
              </a:spcAft>
              <a:buNone/>
            </a:pPr>
            <a:r>
              <a:rPr lang="fr" sz="1250">
                <a:highlight>
                  <a:srgbClr val="FFFFFF"/>
                </a:highlight>
              </a:rPr>
              <a:t>   Remplacées par des valeurs manquantes </a:t>
            </a:r>
            <a:r>
              <a:rPr lang="fr" sz="1250">
                <a:highlight>
                  <a:srgbClr val="FFFFFF"/>
                </a:highlight>
              </a:rPr>
              <a:t> </a:t>
            </a:r>
            <a:endParaRPr sz="125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
        <p:nvSpPr>
          <p:cNvPr id="413" name="Google Shape;413;p24"/>
          <p:cNvSpPr/>
          <p:nvPr/>
        </p:nvSpPr>
        <p:spPr>
          <a:xfrm>
            <a:off x="3885825" y="3934200"/>
            <a:ext cx="516000" cy="16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des variables</a:t>
            </a:r>
            <a:endParaRPr/>
          </a:p>
        </p:txBody>
      </p:sp>
      <p:sp>
        <p:nvSpPr>
          <p:cNvPr id="419" name="Google Shape;419;p25"/>
          <p:cNvSpPr txBox="1"/>
          <p:nvPr>
            <p:ph idx="1" type="body"/>
          </p:nvPr>
        </p:nvSpPr>
        <p:spPr>
          <a:xfrm>
            <a:off x="1303800" y="1474075"/>
            <a:ext cx="7030500" cy="30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pouvons distinguer deux types de création de variables : </a:t>
            </a:r>
            <a:endParaRPr/>
          </a:p>
          <a:p>
            <a:pPr indent="-311150" lvl="0" marL="457200" rtl="0" algn="l">
              <a:spcBef>
                <a:spcPts val="1200"/>
              </a:spcBef>
              <a:spcAft>
                <a:spcPts val="0"/>
              </a:spcAft>
              <a:buSzPts val="1300"/>
              <a:buChar char="●"/>
            </a:pPr>
            <a:r>
              <a:rPr lang="fr"/>
              <a:t>Le premier qui </a:t>
            </a:r>
            <a:r>
              <a:rPr lang="fr"/>
              <a:t>consiste à créer des variables qui semblent pertinentes d’un point de vu métier (souvent le rapport d’une valeur relativement à une autre), comme :</a:t>
            </a:r>
            <a:endParaRPr/>
          </a:p>
          <a:p>
            <a:pPr indent="-295275" lvl="1" marL="914400" rtl="0" algn="l">
              <a:spcBef>
                <a:spcPts val="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PAYMENT_RATE : pourcentage du crédit à rembourser par an</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DAYS_EMPLOYED_PERC : Nombre de jours ou les client à travailler divisé par son âge</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311150" lvl="0" marL="457200" rtl="0" algn="l">
              <a:spcBef>
                <a:spcPts val="700"/>
              </a:spcBef>
              <a:spcAft>
                <a:spcPts val="0"/>
              </a:spcAft>
              <a:buSzPts val="1300"/>
              <a:buChar char="●"/>
            </a:pPr>
            <a:r>
              <a:rPr lang="fr"/>
              <a:t>Le second est lui de nature à permettre l’unification des jeux de données, en effet plusieurs lignes sont parfois associées à un même client  (</a:t>
            </a:r>
            <a:r>
              <a:rPr b="1" lang="fr" sz="1050">
                <a:solidFill>
                  <a:srgbClr val="000000"/>
                </a:solidFill>
                <a:highlight>
                  <a:srgbClr val="FFFFFF"/>
                </a:highlight>
                <a:latin typeface="Arial"/>
                <a:ea typeface="Arial"/>
                <a:cs typeface="Arial"/>
                <a:sym typeface="Arial"/>
              </a:rPr>
              <a:t>bureau_balance </a:t>
            </a:r>
            <a:r>
              <a:rPr lang="fr"/>
              <a:t>) et il faut condenser toutes les informations. Nous utilisons alors des indicateur statistiques tels que : </a:t>
            </a:r>
            <a:endParaRPr/>
          </a:p>
          <a:p>
            <a:pPr indent="-298450" lvl="1" marL="914400" rtl="0" algn="l">
              <a:spcBef>
                <a:spcPts val="0"/>
              </a:spcBef>
              <a:spcAft>
                <a:spcPts val="0"/>
              </a:spcAft>
              <a:buSzPts val="1100"/>
              <a:buChar char="○"/>
            </a:pPr>
            <a:r>
              <a:rPr lang="fr"/>
              <a:t>la moyenne </a:t>
            </a:r>
            <a:endParaRPr/>
          </a:p>
          <a:p>
            <a:pPr indent="-298450" lvl="1" marL="914400" rtl="0" algn="l">
              <a:spcBef>
                <a:spcPts val="0"/>
              </a:spcBef>
              <a:spcAft>
                <a:spcPts val="0"/>
              </a:spcAft>
              <a:buSzPts val="1100"/>
              <a:buChar char="○"/>
            </a:pPr>
            <a:r>
              <a:rPr lang="fr"/>
              <a:t>la médiane</a:t>
            </a:r>
            <a:endParaRPr/>
          </a:p>
          <a:p>
            <a:pPr indent="-298450" lvl="1" marL="914400" rtl="0" algn="l">
              <a:spcBef>
                <a:spcPts val="0"/>
              </a:spcBef>
              <a:spcAft>
                <a:spcPts val="0"/>
              </a:spcAft>
              <a:buSzPts val="1100"/>
              <a:buChar char="○"/>
            </a:pPr>
            <a:r>
              <a:rPr lang="fr"/>
              <a:t>la valeur min / max</a:t>
            </a:r>
            <a:endParaRPr/>
          </a:p>
          <a:p>
            <a:pPr indent="-298450" lvl="1" marL="914400" rtl="0" algn="l">
              <a:spcBef>
                <a:spcPts val="0"/>
              </a:spcBef>
              <a:spcAft>
                <a:spcPts val="0"/>
              </a:spcAft>
              <a:buSzPts val="1100"/>
              <a:buChar char="○"/>
            </a:pPr>
            <a:r>
              <a:rPr lang="fr"/>
              <a: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Sélection des variable </a:t>
            </a:r>
            <a:r>
              <a:rPr lang="fr"/>
              <a:t> </a:t>
            </a:r>
            <a:endParaRPr/>
          </a:p>
        </p:txBody>
      </p:sp>
      <p:sp>
        <p:nvSpPr>
          <p:cNvPr id="425" name="Google Shape;425;p26"/>
          <p:cNvSpPr txBox="1"/>
          <p:nvPr>
            <p:ph idx="1" type="body"/>
          </p:nvPr>
        </p:nvSpPr>
        <p:spPr>
          <a:xfrm>
            <a:off x="1118775" y="1457200"/>
            <a:ext cx="7030500" cy="2541600"/>
          </a:xfrm>
          <a:prstGeom prst="rect">
            <a:avLst/>
          </a:prstGeom>
        </p:spPr>
        <p:txBody>
          <a:bodyPr anchorCtr="0" anchor="t" bIns="91425" lIns="91425" spcFirstLastPara="1" rIns="91425" wrap="square" tIns="91425">
            <a:noAutofit/>
          </a:bodyPr>
          <a:lstStyle/>
          <a:p>
            <a:pPr indent="-295275" lvl="0" marL="457200" rtl="0" algn="l">
              <a:spcBef>
                <a:spcPts val="110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Suite à </a:t>
            </a:r>
            <a:r>
              <a:rPr lang="fr" sz="1050">
                <a:solidFill>
                  <a:srgbClr val="000000"/>
                </a:solidFill>
                <a:highlight>
                  <a:srgbClr val="FFFFFF"/>
                </a:highlight>
                <a:latin typeface="Arial"/>
                <a:ea typeface="Arial"/>
                <a:cs typeface="Arial"/>
                <a:sym typeface="Arial"/>
              </a:rPr>
              <a:t>l'agrégation des jeux de données nous avons 760 colonnes</a:t>
            </a:r>
            <a:r>
              <a:rPr lang="fr" sz="1050">
                <a:solidFill>
                  <a:srgbClr val="000000"/>
                </a:solidFill>
                <a:highlight>
                  <a:srgbClr val="FFFFFF"/>
                </a:highlight>
                <a:latin typeface="Arial"/>
                <a:ea typeface="Arial"/>
                <a:cs typeface="Arial"/>
                <a:sym typeface="Arial"/>
              </a:rPr>
              <a:t>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Utiliser toutes les variables serait bien trop long en temps CPU. De </a:t>
            </a:r>
            <a:r>
              <a:rPr lang="fr" sz="1050">
                <a:solidFill>
                  <a:srgbClr val="000000"/>
                </a:solidFill>
                <a:highlight>
                  <a:srgbClr val="FFFFFF"/>
                </a:highlight>
                <a:latin typeface="Arial"/>
                <a:ea typeface="Arial"/>
                <a:cs typeface="Arial"/>
                <a:sym typeface="Arial"/>
              </a:rPr>
              <a:t>plus, certaines</a:t>
            </a:r>
            <a:r>
              <a:rPr lang="fr" sz="1050">
                <a:solidFill>
                  <a:srgbClr val="000000"/>
                </a:solidFill>
                <a:highlight>
                  <a:srgbClr val="FFFFFF"/>
                </a:highlight>
                <a:latin typeface="Arial"/>
                <a:ea typeface="Arial"/>
                <a:cs typeface="Arial"/>
                <a:sym typeface="Arial"/>
              </a:rPr>
              <a:t> variables ne sont sans doute que peu utiles pour notre problème.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fr" sz="1050">
                <a:solidFill>
                  <a:srgbClr val="000000"/>
                </a:solidFill>
                <a:highlight>
                  <a:srgbClr val="FFFFFF"/>
                </a:highlight>
                <a:latin typeface="Arial"/>
                <a:ea typeface="Arial"/>
                <a:cs typeface="Arial"/>
                <a:sym typeface="Arial"/>
              </a:rPr>
              <a:t>Une première méthode classique serait d'utiliser une ACP, mais cela viendrait ajouter trop de </a:t>
            </a:r>
            <a:r>
              <a:rPr lang="fr" sz="1050">
                <a:solidFill>
                  <a:srgbClr val="000000"/>
                </a:solidFill>
                <a:highlight>
                  <a:srgbClr val="FFFFFF"/>
                </a:highlight>
                <a:latin typeface="Arial"/>
                <a:ea typeface="Arial"/>
                <a:cs typeface="Arial"/>
                <a:sym typeface="Arial"/>
              </a:rPr>
              <a:t>complexité</a:t>
            </a:r>
            <a:r>
              <a:rPr lang="fr" sz="1050">
                <a:solidFill>
                  <a:srgbClr val="000000"/>
                </a:solidFill>
                <a:highlight>
                  <a:srgbClr val="FFFFFF"/>
                </a:highlight>
                <a:latin typeface="Arial"/>
                <a:ea typeface="Arial"/>
                <a:cs typeface="Arial"/>
                <a:sym typeface="Arial"/>
              </a:rPr>
              <a:t> dans l'interprétabilité du modèle.</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fr" sz="1050">
                <a:solidFill>
                  <a:srgbClr val="000000"/>
                </a:solidFill>
                <a:highlight>
                  <a:srgbClr val="FFFFFF"/>
                </a:highlight>
                <a:latin typeface="Arial"/>
                <a:ea typeface="Arial"/>
                <a:cs typeface="Arial"/>
                <a:sym typeface="Arial"/>
              </a:rPr>
              <a:t>Nous procédons alors aux étapes suivantes : </a:t>
            </a:r>
            <a:endParaRPr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AutoNum type="arabicPeriod"/>
            </a:pPr>
            <a:r>
              <a:rPr lang="fr" sz="1050">
                <a:solidFill>
                  <a:srgbClr val="000000"/>
                </a:solidFill>
                <a:highlight>
                  <a:srgbClr val="FFFFFF"/>
                </a:highlight>
                <a:latin typeface="Arial"/>
                <a:ea typeface="Arial"/>
                <a:cs typeface="Arial"/>
                <a:sym typeface="Arial"/>
              </a:rPr>
              <a:t>Supprimer les variables avec plus de 30% de valeurs manquantes (passage à 530 colonnes)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fr" sz="1050">
                <a:solidFill>
                  <a:srgbClr val="000000"/>
                </a:solidFill>
                <a:highlight>
                  <a:srgbClr val="FFFFFF"/>
                </a:highlight>
                <a:latin typeface="Arial"/>
                <a:ea typeface="Arial"/>
                <a:cs typeface="Arial"/>
                <a:sym typeface="Arial"/>
              </a:rPr>
              <a:t>Nous optons ensuite pour l’utilisation de la méthode SelectKBest présente dans Sklearn avec k = 30</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fr" sz="1050">
                <a:solidFill>
                  <a:srgbClr val="000000"/>
                </a:solidFill>
                <a:highlight>
                  <a:srgbClr val="FFFFFF"/>
                </a:highlight>
                <a:latin typeface="Arial"/>
                <a:ea typeface="Arial"/>
                <a:cs typeface="Arial"/>
                <a:sym typeface="Arial"/>
              </a:rPr>
              <a:t>Enfin nous étudions les corrélations entre les features sélectionnées </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pic>
        <p:nvPicPr>
          <p:cNvPr id="426" name="Google Shape;426;p26"/>
          <p:cNvPicPr preferRelativeResize="0"/>
          <p:nvPr/>
        </p:nvPicPr>
        <p:blipFill>
          <a:blip r:embed="rId3">
            <a:alphaModFix/>
          </a:blip>
          <a:stretch>
            <a:fillRect/>
          </a:stretch>
        </p:blipFill>
        <p:spPr>
          <a:xfrm>
            <a:off x="4847475" y="3459150"/>
            <a:ext cx="3257426" cy="1684350"/>
          </a:xfrm>
          <a:prstGeom prst="rect">
            <a:avLst/>
          </a:prstGeom>
          <a:noFill/>
          <a:ln>
            <a:noFill/>
          </a:ln>
        </p:spPr>
      </p:pic>
      <p:sp>
        <p:nvSpPr>
          <p:cNvPr id="427" name="Google Shape;427;p26"/>
          <p:cNvSpPr/>
          <p:nvPr/>
        </p:nvSpPr>
        <p:spPr>
          <a:xfrm>
            <a:off x="1657750" y="4048200"/>
            <a:ext cx="673500" cy="25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txBox="1"/>
          <p:nvPr/>
        </p:nvSpPr>
        <p:spPr>
          <a:xfrm>
            <a:off x="2693850" y="3885375"/>
            <a:ext cx="18057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Nunito"/>
                <a:ea typeface="Nunito"/>
                <a:cs typeface="Nunito"/>
                <a:sym typeface="Nunito"/>
              </a:rPr>
              <a:t>On supprime 5 variables </a:t>
            </a:r>
            <a:r>
              <a:rPr lang="fr" sz="1000">
                <a:latin typeface="Nunito"/>
                <a:ea typeface="Nunito"/>
                <a:cs typeface="Nunito"/>
                <a:sym typeface="Nunito"/>
              </a:rPr>
              <a:t>supplémentaires, car corrélation parfois totale</a:t>
            </a:r>
            <a:endParaRPr sz="10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Classification supervisée</a:t>
            </a:r>
            <a:endParaRPr sz="2066"/>
          </a:p>
        </p:txBody>
      </p:sp>
      <p:sp>
        <p:nvSpPr>
          <p:cNvPr id="434" name="Google Shape;434;p27"/>
          <p:cNvSpPr txBox="1"/>
          <p:nvPr>
            <p:ph idx="1" type="body"/>
          </p:nvPr>
        </p:nvSpPr>
        <p:spPr>
          <a:xfrm>
            <a:off x="1303800" y="1522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u="sng"/>
              <a:t>Démarche</a:t>
            </a:r>
            <a:r>
              <a:rPr lang="fr" u="sng"/>
              <a:t> :  </a:t>
            </a:r>
            <a:endParaRPr/>
          </a:p>
          <a:p>
            <a:pPr indent="-311150" lvl="0" marL="457200" rtl="0" algn="l">
              <a:spcBef>
                <a:spcPts val="1200"/>
              </a:spcBef>
              <a:spcAft>
                <a:spcPts val="0"/>
              </a:spcAft>
              <a:buSzPts val="1300"/>
              <a:buChar char="●"/>
            </a:pPr>
            <a:r>
              <a:rPr lang="fr"/>
              <a:t>Tester différents algorithmes avec des plusieurs paramètres :</a:t>
            </a:r>
            <a:endParaRPr/>
          </a:p>
          <a:p>
            <a:pPr indent="-298450" lvl="1" marL="914400" rtl="0" algn="l">
              <a:spcBef>
                <a:spcPts val="0"/>
              </a:spcBef>
              <a:spcAft>
                <a:spcPts val="0"/>
              </a:spcAft>
              <a:buSzPts val="1100"/>
              <a:buChar char="○"/>
            </a:pPr>
            <a:r>
              <a:rPr lang="fr"/>
              <a:t>Une méthode</a:t>
            </a:r>
            <a:r>
              <a:rPr lang="fr"/>
              <a:t> linéaire : régression logistique</a:t>
            </a:r>
            <a:endParaRPr/>
          </a:p>
          <a:p>
            <a:pPr indent="-298450" lvl="1" marL="914400" rtl="0" algn="l">
              <a:spcBef>
                <a:spcPts val="0"/>
              </a:spcBef>
              <a:spcAft>
                <a:spcPts val="0"/>
              </a:spcAft>
              <a:buSzPts val="1100"/>
              <a:buChar char="○"/>
            </a:pPr>
            <a:r>
              <a:rPr lang="fr"/>
              <a:t>Une méthode de bagging : Random Forest</a:t>
            </a:r>
            <a:endParaRPr/>
          </a:p>
          <a:p>
            <a:pPr indent="-298450" lvl="1" marL="914400" rtl="0" algn="l">
              <a:spcBef>
                <a:spcPts val="0"/>
              </a:spcBef>
              <a:spcAft>
                <a:spcPts val="0"/>
              </a:spcAft>
              <a:buSzPts val="1100"/>
              <a:buChar char="○"/>
            </a:pPr>
            <a:r>
              <a:rPr lang="fr"/>
              <a:t>Une méthode de boosting : XGboost</a:t>
            </a:r>
            <a:endParaRPr/>
          </a:p>
          <a:p>
            <a:pPr indent="-311150" lvl="0" marL="457200" rtl="0" algn="l">
              <a:spcBef>
                <a:spcPts val="0"/>
              </a:spcBef>
              <a:spcAft>
                <a:spcPts val="0"/>
              </a:spcAft>
              <a:buSzPts val="1300"/>
              <a:buChar char="●"/>
            </a:pPr>
            <a:r>
              <a:rPr lang="fr"/>
              <a:t>Faire une hyper optimisation plus fine du modèle le plus performant</a:t>
            </a:r>
            <a:endParaRPr/>
          </a:p>
          <a:p>
            <a:pPr indent="-311150" lvl="0" marL="457200" rtl="0" algn="l">
              <a:spcBef>
                <a:spcPts val="0"/>
              </a:spcBef>
              <a:spcAft>
                <a:spcPts val="0"/>
              </a:spcAft>
              <a:buSzPts val="1300"/>
              <a:buChar char="●"/>
            </a:pPr>
            <a:r>
              <a:rPr lang="fr"/>
              <a:t>Utiliser à chaque fois une validation croisée </a:t>
            </a:r>
            <a:endParaRPr/>
          </a:p>
          <a:p>
            <a:pPr indent="-311150" lvl="0" marL="457200" rtl="0" algn="l">
              <a:spcBef>
                <a:spcPts val="0"/>
              </a:spcBef>
              <a:spcAft>
                <a:spcPts val="0"/>
              </a:spcAft>
              <a:buSzPts val="1300"/>
              <a:buChar char="●"/>
            </a:pPr>
            <a:r>
              <a:rPr lang="fr"/>
              <a:t>Utiliser des méthodes de resampling</a:t>
            </a:r>
            <a:endParaRPr/>
          </a:p>
        </p:txBody>
      </p:sp>
      <p:sp>
        <p:nvSpPr>
          <p:cNvPr id="435" name="Google Shape;435;p27"/>
          <p:cNvSpPr txBox="1"/>
          <p:nvPr/>
        </p:nvSpPr>
        <p:spPr>
          <a:xfrm>
            <a:off x="1472750" y="3811375"/>
            <a:ext cx="52470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Classification supervisée</a:t>
            </a:r>
            <a:endParaRPr sz="2066"/>
          </a:p>
          <a:p>
            <a:pPr indent="0" lvl="0" marL="0" rtl="0" algn="l">
              <a:spcBef>
                <a:spcPts val="0"/>
              </a:spcBef>
              <a:spcAft>
                <a:spcPts val="0"/>
              </a:spcAft>
              <a:buNone/>
            </a:pPr>
            <a:r>
              <a:rPr lang="fr" sz="2066"/>
              <a:t>Un point sur les valeurs manquantes </a:t>
            </a:r>
            <a:endParaRPr sz="2066"/>
          </a:p>
        </p:txBody>
      </p:sp>
      <p:sp>
        <p:nvSpPr>
          <p:cNvPr id="441" name="Google Shape;441;p28"/>
          <p:cNvSpPr txBox="1"/>
          <p:nvPr>
            <p:ph idx="1" type="body"/>
          </p:nvPr>
        </p:nvSpPr>
        <p:spPr>
          <a:xfrm>
            <a:off x="1192775" y="1790225"/>
            <a:ext cx="7030500" cy="27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Les colonnes avec suffixe MEAN / MIN / SUM / MAX / VAR vont être placées à 0 car le manque d'information provient de l'absence de précédent crédits</a:t>
            </a:r>
            <a:endParaRPr/>
          </a:p>
          <a:p>
            <a:pPr indent="0" lvl="0" marL="0" rtl="0" algn="l">
              <a:spcBef>
                <a:spcPts val="1200"/>
              </a:spcBef>
              <a:spcAft>
                <a:spcPts val="0"/>
              </a:spcAft>
              <a:buNone/>
            </a:pPr>
            <a:r>
              <a:rPr lang="fr"/>
              <a:t>- Le nombre de jours travaillés 'DAYS_EMPLOYED' est lui aussi placé à 0 car cette information manquante provient sans doute du fait que le client a peu ou pas travaillé  </a:t>
            </a:r>
            <a:endParaRPr/>
          </a:p>
          <a:p>
            <a:pPr indent="0" lvl="0" marL="0" rtl="0" algn="l">
              <a:spcBef>
                <a:spcPts val="1200"/>
              </a:spcBef>
              <a:spcAft>
                <a:spcPts val="0"/>
              </a:spcAft>
              <a:buNone/>
            </a:pPr>
            <a:r>
              <a:rPr b="1" lang="fr"/>
              <a:t>Les autres colonnes seront remplacées par la médiane.</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i="1" lang="fr" sz="1100"/>
              <a:t>Notons que cette imputation doit se faire durant la validation croisée et non avant la construction des folds</a:t>
            </a:r>
            <a:endParaRPr i="1" sz="11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Classification supervisée</a:t>
            </a:r>
            <a:endParaRPr sz="2066"/>
          </a:p>
          <a:p>
            <a:pPr indent="0" lvl="0" marL="0" rtl="0" algn="l">
              <a:spcBef>
                <a:spcPts val="0"/>
              </a:spcBef>
              <a:spcAft>
                <a:spcPts val="0"/>
              </a:spcAft>
              <a:buNone/>
            </a:pPr>
            <a:r>
              <a:rPr lang="fr" sz="2066"/>
              <a:t>Méthodes de resampling</a:t>
            </a:r>
            <a:endParaRPr sz="2066"/>
          </a:p>
          <a:p>
            <a:pPr indent="0" lvl="0" marL="0" rtl="0" algn="l">
              <a:spcBef>
                <a:spcPts val="0"/>
              </a:spcBef>
              <a:spcAft>
                <a:spcPts val="0"/>
              </a:spcAft>
              <a:buNone/>
            </a:pPr>
            <a:r>
              <a:t/>
            </a:r>
            <a:endParaRPr/>
          </a:p>
        </p:txBody>
      </p:sp>
      <p:sp>
        <p:nvSpPr>
          <p:cNvPr id="447" name="Google Shape;447;p29"/>
          <p:cNvSpPr txBox="1"/>
          <p:nvPr>
            <p:ph idx="1" type="body"/>
          </p:nvPr>
        </p:nvSpPr>
        <p:spPr>
          <a:xfrm>
            <a:off x="1140975" y="1597875"/>
            <a:ext cx="70305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Les classes étant </a:t>
            </a:r>
            <a:r>
              <a:rPr lang="fr"/>
              <a:t>inégalement réparties cela nous pousse à vouloir tester des méthodes de resampling afin de les rééquilibrer. </a:t>
            </a:r>
            <a:endParaRPr/>
          </a:p>
        </p:txBody>
      </p:sp>
      <p:pic>
        <p:nvPicPr>
          <p:cNvPr id="448" name="Google Shape;448;p29"/>
          <p:cNvPicPr preferRelativeResize="0"/>
          <p:nvPr/>
        </p:nvPicPr>
        <p:blipFill>
          <a:blip r:embed="rId3">
            <a:alphaModFix/>
          </a:blip>
          <a:stretch>
            <a:fillRect/>
          </a:stretch>
        </p:blipFill>
        <p:spPr>
          <a:xfrm>
            <a:off x="3493150" y="2368175"/>
            <a:ext cx="5258325" cy="1239000"/>
          </a:xfrm>
          <a:prstGeom prst="rect">
            <a:avLst/>
          </a:prstGeom>
          <a:noFill/>
          <a:ln>
            <a:noFill/>
          </a:ln>
        </p:spPr>
      </p:pic>
      <p:sp>
        <p:nvSpPr>
          <p:cNvPr id="449" name="Google Shape;449;p29"/>
          <p:cNvSpPr txBox="1"/>
          <p:nvPr/>
        </p:nvSpPr>
        <p:spPr>
          <a:xfrm>
            <a:off x="266450" y="242737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Tomek-link : Supprimer des instances de la classe majoritaire proches des instances la classe minoritaire pour augmenter l'espace entre les deux classes, ce qui facilite le processus de classification.</a:t>
            </a:r>
            <a:endParaRPr sz="1100"/>
          </a:p>
        </p:txBody>
      </p:sp>
      <p:pic>
        <p:nvPicPr>
          <p:cNvPr id="450" name="Google Shape;450;p29"/>
          <p:cNvPicPr preferRelativeResize="0"/>
          <p:nvPr/>
        </p:nvPicPr>
        <p:blipFill>
          <a:blip r:embed="rId4">
            <a:alphaModFix/>
          </a:blip>
          <a:stretch>
            <a:fillRect/>
          </a:stretch>
        </p:blipFill>
        <p:spPr>
          <a:xfrm>
            <a:off x="3766975" y="3715175"/>
            <a:ext cx="4984500" cy="1368675"/>
          </a:xfrm>
          <a:prstGeom prst="rect">
            <a:avLst/>
          </a:prstGeom>
          <a:noFill/>
          <a:ln>
            <a:noFill/>
          </a:ln>
        </p:spPr>
      </p:pic>
      <p:cxnSp>
        <p:nvCxnSpPr>
          <p:cNvPr id="451" name="Google Shape;451;p29"/>
          <p:cNvCxnSpPr/>
          <p:nvPr/>
        </p:nvCxnSpPr>
        <p:spPr>
          <a:xfrm flipH="1" rot="10800000">
            <a:off x="3530150" y="3641150"/>
            <a:ext cx="5491200" cy="22200"/>
          </a:xfrm>
          <a:prstGeom prst="straightConnector1">
            <a:avLst/>
          </a:prstGeom>
          <a:noFill/>
          <a:ln cap="flat" cmpd="sng" w="9525">
            <a:solidFill>
              <a:schemeClr val="dk2"/>
            </a:solidFill>
            <a:prstDash val="solid"/>
            <a:round/>
            <a:headEnd len="med" w="med" type="none"/>
            <a:tailEnd len="med" w="med" type="none"/>
          </a:ln>
        </p:spPr>
      </p:cxnSp>
      <p:sp>
        <p:nvSpPr>
          <p:cNvPr id="452" name="Google Shape;452;p29"/>
          <p:cNvSpPr txBox="1"/>
          <p:nvPr/>
        </p:nvSpPr>
        <p:spPr>
          <a:xfrm>
            <a:off x="229400" y="3663350"/>
            <a:ext cx="2526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SMOTE :  Créer des points synthétiques de la classe minoritaire à partir des voisins les plus proches d’une instance choisie au hasard (appartenant tous à la classe minoritaire).</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Classification supervisée</a:t>
            </a:r>
            <a:endParaRPr sz="2066"/>
          </a:p>
          <a:p>
            <a:pPr indent="0" lvl="0" marL="0" rtl="0" algn="l">
              <a:spcBef>
                <a:spcPts val="0"/>
              </a:spcBef>
              <a:spcAft>
                <a:spcPts val="0"/>
              </a:spcAft>
              <a:buNone/>
            </a:pPr>
            <a:r>
              <a:rPr lang="fr" sz="2066"/>
              <a:t>Méthodes de resampling et cross validation </a:t>
            </a:r>
            <a:endParaRPr sz="2066"/>
          </a:p>
          <a:p>
            <a:pPr indent="0" lvl="0" marL="0" rtl="0" algn="l">
              <a:spcBef>
                <a:spcPts val="0"/>
              </a:spcBef>
              <a:spcAft>
                <a:spcPts val="0"/>
              </a:spcAft>
              <a:buNone/>
            </a:pPr>
            <a:r>
              <a:t/>
            </a:r>
            <a:endParaRPr/>
          </a:p>
        </p:txBody>
      </p:sp>
      <p:sp>
        <p:nvSpPr>
          <p:cNvPr id="458" name="Google Shape;458;p30"/>
          <p:cNvSpPr txBox="1"/>
          <p:nvPr>
            <p:ph idx="1" type="body"/>
          </p:nvPr>
        </p:nvSpPr>
        <p:spPr>
          <a:xfrm>
            <a:off x="1303800" y="18494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Une étape importante :  </a:t>
            </a:r>
            <a:endParaRPr b="1"/>
          </a:p>
          <a:p>
            <a:pPr indent="0" lvl="0" marL="0" rtl="0" algn="l">
              <a:spcBef>
                <a:spcPts val="1200"/>
              </a:spcBef>
              <a:spcAft>
                <a:spcPts val="0"/>
              </a:spcAft>
              <a:buNone/>
            </a:pPr>
            <a:r>
              <a:rPr lang="fr"/>
              <a:t>Il ne faut pas utiliser effectuer le resampling avant la cross validation sous peine de data leakage. </a:t>
            </a:r>
            <a:endParaRPr/>
          </a:p>
          <a:p>
            <a:pPr indent="0" lvl="0" marL="0" rtl="0" algn="l">
              <a:spcBef>
                <a:spcPts val="1200"/>
              </a:spcBef>
              <a:spcAft>
                <a:spcPts val="1200"/>
              </a:spcAft>
              <a:buNone/>
            </a:pPr>
            <a:r>
              <a:t/>
            </a:r>
            <a:endParaRPr/>
          </a:p>
        </p:txBody>
      </p:sp>
      <p:sp>
        <p:nvSpPr>
          <p:cNvPr id="459" name="Google Shape;459;p30"/>
          <p:cNvSpPr/>
          <p:nvPr/>
        </p:nvSpPr>
        <p:spPr>
          <a:xfrm>
            <a:off x="749750" y="3071575"/>
            <a:ext cx="1169100" cy="24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txBox="1"/>
          <p:nvPr/>
        </p:nvSpPr>
        <p:spPr>
          <a:xfrm>
            <a:off x="2071900" y="2992375"/>
            <a:ext cx="54096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Nunito"/>
                <a:ea typeface="Nunito"/>
                <a:cs typeface="Nunito"/>
                <a:sym typeface="Nunito"/>
              </a:rPr>
              <a:t>Création des folds manuellement ainsi que la validation croisée</a:t>
            </a:r>
            <a:endParaRPr>
              <a:latin typeface="Nunito"/>
              <a:ea typeface="Nunito"/>
              <a:cs typeface="Nunito"/>
              <a:sym typeface="Nunito"/>
            </a:endParaRPr>
          </a:p>
        </p:txBody>
      </p:sp>
      <p:sp>
        <p:nvSpPr>
          <p:cNvPr id="461" name="Google Shape;461;p30"/>
          <p:cNvSpPr txBox="1"/>
          <p:nvPr/>
        </p:nvSpPr>
        <p:spPr>
          <a:xfrm>
            <a:off x="757825" y="4095450"/>
            <a:ext cx="7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latin typeface="Nunito"/>
                <a:ea typeface="Nunito"/>
                <a:cs typeface="Nunito"/>
                <a:sym typeface="Nunito"/>
              </a:rPr>
              <a:t>Petite astuce : </a:t>
            </a:r>
            <a:r>
              <a:rPr lang="fr">
                <a:latin typeface="Nunito"/>
                <a:ea typeface="Nunito"/>
                <a:cs typeface="Nunito"/>
                <a:sym typeface="Nunito"/>
              </a:rPr>
              <a:t>Ne pas continuer la validation croisée si mauvaise performance</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Classification supervisée</a:t>
            </a:r>
            <a:endParaRPr/>
          </a:p>
          <a:p>
            <a:pPr indent="0" lvl="0" marL="0" rtl="0" algn="l">
              <a:spcBef>
                <a:spcPts val="0"/>
              </a:spcBef>
              <a:spcAft>
                <a:spcPts val="0"/>
              </a:spcAft>
              <a:buNone/>
            </a:pPr>
            <a:r>
              <a:rPr lang="fr" sz="2066"/>
              <a:t>Recherche des (modèles, paramètres )</a:t>
            </a:r>
            <a:endParaRPr sz="2066"/>
          </a:p>
        </p:txBody>
      </p:sp>
      <p:pic>
        <p:nvPicPr>
          <p:cNvPr id="467" name="Google Shape;467;p31"/>
          <p:cNvPicPr preferRelativeResize="0"/>
          <p:nvPr/>
        </p:nvPicPr>
        <p:blipFill>
          <a:blip r:embed="rId3">
            <a:alphaModFix/>
          </a:blip>
          <a:stretch>
            <a:fillRect/>
          </a:stretch>
        </p:blipFill>
        <p:spPr>
          <a:xfrm>
            <a:off x="0" y="1717427"/>
            <a:ext cx="4423700" cy="3325448"/>
          </a:xfrm>
          <a:prstGeom prst="rect">
            <a:avLst/>
          </a:prstGeom>
          <a:noFill/>
          <a:ln>
            <a:noFill/>
          </a:ln>
        </p:spPr>
      </p:pic>
      <p:pic>
        <p:nvPicPr>
          <p:cNvPr id="468" name="Google Shape;468;p31"/>
          <p:cNvPicPr preferRelativeResize="0"/>
          <p:nvPr/>
        </p:nvPicPr>
        <p:blipFill>
          <a:blip r:embed="rId4">
            <a:alphaModFix/>
          </a:blip>
          <a:stretch>
            <a:fillRect/>
          </a:stretch>
        </p:blipFill>
        <p:spPr>
          <a:xfrm>
            <a:off x="4423700" y="1691015"/>
            <a:ext cx="4423700" cy="33782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de la problématique</a:t>
            </a:r>
            <a:endParaRPr/>
          </a:p>
          <a:p>
            <a:pPr indent="0" lvl="0" marL="0" rtl="0" algn="l">
              <a:spcBef>
                <a:spcPts val="0"/>
              </a:spcBef>
              <a:spcAft>
                <a:spcPts val="0"/>
              </a:spcAft>
              <a:buNone/>
            </a:pPr>
            <a:r>
              <a:t/>
            </a:r>
            <a:endParaRPr/>
          </a:p>
        </p:txBody>
      </p:sp>
      <p:sp>
        <p:nvSpPr>
          <p:cNvPr id="285" name="Google Shape;285;p14"/>
          <p:cNvSpPr txBox="1"/>
          <p:nvPr>
            <p:ph idx="1" type="body"/>
          </p:nvPr>
        </p:nvSpPr>
        <p:spPr>
          <a:xfrm>
            <a:off x="1303800" y="1635550"/>
            <a:ext cx="7030500" cy="28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u="sng"/>
              <a:t>Mise en contexte :  </a:t>
            </a:r>
            <a:r>
              <a:rPr lang="fr"/>
              <a:t>Vous êtes Data Scientist au sein d'une société financière, nommée "Prêt à dépenser", qui propose des crédits à la consommation pour des personnes ayant peu ou pas du tout d'historique de prêt. </a:t>
            </a:r>
            <a:endParaRPr/>
          </a:p>
          <a:p>
            <a:pPr indent="0" lvl="0" marL="0" rtl="0" algn="l">
              <a:spcBef>
                <a:spcPts val="1200"/>
              </a:spcBef>
              <a:spcAft>
                <a:spcPts val="0"/>
              </a:spcAft>
              <a:buNone/>
            </a:pPr>
            <a:r>
              <a:rPr lang="fr" sz="1200" u="sng">
                <a:solidFill>
                  <a:srgbClr val="000000"/>
                </a:solidFill>
                <a:highlight>
                  <a:schemeClr val="lt1"/>
                </a:highlight>
                <a:latin typeface="Montserrat"/>
                <a:ea typeface="Montserrat"/>
                <a:cs typeface="Montserrat"/>
                <a:sym typeface="Montserrat"/>
              </a:rPr>
              <a:t>Objectif de la mission :   </a:t>
            </a:r>
            <a:r>
              <a:rPr lang="fr" sz="1200">
                <a:solidFill>
                  <a:srgbClr val="000000"/>
                </a:solidFill>
                <a:highlight>
                  <a:schemeClr val="lt1"/>
                </a:highlight>
                <a:latin typeface="Montserrat"/>
                <a:ea typeface="Montserrat"/>
                <a:cs typeface="Montserrat"/>
                <a:sym typeface="Montserrat"/>
              </a:rPr>
              <a:t> L’entreprise souhaite mettre en œuvre un outil de “scoring crédit” pour calculer la probabilité qu’un client rembourse son crédit, puis classifie la demande en crédit accordé ou refusé. </a:t>
            </a:r>
            <a:br>
              <a:rPr lang="fr" sz="1200">
                <a:solidFill>
                  <a:srgbClr val="000000"/>
                </a:solidFill>
                <a:highlight>
                  <a:schemeClr val="lt1"/>
                </a:highlight>
                <a:latin typeface="Montserrat"/>
                <a:ea typeface="Montserrat"/>
                <a:cs typeface="Montserrat"/>
                <a:sym typeface="Montserrat"/>
              </a:rPr>
            </a:br>
            <a:r>
              <a:rPr lang="fr" sz="1200">
                <a:solidFill>
                  <a:srgbClr val="000000"/>
                </a:solidFill>
                <a:highlight>
                  <a:schemeClr val="lt1"/>
                </a:highlight>
                <a:latin typeface="Montserrat"/>
                <a:ea typeface="Montserrat"/>
                <a:cs typeface="Montserrat"/>
                <a:sym typeface="Montserrat"/>
              </a:rPr>
              <a:t>Il est également demandé de mettre à disposition un dashboard interactif pour que les chargés de relation clients puissent à la fois expliquer de façon transparente les décisions d’octroi de crédit ainsi que permettre à leur clients de disposer de leurs informations personnelles.</a:t>
            </a:r>
            <a:endParaRPr sz="1200">
              <a:solidFill>
                <a:srgbClr val="000000"/>
              </a:solidFill>
              <a:highlight>
                <a:schemeClr val="lt1"/>
              </a:highlight>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Classification supervisée</a:t>
            </a:r>
            <a:endParaRPr/>
          </a:p>
          <a:p>
            <a:pPr indent="0" lvl="0" marL="0" rtl="0" algn="l">
              <a:spcBef>
                <a:spcPts val="0"/>
              </a:spcBef>
              <a:spcAft>
                <a:spcPts val="0"/>
              </a:spcAft>
              <a:buNone/>
            </a:pPr>
            <a:r>
              <a:rPr lang="fr" sz="2066"/>
              <a:t>Hyper Optimisation de XGboost</a:t>
            </a:r>
            <a:endParaRPr sz="2066"/>
          </a:p>
          <a:p>
            <a:pPr indent="0" lvl="0" marL="0" rtl="0" algn="l">
              <a:spcBef>
                <a:spcPts val="0"/>
              </a:spcBef>
              <a:spcAft>
                <a:spcPts val="0"/>
              </a:spcAft>
              <a:buNone/>
            </a:pPr>
            <a:r>
              <a:t/>
            </a:r>
            <a:endParaRPr/>
          </a:p>
        </p:txBody>
      </p:sp>
      <p:pic>
        <p:nvPicPr>
          <p:cNvPr id="474" name="Google Shape;474;p32"/>
          <p:cNvPicPr preferRelativeResize="0"/>
          <p:nvPr/>
        </p:nvPicPr>
        <p:blipFill>
          <a:blip r:embed="rId3">
            <a:alphaModFix/>
          </a:blip>
          <a:stretch>
            <a:fillRect/>
          </a:stretch>
        </p:blipFill>
        <p:spPr>
          <a:xfrm>
            <a:off x="454850" y="1597875"/>
            <a:ext cx="4388617" cy="3240825"/>
          </a:xfrm>
          <a:prstGeom prst="rect">
            <a:avLst/>
          </a:prstGeom>
          <a:noFill/>
          <a:ln>
            <a:noFill/>
          </a:ln>
        </p:spPr>
      </p:pic>
      <p:sp>
        <p:nvSpPr>
          <p:cNvPr id="475" name="Google Shape;475;p32"/>
          <p:cNvSpPr txBox="1"/>
          <p:nvPr/>
        </p:nvSpPr>
        <p:spPr>
          <a:xfrm>
            <a:off x="5087075" y="1870375"/>
            <a:ext cx="3805200" cy="25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u="sng">
                <a:latin typeface="Nunito"/>
                <a:ea typeface="Nunito"/>
                <a:cs typeface="Nunito"/>
                <a:sym typeface="Nunito"/>
              </a:rPr>
              <a:t>Quelques vérifications avec le modèle final :  </a:t>
            </a:r>
            <a:endParaRPr i="1" u="sng">
              <a:latin typeface="Nunito"/>
              <a:ea typeface="Nunito"/>
              <a:cs typeface="Nunito"/>
              <a:sym typeface="Nunito"/>
            </a:endParaRPr>
          </a:p>
          <a:p>
            <a:pPr indent="0" lvl="0" marL="0" rtl="0" algn="l">
              <a:spcBef>
                <a:spcPts val="0"/>
              </a:spcBef>
              <a:spcAft>
                <a:spcPts val="0"/>
              </a:spcAft>
              <a:buNone/>
            </a:pPr>
            <a:r>
              <a:t/>
            </a:r>
            <a:endParaRPr i="1" u="sng">
              <a:latin typeface="Nunito"/>
              <a:ea typeface="Nunito"/>
              <a:cs typeface="Nunito"/>
              <a:sym typeface="Nunito"/>
            </a:endParaRPr>
          </a:p>
          <a:p>
            <a:pPr indent="0" lvl="0" marL="0" rtl="0" algn="l">
              <a:spcBef>
                <a:spcPts val="0"/>
              </a:spcBef>
              <a:spcAft>
                <a:spcPts val="0"/>
              </a:spcAft>
              <a:buNone/>
            </a:pPr>
            <a:r>
              <a:t/>
            </a:r>
            <a:endParaRPr i="1" u="sng">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i="1" lang="fr" u="sng">
                <a:latin typeface="Nunito"/>
                <a:ea typeface="Nunito"/>
                <a:cs typeface="Nunito"/>
                <a:sym typeface="Nunito"/>
              </a:rPr>
              <a:t> </a:t>
            </a:r>
            <a:r>
              <a:rPr lang="fr">
                <a:latin typeface="Nunito"/>
                <a:ea typeface="Nunito"/>
                <a:cs typeface="Nunito"/>
                <a:sym typeface="Nunito"/>
              </a:rPr>
              <a:t>L’écart type des scores ne doit pas être trop important, ici 0.002</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fr">
                <a:latin typeface="Nunito"/>
                <a:ea typeface="Nunito"/>
                <a:cs typeface="Nunito"/>
                <a:sym typeface="Nunito"/>
              </a:rPr>
              <a:t>On le score sur le jeu de validation est </a:t>
            </a:r>
            <a:r>
              <a:rPr b="1" lang="fr">
                <a:latin typeface="Nunito"/>
                <a:ea typeface="Nunito"/>
                <a:cs typeface="Nunito"/>
                <a:sym typeface="Nunito"/>
              </a:rPr>
              <a:t>0.7455</a:t>
            </a:r>
            <a:endParaRPr b="1" sz="1050">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3"/>
          <p:cNvSpPr txBox="1"/>
          <p:nvPr>
            <p:ph type="title"/>
          </p:nvPr>
        </p:nvSpPr>
        <p:spPr>
          <a:xfrm>
            <a:off x="1333400" y="443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66"/>
              <a:t>Fonction coût et métrique d’évaluation</a:t>
            </a:r>
            <a:endParaRPr sz="2566"/>
          </a:p>
        </p:txBody>
      </p:sp>
      <p:sp>
        <p:nvSpPr>
          <p:cNvPr id="481" name="Google Shape;481;p33"/>
          <p:cNvSpPr txBox="1"/>
          <p:nvPr>
            <p:ph idx="1" type="body"/>
          </p:nvPr>
        </p:nvSpPr>
        <p:spPr>
          <a:xfrm>
            <a:off x="1141000" y="1226950"/>
            <a:ext cx="7030500" cy="373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u="sng"/>
              <a:t>Aborder le problème d’un point de </a:t>
            </a:r>
            <a:r>
              <a:rPr lang="fr" u="sng"/>
              <a:t>vue métier</a:t>
            </a:r>
            <a:r>
              <a:rPr lang="fr" u="sng"/>
              <a:t> : </a:t>
            </a:r>
            <a:r>
              <a:rPr lang="fr"/>
              <a:t>Un prêt non remboursé </a:t>
            </a:r>
            <a:r>
              <a:rPr lang="fr"/>
              <a:t>coûte</a:t>
            </a:r>
            <a:r>
              <a:rPr lang="fr"/>
              <a:t> bien plus cher à la banque que ce qu’il aurait potentiellement rapporté. </a:t>
            </a:r>
            <a:r>
              <a:rPr lang="fr" u="sng"/>
              <a:t> </a:t>
            </a:r>
            <a:endParaRPr u="sng"/>
          </a:p>
          <a:p>
            <a:pPr indent="0" lvl="0" marL="0" rtl="0" algn="l">
              <a:spcBef>
                <a:spcPts val="1200"/>
              </a:spcBef>
              <a:spcAft>
                <a:spcPts val="0"/>
              </a:spcAft>
              <a:buNone/>
            </a:pPr>
            <a:r>
              <a:rPr lang="fr"/>
              <a:t>Nous modélisons ça de la manière suivante :</a:t>
            </a:r>
            <a:endParaRPr/>
          </a:p>
          <a:p>
            <a:pPr indent="-298450" lvl="0" marL="457200" rtl="0" algn="l">
              <a:lnSpc>
                <a:spcPct val="140000"/>
              </a:lnSpc>
              <a:spcBef>
                <a:spcPts val="1200"/>
              </a:spcBef>
              <a:spcAft>
                <a:spcPts val="0"/>
              </a:spcAft>
              <a:buClr>
                <a:srgbClr val="666666"/>
              </a:buClr>
              <a:buSzPts val="1100"/>
              <a:buFont typeface="Roboto"/>
              <a:buChar char="●"/>
            </a:pPr>
            <a:r>
              <a:rPr lang="fr" sz="1100">
                <a:solidFill>
                  <a:srgbClr val="666666"/>
                </a:solidFill>
                <a:latin typeface="Roboto"/>
                <a:ea typeface="Roboto"/>
                <a:cs typeface="Roboto"/>
                <a:sym typeface="Roboto"/>
              </a:rPr>
              <a:t>+ 1 pour les vrais négatifs</a:t>
            </a:r>
            <a:endParaRPr sz="1100">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Char char="●"/>
            </a:pPr>
            <a:r>
              <a:rPr lang="fr" sz="1100">
                <a:solidFill>
                  <a:srgbClr val="666666"/>
                </a:solidFill>
                <a:latin typeface="Roboto"/>
                <a:ea typeface="Roboto"/>
                <a:cs typeface="Roboto"/>
                <a:sym typeface="Roboto"/>
              </a:rPr>
              <a:t>- 1 pour les faux positifs</a:t>
            </a:r>
            <a:endParaRPr sz="1100">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Char char="●"/>
            </a:pPr>
            <a:r>
              <a:rPr lang="fr" sz="1100">
                <a:solidFill>
                  <a:srgbClr val="666666"/>
                </a:solidFill>
                <a:latin typeface="Roboto"/>
                <a:ea typeface="Roboto"/>
                <a:cs typeface="Roboto"/>
                <a:sym typeface="Roboto"/>
              </a:rPr>
              <a:t>+ 10 pour les vrais positifs</a:t>
            </a:r>
            <a:endParaRPr sz="1100">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Char char="●"/>
            </a:pPr>
            <a:r>
              <a:rPr lang="fr" sz="1100">
                <a:solidFill>
                  <a:srgbClr val="666666"/>
                </a:solidFill>
                <a:latin typeface="Roboto"/>
                <a:ea typeface="Roboto"/>
                <a:cs typeface="Roboto"/>
                <a:sym typeface="Roboto"/>
              </a:rPr>
              <a:t>- 10 pour les faux négatifs</a:t>
            </a:r>
            <a:endParaRPr sz="1100">
              <a:solidFill>
                <a:srgbClr val="666666"/>
              </a:solidFill>
              <a:latin typeface="Roboto"/>
              <a:ea typeface="Roboto"/>
              <a:cs typeface="Roboto"/>
              <a:sym typeface="Roboto"/>
            </a:endParaRPr>
          </a:p>
          <a:p>
            <a:pPr indent="0" lvl="0" marL="0" rtl="0" algn="l">
              <a:lnSpc>
                <a:spcPct val="140000"/>
              </a:lnSpc>
              <a:spcBef>
                <a:spcPts val="1000"/>
              </a:spcBef>
              <a:spcAft>
                <a:spcPts val="0"/>
              </a:spcAft>
              <a:buNone/>
            </a:pPr>
            <a:r>
              <a:rPr lang="fr" sz="1100" u="sng">
                <a:solidFill>
                  <a:srgbClr val="666666"/>
                </a:solidFill>
                <a:latin typeface="Roboto"/>
                <a:ea typeface="Roboto"/>
                <a:cs typeface="Roboto"/>
                <a:sym typeface="Roboto"/>
              </a:rPr>
              <a:t>Deux choix sont possible : </a:t>
            </a:r>
            <a:endParaRPr sz="1100" u="sng">
              <a:solidFill>
                <a:srgbClr val="666666"/>
              </a:solidFill>
              <a:latin typeface="Roboto"/>
              <a:ea typeface="Roboto"/>
              <a:cs typeface="Roboto"/>
              <a:sym typeface="Roboto"/>
            </a:endParaRPr>
          </a:p>
          <a:p>
            <a:pPr indent="-298450" lvl="0" marL="457200" rtl="0" algn="l">
              <a:lnSpc>
                <a:spcPct val="140000"/>
              </a:lnSpc>
              <a:spcBef>
                <a:spcPts val="1000"/>
              </a:spcBef>
              <a:spcAft>
                <a:spcPts val="0"/>
              </a:spcAft>
              <a:buClr>
                <a:srgbClr val="666666"/>
              </a:buClr>
              <a:buSzPts val="1100"/>
              <a:buFont typeface="Roboto"/>
              <a:buAutoNum type="arabicPeriod"/>
            </a:pPr>
            <a:r>
              <a:rPr lang="fr" sz="1100">
                <a:solidFill>
                  <a:srgbClr val="666666"/>
                </a:solidFill>
                <a:latin typeface="Roboto"/>
                <a:ea typeface="Roboto"/>
                <a:cs typeface="Roboto"/>
                <a:sym typeface="Roboto"/>
              </a:rPr>
              <a:t>Utiliser directement cette fonction coût comme métrique lors de l’évaluation des modèles</a:t>
            </a:r>
            <a:endParaRPr sz="1100">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lang="fr" sz="1100">
                <a:solidFill>
                  <a:srgbClr val="666666"/>
                </a:solidFill>
                <a:latin typeface="Roboto"/>
                <a:ea typeface="Roboto"/>
                <a:cs typeface="Roboto"/>
                <a:sym typeface="Roboto"/>
              </a:rPr>
              <a:t>Séparer la fonction coût du modèle et choisir une métrique d’évaluation générale pour ensuite déterminer le seuil d’attribution à la classe 1 ou 0.</a:t>
            </a:r>
            <a:endParaRPr sz="1100">
              <a:solidFill>
                <a:srgbClr val="666666"/>
              </a:solidFill>
              <a:latin typeface="Roboto"/>
              <a:ea typeface="Roboto"/>
              <a:cs typeface="Roboto"/>
              <a:sym typeface="Roboto"/>
            </a:endParaRPr>
          </a:p>
          <a:p>
            <a:pPr indent="0" lvl="0" marL="0" rtl="0" algn="l">
              <a:lnSpc>
                <a:spcPct val="140000"/>
              </a:lnSpc>
              <a:spcBef>
                <a:spcPts val="1000"/>
              </a:spcBef>
              <a:spcAft>
                <a:spcPts val="0"/>
              </a:spcAft>
              <a:buNone/>
            </a:pPr>
            <a:r>
              <a:rPr lang="fr" sz="1100">
                <a:solidFill>
                  <a:srgbClr val="666666"/>
                </a:solidFill>
                <a:latin typeface="Roboto"/>
                <a:ea typeface="Roboto"/>
                <a:cs typeface="Roboto"/>
                <a:sym typeface="Roboto"/>
              </a:rPr>
              <a:t>Nous utilisons la </a:t>
            </a:r>
            <a:r>
              <a:rPr lang="fr" sz="1100">
                <a:solidFill>
                  <a:srgbClr val="666666"/>
                </a:solidFill>
                <a:latin typeface="Roboto"/>
                <a:ea typeface="Roboto"/>
                <a:cs typeface="Roboto"/>
                <a:sym typeface="Roboto"/>
              </a:rPr>
              <a:t>deuxième méthode avec la métrique AUROC, elle permet une plus grande flexibilité si la fonction coût venait à changer. </a:t>
            </a:r>
            <a:r>
              <a:rPr lang="fr"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p:txBody>
      </p:sp>
      <p:sp>
        <p:nvSpPr>
          <p:cNvPr id="482" name="Google Shape;482;p33"/>
          <p:cNvSpPr txBox="1"/>
          <p:nvPr/>
        </p:nvSpPr>
        <p:spPr>
          <a:xfrm>
            <a:off x="1605950" y="3493150"/>
            <a:ext cx="4262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66"/>
              <a:t>Fonction coût et métrique d’évaluation</a:t>
            </a:r>
            <a:endParaRPr sz="2566"/>
          </a:p>
          <a:p>
            <a:pPr indent="0" lvl="0" marL="0" rtl="0" algn="l">
              <a:spcBef>
                <a:spcPts val="0"/>
              </a:spcBef>
              <a:spcAft>
                <a:spcPts val="0"/>
              </a:spcAft>
              <a:buNone/>
            </a:pPr>
            <a:r>
              <a:rPr lang="fr" sz="2088"/>
              <a:t>Déterminer le seuil optimal</a:t>
            </a:r>
            <a:endParaRPr sz="2088"/>
          </a:p>
        </p:txBody>
      </p:sp>
      <p:sp>
        <p:nvSpPr>
          <p:cNvPr id="488" name="Google Shape;488;p34"/>
          <p:cNvSpPr txBox="1"/>
          <p:nvPr>
            <p:ph idx="1" type="body"/>
          </p:nvPr>
        </p:nvSpPr>
        <p:spPr>
          <a:xfrm>
            <a:off x="149275" y="1737550"/>
            <a:ext cx="3462300" cy="3143700"/>
          </a:xfrm>
          <a:prstGeom prst="rect">
            <a:avLst/>
          </a:prstGeom>
        </p:spPr>
        <p:txBody>
          <a:bodyPr anchorCtr="0" anchor="t" bIns="91425" lIns="91425" spcFirstLastPara="1" rIns="91425" wrap="square" tIns="91425">
            <a:normAutofit/>
          </a:bodyPr>
          <a:lstStyle/>
          <a:p>
            <a:pPr indent="0" lvl="0" marL="0" rtl="0" algn="l">
              <a:lnSpc>
                <a:spcPct val="140000"/>
              </a:lnSpc>
              <a:spcBef>
                <a:spcPts val="1000"/>
              </a:spcBef>
              <a:spcAft>
                <a:spcPts val="0"/>
              </a:spcAft>
              <a:buNone/>
            </a:pPr>
            <a:r>
              <a:rPr lang="fr" sz="1100">
                <a:solidFill>
                  <a:srgbClr val="666666"/>
                </a:solidFill>
                <a:latin typeface="Roboto"/>
                <a:ea typeface="Roboto"/>
                <a:cs typeface="Roboto"/>
                <a:sym typeface="Roboto"/>
              </a:rPr>
              <a:t>Constatons que lorsque le seuil d’acceptation est à 0 alors tous les clients sont refusés. A l'inverse, quand il est à 1, tous les clients sont acceptés. Dans cet exemple, le seuil qui maximise la fonction est 0.08 et donc qu’un crédit sera accordé si la probabilité qu’un client fasse défaut est inférieure à 8%.</a:t>
            </a:r>
            <a:endParaRPr sz="1100">
              <a:solidFill>
                <a:srgbClr val="666666"/>
              </a:solidFill>
              <a:latin typeface="Roboto"/>
              <a:ea typeface="Roboto"/>
              <a:cs typeface="Roboto"/>
              <a:sym typeface="Roboto"/>
            </a:endParaRPr>
          </a:p>
          <a:p>
            <a:pPr indent="0" lvl="0" marL="0" rtl="0" algn="l">
              <a:spcBef>
                <a:spcPts val="0"/>
              </a:spcBef>
              <a:spcAft>
                <a:spcPts val="1200"/>
              </a:spcAft>
              <a:buNone/>
            </a:pPr>
            <a:r>
              <a:t/>
            </a:r>
            <a:endParaRPr/>
          </a:p>
        </p:txBody>
      </p:sp>
      <p:pic>
        <p:nvPicPr>
          <p:cNvPr id="489" name="Google Shape;489;p34"/>
          <p:cNvPicPr preferRelativeResize="0"/>
          <p:nvPr/>
        </p:nvPicPr>
        <p:blipFill>
          <a:blip r:embed="rId3">
            <a:alphaModFix/>
          </a:blip>
          <a:stretch>
            <a:fillRect/>
          </a:stretch>
        </p:blipFill>
        <p:spPr>
          <a:xfrm>
            <a:off x="4481850" y="1640438"/>
            <a:ext cx="4204506" cy="3240825"/>
          </a:xfrm>
          <a:prstGeom prst="rect">
            <a:avLst/>
          </a:prstGeom>
          <a:noFill/>
          <a:ln>
            <a:noFill/>
          </a:ln>
        </p:spPr>
      </p:pic>
      <p:cxnSp>
        <p:nvCxnSpPr>
          <p:cNvPr id="490" name="Google Shape;490;p34"/>
          <p:cNvCxnSpPr/>
          <p:nvPr/>
        </p:nvCxnSpPr>
        <p:spPr>
          <a:xfrm>
            <a:off x="5343325" y="1953800"/>
            <a:ext cx="407100" cy="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34"/>
          <p:cNvCxnSpPr/>
          <p:nvPr/>
        </p:nvCxnSpPr>
        <p:spPr>
          <a:xfrm>
            <a:off x="5513525" y="1983400"/>
            <a:ext cx="0" cy="2049900"/>
          </a:xfrm>
          <a:prstGeom prst="straightConnector1">
            <a:avLst/>
          </a:prstGeom>
          <a:noFill/>
          <a:ln cap="flat" cmpd="sng" w="9525">
            <a:solidFill>
              <a:schemeClr val="dk2"/>
            </a:solidFill>
            <a:prstDash val="solid"/>
            <a:round/>
            <a:headEnd len="med" w="med" type="none"/>
            <a:tailEnd len="med" w="med" type="none"/>
          </a:ln>
        </p:spPr>
      </p:cxnSp>
      <p:sp>
        <p:nvSpPr>
          <p:cNvPr id="492" name="Google Shape;492;p34"/>
          <p:cNvSpPr txBox="1"/>
          <p:nvPr/>
        </p:nvSpPr>
        <p:spPr>
          <a:xfrm>
            <a:off x="5343325" y="4062900"/>
            <a:ext cx="4262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Nunito"/>
                <a:ea typeface="Nunito"/>
                <a:cs typeface="Nunito"/>
                <a:sym typeface="Nunito"/>
              </a:rPr>
              <a:t>0.08</a:t>
            </a:r>
            <a:endParaRPr sz="9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788"/>
              <a:t>Fonction coût et métrique d’évaluation</a:t>
            </a:r>
            <a:endParaRPr sz="2788"/>
          </a:p>
          <a:p>
            <a:pPr indent="0" lvl="0" marL="0" rtl="0" algn="l">
              <a:spcBef>
                <a:spcPts val="0"/>
              </a:spcBef>
              <a:spcAft>
                <a:spcPts val="0"/>
              </a:spcAft>
              <a:buNone/>
            </a:pPr>
            <a:r>
              <a:rPr lang="fr" sz="1966"/>
              <a:t>Influence du seuil sur les vrais positifs</a:t>
            </a:r>
            <a:endParaRPr sz="1966"/>
          </a:p>
        </p:txBody>
      </p:sp>
      <p:pic>
        <p:nvPicPr>
          <p:cNvPr id="498" name="Google Shape;498;p35"/>
          <p:cNvPicPr preferRelativeResize="0"/>
          <p:nvPr/>
        </p:nvPicPr>
        <p:blipFill>
          <a:blip r:embed="rId3">
            <a:alphaModFix/>
          </a:blip>
          <a:stretch>
            <a:fillRect/>
          </a:stretch>
        </p:blipFill>
        <p:spPr>
          <a:xfrm>
            <a:off x="218075" y="1990050"/>
            <a:ext cx="3899375" cy="3057225"/>
          </a:xfrm>
          <a:prstGeom prst="rect">
            <a:avLst/>
          </a:prstGeom>
          <a:noFill/>
          <a:ln>
            <a:noFill/>
          </a:ln>
        </p:spPr>
      </p:pic>
      <p:pic>
        <p:nvPicPr>
          <p:cNvPr id="499" name="Google Shape;499;p35"/>
          <p:cNvPicPr preferRelativeResize="0"/>
          <p:nvPr/>
        </p:nvPicPr>
        <p:blipFill>
          <a:blip r:embed="rId4">
            <a:alphaModFix/>
          </a:blip>
          <a:stretch>
            <a:fillRect/>
          </a:stretch>
        </p:blipFill>
        <p:spPr>
          <a:xfrm>
            <a:off x="4869300" y="1898250"/>
            <a:ext cx="4133552" cy="3240825"/>
          </a:xfrm>
          <a:prstGeom prst="rect">
            <a:avLst/>
          </a:prstGeom>
          <a:noFill/>
          <a:ln>
            <a:noFill/>
          </a:ln>
        </p:spPr>
      </p:pic>
      <p:sp>
        <p:nvSpPr>
          <p:cNvPr id="500" name="Google Shape;500;p35"/>
          <p:cNvSpPr txBox="1"/>
          <p:nvPr/>
        </p:nvSpPr>
        <p:spPr>
          <a:xfrm>
            <a:off x="932500" y="15978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Avec le seuil par </a:t>
            </a:r>
            <a:r>
              <a:rPr lang="fr">
                <a:latin typeface="Nunito"/>
                <a:ea typeface="Nunito"/>
                <a:cs typeface="Nunito"/>
                <a:sym typeface="Nunito"/>
              </a:rPr>
              <a:t>défaut</a:t>
            </a:r>
            <a:r>
              <a:rPr lang="fr">
                <a:latin typeface="Nunito"/>
                <a:ea typeface="Nunito"/>
                <a:cs typeface="Nunito"/>
                <a:sym typeface="Nunito"/>
              </a:rPr>
              <a:t> à 0.5</a:t>
            </a:r>
            <a:endParaRPr>
              <a:latin typeface="Nunito"/>
              <a:ea typeface="Nunito"/>
              <a:cs typeface="Nunito"/>
              <a:sym typeface="Nunito"/>
            </a:endParaRPr>
          </a:p>
        </p:txBody>
      </p:sp>
      <p:sp>
        <p:nvSpPr>
          <p:cNvPr id="501" name="Google Shape;501;p35"/>
          <p:cNvSpPr txBox="1"/>
          <p:nvPr/>
        </p:nvSpPr>
        <p:spPr>
          <a:xfrm>
            <a:off x="5502900" y="1546875"/>
            <a:ext cx="36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Avec le seuil optimal à 0.08</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Interprétabilité du modèle</a:t>
            </a:r>
            <a:endParaRPr/>
          </a:p>
          <a:p>
            <a:pPr indent="0" lvl="0" marL="0" rtl="0" algn="l">
              <a:spcBef>
                <a:spcPts val="0"/>
              </a:spcBef>
              <a:spcAft>
                <a:spcPts val="0"/>
              </a:spcAft>
              <a:buNone/>
            </a:pPr>
            <a:r>
              <a:t/>
            </a:r>
            <a:endParaRPr/>
          </a:p>
        </p:txBody>
      </p:sp>
      <p:pic>
        <p:nvPicPr>
          <p:cNvPr id="507" name="Google Shape;507;p36"/>
          <p:cNvPicPr preferRelativeResize="0"/>
          <p:nvPr/>
        </p:nvPicPr>
        <p:blipFill>
          <a:blip r:embed="rId3">
            <a:alphaModFix/>
          </a:blip>
          <a:stretch>
            <a:fillRect/>
          </a:stretch>
        </p:blipFill>
        <p:spPr>
          <a:xfrm>
            <a:off x="4175524" y="1276588"/>
            <a:ext cx="4968476" cy="3699726"/>
          </a:xfrm>
          <a:prstGeom prst="rect">
            <a:avLst/>
          </a:prstGeom>
          <a:noFill/>
          <a:ln>
            <a:noFill/>
          </a:ln>
        </p:spPr>
      </p:pic>
      <p:pic>
        <p:nvPicPr>
          <p:cNvPr id="508" name="Google Shape;508;p36"/>
          <p:cNvPicPr preferRelativeResize="0"/>
          <p:nvPr/>
        </p:nvPicPr>
        <p:blipFill>
          <a:blip r:embed="rId4">
            <a:alphaModFix/>
          </a:blip>
          <a:stretch>
            <a:fillRect/>
          </a:stretch>
        </p:blipFill>
        <p:spPr>
          <a:xfrm>
            <a:off x="88475" y="1990100"/>
            <a:ext cx="4027826" cy="23505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Déploiement de l’application </a:t>
            </a:r>
            <a:endParaRPr/>
          </a:p>
        </p:txBody>
      </p:sp>
      <p:sp>
        <p:nvSpPr>
          <p:cNvPr id="514" name="Google Shape;514;p37"/>
          <p:cNvSpPr txBox="1"/>
          <p:nvPr/>
        </p:nvSpPr>
        <p:spPr>
          <a:xfrm>
            <a:off x="1045825" y="1597875"/>
            <a:ext cx="464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latin typeface="Nunito"/>
                <a:ea typeface="Nunito"/>
                <a:cs typeface="Nunito"/>
                <a:sym typeface="Nunito"/>
              </a:rPr>
              <a:t>API</a:t>
            </a:r>
            <a:endParaRPr sz="3000">
              <a:latin typeface="Nunito"/>
              <a:ea typeface="Nunito"/>
              <a:cs typeface="Nunito"/>
              <a:sym typeface="Nunito"/>
            </a:endParaRPr>
          </a:p>
        </p:txBody>
      </p:sp>
      <p:sp>
        <p:nvSpPr>
          <p:cNvPr id="515" name="Google Shape;515;p37"/>
          <p:cNvSpPr txBox="1"/>
          <p:nvPr/>
        </p:nvSpPr>
        <p:spPr>
          <a:xfrm>
            <a:off x="5353125" y="1564000"/>
            <a:ext cx="39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3000">
                <a:latin typeface="Nunito"/>
                <a:ea typeface="Nunito"/>
                <a:cs typeface="Nunito"/>
                <a:sym typeface="Nunito"/>
              </a:rPr>
              <a:t>DASHBOARD</a:t>
            </a:r>
            <a:endParaRPr sz="3000">
              <a:latin typeface="Nunito"/>
              <a:ea typeface="Nunito"/>
              <a:cs typeface="Nunito"/>
              <a:sym typeface="Nunito"/>
            </a:endParaRPr>
          </a:p>
        </p:txBody>
      </p:sp>
      <p:pic>
        <p:nvPicPr>
          <p:cNvPr id="516" name="Google Shape;516;p37"/>
          <p:cNvPicPr preferRelativeResize="0"/>
          <p:nvPr/>
        </p:nvPicPr>
        <p:blipFill>
          <a:blip r:embed="rId3">
            <a:alphaModFix/>
          </a:blip>
          <a:stretch>
            <a:fillRect/>
          </a:stretch>
        </p:blipFill>
        <p:spPr>
          <a:xfrm>
            <a:off x="103390" y="2413925"/>
            <a:ext cx="1634535" cy="858125"/>
          </a:xfrm>
          <a:prstGeom prst="rect">
            <a:avLst/>
          </a:prstGeom>
          <a:noFill/>
          <a:ln>
            <a:noFill/>
          </a:ln>
        </p:spPr>
      </p:pic>
      <p:pic>
        <p:nvPicPr>
          <p:cNvPr id="517" name="Google Shape;517;p37"/>
          <p:cNvPicPr preferRelativeResize="0"/>
          <p:nvPr/>
        </p:nvPicPr>
        <p:blipFill>
          <a:blip r:embed="rId4">
            <a:alphaModFix/>
          </a:blip>
          <a:stretch>
            <a:fillRect/>
          </a:stretch>
        </p:blipFill>
        <p:spPr>
          <a:xfrm>
            <a:off x="5501250" y="2199400"/>
            <a:ext cx="2246100" cy="1173600"/>
          </a:xfrm>
          <a:prstGeom prst="rect">
            <a:avLst/>
          </a:prstGeom>
          <a:noFill/>
          <a:ln>
            <a:noFill/>
          </a:ln>
        </p:spPr>
      </p:pic>
      <p:pic>
        <p:nvPicPr>
          <p:cNvPr id="518" name="Google Shape;518;p37"/>
          <p:cNvPicPr preferRelativeResize="0"/>
          <p:nvPr/>
        </p:nvPicPr>
        <p:blipFill>
          <a:blip r:embed="rId5">
            <a:alphaModFix/>
          </a:blip>
          <a:stretch>
            <a:fillRect/>
          </a:stretch>
        </p:blipFill>
        <p:spPr>
          <a:xfrm>
            <a:off x="1490150" y="2439825"/>
            <a:ext cx="1768725" cy="692749"/>
          </a:xfrm>
          <a:prstGeom prst="rect">
            <a:avLst/>
          </a:prstGeom>
          <a:noFill/>
          <a:ln>
            <a:noFill/>
          </a:ln>
        </p:spPr>
      </p:pic>
      <p:pic>
        <p:nvPicPr>
          <p:cNvPr id="519" name="Google Shape;519;p37"/>
          <p:cNvPicPr preferRelativeResize="0"/>
          <p:nvPr/>
        </p:nvPicPr>
        <p:blipFill>
          <a:blip r:embed="rId6">
            <a:alphaModFix/>
          </a:blip>
          <a:stretch>
            <a:fillRect/>
          </a:stretch>
        </p:blipFill>
        <p:spPr>
          <a:xfrm>
            <a:off x="3495700" y="2286154"/>
            <a:ext cx="1768724" cy="1000095"/>
          </a:xfrm>
          <a:prstGeom prst="rect">
            <a:avLst/>
          </a:prstGeom>
          <a:noFill/>
          <a:ln>
            <a:noFill/>
          </a:ln>
        </p:spPr>
      </p:pic>
      <p:sp>
        <p:nvSpPr>
          <p:cNvPr id="520" name="Google Shape;520;p37"/>
          <p:cNvSpPr txBox="1"/>
          <p:nvPr/>
        </p:nvSpPr>
        <p:spPr>
          <a:xfrm>
            <a:off x="-26200" y="3974525"/>
            <a:ext cx="44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https://github.com/MatthieuGschwend/flask-exemple</a:t>
            </a:r>
            <a:endParaRPr/>
          </a:p>
        </p:txBody>
      </p:sp>
      <p:sp>
        <p:nvSpPr>
          <p:cNvPr id="521" name="Google Shape;521;p37"/>
          <p:cNvSpPr txBox="1"/>
          <p:nvPr/>
        </p:nvSpPr>
        <p:spPr>
          <a:xfrm>
            <a:off x="0" y="4622375"/>
            <a:ext cx="530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https://matthieugschwend-projet7app-app-9stvn7.streamlit.app/</a:t>
            </a:r>
            <a:endParaRPr/>
          </a:p>
        </p:txBody>
      </p:sp>
      <p:sp>
        <p:nvSpPr>
          <p:cNvPr id="522" name="Google Shape;522;p37"/>
          <p:cNvSpPr txBox="1"/>
          <p:nvPr/>
        </p:nvSpPr>
        <p:spPr>
          <a:xfrm>
            <a:off x="-12" y="4264750"/>
            <a:ext cx="48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Nunito"/>
                <a:ea typeface="Nunito"/>
                <a:cs typeface="Nunito"/>
                <a:sym typeface="Nunito"/>
              </a:rPr>
              <a:t>https://github.com/MatthieuGschwend/projet7app</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291" name="Google Shape;291;p15"/>
          <p:cNvSpPr txBox="1"/>
          <p:nvPr/>
        </p:nvSpPr>
        <p:spPr>
          <a:xfrm>
            <a:off x="2307950" y="1123600"/>
            <a:ext cx="5366400" cy="3868800"/>
          </a:xfrm>
          <a:prstGeom prst="rect">
            <a:avLst/>
          </a:prstGeom>
          <a:noFill/>
          <a:ln cap="flat" cmpd="sng" w="9525">
            <a:solidFill>
              <a:srgbClr val="0B6374"/>
            </a:solidFill>
            <a:prstDash val="dot"/>
            <a:round/>
            <a:headEnd len="sm" w="sm" type="none"/>
            <a:tailEnd len="sm" w="sm" type="none"/>
          </a:ln>
        </p:spPr>
        <p:txBody>
          <a:bodyPr anchorCtr="0" anchor="t" bIns="91425" lIns="91425" spcFirstLastPara="1" rIns="91425" wrap="square" tIns="91425">
            <a:normAutofit fontScale="25000" lnSpcReduction="20000"/>
          </a:bodyPr>
          <a:lstStyle/>
          <a:p>
            <a:pPr indent="-353355" lvl="0" marL="457200" rtl="0" algn="l">
              <a:lnSpc>
                <a:spcPct val="115000"/>
              </a:lnSpc>
              <a:spcBef>
                <a:spcPts val="0"/>
              </a:spcBef>
              <a:spcAft>
                <a:spcPts val="0"/>
              </a:spcAft>
              <a:buClr>
                <a:srgbClr val="424242"/>
              </a:buClr>
              <a:buSzPct val="100000"/>
              <a:buFont typeface="Georgia"/>
              <a:buAutoNum type="arabicPeriod"/>
            </a:pPr>
            <a:r>
              <a:rPr lang="fr" sz="7858" u="sng">
                <a:solidFill>
                  <a:srgbClr val="424242"/>
                </a:solidFill>
                <a:latin typeface="Georgia"/>
                <a:ea typeface="Georgia"/>
                <a:cs typeface="Georgia"/>
                <a:sym typeface="Georgia"/>
              </a:rPr>
              <a:t>Création d’un jeu de donnée </a:t>
            </a:r>
            <a:r>
              <a:rPr lang="fr" sz="7858" u="sng">
                <a:solidFill>
                  <a:srgbClr val="424242"/>
                </a:solidFill>
                <a:latin typeface="Georgia"/>
                <a:ea typeface="Georgia"/>
                <a:cs typeface="Georgia"/>
                <a:sym typeface="Georgia"/>
              </a:rPr>
              <a:t>exploitable</a:t>
            </a:r>
            <a:endParaRPr sz="7858" u="sng">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Description des jeux de données</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Traitement des jeux de données</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Création et </a:t>
            </a:r>
            <a:r>
              <a:rPr lang="fr" sz="7858">
                <a:solidFill>
                  <a:srgbClr val="424242"/>
                </a:solidFill>
                <a:latin typeface="Georgia"/>
                <a:ea typeface="Georgia"/>
                <a:cs typeface="Georgia"/>
                <a:sym typeface="Georgia"/>
              </a:rPr>
              <a:t>Sélection</a:t>
            </a:r>
            <a:r>
              <a:rPr lang="fr" sz="7858">
                <a:solidFill>
                  <a:srgbClr val="424242"/>
                </a:solidFill>
                <a:latin typeface="Georgia"/>
                <a:ea typeface="Georgia"/>
                <a:cs typeface="Georgia"/>
                <a:sym typeface="Georgia"/>
              </a:rPr>
              <a:t> des variables</a:t>
            </a:r>
            <a:endParaRPr sz="7858">
              <a:solidFill>
                <a:srgbClr val="424242"/>
              </a:solidFill>
              <a:latin typeface="Georgia"/>
              <a:ea typeface="Georgia"/>
              <a:cs typeface="Georgia"/>
              <a:sym typeface="Georgia"/>
            </a:endParaRPr>
          </a:p>
          <a:p>
            <a:pPr indent="-353355" lvl="0" marL="457200" rtl="0" algn="l">
              <a:lnSpc>
                <a:spcPct val="115000"/>
              </a:lnSpc>
              <a:spcBef>
                <a:spcPts val="0"/>
              </a:spcBef>
              <a:spcAft>
                <a:spcPts val="0"/>
              </a:spcAft>
              <a:buClr>
                <a:srgbClr val="424242"/>
              </a:buClr>
              <a:buSzPct val="100000"/>
              <a:buFont typeface="Georgia"/>
              <a:buAutoNum type="arabicPeriod"/>
            </a:pPr>
            <a:r>
              <a:rPr lang="fr" sz="7858" u="sng">
                <a:solidFill>
                  <a:srgbClr val="424242"/>
                </a:solidFill>
                <a:latin typeface="Georgia"/>
                <a:ea typeface="Georgia"/>
                <a:cs typeface="Georgia"/>
                <a:sym typeface="Georgia"/>
              </a:rPr>
              <a:t>Classification supervisée</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Méthode de resampling </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Validation croisée </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Fonction coût et métrique d’évaluation</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Résultats  </a:t>
            </a:r>
            <a:endParaRPr sz="7858">
              <a:solidFill>
                <a:srgbClr val="424242"/>
              </a:solidFill>
              <a:latin typeface="Georgia"/>
              <a:ea typeface="Georgia"/>
              <a:cs typeface="Georgia"/>
              <a:sym typeface="Georgia"/>
            </a:endParaRPr>
          </a:p>
          <a:p>
            <a:pPr indent="-353355" lvl="0" marL="457200" rtl="0" algn="l">
              <a:lnSpc>
                <a:spcPct val="115000"/>
              </a:lnSpc>
              <a:spcBef>
                <a:spcPts val="0"/>
              </a:spcBef>
              <a:spcAft>
                <a:spcPts val="0"/>
              </a:spcAft>
              <a:buClr>
                <a:srgbClr val="424242"/>
              </a:buClr>
              <a:buSzPct val="100000"/>
              <a:buFont typeface="Georgia"/>
              <a:buAutoNum type="arabicPeriod"/>
            </a:pPr>
            <a:r>
              <a:rPr lang="fr" sz="7858" u="sng">
                <a:solidFill>
                  <a:srgbClr val="424242"/>
                </a:solidFill>
                <a:latin typeface="Georgia"/>
                <a:ea typeface="Georgia"/>
                <a:cs typeface="Georgia"/>
                <a:sym typeface="Georgia"/>
              </a:rPr>
              <a:t>Interprétabilité du modèle</a:t>
            </a:r>
            <a:endParaRPr sz="7858" u="sng">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Interprétabilité locale</a:t>
            </a:r>
            <a:endParaRPr sz="7858">
              <a:solidFill>
                <a:srgbClr val="424242"/>
              </a:solidFill>
              <a:latin typeface="Georgia"/>
              <a:ea typeface="Georgia"/>
              <a:cs typeface="Georgia"/>
              <a:sym typeface="Georgia"/>
            </a:endParaRPr>
          </a:p>
          <a:p>
            <a:pPr indent="-353355" lvl="1" marL="914400" rtl="0" algn="l">
              <a:lnSpc>
                <a:spcPct val="115000"/>
              </a:lnSpc>
              <a:spcBef>
                <a:spcPts val="0"/>
              </a:spcBef>
              <a:spcAft>
                <a:spcPts val="0"/>
              </a:spcAft>
              <a:buClr>
                <a:srgbClr val="424242"/>
              </a:buClr>
              <a:buSzPct val="100000"/>
              <a:buFont typeface="Georgia"/>
              <a:buAutoNum type="arabicPeriod"/>
            </a:pPr>
            <a:r>
              <a:rPr lang="fr" sz="7858">
                <a:solidFill>
                  <a:srgbClr val="424242"/>
                </a:solidFill>
                <a:latin typeface="Georgia"/>
                <a:ea typeface="Georgia"/>
                <a:cs typeface="Georgia"/>
                <a:sym typeface="Georgia"/>
              </a:rPr>
              <a:t>Interprétabilité globale</a:t>
            </a:r>
            <a:endParaRPr sz="7858">
              <a:solidFill>
                <a:srgbClr val="424242"/>
              </a:solidFill>
              <a:latin typeface="Georgia"/>
              <a:ea typeface="Georgia"/>
              <a:cs typeface="Georgia"/>
              <a:sym typeface="Georgia"/>
            </a:endParaRPr>
          </a:p>
          <a:p>
            <a:pPr indent="-353355" lvl="0" marL="457200" rtl="0" algn="l">
              <a:lnSpc>
                <a:spcPct val="115000"/>
              </a:lnSpc>
              <a:spcBef>
                <a:spcPts val="0"/>
              </a:spcBef>
              <a:spcAft>
                <a:spcPts val="0"/>
              </a:spcAft>
              <a:buClr>
                <a:srgbClr val="424242"/>
              </a:buClr>
              <a:buSzPct val="100000"/>
              <a:buFont typeface="Georgia"/>
              <a:buAutoNum type="arabicPeriod"/>
            </a:pPr>
            <a:r>
              <a:rPr lang="fr" sz="7858" u="sng">
                <a:solidFill>
                  <a:srgbClr val="424242"/>
                </a:solidFill>
                <a:latin typeface="Georgia"/>
                <a:ea typeface="Georgia"/>
                <a:cs typeface="Georgia"/>
                <a:sym typeface="Georgia"/>
              </a:rPr>
              <a:t>Déploiement de l’application  </a:t>
            </a:r>
            <a:br>
              <a:rPr lang="fr" sz="7858" u="sng">
                <a:solidFill>
                  <a:srgbClr val="424242"/>
                </a:solidFill>
                <a:latin typeface="Georgia"/>
                <a:ea typeface="Georgia"/>
                <a:cs typeface="Georgia"/>
                <a:sym typeface="Georgia"/>
              </a:rPr>
            </a:br>
            <a:endParaRPr sz="7858" u="sng">
              <a:solidFill>
                <a:srgbClr val="424242"/>
              </a:solidFill>
              <a:latin typeface="Georgia"/>
              <a:ea typeface="Georgia"/>
              <a:cs typeface="Georgia"/>
              <a:sym typeface="Georgia"/>
            </a:endParaRPr>
          </a:p>
          <a:p>
            <a:pPr indent="0" lvl="0" marL="0" rtl="0" algn="l">
              <a:lnSpc>
                <a:spcPct val="115000"/>
              </a:lnSpc>
              <a:spcBef>
                <a:spcPts val="1200"/>
              </a:spcBef>
              <a:spcAft>
                <a:spcPts val="0"/>
              </a:spcAft>
              <a:buNone/>
            </a:pPr>
            <a:br>
              <a:rPr lang="fr" sz="1300">
                <a:solidFill>
                  <a:srgbClr val="424242"/>
                </a:solidFill>
                <a:latin typeface="Nunito"/>
                <a:ea typeface="Nunito"/>
                <a:cs typeface="Nunito"/>
                <a:sym typeface="Nunito"/>
              </a:rPr>
            </a:b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br>
              <a:rPr lang="fr" sz="1300">
                <a:solidFill>
                  <a:srgbClr val="424242"/>
                </a:solidFill>
                <a:latin typeface="Nunito"/>
                <a:ea typeface="Nunito"/>
                <a:cs typeface="Nunito"/>
                <a:sym typeface="Nunito"/>
              </a:rPr>
            </a:b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Description des jeux de données</a:t>
            </a:r>
            <a:endParaRPr/>
          </a:p>
        </p:txBody>
      </p:sp>
      <p:sp>
        <p:nvSpPr>
          <p:cNvPr id="297" name="Google Shape;297;p16"/>
          <p:cNvSpPr txBox="1"/>
          <p:nvPr>
            <p:ph idx="1" type="body"/>
          </p:nvPr>
        </p:nvSpPr>
        <p:spPr>
          <a:xfrm>
            <a:off x="1184750" y="1396325"/>
            <a:ext cx="7030500" cy="27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Nous avons à notre disposition 8 jeux de données. </a:t>
            </a:r>
            <a:endParaRPr/>
          </a:p>
          <a:p>
            <a:pPr indent="0" lvl="0" marL="0" rtl="0" algn="l">
              <a:spcBef>
                <a:spcPts val="1200"/>
              </a:spcBef>
              <a:spcAft>
                <a:spcPts val="1200"/>
              </a:spcAft>
              <a:buNone/>
            </a:pPr>
            <a:r>
              <a:t/>
            </a:r>
            <a:endParaRPr/>
          </a:p>
        </p:txBody>
      </p:sp>
      <p:grpSp>
        <p:nvGrpSpPr>
          <p:cNvPr id="298" name="Google Shape;298;p16"/>
          <p:cNvGrpSpPr/>
          <p:nvPr/>
        </p:nvGrpSpPr>
        <p:grpSpPr>
          <a:xfrm>
            <a:off x="32247" y="1820650"/>
            <a:ext cx="8086196" cy="751094"/>
            <a:chOff x="105035" y="2322567"/>
            <a:chExt cx="7815015" cy="643500"/>
          </a:xfrm>
        </p:grpSpPr>
        <p:sp>
          <p:nvSpPr>
            <p:cNvPr id="299" name="Google Shape;299;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2365075" y="23957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a:ea typeface="Roboto"/>
                  <a:cs typeface="Roboto"/>
                  <a:sym typeface="Roboto"/>
                </a:rPr>
                <a:t>Informations sur le client et le prêt (passé). La colonne target indique s’il est ou non remboursé 0 / 1</a:t>
              </a:r>
              <a:endParaRPr sz="1000">
                <a:solidFill>
                  <a:srgbClr val="FFFFFF"/>
                </a:solidFill>
                <a:latin typeface="Roboto"/>
                <a:ea typeface="Roboto"/>
                <a:cs typeface="Roboto"/>
                <a:sym typeface="Roboto"/>
              </a:endParaRPr>
            </a:p>
          </p:txBody>
        </p:sp>
        <p:sp>
          <p:nvSpPr>
            <p:cNvPr id="303" name="Google Shape;303;p16"/>
            <p:cNvSpPr/>
            <p:nvPr/>
          </p:nvSpPr>
          <p:spPr>
            <a:xfrm>
              <a:off x="4387849" y="2323746"/>
              <a:ext cx="3532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24,8%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307511 lignes et 122 colonnes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t/>
              </a:r>
              <a:endParaRPr sz="800">
                <a:solidFill>
                  <a:srgbClr val="A72A1E"/>
                </a:solidFill>
                <a:latin typeface="Roboto"/>
                <a:ea typeface="Roboto"/>
                <a:cs typeface="Roboto"/>
                <a:sym typeface="Roboto"/>
              </a:endParaRPr>
            </a:p>
          </p:txBody>
        </p:sp>
        <p:sp>
          <p:nvSpPr>
            <p:cNvPr id="304" name="Google Shape;304;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Application_train</a:t>
              </a:r>
              <a:endParaRPr sz="1700">
                <a:solidFill>
                  <a:srgbClr val="FFFFFF"/>
                </a:solidFill>
                <a:latin typeface="Roboto Thin"/>
                <a:ea typeface="Roboto Thin"/>
                <a:cs typeface="Roboto Thin"/>
                <a:sym typeface="Roboto Thin"/>
              </a:endParaRPr>
            </a:p>
          </p:txBody>
        </p:sp>
      </p:grpSp>
      <p:grpSp>
        <p:nvGrpSpPr>
          <p:cNvPr id="306" name="Google Shape;306;p16"/>
          <p:cNvGrpSpPr/>
          <p:nvPr/>
        </p:nvGrpSpPr>
        <p:grpSpPr>
          <a:xfrm>
            <a:off x="32247" y="2571750"/>
            <a:ext cx="7949926" cy="751094"/>
            <a:chOff x="105035" y="2322567"/>
            <a:chExt cx="7683315" cy="643500"/>
          </a:xfrm>
        </p:grpSpPr>
        <p:sp>
          <p:nvSpPr>
            <p:cNvPr id="307" name="Google Shape;307;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365075" y="24701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chemeClr val="lt1"/>
                  </a:solidFill>
                  <a:latin typeface="Roboto"/>
                  <a:ea typeface="Roboto"/>
                  <a:cs typeface="Roboto"/>
                  <a:sym typeface="Roboto"/>
                </a:rPr>
                <a:t>Informations sur le client et le prêt (à prédire). </a:t>
              </a:r>
              <a:endParaRPr sz="1000">
                <a:solidFill>
                  <a:srgbClr val="FFFFFF"/>
                </a:solidFill>
                <a:latin typeface="Roboto"/>
                <a:ea typeface="Roboto"/>
                <a:cs typeface="Roboto"/>
                <a:sym typeface="Roboto"/>
              </a:endParaRPr>
            </a:p>
          </p:txBody>
        </p:sp>
        <p:sp>
          <p:nvSpPr>
            <p:cNvPr id="311" name="Google Shape;311;p16"/>
            <p:cNvSpPr/>
            <p:nvPr/>
          </p:nvSpPr>
          <p:spPr>
            <a:xfrm>
              <a:off x="4387849" y="2323746"/>
              <a:ext cx="34005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23.8%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48744 lignes et 121 colonnes</a:t>
              </a:r>
              <a:endParaRPr sz="800">
                <a:solidFill>
                  <a:srgbClr val="A72A1E"/>
                </a:solidFill>
                <a:latin typeface="Roboto"/>
                <a:ea typeface="Roboto"/>
                <a:cs typeface="Roboto"/>
                <a:sym typeface="Roboto"/>
              </a:endParaRPr>
            </a:p>
          </p:txBody>
        </p:sp>
        <p:sp>
          <p:nvSpPr>
            <p:cNvPr id="312" name="Google Shape;312;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Application_test</a:t>
              </a:r>
              <a:endParaRPr sz="1700">
                <a:solidFill>
                  <a:srgbClr val="FFFFFF"/>
                </a:solidFill>
                <a:latin typeface="Roboto Thin"/>
                <a:ea typeface="Roboto Thin"/>
                <a:cs typeface="Roboto Thin"/>
                <a:sym typeface="Roboto Thin"/>
              </a:endParaRPr>
            </a:p>
          </p:txBody>
        </p:sp>
      </p:grpSp>
      <p:grpSp>
        <p:nvGrpSpPr>
          <p:cNvPr id="314" name="Google Shape;314;p16"/>
          <p:cNvGrpSpPr/>
          <p:nvPr/>
        </p:nvGrpSpPr>
        <p:grpSpPr>
          <a:xfrm>
            <a:off x="32247" y="3322850"/>
            <a:ext cx="7772498" cy="751094"/>
            <a:chOff x="105035" y="2322567"/>
            <a:chExt cx="7511838" cy="643500"/>
          </a:xfrm>
        </p:grpSpPr>
        <p:sp>
          <p:nvSpPr>
            <p:cNvPr id="315" name="Google Shape;315;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365075" y="23963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Medium"/>
                  <a:ea typeface="Roboto Medium"/>
                  <a:cs typeface="Roboto Medium"/>
                  <a:sym typeface="Roboto Medium"/>
                </a:rPr>
                <a:t>Tous les crédits antérieurs du client fournis par d'autres institutions financières</a:t>
              </a:r>
              <a:endParaRPr sz="1000">
                <a:solidFill>
                  <a:srgbClr val="FFFFFF"/>
                </a:solidFill>
                <a:latin typeface="Roboto"/>
                <a:ea typeface="Roboto"/>
                <a:cs typeface="Roboto"/>
                <a:sym typeface="Roboto"/>
              </a:endParaRPr>
            </a:p>
          </p:txBody>
        </p:sp>
        <p:sp>
          <p:nvSpPr>
            <p:cNvPr id="319" name="Google Shape;319;p16"/>
            <p:cNvSpPr/>
            <p:nvPr/>
          </p:nvSpPr>
          <p:spPr>
            <a:xfrm>
              <a:off x="4305773" y="2323167"/>
              <a:ext cx="33111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13.5%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 1716428 lignes et 17 colonnes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Pour un client il y a autant de lignes que le nombre de prêt qu’il a contracté</a:t>
              </a:r>
              <a:endParaRPr sz="800">
                <a:solidFill>
                  <a:srgbClr val="A72A1E"/>
                </a:solidFill>
                <a:latin typeface="Roboto"/>
                <a:ea typeface="Roboto"/>
                <a:cs typeface="Roboto"/>
                <a:sym typeface="Roboto"/>
              </a:endParaRPr>
            </a:p>
          </p:txBody>
        </p:sp>
        <p:sp>
          <p:nvSpPr>
            <p:cNvPr id="320" name="Google Shape;320;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Bureau</a:t>
              </a:r>
              <a:endParaRPr sz="1700">
                <a:solidFill>
                  <a:srgbClr val="FFFFFF"/>
                </a:solidFill>
                <a:latin typeface="Roboto Thin"/>
                <a:ea typeface="Roboto Thin"/>
                <a:cs typeface="Roboto Thin"/>
                <a:sym typeface="Roboto Thin"/>
              </a:endParaRPr>
            </a:p>
          </p:txBody>
        </p:sp>
      </p:grpSp>
      <p:grpSp>
        <p:nvGrpSpPr>
          <p:cNvPr id="322" name="Google Shape;322;p16"/>
          <p:cNvGrpSpPr/>
          <p:nvPr/>
        </p:nvGrpSpPr>
        <p:grpSpPr>
          <a:xfrm>
            <a:off x="32247" y="4073950"/>
            <a:ext cx="7949926" cy="751094"/>
            <a:chOff x="105035" y="2322567"/>
            <a:chExt cx="7683315" cy="643500"/>
          </a:xfrm>
        </p:grpSpPr>
        <p:sp>
          <p:nvSpPr>
            <p:cNvPr id="323" name="Google Shape;323;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2365075" y="2396952"/>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Medium"/>
                  <a:ea typeface="Roboto Medium"/>
                  <a:cs typeface="Roboto Medium"/>
                  <a:sym typeface="Roboto Medium"/>
                </a:rPr>
                <a:t>Soldes mensuels des crédits précédents dans le Credit Bureau</a:t>
              </a:r>
              <a:endParaRPr sz="1000">
                <a:solidFill>
                  <a:srgbClr val="FFFFFF"/>
                </a:solidFill>
                <a:latin typeface="Roboto"/>
                <a:ea typeface="Roboto"/>
                <a:cs typeface="Roboto"/>
                <a:sym typeface="Roboto"/>
              </a:endParaRPr>
            </a:p>
          </p:txBody>
        </p:sp>
        <p:sp>
          <p:nvSpPr>
            <p:cNvPr id="327" name="Google Shape;327;p16"/>
            <p:cNvSpPr/>
            <p:nvPr/>
          </p:nvSpPr>
          <p:spPr>
            <a:xfrm>
              <a:off x="4387849" y="2323746"/>
              <a:ext cx="34005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ne manque </a:t>
              </a:r>
              <a:r>
                <a:rPr lang="fr" sz="800">
                  <a:solidFill>
                    <a:srgbClr val="A72A1E"/>
                  </a:solidFill>
                  <a:latin typeface="Roboto"/>
                  <a:ea typeface="Roboto"/>
                  <a:cs typeface="Roboto"/>
                  <a:sym typeface="Roboto"/>
                </a:rPr>
                <a:t>aucune</a:t>
              </a:r>
              <a:r>
                <a:rPr lang="fr" sz="800">
                  <a:solidFill>
                    <a:srgbClr val="A72A1E"/>
                  </a:solidFill>
                  <a:latin typeface="Roboto"/>
                  <a:ea typeface="Roboto"/>
                  <a:cs typeface="Roboto"/>
                  <a:sym typeface="Roboto"/>
                </a:rPr>
                <a:t>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27299925 lignes et 3 colonnes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Ce tableau comporte une ligne pour chaque mois d'historique de chaque crédit antérieur rapporté au Credit Bureau</a:t>
              </a:r>
              <a:endParaRPr sz="800">
                <a:solidFill>
                  <a:srgbClr val="A72A1E"/>
                </a:solidFill>
                <a:latin typeface="Roboto"/>
                <a:ea typeface="Roboto"/>
                <a:cs typeface="Roboto"/>
                <a:sym typeface="Roboto"/>
              </a:endParaRPr>
            </a:p>
          </p:txBody>
        </p:sp>
        <p:sp>
          <p:nvSpPr>
            <p:cNvPr id="328" name="Google Shape;328;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Bureau_balance</a:t>
              </a:r>
              <a:endParaRPr sz="1700">
                <a:solidFill>
                  <a:srgbClr val="FFFFFF"/>
                </a:solidFill>
                <a:latin typeface="Roboto Thin"/>
                <a:ea typeface="Roboto Thin"/>
                <a:cs typeface="Roboto Thin"/>
                <a:sym typeface="Roboto Thi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des jeux de données</a:t>
            </a:r>
            <a:endParaRPr/>
          </a:p>
          <a:p>
            <a:pPr indent="0" lvl="0" marL="0" rtl="0" algn="l">
              <a:spcBef>
                <a:spcPts val="0"/>
              </a:spcBef>
              <a:spcAft>
                <a:spcPts val="0"/>
              </a:spcAft>
              <a:buNone/>
            </a:pPr>
            <a:r>
              <a:t/>
            </a:r>
            <a:endParaRPr/>
          </a:p>
        </p:txBody>
      </p:sp>
      <p:grpSp>
        <p:nvGrpSpPr>
          <p:cNvPr id="335" name="Google Shape;335;p17"/>
          <p:cNvGrpSpPr/>
          <p:nvPr/>
        </p:nvGrpSpPr>
        <p:grpSpPr>
          <a:xfrm>
            <a:off x="32247" y="2136350"/>
            <a:ext cx="8086196" cy="751094"/>
            <a:chOff x="105035" y="2322567"/>
            <a:chExt cx="7815015" cy="643500"/>
          </a:xfrm>
        </p:grpSpPr>
        <p:sp>
          <p:nvSpPr>
            <p:cNvPr id="336" name="Google Shape;336;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2365075" y="23957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a:ea typeface="Roboto"/>
                  <a:cs typeface="Roboto"/>
                  <a:sym typeface="Roboto"/>
                </a:rPr>
                <a:t>Remboursement mensuel de prêts précédents chez Home Credit.</a:t>
              </a:r>
              <a:endParaRPr sz="1000">
                <a:solidFill>
                  <a:srgbClr val="FFFFFF"/>
                </a:solidFill>
                <a:latin typeface="Roboto"/>
                <a:ea typeface="Roboto"/>
                <a:cs typeface="Roboto"/>
                <a:sym typeface="Roboto"/>
              </a:endParaRPr>
            </a:p>
          </p:txBody>
        </p:sp>
        <p:sp>
          <p:nvSpPr>
            <p:cNvPr id="340" name="Google Shape;340;p17"/>
            <p:cNvSpPr/>
            <p:nvPr/>
          </p:nvSpPr>
          <p:spPr>
            <a:xfrm>
              <a:off x="4387849" y="2323746"/>
              <a:ext cx="3532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0.06%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10001358 lignes et 8 colonnes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 1 ligne = 1 mois de remboursement</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(jours de retard, nombre de versements restants)</a:t>
              </a:r>
              <a:endParaRPr sz="800">
                <a:solidFill>
                  <a:srgbClr val="A72A1E"/>
                </a:solidFill>
                <a:latin typeface="Roboto"/>
                <a:ea typeface="Roboto"/>
                <a:cs typeface="Roboto"/>
                <a:sym typeface="Roboto"/>
              </a:endParaRPr>
            </a:p>
          </p:txBody>
        </p:sp>
        <p:sp>
          <p:nvSpPr>
            <p:cNvPr id="341" name="Google Shape;341;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POS_CASH_balance</a:t>
              </a:r>
              <a:endParaRPr sz="1700">
                <a:solidFill>
                  <a:srgbClr val="FFFFFF"/>
                </a:solidFill>
                <a:latin typeface="Roboto Thin"/>
                <a:ea typeface="Roboto Thin"/>
                <a:cs typeface="Roboto Thin"/>
                <a:sym typeface="Roboto Thin"/>
              </a:endParaRPr>
            </a:p>
          </p:txBody>
        </p:sp>
      </p:grpSp>
      <p:grpSp>
        <p:nvGrpSpPr>
          <p:cNvPr id="343" name="Google Shape;343;p17"/>
          <p:cNvGrpSpPr/>
          <p:nvPr/>
        </p:nvGrpSpPr>
        <p:grpSpPr>
          <a:xfrm>
            <a:off x="32247" y="2887450"/>
            <a:ext cx="8086196" cy="751094"/>
            <a:chOff x="105035" y="2322567"/>
            <a:chExt cx="7815015" cy="643500"/>
          </a:xfrm>
        </p:grpSpPr>
        <p:sp>
          <p:nvSpPr>
            <p:cNvPr id="344" name="Google Shape;344;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2365075" y="23957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a:ea typeface="Roboto"/>
                  <a:cs typeface="Roboto"/>
                  <a:sym typeface="Roboto"/>
                </a:rPr>
                <a:t>Mensualités sur les prêts précédents, ce que le client a payé.</a:t>
              </a:r>
              <a:endParaRPr sz="1000">
                <a:solidFill>
                  <a:srgbClr val="FFFFFF"/>
                </a:solidFill>
                <a:latin typeface="Roboto"/>
                <a:ea typeface="Roboto"/>
                <a:cs typeface="Roboto"/>
                <a:sym typeface="Roboto"/>
              </a:endParaRPr>
            </a:p>
          </p:txBody>
        </p:sp>
        <p:sp>
          <p:nvSpPr>
            <p:cNvPr id="348" name="Google Shape;348;p17"/>
            <p:cNvSpPr/>
            <p:nvPr/>
          </p:nvSpPr>
          <p:spPr>
            <a:xfrm>
              <a:off x="4387849" y="2323746"/>
              <a:ext cx="3532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0.04%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13605401 </a:t>
              </a:r>
              <a:r>
                <a:rPr lang="fr" sz="800">
                  <a:solidFill>
                    <a:srgbClr val="A72A1E"/>
                  </a:solidFill>
                  <a:latin typeface="Roboto"/>
                  <a:ea typeface="Roboto"/>
                  <a:cs typeface="Roboto"/>
                  <a:sym typeface="Roboto"/>
                </a:rPr>
                <a:t>lignes et 8 colonnes</a:t>
              </a:r>
              <a:endParaRPr sz="800">
                <a:solidFill>
                  <a:srgbClr val="A72A1E"/>
                </a:solidFill>
                <a:latin typeface="Roboto"/>
                <a:ea typeface="Roboto"/>
                <a:cs typeface="Roboto"/>
                <a:sym typeface="Roboto"/>
              </a:endParaRPr>
            </a:p>
          </p:txBody>
        </p:sp>
        <p:sp>
          <p:nvSpPr>
            <p:cNvPr id="349" name="Google Shape;349;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Installments_payment</a:t>
              </a:r>
              <a:endParaRPr sz="1700">
                <a:solidFill>
                  <a:srgbClr val="FFFFFF"/>
                </a:solidFill>
                <a:latin typeface="Roboto Thin"/>
                <a:ea typeface="Roboto Thin"/>
                <a:cs typeface="Roboto Thin"/>
                <a:sym typeface="Roboto Thin"/>
              </a:endParaRPr>
            </a:p>
          </p:txBody>
        </p:sp>
      </p:grpSp>
      <p:grpSp>
        <p:nvGrpSpPr>
          <p:cNvPr id="351" name="Google Shape;351;p17"/>
          <p:cNvGrpSpPr/>
          <p:nvPr/>
        </p:nvGrpSpPr>
        <p:grpSpPr>
          <a:xfrm>
            <a:off x="32247" y="3638550"/>
            <a:ext cx="8086196" cy="751094"/>
            <a:chOff x="105035" y="2322567"/>
            <a:chExt cx="7815015" cy="643500"/>
          </a:xfrm>
        </p:grpSpPr>
        <p:sp>
          <p:nvSpPr>
            <p:cNvPr id="352" name="Google Shape;352;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2365075" y="23957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a:ea typeface="Roboto"/>
                  <a:cs typeface="Roboto"/>
                  <a:sym typeface="Roboto"/>
                </a:rPr>
                <a:t>Soldes mensuels des cartes de crédit précédentes que le demandeur possède auprès de Home Credit.</a:t>
              </a:r>
              <a:endParaRPr sz="1000">
                <a:solidFill>
                  <a:srgbClr val="FFFFFF"/>
                </a:solidFill>
                <a:latin typeface="Roboto"/>
                <a:ea typeface="Roboto"/>
                <a:cs typeface="Roboto"/>
                <a:sym typeface="Roboto"/>
              </a:endParaRPr>
            </a:p>
          </p:txBody>
        </p:sp>
        <p:sp>
          <p:nvSpPr>
            <p:cNvPr id="356" name="Google Shape;356;p17"/>
            <p:cNvSpPr/>
            <p:nvPr/>
          </p:nvSpPr>
          <p:spPr>
            <a:xfrm>
              <a:off x="4387849" y="2323746"/>
              <a:ext cx="3532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6.6%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3840312 lignes et 23 colonnes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montant des prélèvements / achats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retrait au distributeur</a:t>
              </a:r>
              <a:endParaRPr sz="8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357" name="Google Shape;357;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FFFFFF"/>
                </a:solidFill>
                <a:latin typeface="Roboto Thin"/>
                <a:ea typeface="Roboto Thin"/>
                <a:cs typeface="Roboto Thin"/>
                <a:sym typeface="Roboto Thin"/>
              </a:endParaRPr>
            </a:p>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Credit_card_balance</a:t>
              </a:r>
              <a:endParaRPr sz="1700">
                <a:solidFill>
                  <a:srgbClr val="FFFFFF"/>
                </a:solidFill>
                <a:latin typeface="Roboto Thin"/>
                <a:ea typeface="Roboto Thin"/>
                <a:cs typeface="Roboto Thin"/>
                <a:sym typeface="Roboto Thin"/>
              </a:endParaRPr>
            </a:p>
            <a:p>
              <a:pPr indent="0" lvl="0" marL="0" rtl="0" algn="ctr">
                <a:spcBef>
                  <a:spcPts val="0"/>
                </a:spcBef>
                <a:spcAft>
                  <a:spcPts val="0"/>
                </a:spcAft>
                <a:buNone/>
              </a:pPr>
              <a:r>
                <a:t/>
              </a:r>
              <a:endParaRPr sz="1700">
                <a:solidFill>
                  <a:srgbClr val="FFFFFF"/>
                </a:solidFill>
                <a:latin typeface="Roboto Thin"/>
                <a:ea typeface="Roboto Thin"/>
                <a:cs typeface="Roboto Thin"/>
                <a:sym typeface="Roboto Thin"/>
              </a:endParaRPr>
            </a:p>
          </p:txBody>
        </p:sp>
      </p:grpSp>
      <p:grpSp>
        <p:nvGrpSpPr>
          <p:cNvPr id="359" name="Google Shape;359;p17"/>
          <p:cNvGrpSpPr/>
          <p:nvPr/>
        </p:nvGrpSpPr>
        <p:grpSpPr>
          <a:xfrm>
            <a:off x="32247" y="1401400"/>
            <a:ext cx="8086196" cy="751094"/>
            <a:chOff x="105035" y="2322567"/>
            <a:chExt cx="7815015" cy="643500"/>
          </a:xfrm>
        </p:grpSpPr>
        <p:sp>
          <p:nvSpPr>
            <p:cNvPr id="360" name="Google Shape;360;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2365075" y="239577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a:ea typeface="Roboto"/>
                  <a:cs typeface="Roboto"/>
                  <a:sym typeface="Roboto"/>
                </a:rPr>
                <a:t>Toutes les demandes précédentes de prêts pour le crédit des clients qui ont des prêts dans notre échantillon.</a:t>
              </a:r>
              <a:endParaRPr sz="1000">
                <a:solidFill>
                  <a:srgbClr val="FFFFFF"/>
                </a:solidFill>
                <a:latin typeface="Roboto"/>
                <a:ea typeface="Roboto"/>
                <a:cs typeface="Roboto"/>
                <a:sym typeface="Roboto"/>
              </a:endParaRPr>
            </a:p>
          </p:txBody>
        </p:sp>
        <p:sp>
          <p:nvSpPr>
            <p:cNvPr id="364" name="Google Shape;364;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105035" y="2322567"/>
              <a:ext cx="2178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rgbClr val="FFFFFF"/>
                  </a:solidFill>
                  <a:latin typeface="Roboto Thin"/>
                  <a:ea typeface="Roboto Thin"/>
                  <a:cs typeface="Roboto Thin"/>
                  <a:sym typeface="Roboto Thin"/>
                </a:rPr>
                <a:t>Previous_applications</a:t>
              </a:r>
              <a:endParaRPr sz="1700">
                <a:solidFill>
                  <a:srgbClr val="FFFFFF"/>
                </a:solidFill>
                <a:latin typeface="Roboto Thin"/>
                <a:ea typeface="Roboto Thin"/>
                <a:cs typeface="Roboto Thin"/>
                <a:sym typeface="Roboto Thin"/>
              </a:endParaRPr>
            </a:p>
          </p:txBody>
        </p:sp>
        <p:sp>
          <p:nvSpPr>
            <p:cNvPr id="366" name="Google Shape;366;p17"/>
            <p:cNvSpPr/>
            <p:nvPr/>
          </p:nvSpPr>
          <p:spPr>
            <a:xfrm>
              <a:off x="4387849" y="2323746"/>
              <a:ext cx="35322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Il manque 17.9% des  valeurs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fr" sz="800">
                  <a:solidFill>
                    <a:srgbClr val="A72A1E"/>
                  </a:solidFill>
                  <a:latin typeface="Roboto"/>
                  <a:ea typeface="Roboto"/>
                  <a:cs typeface="Roboto"/>
                  <a:sym typeface="Roboto"/>
                </a:rPr>
                <a:t>1670214 lignes et 37 colonnes</a:t>
              </a:r>
              <a:endParaRPr sz="800">
                <a:solidFill>
                  <a:srgbClr val="A72A1E"/>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exploratoire</a:t>
            </a:r>
            <a:endParaRPr/>
          </a:p>
          <a:p>
            <a:pPr indent="0" lvl="0" marL="0" rtl="0" algn="l">
              <a:spcBef>
                <a:spcPts val="0"/>
              </a:spcBef>
              <a:spcAft>
                <a:spcPts val="0"/>
              </a:spcAft>
              <a:buNone/>
            </a:pPr>
            <a:r>
              <a:rPr lang="fr" sz="2244"/>
              <a:t>Un déséquilibre dans les classes </a:t>
            </a:r>
            <a:endParaRPr sz="2244"/>
          </a:p>
          <a:p>
            <a:pPr indent="0" lvl="0" marL="0" rtl="0" algn="l">
              <a:spcBef>
                <a:spcPts val="0"/>
              </a:spcBef>
              <a:spcAft>
                <a:spcPts val="0"/>
              </a:spcAft>
              <a:buNone/>
            </a:pPr>
            <a:r>
              <a:t/>
            </a:r>
            <a:endParaRPr/>
          </a:p>
        </p:txBody>
      </p:sp>
      <p:pic>
        <p:nvPicPr>
          <p:cNvPr id="372" name="Google Shape;372;p18"/>
          <p:cNvPicPr preferRelativeResize="0"/>
          <p:nvPr/>
        </p:nvPicPr>
        <p:blipFill>
          <a:blip r:embed="rId3">
            <a:alphaModFix/>
          </a:blip>
          <a:stretch>
            <a:fillRect/>
          </a:stretch>
        </p:blipFill>
        <p:spPr>
          <a:xfrm>
            <a:off x="2328925" y="1726075"/>
            <a:ext cx="4486142"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exploratoire</a:t>
            </a:r>
            <a:endParaRPr/>
          </a:p>
          <a:p>
            <a:pPr indent="0" lvl="0" marL="0" rtl="0" algn="l">
              <a:spcBef>
                <a:spcPts val="0"/>
              </a:spcBef>
              <a:spcAft>
                <a:spcPts val="0"/>
              </a:spcAft>
              <a:buNone/>
            </a:pPr>
            <a:r>
              <a:rPr lang="fr" sz="2066"/>
              <a:t>Le niveau d’étude</a:t>
            </a:r>
            <a:endParaRPr sz="2066"/>
          </a:p>
        </p:txBody>
      </p:sp>
      <p:pic>
        <p:nvPicPr>
          <p:cNvPr id="378" name="Google Shape;378;p19"/>
          <p:cNvPicPr preferRelativeResize="0"/>
          <p:nvPr/>
        </p:nvPicPr>
        <p:blipFill>
          <a:blip r:embed="rId3">
            <a:alphaModFix/>
          </a:blip>
          <a:stretch>
            <a:fillRect/>
          </a:stretch>
        </p:blipFill>
        <p:spPr>
          <a:xfrm>
            <a:off x="1531750" y="1634000"/>
            <a:ext cx="6723626" cy="350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Analyse exploratoire</a:t>
            </a:r>
            <a:endParaRPr/>
          </a:p>
          <a:p>
            <a:pPr indent="0" lvl="0" marL="0" rtl="0" algn="l">
              <a:spcBef>
                <a:spcPts val="0"/>
              </a:spcBef>
              <a:spcAft>
                <a:spcPts val="0"/>
              </a:spcAft>
              <a:buNone/>
            </a:pPr>
            <a:r>
              <a:rPr lang="fr" sz="2066"/>
              <a:t>La profession</a:t>
            </a:r>
            <a:endParaRPr sz="2066"/>
          </a:p>
        </p:txBody>
      </p:sp>
      <p:pic>
        <p:nvPicPr>
          <p:cNvPr id="384" name="Google Shape;384;p20"/>
          <p:cNvPicPr preferRelativeResize="0"/>
          <p:nvPr/>
        </p:nvPicPr>
        <p:blipFill>
          <a:blip r:embed="rId3">
            <a:alphaModFix/>
          </a:blip>
          <a:stretch>
            <a:fillRect/>
          </a:stretch>
        </p:blipFill>
        <p:spPr>
          <a:xfrm>
            <a:off x="1081925" y="1531940"/>
            <a:ext cx="7030501" cy="34591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exploratoire</a:t>
            </a:r>
            <a:endParaRPr/>
          </a:p>
          <a:p>
            <a:pPr indent="0" lvl="0" marL="0" rtl="0" algn="l">
              <a:spcBef>
                <a:spcPts val="0"/>
              </a:spcBef>
              <a:spcAft>
                <a:spcPts val="0"/>
              </a:spcAft>
              <a:buNone/>
            </a:pPr>
            <a:r>
              <a:rPr lang="fr" sz="2244"/>
              <a:t>L'âge</a:t>
            </a:r>
            <a:endParaRPr sz="2244"/>
          </a:p>
          <a:p>
            <a:pPr indent="0" lvl="0" marL="0" rtl="0" algn="l">
              <a:spcBef>
                <a:spcPts val="0"/>
              </a:spcBef>
              <a:spcAft>
                <a:spcPts val="0"/>
              </a:spcAft>
              <a:buNone/>
            </a:pPr>
            <a:r>
              <a:t/>
            </a:r>
            <a:endParaRPr/>
          </a:p>
        </p:txBody>
      </p:sp>
      <p:pic>
        <p:nvPicPr>
          <p:cNvPr id="390" name="Google Shape;390;p21"/>
          <p:cNvPicPr preferRelativeResize="0"/>
          <p:nvPr/>
        </p:nvPicPr>
        <p:blipFill>
          <a:blip r:embed="rId3">
            <a:alphaModFix/>
          </a:blip>
          <a:stretch>
            <a:fillRect/>
          </a:stretch>
        </p:blipFill>
        <p:spPr>
          <a:xfrm>
            <a:off x="976088" y="1734150"/>
            <a:ext cx="7492425"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