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1"/>
  </p:sldMasterIdLst>
  <p:sldIdLst>
    <p:sldId id="256" r:id="rId2"/>
    <p:sldId id="258" r:id="rId3"/>
    <p:sldId id="259" r:id="rId4"/>
    <p:sldId id="261" r:id="rId5"/>
    <p:sldId id="268" r:id="rId6"/>
    <p:sldId id="262" r:id="rId7"/>
    <p:sldId id="269" r:id="rId8"/>
    <p:sldId id="275" r:id="rId9"/>
    <p:sldId id="264" r:id="rId10"/>
    <p:sldId id="271" r:id="rId11"/>
    <p:sldId id="265" r:id="rId12"/>
    <p:sldId id="272" r:id="rId13"/>
    <p:sldId id="266" r:id="rId14"/>
    <p:sldId id="273" r:id="rId15"/>
    <p:sldId id="267" r:id="rId16"/>
    <p:sldId id="270" r:id="rId17"/>
    <p:sldId id="274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80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1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3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F201-2BE3-4A11-A6EC-5AAE2114F4D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6644-E775-4AD4-842A-10D3E42277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52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researchgate.net/publication/282026611_Predicting_The_Dutch_Football_Competition_Using_Public_Data_A_Machine_Learning_Approa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machine-learning-algorithms-for-football-prediction-using-statistics-from-brazilian-championship-51b7d4ea0bc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ayotomiwasalau/club-football-event-data?select=match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7.xml"/><Relationship Id="rId7" Type="http://schemas.openxmlformats.org/officeDocument/2006/relationships/slide" Target="slide1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slide" Target="slide19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69BBA-6A6B-4C53-B479-054FA39B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013826" cy="2387600"/>
          </a:xfrm>
        </p:spPr>
        <p:txBody>
          <a:bodyPr/>
          <a:lstStyle/>
          <a:p>
            <a:r>
              <a:rPr lang="fr-FR" dirty="0"/>
              <a:t>Projet Paris Sportif – ‘‘bet-</a:t>
            </a:r>
            <a:r>
              <a:rPr lang="fr-FR" dirty="0" err="1"/>
              <a:t>py</a:t>
            </a:r>
            <a:r>
              <a:rPr lang="fr-FR" dirty="0"/>
              <a:t>’’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110110-727D-4C8F-BBA7-6AE975E7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439276" cy="2589212"/>
          </a:xfrm>
        </p:spPr>
        <p:txBody>
          <a:bodyPr>
            <a:normAutofit/>
          </a:bodyPr>
          <a:lstStyle/>
          <a:p>
            <a:r>
              <a:rPr lang="fr-FR" dirty="0"/>
              <a:t>Soutenance projet </a:t>
            </a:r>
            <a:r>
              <a:rPr lang="fr-FR" dirty="0" err="1"/>
              <a:t>datascientest</a:t>
            </a:r>
            <a:endParaRPr lang="fr-FR" dirty="0"/>
          </a:p>
          <a:p>
            <a:endParaRPr lang="fr-FR" dirty="0"/>
          </a:p>
          <a:p>
            <a:pPr algn="r"/>
            <a:r>
              <a:rPr lang="fr-FR" cap="none" dirty="0"/>
              <a:t>Romain </a:t>
            </a:r>
            <a:r>
              <a:rPr lang="fr-FR" dirty="0"/>
              <a:t>Miclo / </a:t>
            </a:r>
            <a:r>
              <a:rPr lang="fr-FR" cap="none" dirty="0"/>
              <a:t>Matthieu </a:t>
            </a:r>
            <a:r>
              <a:rPr lang="fr-FR" dirty="0"/>
              <a:t>Morand</a:t>
            </a:r>
          </a:p>
          <a:p>
            <a:pPr algn="r"/>
            <a:r>
              <a:rPr lang="fr-FR" dirty="0"/>
              <a:t>23/09/2021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A0E6E4-669E-4DBD-918C-ADDAB0501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56" y="732835"/>
            <a:ext cx="3514516" cy="5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Modèles – </a:t>
            </a:r>
            <a:r>
              <a:rPr lang="fr-FR" cap="none"/>
              <a:t>Description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10166350" cy="4766690"/>
          </a:xfrm>
        </p:spPr>
        <p:txBody>
          <a:bodyPr wrap="square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Modèles testés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SVM (Support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Machine)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KNN (K-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Réseau de neurones ‘‘simples’’</a:t>
            </a:r>
          </a:p>
          <a:p>
            <a:pPr marL="457200" lvl="1" indent="0">
              <a:buNone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Avec des grilles de recherche sur les 3 premiers modèles </a:t>
            </a:r>
          </a:p>
          <a:p>
            <a:pPr marL="0" lvl="1" indent="0">
              <a:buNone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2 grandes itérations (définition des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jusqu’à la configuration des modèles) :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V1 « rapide » pour avoir une première boucle, reposant essentiellement sur les indicateurs de la table « match 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V2 avec travail sur le choix et le calcul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(cf. figure complète précédente)</a:t>
            </a:r>
          </a:p>
          <a:p>
            <a:pPr marL="0" lvl="1" indent="0">
              <a:buNone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0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Modèles – </a:t>
            </a:r>
            <a:r>
              <a:rPr lang="fr-FR" cap="none"/>
              <a:t>Résultats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5488362"/>
          </a:xfrm>
        </p:spPr>
        <p:txBody>
          <a:bodyPr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Résultats :</a:t>
            </a:r>
          </a:p>
          <a:p>
            <a:pPr lvl="1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V1 : de 63 à 69% d’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(meilleur score pour SVM et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Forest, sans test de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reseau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de neurone)</a:t>
            </a:r>
          </a:p>
          <a:p>
            <a:pPr lvl="1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V2 : de 64 à 66% d’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(meilleur score pour SVM avec grille de recherche bien plus conséquente de plus de 100 combinaisons),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reseau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de neurones avec 65% de score </a:t>
            </a: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Comparaison avec une référence publiée de prédiction : ‘‘The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measured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betting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odds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55.297%’’</a:t>
            </a:r>
          </a:p>
          <a:p>
            <a:pPr marL="0" indent="0">
              <a:buNone/>
            </a:pP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https://www.researchgate.net/publication/282026611_Predicting_The_Dutch_Football_Competition_Using_Public_Data_A_Machine_Learning_Approach</a:t>
            </a:r>
            <a:endParaRPr lang="fr-FR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5067AA5-B514-4EE5-8CE3-6A56D536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10" y="2982828"/>
            <a:ext cx="3296159" cy="2313940"/>
          </a:xfrm>
          <a:prstGeom prst="rect">
            <a:avLst/>
          </a:prstGeom>
        </p:spPr>
      </p:pic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3C778E-E2D3-43E0-8F7F-B9CFF7EC8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3604147"/>
            <a:ext cx="4029078" cy="12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9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 dirty="0"/>
              <a:t>Modèles – </a:t>
            </a:r>
            <a:r>
              <a:rPr lang="fr-FR" cap="none" dirty="0"/>
              <a:t>Résultats du meilleur modèle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3127010"/>
          </a:xfrm>
        </p:spPr>
        <p:txBody>
          <a:bodyPr>
            <a:spAutoFit/>
          </a:bodyPr>
          <a:lstStyle/>
          <a:p>
            <a:pPr lvl="1">
              <a:buFont typeface="Courier New" panose="02070309020205020404" pitchFamily="49" charset="0"/>
              <a:buChar char="o"/>
            </a:pPr>
            <a:endParaRPr lang="fr-FR" sz="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105 combinaisons :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3 Kernel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7 C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5 Gamma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9157B-1F23-4B59-8970-6CE268DC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23" y="1054563"/>
            <a:ext cx="7669028" cy="40336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EE0B8A-45DB-4FE2-8B84-A01BAFAE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23" y="5187950"/>
            <a:ext cx="5854366" cy="15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Suites à donner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5319405"/>
          </a:xfr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Voici les thématiques et actions que nous penserions à investiguer dans le but d’obtenir de meilleures performances.</a:t>
            </a:r>
          </a:p>
          <a:p>
            <a:pPr marL="0" indent="0" algn="just">
              <a:buNone/>
            </a:pPr>
            <a:endParaRPr lang="fr-FR" sz="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Enrichissement de la base de départ :</a:t>
            </a:r>
          </a:p>
          <a:p>
            <a:pPr algn="just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récupérer des informations supplémentaires sur les clubs : budget annuel / nb années consécutives dans la division 1 / nb de points classement UEFA (coupes d'Europe) / etc.</a:t>
            </a:r>
          </a:p>
          <a:p>
            <a:pPr algn="just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récupérer les statistiques ‘‘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’’ et ‘‘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xGA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’’ (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Goals &amp;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Goals Against) pour prendre en compte que des équipes surperforment ou sous-performent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Enrichissement des </a:t>
            </a:r>
            <a:r>
              <a:rPr lang="fr-FR" sz="18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algn="just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revoir les variables de trend : 1, 3 et 5 matchs actuellement (cf. référence état de l’art), mais sur plus de matchs</a:t>
            </a:r>
          </a:p>
          <a:p>
            <a:pPr algn="just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Créer des notes de joueurs selon les matchs précédents et inclure ça pour avoir une note d’équipe (voire par ligne, gardien, défense, milieu et attaque) pour aider à la prédiction</a:t>
            </a:r>
          </a:p>
          <a:p>
            <a:pPr algn="just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Avoir une note d'équipe ET du banc (avec maintenant 5 changements, ça a plus d'importance encore)</a:t>
            </a:r>
          </a:p>
          <a:p>
            <a:pPr algn="just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Soit créer nous-mêmes les notes, soit les récupérer de quelques sites/journaux spécialisés et les ajouter à la base </a:t>
            </a:r>
          </a:p>
          <a:p>
            <a:pPr algn="just">
              <a:lnSpc>
                <a:spcPct val="100000"/>
              </a:lnSpc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Suites à donner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5442516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Sélection des </a:t>
            </a:r>
            <a:r>
              <a:rPr lang="fr-FR" sz="18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Certaines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peuvent suffire à expliquer une très grande partie des résultats (cf. démo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à venir). Faire un travail plus poussé sur la sélection des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à retenir (ACP, etc.)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Amélioration du modèle :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sur l'analyse des résultats, suivre les prédictions selon le niveau de l’équipe (faible / moyenne / forte)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=&gt; en fonction des retours, regarder pour améliorer ou utiliser des algorithmes différents selon la typologie de niveau du club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regarder l’état de l’art et voir si d’autres algorithmes pourraient être adaptés à ce problème. Voir également si un mix d'algorithmes pourrait être utile (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Boosting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, Bagging  etc.) pour tenter d'améliorer les résultats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Pour aller plus loin et se rapprocher réellement des bookmakers et les battre :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prendre les matchs nuls en compte dans nos données et modèles : avoir une table de résultats et de détails (comme pour les victoires / défaites)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jouer ensuite face à des cotes de bookmakers pour maximiser les gains d’un portefeuille (mise de départ)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928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2299091"/>
          </a:xfrm>
        </p:spPr>
        <p:txBody>
          <a:bodyPr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Un projet complet de Data Science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Plusieurs itérations complètes menées (nettoyage, définition des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, choix de modèle et leur réglage)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Des résultats encourageants…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… même si de nombreuses idées de suite identifiées pour améliorer les performances!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18205B-0F80-4606-ACCD-9D5EA428F15D}"/>
              </a:ext>
            </a:extLst>
          </p:cNvPr>
          <p:cNvSpPr txBox="1"/>
          <p:nvPr/>
        </p:nvSpPr>
        <p:spPr>
          <a:xfrm>
            <a:off x="2790824" y="4622284"/>
            <a:ext cx="610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alibri" panose="020F0502020204030204" pitchFamily="34" charset="0"/>
              </a:rPr>
              <a:t>MERCI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66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Annexes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1727652"/>
          </a:xfrm>
        </p:spPr>
        <p:txBody>
          <a:bodyPr>
            <a:spAutoFit/>
          </a:bodyPr>
          <a:lstStyle/>
          <a:p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Référence sur les séries 1, 3 et 5 derniers matchs à prendre :</a:t>
            </a:r>
          </a:p>
          <a:p>
            <a:pPr marL="0" indent="0">
              <a:buNone/>
            </a:pPr>
            <a:r>
              <a:rPr lang="fr-FR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https://towardsdatascience.com/machine-learning-algorithms-for-football-prediction-using-statistics-from-brazilian-championship-51b7d4ea0bc8</a:t>
            </a:r>
            <a:endParaRPr lang="fr-FR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 dirty="0"/>
              <a:t>Données – </a:t>
            </a:r>
            <a:r>
              <a:rPr lang="fr-FR" cap="none" dirty="0" err="1"/>
              <a:t>Collect_results</a:t>
            </a:r>
            <a:r>
              <a:rPr lang="fr-FR" cap="none" dirty="0"/>
              <a:t>()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6B5BF90-5924-4656-BDF7-F0C4B6A9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1239748"/>
            <a:ext cx="3917950" cy="5047556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Zoom de diapositive 3">
                <a:extLst>
                  <a:ext uri="{FF2B5EF4-FFF2-40B4-BE49-F238E27FC236}">
                    <a16:creationId xmlns:a16="http://schemas.microsoft.com/office/drawing/2014/main" id="{FBD8BCCE-5BA2-4304-8FC3-C2F49476B5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8539754"/>
                  </p:ext>
                </p:extLst>
              </p:nvPr>
            </p:nvGraphicFramePr>
            <p:xfrm>
              <a:off x="10414000" y="206402"/>
              <a:ext cx="1460500" cy="821532"/>
            </p:xfrm>
            <a:graphic>
              <a:graphicData uri="http://schemas.microsoft.com/office/powerpoint/2016/slidezoom">
                <pslz:sldZm>
                  <pslz:sldZmObj sldId="275" cId="4047378721">
                    <pslz:zmPr id="{716F5D4B-4662-42C5-BE93-C9533D65225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0500" cy="8215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Zoom de diapositive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BD8BCCE-5BA2-4304-8FC3-C2F49476B5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14000" y="206402"/>
                <a:ext cx="1460500" cy="8215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56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 dirty="0"/>
              <a:t>Données – </a:t>
            </a:r>
            <a:r>
              <a:rPr lang="fr-FR" cap="none" dirty="0" err="1"/>
              <a:t>Collect</a:t>
            </a:r>
            <a:r>
              <a:rPr lang="fr-FR" cap="none" dirty="0"/>
              <a:t>, </a:t>
            </a:r>
            <a:r>
              <a:rPr lang="fr-FR" cap="none" dirty="0" err="1"/>
              <a:t>Aggregate</a:t>
            </a:r>
            <a:r>
              <a:rPr lang="fr-FR" cap="none" dirty="0"/>
              <a:t> &amp; </a:t>
            </a:r>
            <a:r>
              <a:rPr lang="fr-FR" cap="none" dirty="0" err="1"/>
              <a:t>Exploit_infos</a:t>
            </a:r>
            <a:r>
              <a:rPr lang="fr-FR" cap="none" dirty="0"/>
              <a:t>()</a:t>
            </a:r>
            <a:endParaRPr lang="fr-FR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1B56C2-8370-4EDD-8BAF-318383BC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26" y="1362749"/>
            <a:ext cx="4925862" cy="46761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33B78B-F40C-4D69-99DA-F48FFE635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1" y="1362749"/>
            <a:ext cx="5266009" cy="4676101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diapositive 8">
                <a:extLst>
                  <a:ext uri="{FF2B5EF4-FFF2-40B4-BE49-F238E27FC236}">
                    <a16:creationId xmlns:a16="http://schemas.microsoft.com/office/drawing/2014/main" id="{15A8D287-57B9-4B98-955A-C0C3EAF63F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7176831"/>
                  </p:ext>
                </p:extLst>
              </p:nvPr>
            </p:nvGraphicFramePr>
            <p:xfrm>
              <a:off x="10414000" y="206402"/>
              <a:ext cx="1460500" cy="821532"/>
            </p:xfrm>
            <a:graphic>
              <a:graphicData uri="http://schemas.microsoft.com/office/powerpoint/2016/slidezoom">
                <pslz:sldZm>
                  <pslz:sldZmObj sldId="275" cId="4047378721">
                    <pslz:zmPr id="{716F5D4B-4662-42C5-BE93-C9533D65225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0500" cy="8215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diapositive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5A8D287-57B9-4B98-955A-C0C3EAF63F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4000" y="206402"/>
                <a:ext cx="1460500" cy="8215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00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C63930-DF74-447F-90F2-944C824EBFF4}"/>
              </a:ext>
            </a:extLst>
          </p:cNvPr>
          <p:cNvSpPr/>
          <p:nvPr/>
        </p:nvSpPr>
        <p:spPr>
          <a:xfrm>
            <a:off x="7442200" y="6178550"/>
            <a:ext cx="3044196" cy="3554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 dirty="0"/>
              <a:t>Données – </a:t>
            </a:r>
            <a:r>
              <a:rPr lang="fr-FR" cap="none" dirty="0"/>
              <a:t>to « </a:t>
            </a:r>
            <a:r>
              <a:rPr lang="fr-FR" cap="none" dirty="0" err="1"/>
              <a:t>match_all</a:t>
            </a:r>
            <a:r>
              <a:rPr lang="fr-FR" cap="none" dirty="0"/>
              <a:t> » &amp; to « data »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0A46F6-7CF1-4C63-9F06-11E0BCC9B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"/>
          <a:stretch/>
        </p:blipFill>
        <p:spPr>
          <a:xfrm>
            <a:off x="5939370" y="1181378"/>
            <a:ext cx="4547026" cy="52446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2DBEA0-0CCB-40F1-888C-0FA9A277F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1182371"/>
            <a:ext cx="5797549" cy="535158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Zoom de diapositive 9">
                <a:extLst>
                  <a:ext uri="{FF2B5EF4-FFF2-40B4-BE49-F238E27FC236}">
                    <a16:creationId xmlns:a16="http://schemas.microsoft.com/office/drawing/2014/main" id="{74A18022-5D36-4D1A-8F65-B45B290703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7176831"/>
                  </p:ext>
                </p:extLst>
              </p:nvPr>
            </p:nvGraphicFramePr>
            <p:xfrm>
              <a:off x="10414000" y="206402"/>
              <a:ext cx="1460500" cy="821532"/>
            </p:xfrm>
            <a:graphic>
              <a:graphicData uri="http://schemas.microsoft.com/office/powerpoint/2016/slidezoom">
                <pslz:sldZm>
                  <pslz:sldZmObj sldId="275" cId="4047378721">
                    <pslz:zmPr id="{716F5D4B-4662-42C5-BE93-C9533D65225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60500" cy="8215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Zoom de diapositive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4A18022-5D36-4D1A-8F65-B45B290703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4000" y="206402"/>
                <a:ext cx="1460500" cy="8215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61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Sommaire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3F35BB6-47A2-4AE6-800B-6640404734B1}"/>
              </a:ext>
            </a:extLst>
          </p:cNvPr>
          <p:cNvCxnSpPr>
            <a:cxnSpLocks/>
          </p:cNvCxnSpPr>
          <p:nvPr/>
        </p:nvCxnSpPr>
        <p:spPr>
          <a:xfrm>
            <a:off x="1556658" y="2027520"/>
            <a:ext cx="0" cy="282388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SP Agenda Section">
            <a:extLst>
              <a:ext uri="{FF2B5EF4-FFF2-40B4-BE49-F238E27FC236}">
                <a16:creationId xmlns:a16="http://schemas.microsoft.com/office/drawing/2014/main" id="{BB7E6848-A019-483B-8C7F-16E91490FA9B}"/>
              </a:ext>
            </a:extLst>
          </p:cNvPr>
          <p:cNvGrpSpPr/>
          <p:nvPr/>
        </p:nvGrpSpPr>
        <p:grpSpPr>
          <a:xfrm>
            <a:off x="1797664" y="2108858"/>
            <a:ext cx="8657275" cy="369332"/>
            <a:chOff x="1797664" y="2085631"/>
            <a:chExt cx="8657274" cy="369332"/>
          </a:xfrm>
        </p:grpSpPr>
        <p:sp>
          <p:nvSpPr>
            <p:cNvPr id="27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23C7B46F-7229-4662-8CE3-C583C7945E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67219" y="2085631"/>
              <a:ext cx="7460723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fr-FR" sz="2400">
                  <a:latin typeface="Roboto Lt"/>
                </a:rPr>
                <a:t>Problème et enjeux</a:t>
              </a:r>
            </a:p>
          </p:txBody>
        </p:sp>
        <p:sp>
          <p:nvSpPr>
            <p:cNvPr id="28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E50376A7-BC00-4EED-8D19-DF4AE4241CD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fr-FR" sz="2400" b="1">
                  <a:solidFill>
                    <a:schemeClr val="accent5"/>
                  </a:solidFill>
                  <a:latin typeface="Roboto Lt"/>
                </a:rPr>
                <a:t>1</a:t>
              </a:r>
            </a:p>
          </p:txBody>
        </p:sp>
        <p:sp>
          <p:nvSpPr>
            <p:cNvPr id="29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C86C9671-023B-476A-9E82-5509165AB9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fr-FR" sz="2400" dirty="0">
                  <a:latin typeface="Roboto Lt"/>
                </a:rPr>
                <a:t>3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0C322BA-1D5E-434E-A2A3-AFEAAD0C3727}"/>
              </a:ext>
            </a:extLst>
          </p:cNvPr>
          <p:cNvGrpSpPr/>
          <p:nvPr/>
        </p:nvGrpSpPr>
        <p:grpSpPr>
          <a:xfrm>
            <a:off x="1797664" y="2624956"/>
            <a:ext cx="8657275" cy="376802"/>
            <a:chOff x="1797664" y="2590723"/>
            <a:chExt cx="8657275" cy="376802"/>
          </a:xfrm>
        </p:grpSpPr>
        <p:grpSp>
          <p:nvGrpSpPr>
            <p:cNvPr id="19" name="SP Agenda Section">
              <a:extLst>
                <a:ext uri="{FF2B5EF4-FFF2-40B4-BE49-F238E27FC236}">
                  <a16:creationId xmlns:a16="http://schemas.microsoft.com/office/drawing/2014/main" id="{6A9DB6CB-BA32-4BBE-ABDA-FC3FE1C7B62C}"/>
                </a:ext>
              </a:extLst>
            </p:cNvPr>
            <p:cNvGrpSpPr/>
            <p:nvPr/>
          </p:nvGrpSpPr>
          <p:grpSpPr>
            <a:xfrm>
              <a:off x="1797664" y="2590723"/>
              <a:ext cx="8657275" cy="369332"/>
              <a:chOff x="1797664" y="2085631"/>
              <a:chExt cx="8657274" cy="369332"/>
            </a:xfrm>
          </p:grpSpPr>
          <p:sp>
            <p:nvSpPr>
              <p:cNvPr id="20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218688C1-2984-453D-A39A-98082ECFB00C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267219" y="2085631"/>
                <a:ext cx="746072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defTabSz="9334267">
                  <a:tabLst>
                    <a:tab pos="9512062" algn="l"/>
                  </a:tabLst>
                </a:pPr>
                <a:r>
                  <a:rPr lang="fr-FR" sz="2400">
                    <a:latin typeface="Roboto Lt"/>
                  </a:rPr>
                  <a:t>Données : présentation / exploration / préparation </a:t>
                </a:r>
              </a:p>
            </p:txBody>
          </p:sp>
          <p:sp>
            <p:nvSpPr>
              <p:cNvPr id="21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F72D15C7-FCB2-4F39-B0DF-CEB2F707B9D3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1797664" y="2085631"/>
                <a:ext cx="37955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FR" sz="2400" b="1">
                    <a:solidFill>
                      <a:schemeClr val="accent5"/>
                    </a:solidFill>
                    <a:latin typeface="Roboto Lt"/>
                  </a:rPr>
                  <a:t>2</a:t>
                </a:r>
              </a:p>
            </p:txBody>
          </p:sp>
          <p:sp>
            <p:nvSpPr>
              <p:cNvPr id="22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7CF3A605-8330-4267-92FF-F58AA5D055FB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817944" y="2085631"/>
                <a:ext cx="63699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r"/>
                <a:endParaRPr lang="fr-FR" sz="2400">
                  <a:latin typeface="Roboto Lt"/>
                </a:endParaRPr>
              </a:p>
            </p:txBody>
          </p:sp>
        </p:grpSp>
        <p:sp>
          <p:nvSpPr>
            <p:cNvPr id="30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8EE9AA0C-E5FD-45BE-8E62-387302FFC96A}"/>
                </a:ext>
              </a:extLst>
            </p:cNvPr>
            <p:cNvSpPr txBox="1">
              <a:spLocks/>
            </p:cNvSpPr>
            <p:nvPr/>
          </p:nvSpPr>
          <p:spPr>
            <a:xfrm>
              <a:off x="9816803" y="259819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fr-FR" sz="2400" dirty="0">
                  <a:latin typeface="Roboto Lt"/>
                </a:rPr>
                <a:t>4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D04AD5D9-1FFC-462E-8D00-B39D043F7755}"/>
              </a:ext>
            </a:extLst>
          </p:cNvPr>
          <p:cNvGrpSpPr/>
          <p:nvPr/>
        </p:nvGrpSpPr>
        <p:grpSpPr>
          <a:xfrm>
            <a:off x="1797664" y="3148524"/>
            <a:ext cx="8668608" cy="419389"/>
            <a:chOff x="1797664" y="3071998"/>
            <a:chExt cx="8668608" cy="419389"/>
          </a:xfrm>
        </p:grpSpPr>
        <p:grpSp>
          <p:nvGrpSpPr>
            <p:cNvPr id="23" name="SP Agenda Section">
              <a:extLst>
                <a:ext uri="{FF2B5EF4-FFF2-40B4-BE49-F238E27FC236}">
                  <a16:creationId xmlns:a16="http://schemas.microsoft.com/office/drawing/2014/main" id="{32DD88F3-B8B9-4E4E-A121-509AE24A89AE}"/>
                </a:ext>
              </a:extLst>
            </p:cNvPr>
            <p:cNvGrpSpPr/>
            <p:nvPr/>
          </p:nvGrpSpPr>
          <p:grpSpPr>
            <a:xfrm>
              <a:off x="1797664" y="3122055"/>
              <a:ext cx="7930279" cy="369332"/>
              <a:chOff x="1797664" y="2085631"/>
              <a:chExt cx="7930278" cy="369332"/>
            </a:xfrm>
          </p:grpSpPr>
          <p:sp>
            <p:nvSpPr>
              <p:cNvPr id="24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0778A794-8407-4728-9647-F5B69873FB63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267219" y="2085631"/>
                <a:ext cx="746072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defTabSz="9334267">
                  <a:tabLst>
                    <a:tab pos="9512062" algn="l"/>
                  </a:tabLst>
                </a:pPr>
                <a:r>
                  <a:rPr lang="fr-FR" sz="2400">
                    <a:latin typeface="Roboto Lt"/>
                  </a:rPr>
                  <a:t>Modèles et analyses</a:t>
                </a:r>
              </a:p>
            </p:txBody>
          </p:sp>
          <p:sp>
            <p:nvSpPr>
              <p:cNvPr id="25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FD391083-997F-4EDE-A09F-9BAFBB59AF37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1797664" y="2085631"/>
                <a:ext cx="37955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FR" sz="2400" b="1">
                    <a:solidFill>
                      <a:schemeClr val="accent5"/>
                    </a:solidFill>
                    <a:latin typeface="Roboto Lt"/>
                  </a:rPr>
                  <a:t>3</a:t>
                </a:r>
              </a:p>
            </p:txBody>
          </p:sp>
        </p:grpSp>
        <p:sp>
          <p:nvSpPr>
            <p:cNvPr id="31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7B8F4C62-FD50-4E1A-BA0A-5C8B3D6E3C47}"/>
                </a:ext>
              </a:extLst>
            </p:cNvPr>
            <p:cNvSpPr txBox="1">
              <a:spLocks/>
            </p:cNvSpPr>
            <p:nvPr/>
          </p:nvSpPr>
          <p:spPr>
            <a:xfrm>
              <a:off x="9829278" y="3071998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fr-FR" sz="2400" dirty="0">
                  <a:latin typeface="Roboto Lt"/>
                </a:rPr>
                <a:t>10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DD167E9-A3C7-4A70-8E5D-0F7BF15129E5}"/>
              </a:ext>
            </a:extLst>
          </p:cNvPr>
          <p:cNvGrpSpPr/>
          <p:nvPr/>
        </p:nvGrpSpPr>
        <p:grpSpPr>
          <a:xfrm>
            <a:off x="1797664" y="3714679"/>
            <a:ext cx="8668608" cy="400278"/>
            <a:chOff x="1797664" y="3682334"/>
            <a:chExt cx="8668608" cy="400278"/>
          </a:xfrm>
        </p:grpSpPr>
        <p:grpSp>
          <p:nvGrpSpPr>
            <p:cNvPr id="40" name="SP Agenda Section">
              <a:extLst>
                <a:ext uri="{FF2B5EF4-FFF2-40B4-BE49-F238E27FC236}">
                  <a16:creationId xmlns:a16="http://schemas.microsoft.com/office/drawing/2014/main" id="{7A5E92E6-AA6F-40D8-801C-83E575609B92}"/>
                </a:ext>
              </a:extLst>
            </p:cNvPr>
            <p:cNvGrpSpPr/>
            <p:nvPr/>
          </p:nvGrpSpPr>
          <p:grpSpPr>
            <a:xfrm>
              <a:off x="1797664" y="3713280"/>
              <a:ext cx="7930279" cy="369332"/>
              <a:chOff x="1797664" y="2085631"/>
              <a:chExt cx="7930278" cy="369332"/>
            </a:xfrm>
          </p:grpSpPr>
          <p:sp>
            <p:nvSpPr>
              <p:cNvPr id="41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C209469D-CD91-46CA-B04C-5E47C61A7DBE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267219" y="2085631"/>
                <a:ext cx="746072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defTabSz="9334267">
                  <a:tabLst>
                    <a:tab pos="9512062" algn="l"/>
                  </a:tabLst>
                </a:pPr>
                <a:r>
                  <a:rPr lang="fr-FR" sz="2400">
                    <a:latin typeface="Roboto Lt"/>
                  </a:rPr>
                  <a:t>Suites à donner</a:t>
                </a:r>
              </a:p>
            </p:txBody>
          </p:sp>
          <p:sp>
            <p:nvSpPr>
              <p:cNvPr id="42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77BFD775-0659-4E01-82D2-179E170D6D75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1797664" y="2085631"/>
                <a:ext cx="37955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FR" sz="2400" b="1">
                    <a:solidFill>
                      <a:schemeClr val="accent5"/>
                    </a:solidFill>
                    <a:latin typeface="Roboto Lt"/>
                  </a:rPr>
                  <a:t>4</a:t>
                </a:r>
              </a:p>
            </p:txBody>
          </p:sp>
        </p:grpSp>
        <p:sp>
          <p:nvSpPr>
            <p:cNvPr id="43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1A06FC27-ED2B-4980-9E60-455E4ADC41F6}"/>
                </a:ext>
              </a:extLst>
            </p:cNvPr>
            <p:cNvSpPr txBox="1">
              <a:spLocks/>
            </p:cNvSpPr>
            <p:nvPr/>
          </p:nvSpPr>
          <p:spPr>
            <a:xfrm>
              <a:off x="9829278" y="3682334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fr-FR" sz="2400" dirty="0">
                  <a:latin typeface="Roboto Lt"/>
                </a:rPr>
                <a:t>13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E51C90F7-C26A-45B7-8E2D-66E1ACEA1A7B}"/>
              </a:ext>
            </a:extLst>
          </p:cNvPr>
          <p:cNvGrpSpPr/>
          <p:nvPr/>
        </p:nvGrpSpPr>
        <p:grpSpPr>
          <a:xfrm>
            <a:off x="1797664" y="4261724"/>
            <a:ext cx="8668608" cy="400278"/>
            <a:chOff x="1797664" y="4261724"/>
            <a:chExt cx="8668608" cy="400278"/>
          </a:xfrm>
        </p:grpSpPr>
        <p:grpSp>
          <p:nvGrpSpPr>
            <p:cNvPr id="44" name="SP Agenda Section">
              <a:extLst>
                <a:ext uri="{FF2B5EF4-FFF2-40B4-BE49-F238E27FC236}">
                  <a16:creationId xmlns:a16="http://schemas.microsoft.com/office/drawing/2014/main" id="{B666EB66-87CC-4D53-BC29-59B6B3FF4816}"/>
                </a:ext>
              </a:extLst>
            </p:cNvPr>
            <p:cNvGrpSpPr/>
            <p:nvPr/>
          </p:nvGrpSpPr>
          <p:grpSpPr>
            <a:xfrm>
              <a:off x="1797664" y="4292670"/>
              <a:ext cx="7930279" cy="369332"/>
              <a:chOff x="1797664" y="2085631"/>
              <a:chExt cx="7930278" cy="369332"/>
            </a:xfrm>
          </p:grpSpPr>
          <p:sp>
            <p:nvSpPr>
              <p:cNvPr id="45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B1AE669F-8C81-44A5-8BDE-9947B8062A24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267219" y="2085631"/>
                <a:ext cx="746072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defTabSz="9334267">
                  <a:tabLst>
                    <a:tab pos="9512062" algn="l"/>
                  </a:tabLst>
                </a:pPr>
                <a:r>
                  <a:rPr lang="fr-FR" sz="2400">
                    <a:latin typeface="Roboto Lt"/>
                  </a:rPr>
                  <a:t>Conclusion</a:t>
                </a:r>
              </a:p>
            </p:txBody>
          </p:sp>
          <p:sp>
            <p:nvSpPr>
              <p:cNvPr id="46" name="Textbox">
                <a:hlinkClick r:id="" action="ppaction://noaction"/>
                <a:extLst>
                  <a:ext uri="{FF2B5EF4-FFF2-40B4-BE49-F238E27FC236}">
                    <a16:creationId xmlns:a16="http://schemas.microsoft.com/office/drawing/2014/main" id="{C770DD8E-508D-4564-962F-5DE24B74825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1797664" y="2085631"/>
                <a:ext cx="37955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FR" sz="2400" b="1">
                    <a:solidFill>
                      <a:schemeClr val="accent5"/>
                    </a:solidFill>
                    <a:latin typeface="Roboto Lt"/>
                  </a:rPr>
                  <a:t>5</a:t>
                </a:r>
              </a:p>
            </p:txBody>
          </p:sp>
        </p:grpSp>
        <p:sp>
          <p:nvSpPr>
            <p:cNvPr id="47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CB09F3F6-7774-499F-B5F3-49FA42234EEB}"/>
                </a:ext>
              </a:extLst>
            </p:cNvPr>
            <p:cNvSpPr txBox="1">
              <a:spLocks/>
            </p:cNvSpPr>
            <p:nvPr/>
          </p:nvSpPr>
          <p:spPr>
            <a:xfrm>
              <a:off x="9829278" y="4261724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fr-FR" sz="2400" dirty="0">
                  <a:latin typeface="Roboto Lt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9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 dirty="0"/>
              <a:t>Problème et enjeux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7851"/>
            <a:ext cx="9905999" cy="3242298"/>
          </a:xfrm>
        </p:spPr>
        <p:txBody>
          <a:bodyPr>
            <a:spAutoFit/>
          </a:bodyPr>
          <a:lstStyle/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L’objectif du projet est de tenter de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battre les algorithmes des bookmakers sur l’estimation de la probabilité d’une équipe gagnant un match »</a:t>
            </a:r>
          </a:p>
          <a:p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Pour cela, nous pouvons utiliser des données (cf. partie suivante) pour ce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problème de classification en Machine Learning.</a:t>
            </a:r>
          </a:p>
          <a:p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L’enjeu est de réussir à réaliser toutes les étapes d’un projet de Data Science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(de l’exploration des données à l’analyse des modèles en sortie).</a:t>
            </a:r>
          </a:p>
        </p:txBody>
      </p:sp>
    </p:spTree>
    <p:extLst>
      <p:ext uri="{BB962C8B-B14F-4D97-AF65-F5344CB8AC3E}">
        <p14:creationId xmlns:p14="http://schemas.microsoft.com/office/powerpoint/2010/main" val="342144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Données - P</a:t>
            </a:r>
            <a:r>
              <a:rPr lang="fr-FR" cap="none"/>
              <a:t>résentation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2023118"/>
          </a:xfrm>
        </p:spPr>
        <p:txBody>
          <a:bodyPr>
            <a:spAutoFit/>
          </a:bodyPr>
          <a:lstStyle/>
          <a:p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Nous avions le choix entre 2 sources de données initiales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Une sur le football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>
                <a:latin typeface="Calibri" panose="020F0502020204030204" pitchFamily="34" charset="0"/>
                <a:cs typeface="Calibri" panose="020F0502020204030204" pitchFamily="34" charset="0"/>
              </a:rPr>
              <a:t>Une sur le tennis</a:t>
            </a:r>
          </a:p>
          <a:p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Comme le nombre de données ainsi que la complexité paraissaient plus importantes, nous avons choix les données sur le </a:t>
            </a:r>
            <a:r>
              <a:rPr lang="fr-FR" sz="2000" b="1" u="sng">
                <a:latin typeface="Calibri" panose="020F0502020204030204" pitchFamily="34" charset="0"/>
                <a:cs typeface="Calibri" panose="020F0502020204030204" pitchFamily="34" charset="0"/>
              </a:rPr>
              <a:t>football*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203B00-CD93-44FB-8E4A-49D0F95464BA}"/>
              </a:ext>
            </a:extLst>
          </p:cNvPr>
          <p:cNvSpPr txBox="1"/>
          <p:nvPr/>
        </p:nvSpPr>
        <p:spPr>
          <a:xfrm>
            <a:off x="1143000" y="6375993"/>
            <a:ext cx="8223250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200" i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* : https://www.kaggle.com/ayotomiwasalau/club-football-event-data?select=match.csv</a:t>
            </a:r>
            <a:endParaRPr lang="fr-FR" sz="1200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373C272-D0F8-43BA-97EE-D84041D351BB}"/>
              </a:ext>
            </a:extLst>
          </p:cNvPr>
          <p:cNvSpPr txBox="1">
            <a:spLocks/>
          </p:cNvSpPr>
          <p:nvPr/>
        </p:nvSpPr>
        <p:spPr>
          <a:xfrm>
            <a:off x="1143000" y="4264057"/>
            <a:ext cx="4483100" cy="17300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L’archive initiale contenait les 5 tables suivantes :</a:t>
            </a:r>
          </a:p>
          <a:p>
            <a:pPr marL="0" indent="0">
              <a:buNone/>
            </a:pPr>
            <a:r>
              <a:rPr lang="fr-FR" sz="1800" i="1">
                <a:latin typeface="Calibri" panose="020F0502020204030204" pitchFamily="34" charset="0"/>
                <a:cs typeface="Calibri" panose="020F0502020204030204" pitchFamily="34" charset="0"/>
              </a:rPr>
              <a:t>‘‘match’’ : 1 339 matchs dans la table</a:t>
            </a:r>
          </a:p>
          <a:p>
            <a:pPr marL="0" indent="0">
              <a:buNone/>
            </a:pPr>
            <a:r>
              <a:rPr lang="fr-FR" sz="1800" i="1">
                <a:latin typeface="Calibri" panose="020F0502020204030204" pitchFamily="34" charset="0"/>
                <a:cs typeface="Calibri" panose="020F0502020204030204" pitchFamily="34" charset="0"/>
              </a:rPr>
              <a:t>‘‘match_event’’ : 2,845M events enregistrés</a:t>
            </a:r>
            <a:endParaRPr lang="fr-F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D92075-F716-442E-88F0-6F1600B0D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231745"/>
            <a:ext cx="5207001" cy="27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9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Données - P</a:t>
            </a:r>
            <a:r>
              <a:rPr lang="fr-FR" cap="none"/>
              <a:t>résentation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5181"/>
            <a:ext cx="9905999" cy="3669787"/>
          </a:xfr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table « match » contient les informations principales résumant le match et surtout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notre label qui est le club gagnant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table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match_event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représente quant à elle le cœur des informations disponibles avec des millions de lignes contenant le détail des matchs et permettant donc de créer potentiellement un grand nombre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données à disposition présentent les résultats de la saison 2017/2018 des 5 championnats majeurs européens.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Remarque :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seules les victoires apparaissent dans la table, tous les matchs nuls sont donc « ignorés »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 dirty="0"/>
              <a:t>Données – </a:t>
            </a:r>
            <a:r>
              <a:rPr lang="fr-FR" cap="none" dirty="0"/>
              <a:t>Exploration Power BI</a:t>
            </a:r>
            <a:endParaRPr lang="en-US" dirty="0"/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5567E4DA-3637-48C3-AE2E-81B34195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5" y="84112"/>
            <a:ext cx="2938459" cy="4053618"/>
          </a:xfrm>
          <a:prstGeom prst="rect">
            <a:avLst/>
          </a:prstGeom>
        </p:spPr>
      </p:pic>
      <p:pic>
        <p:nvPicPr>
          <p:cNvPr id="6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7E7FE11B-AFBA-4463-9014-DC6661A3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3" y="1103834"/>
            <a:ext cx="4872401" cy="26300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014439-98A7-4F75-9B6A-45E4CDE3F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4" y="3897880"/>
            <a:ext cx="4872401" cy="27349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8663172-8E01-41E0-A533-D678DDB76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785" y="4194839"/>
            <a:ext cx="4553989" cy="24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 dirty="0"/>
              <a:t>Données – </a:t>
            </a:r>
            <a:r>
              <a:rPr lang="fr-FR" cap="none" dirty="0"/>
              <a:t>Exploration ‘‘Python’’</a:t>
            </a:r>
            <a:endParaRPr lang="en-US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635CD3-1483-4169-BE68-96F189314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5"/>
          <a:stretch/>
        </p:blipFill>
        <p:spPr bwMode="auto">
          <a:xfrm>
            <a:off x="1208632" y="1358265"/>
            <a:ext cx="5943600" cy="2070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E4FD72-2017-4F6F-879C-26B5DFF4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77" y="1360414"/>
            <a:ext cx="3587806" cy="49315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8B55E0E-D7C7-4469-918B-A84770A2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32" y="3696677"/>
            <a:ext cx="5943600" cy="2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Données - P</a:t>
            </a:r>
            <a:r>
              <a:rPr lang="fr-FR" cap="none"/>
              <a:t>résentation</a:t>
            </a:r>
            <a:endParaRPr lang="fr-FR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E86162C4-706E-444D-8160-C7EA500B0E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7631360"/>
                  </p:ext>
                </p:extLst>
              </p:nvPr>
            </p:nvGraphicFramePr>
            <p:xfrm>
              <a:off x="1257300" y="3193747"/>
              <a:ext cx="2073252" cy="1166205"/>
            </p:xfrm>
            <a:graphic>
              <a:graphicData uri="http://schemas.microsoft.com/office/powerpoint/2016/slidezoom">
                <pslz:sldZm>
                  <pslz:sldZmObj sldId="274" cId="4234564031">
                    <pslz:zmPr id="{971CBC14-1D9F-4E43-8CC1-16C74D3AA6D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73252" cy="11662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diapositiv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6162C4-706E-444D-8160-C7EA500B0E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7300" y="3193747"/>
                <a:ext cx="2073252" cy="11662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33BCA88-D6C0-40AC-A7B5-A7907F3F0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52" y="1446267"/>
            <a:ext cx="4784048" cy="47776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Zoom de diapositive 11">
                <a:extLst>
                  <a:ext uri="{FF2B5EF4-FFF2-40B4-BE49-F238E27FC236}">
                    <a16:creationId xmlns:a16="http://schemas.microsoft.com/office/drawing/2014/main" id="{501590B9-42F1-4005-B07D-3CD0307D7A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8070221"/>
                  </p:ext>
                </p:extLst>
              </p:nvPr>
            </p:nvGraphicFramePr>
            <p:xfrm>
              <a:off x="8114600" y="3193747"/>
              <a:ext cx="2032000" cy="1143000"/>
            </p:xfrm>
            <a:graphic>
              <a:graphicData uri="http://schemas.microsoft.com/office/powerpoint/2016/slidezoom">
                <pslz:sldZm>
                  <pslz:sldZmObj sldId="277" cId="2660008354">
                    <pslz:zmPr id="{0EE2B780-1846-4B99-BB1F-6CA15BA193F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32000" cy="1143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Zoom de diapositive 1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01590B9-42F1-4005-B07D-3CD0307D7A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14600" y="3193747"/>
                <a:ext cx="2032000" cy="1143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Zoom de diapositive 15">
                <a:extLst>
                  <a:ext uri="{FF2B5EF4-FFF2-40B4-BE49-F238E27FC236}">
                    <a16:creationId xmlns:a16="http://schemas.microsoft.com/office/drawing/2014/main" id="{6C77A85A-7D56-4178-94CD-1E429CD575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0236460"/>
                  </p:ext>
                </p:extLst>
              </p:nvPr>
            </p:nvGraphicFramePr>
            <p:xfrm>
              <a:off x="8114600" y="4708837"/>
              <a:ext cx="2032000" cy="1143000"/>
            </p:xfrm>
            <a:graphic>
              <a:graphicData uri="http://schemas.microsoft.com/office/powerpoint/2016/slidezoom">
                <pslz:sldZm>
                  <pslz:sldZmObj sldId="276" cId="4185613064">
                    <pslz:zmPr id="{CCBCE9D8-699F-434C-B302-5925A7451213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32000" cy="1143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Zoom de diapositive 1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C77A85A-7D56-4178-94CD-1E429CD575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4600" y="4708837"/>
                <a:ext cx="2032000" cy="1143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37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E76-EBAE-4F4E-8C9F-9C761A8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1" y="264772"/>
            <a:ext cx="9905998" cy="916606"/>
          </a:xfrm>
        </p:spPr>
        <p:txBody>
          <a:bodyPr/>
          <a:lstStyle/>
          <a:p>
            <a:r>
              <a:rPr lang="fr-FR"/>
              <a:t>Données - </a:t>
            </a:r>
            <a:r>
              <a:rPr lang="fr-FR" cap="none"/>
              <a:t>Préparation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8D3A6-EC18-452C-9F58-663C75E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5381"/>
            <a:ext cx="9905999" cy="4363246"/>
          </a:xfrm>
        </p:spPr>
        <p:txBody>
          <a:bodyPr>
            <a:spAutoFit/>
          </a:bodyPr>
          <a:lstStyle/>
          <a:p>
            <a:pPr algn="just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Nettoyage de données (noms de clubs erronés ou avec syntaxes différentes, certains adversaires manquants, etc.)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Pour ne pas « tricher » et être à égalité avec les bookmakers, nous n’avons retenu que les matchs précédents celui où l’on veut faire une prédiction.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Après avoir codé les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à tester et avoir une table complète :</a:t>
            </a:r>
          </a:p>
          <a:p>
            <a:pPr algn="just"/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Découpage en jeu d’entraînement et de test : train avec 80% des matchs et test avec 20% des matchs les plus loin dans le calendrier</a:t>
            </a:r>
          </a:p>
          <a:p>
            <a:pPr algn="just"/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Standardisation des données (sur les 2 jeux) avec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1176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1125</Words>
  <Application>Microsoft Office PowerPoint</Application>
  <PresentationFormat>Grand écran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Roboto Lt</vt:lpstr>
      <vt:lpstr>Circuit</vt:lpstr>
      <vt:lpstr>Projet Paris Sportif – ‘‘bet-py’’</vt:lpstr>
      <vt:lpstr>Sommaire</vt:lpstr>
      <vt:lpstr>Problème et enjeux</vt:lpstr>
      <vt:lpstr>Données - Présentation</vt:lpstr>
      <vt:lpstr>Données - Présentation</vt:lpstr>
      <vt:lpstr>Données – Exploration Power BI</vt:lpstr>
      <vt:lpstr>Données – Exploration ‘‘Python’’</vt:lpstr>
      <vt:lpstr>Données - Présentation</vt:lpstr>
      <vt:lpstr>Données - Préparation</vt:lpstr>
      <vt:lpstr>Modèles – Description</vt:lpstr>
      <vt:lpstr>Modèles – Résultats</vt:lpstr>
      <vt:lpstr>Modèles – Résultats du meilleur modèle</vt:lpstr>
      <vt:lpstr>Suites à donner</vt:lpstr>
      <vt:lpstr>Suites à donner</vt:lpstr>
      <vt:lpstr>Conclusion</vt:lpstr>
      <vt:lpstr>Annexes</vt:lpstr>
      <vt:lpstr>Données – Collect_results()</vt:lpstr>
      <vt:lpstr>Données – Collect, Aggregate &amp; Exploit_infos()</vt:lpstr>
      <vt:lpstr>Données – to « match_all » &amp; to « data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datascientest – ‘‘bet-py’’</dc:title>
  <dc:creator>Romain</dc:creator>
  <cp:lastModifiedBy>Romain</cp:lastModifiedBy>
  <cp:revision>45</cp:revision>
  <dcterms:created xsi:type="dcterms:W3CDTF">2021-09-13T16:05:46Z</dcterms:created>
  <dcterms:modified xsi:type="dcterms:W3CDTF">2021-09-23T14:45:37Z</dcterms:modified>
</cp:coreProperties>
</file>