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21388388" cy="30275213"/>
  <p:notesSz cx="6858000" cy="9144000"/>
  <p:defaultTextStyle>
    <a:defPPr>
      <a:defRPr lang="fr-FR"/>
    </a:defPPr>
    <a:lvl1pPr marL="0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807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614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422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229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9036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843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649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457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4" userDrawn="1">
          <p15:clr>
            <a:srgbClr val="A4A3A4"/>
          </p15:clr>
        </p15:guide>
        <p15:guide id="2" pos="66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103"/>
    <a:srgbClr val="B46504"/>
    <a:srgbClr val="10739E"/>
    <a:srgbClr val="F4D8B1"/>
    <a:srgbClr val="B9DCEE"/>
    <a:srgbClr val="EB801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9"/>
    <p:restoredTop sz="94744"/>
  </p:normalViewPr>
  <p:slideViewPr>
    <p:cSldViewPr snapToGrid="0" snapToObjects="1" showGuides="1">
      <p:cViewPr>
        <p:scale>
          <a:sx n="61" d="100"/>
          <a:sy n="61" d="100"/>
        </p:scale>
        <p:origin x="968" y="512"/>
      </p:cViewPr>
      <p:guideLst>
        <p:guide orient="horz" pos="9604"/>
        <p:guide pos="6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3904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A3902-845F-EF40-9E5D-BE4AD5742DA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A2B92-8DA2-1E44-9F5F-A1E92D6297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93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807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614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422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229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9036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843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649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457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A2B92-8DA2-1E44-9F5F-A1E92D6297D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33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4954765"/>
            <a:ext cx="18180130" cy="10540259"/>
          </a:xfrm>
        </p:spPr>
        <p:txBody>
          <a:bodyPr anchor="b"/>
          <a:lstStyle>
            <a:lvl1pPr algn="ctr">
              <a:defRPr sz="14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549" y="15901497"/>
            <a:ext cx="16041291" cy="7309499"/>
          </a:xfrm>
        </p:spPr>
        <p:txBody>
          <a:bodyPr/>
          <a:lstStyle>
            <a:lvl1pPr marL="0" indent="0" algn="ctr">
              <a:buNone/>
              <a:defRPr sz="5614"/>
            </a:lvl1pPr>
            <a:lvl2pPr marL="1069437" indent="0" algn="ctr">
              <a:buNone/>
              <a:defRPr sz="4678"/>
            </a:lvl2pPr>
            <a:lvl3pPr marL="2138873" indent="0" algn="ctr">
              <a:buNone/>
              <a:defRPr sz="4210"/>
            </a:lvl3pPr>
            <a:lvl4pPr marL="3208310" indent="0" algn="ctr">
              <a:buNone/>
              <a:defRPr sz="3743"/>
            </a:lvl4pPr>
            <a:lvl5pPr marL="4277746" indent="0" algn="ctr">
              <a:buNone/>
              <a:defRPr sz="3743"/>
            </a:lvl5pPr>
            <a:lvl6pPr marL="5347183" indent="0" algn="ctr">
              <a:buNone/>
              <a:defRPr sz="3743"/>
            </a:lvl6pPr>
            <a:lvl7pPr marL="6416619" indent="0" algn="ctr">
              <a:buNone/>
              <a:defRPr sz="3743"/>
            </a:lvl7pPr>
            <a:lvl8pPr marL="7486056" indent="0" algn="ctr">
              <a:buNone/>
              <a:defRPr sz="3743"/>
            </a:lvl8pPr>
            <a:lvl9pPr marL="8555492" indent="0" algn="ctr">
              <a:buNone/>
              <a:defRPr sz="37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9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3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6066" y="1611875"/>
            <a:ext cx="461187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453" y="1611875"/>
            <a:ext cx="13568259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24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18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313" y="7547788"/>
            <a:ext cx="18447485" cy="12593645"/>
          </a:xfrm>
        </p:spPr>
        <p:txBody>
          <a:bodyPr anchor="b"/>
          <a:lstStyle>
            <a:lvl1pPr>
              <a:defRPr sz="14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313" y="20260574"/>
            <a:ext cx="18447485" cy="6622701"/>
          </a:xfrm>
        </p:spPr>
        <p:txBody>
          <a:bodyPr/>
          <a:lstStyle>
            <a:lvl1pPr marL="0" indent="0">
              <a:buNone/>
              <a:defRPr sz="5614">
                <a:solidFill>
                  <a:schemeClr val="tx1"/>
                </a:solidFill>
              </a:defRPr>
            </a:lvl1pPr>
            <a:lvl2pPr marL="1069437" indent="0">
              <a:buNone/>
              <a:defRPr sz="4678">
                <a:solidFill>
                  <a:schemeClr val="tx1">
                    <a:tint val="75000"/>
                  </a:schemeClr>
                </a:solidFill>
              </a:defRPr>
            </a:lvl2pPr>
            <a:lvl3pPr marL="2138873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3pPr>
            <a:lvl4pPr marL="3208310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4pPr>
            <a:lvl5pPr marL="4277746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5pPr>
            <a:lvl6pPr marL="5347183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6pPr>
            <a:lvl7pPr marL="6416619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7pPr>
            <a:lvl8pPr marL="7486056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8pPr>
            <a:lvl9pPr marL="8555492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8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452" y="8059374"/>
            <a:ext cx="9090065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871" y="8059374"/>
            <a:ext cx="9090065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99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1611882"/>
            <a:ext cx="18447485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40" y="7421634"/>
            <a:ext cx="9048289" cy="3637228"/>
          </a:xfrm>
        </p:spPr>
        <p:txBody>
          <a:bodyPr anchor="b"/>
          <a:lstStyle>
            <a:lvl1pPr marL="0" indent="0">
              <a:buNone/>
              <a:defRPr sz="5614" b="1"/>
            </a:lvl1pPr>
            <a:lvl2pPr marL="1069437" indent="0">
              <a:buNone/>
              <a:defRPr sz="4678" b="1"/>
            </a:lvl2pPr>
            <a:lvl3pPr marL="2138873" indent="0">
              <a:buNone/>
              <a:defRPr sz="4210" b="1"/>
            </a:lvl3pPr>
            <a:lvl4pPr marL="3208310" indent="0">
              <a:buNone/>
              <a:defRPr sz="3743" b="1"/>
            </a:lvl4pPr>
            <a:lvl5pPr marL="4277746" indent="0">
              <a:buNone/>
              <a:defRPr sz="3743" b="1"/>
            </a:lvl5pPr>
            <a:lvl6pPr marL="5347183" indent="0">
              <a:buNone/>
              <a:defRPr sz="3743" b="1"/>
            </a:lvl6pPr>
            <a:lvl7pPr marL="6416619" indent="0">
              <a:buNone/>
              <a:defRPr sz="3743" b="1"/>
            </a:lvl7pPr>
            <a:lvl8pPr marL="7486056" indent="0">
              <a:buNone/>
              <a:defRPr sz="3743" b="1"/>
            </a:lvl8pPr>
            <a:lvl9pPr marL="8555492" indent="0">
              <a:buNone/>
              <a:defRPr sz="37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240" y="11058863"/>
            <a:ext cx="9048289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872" y="7421634"/>
            <a:ext cx="9092851" cy="3637228"/>
          </a:xfrm>
        </p:spPr>
        <p:txBody>
          <a:bodyPr anchor="b"/>
          <a:lstStyle>
            <a:lvl1pPr marL="0" indent="0">
              <a:buNone/>
              <a:defRPr sz="5614" b="1"/>
            </a:lvl1pPr>
            <a:lvl2pPr marL="1069437" indent="0">
              <a:buNone/>
              <a:defRPr sz="4678" b="1"/>
            </a:lvl2pPr>
            <a:lvl3pPr marL="2138873" indent="0">
              <a:buNone/>
              <a:defRPr sz="4210" b="1"/>
            </a:lvl3pPr>
            <a:lvl4pPr marL="3208310" indent="0">
              <a:buNone/>
              <a:defRPr sz="3743" b="1"/>
            </a:lvl4pPr>
            <a:lvl5pPr marL="4277746" indent="0">
              <a:buNone/>
              <a:defRPr sz="3743" b="1"/>
            </a:lvl5pPr>
            <a:lvl6pPr marL="5347183" indent="0">
              <a:buNone/>
              <a:defRPr sz="3743" b="1"/>
            </a:lvl6pPr>
            <a:lvl7pPr marL="6416619" indent="0">
              <a:buNone/>
              <a:defRPr sz="3743" b="1"/>
            </a:lvl7pPr>
            <a:lvl8pPr marL="7486056" indent="0">
              <a:buNone/>
              <a:defRPr sz="3743" b="1"/>
            </a:lvl8pPr>
            <a:lvl9pPr marL="8555492" indent="0">
              <a:buNone/>
              <a:defRPr sz="37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872" y="11058863"/>
            <a:ext cx="9092851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15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03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9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2018348"/>
            <a:ext cx="6898312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2851" y="4359077"/>
            <a:ext cx="10827871" cy="21515024"/>
          </a:xfrm>
        </p:spPr>
        <p:txBody>
          <a:bodyPr/>
          <a:lstStyle>
            <a:lvl1pPr>
              <a:defRPr sz="7485"/>
            </a:lvl1pPr>
            <a:lvl2pPr>
              <a:defRPr sz="6549"/>
            </a:lvl2pPr>
            <a:lvl3pPr>
              <a:defRPr sz="5614"/>
            </a:lvl3pPr>
            <a:lvl4pPr>
              <a:defRPr sz="4678"/>
            </a:lvl4pPr>
            <a:lvl5pPr>
              <a:defRPr sz="4678"/>
            </a:lvl5pPr>
            <a:lvl6pPr>
              <a:defRPr sz="4678"/>
            </a:lvl6pPr>
            <a:lvl7pPr>
              <a:defRPr sz="4678"/>
            </a:lvl7pPr>
            <a:lvl8pPr>
              <a:defRPr sz="4678"/>
            </a:lvl8pPr>
            <a:lvl9pPr>
              <a:defRPr sz="467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37" y="9082564"/>
            <a:ext cx="6898312" cy="16826573"/>
          </a:xfrm>
        </p:spPr>
        <p:txBody>
          <a:bodyPr/>
          <a:lstStyle>
            <a:lvl1pPr marL="0" indent="0">
              <a:buNone/>
              <a:defRPr sz="3743"/>
            </a:lvl1pPr>
            <a:lvl2pPr marL="1069437" indent="0">
              <a:buNone/>
              <a:defRPr sz="3275"/>
            </a:lvl2pPr>
            <a:lvl3pPr marL="2138873" indent="0">
              <a:buNone/>
              <a:defRPr sz="2807"/>
            </a:lvl3pPr>
            <a:lvl4pPr marL="3208310" indent="0">
              <a:buNone/>
              <a:defRPr sz="2339"/>
            </a:lvl4pPr>
            <a:lvl5pPr marL="4277746" indent="0">
              <a:buNone/>
              <a:defRPr sz="2339"/>
            </a:lvl5pPr>
            <a:lvl6pPr marL="5347183" indent="0">
              <a:buNone/>
              <a:defRPr sz="2339"/>
            </a:lvl6pPr>
            <a:lvl7pPr marL="6416619" indent="0">
              <a:buNone/>
              <a:defRPr sz="2339"/>
            </a:lvl7pPr>
            <a:lvl8pPr marL="7486056" indent="0">
              <a:buNone/>
              <a:defRPr sz="2339"/>
            </a:lvl8pPr>
            <a:lvl9pPr marL="8555492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47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2018348"/>
            <a:ext cx="6898312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2851" y="4359077"/>
            <a:ext cx="10827871" cy="21515024"/>
          </a:xfrm>
        </p:spPr>
        <p:txBody>
          <a:bodyPr anchor="t"/>
          <a:lstStyle>
            <a:lvl1pPr marL="0" indent="0">
              <a:buNone/>
              <a:defRPr sz="7485"/>
            </a:lvl1pPr>
            <a:lvl2pPr marL="1069437" indent="0">
              <a:buNone/>
              <a:defRPr sz="6549"/>
            </a:lvl2pPr>
            <a:lvl3pPr marL="2138873" indent="0">
              <a:buNone/>
              <a:defRPr sz="5614"/>
            </a:lvl3pPr>
            <a:lvl4pPr marL="3208310" indent="0">
              <a:buNone/>
              <a:defRPr sz="4678"/>
            </a:lvl4pPr>
            <a:lvl5pPr marL="4277746" indent="0">
              <a:buNone/>
              <a:defRPr sz="4678"/>
            </a:lvl5pPr>
            <a:lvl6pPr marL="5347183" indent="0">
              <a:buNone/>
              <a:defRPr sz="4678"/>
            </a:lvl6pPr>
            <a:lvl7pPr marL="6416619" indent="0">
              <a:buNone/>
              <a:defRPr sz="4678"/>
            </a:lvl7pPr>
            <a:lvl8pPr marL="7486056" indent="0">
              <a:buNone/>
              <a:defRPr sz="4678"/>
            </a:lvl8pPr>
            <a:lvl9pPr marL="8555492" indent="0">
              <a:buNone/>
              <a:defRPr sz="46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37" y="9082564"/>
            <a:ext cx="6898312" cy="16826573"/>
          </a:xfrm>
        </p:spPr>
        <p:txBody>
          <a:bodyPr/>
          <a:lstStyle>
            <a:lvl1pPr marL="0" indent="0">
              <a:buNone/>
              <a:defRPr sz="3743"/>
            </a:lvl1pPr>
            <a:lvl2pPr marL="1069437" indent="0">
              <a:buNone/>
              <a:defRPr sz="3275"/>
            </a:lvl2pPr>
            <a:lvl3pPr marL="2138873" indent="0">
              <a:buNone/>
              <a:defRPr sz="2807"/>
            </a:lvl3pPr>
            <a:lvl4pPr marL="3208310" indent="0">
              <a:buNone/>
              <a:defRPr sz="2339"/>
            </a:lvl4pPr>
            <a:lvl5pPr marL="4277746" indent="0">
              <a:buNone/>
              <a:defRPr sz="2339"/>
            </a:lvl5pPr>
            <a:lvl6pPr marL="5347183" indent="0">
              <a:buNone/>
              <a:defRPr sz="2339"/>
            </a:lvl6pPr>
            <a:lvl7pPr marL="6416619" indent="0">
              <a:buNone/>
              <a:defRPr sz="2339"/>
            </a:lvl7pPr>
            <a:lvl8pPr marL="7486056" indent="0">
              <a:buNone/>
              <a:defRPr sz="2339"/>
            </a:lvl8pPr>
            <a:lvl9pPr marL="8555492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5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452" y="1611882"/>
            <a:ext cx="18447485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452" y="8059374"/>
            <a:ext cx="18447485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452" y="28060644"/>
            <a:ext cx="481238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904" y="28060644"/>
            <a:ext cx="72185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5549" y="28060644"/>
            <a:ext cx="481238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16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873" rtl="0" eaLnBrk="1" latinLnBrk="0" hangingPunct="1">
        <a:lnSpc>
          <a:spcPct val="90000"/>
        </a:lnSpc>
        <a:spcBef>
          <a:spcPct val="0"/>
        </a:spcBef>
        <a:buNone/>
        <a:defRPr sz="10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718" indent="-534718" algn="l" defTabSz="2138873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9" kern="1200">
          <a:solidFill>
            <a:schemeClr val="tx1"/>
          </a:solidFill>
          <a:latin typeface="+mn-lt"/>
          <a:ea typeface="+mn-ea"/>
          <a:cs typeface="+mn-cs"/>
        </a:defRPr>
      </a:lvl1pPr>
      <a:lvl2pPr marL="1604155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4" kern="1200">
          <a:solidFill>
            <a:schemeClr val="tx1"/>
          </a:solidFill>
          <a:latin typeface="+mn-lt"/>
          <a:ea typeface="+mn-ea"/>
          <a:cs typeface="+mn-cs"/>
        </a:defRPr>
      </a:lvl2pPr>
      <a:lvl3pPr marL="2673591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78" kern="1200">
          <a:solidFill>
            <a:schemeClr val="tx1"/>
          </a:solidFill>
          <a:latin typeface="+mn-lt"/>
          <a:ea typeface="+mn-ea"/>
          <a:cs typeface="+mn-cs"/>
        </a:defRPr>
      </a:lvl3pPr>
      <a:lvl4pPr marL="3743028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2464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1901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51337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20774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90210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437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873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310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746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7183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619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6056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5492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hyperlink" Target="https://coedit.re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hyperlink" Target="mailto:matthieu.nicolas@inria.fr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CA207F2-F354-9841-ABFA-E98E313D469A}"/>
              </a:ext>
            </a:extLst>
          </p:cNvPr>
          <p:cNvSpPr/>
          <p:nvPr/>
        </p:nvSpPr>
        <p:spPr>
          <a:xfrm>
            <a:off x="22303" y="11087282"/>
            <a:ext cx="21388388" cy="775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48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6D6DB35-8E8A-A349-A69E-AB8CBF07878E}"/>
              </a:ext>
            </a:extLst>
          </p:cNvPr>
          <p:cNvSpPr txBox="1"/>
          <p:nvPr/>
        </p:nvSpPr>
        <p:spPr>
          <a:xfrm>
            <a:off x="-23264" y="11087012"/>
            <a:ext cx="21388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i="1" dirty="0">
                <a:solidFill>
                  <a:schemeClr val="bg2">
                    <a:lumMod val="25000"/>
                  </a:schemeClr>
                </a:solidFill>
              </a:rPr>
              <a:t>Reassign shorter identifiers in a fully distributed manner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9D5DE-748D-9F43-8B56-710D9E02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389" y="6769459"/>
            <a:ext cx="5242243" cy="391607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B448B41-0F2D-8642-9909-3B74F1D29C55}"/>
              </a:ext>
            </a:extLst>
          </p:cNvPr>
          <p:cNvSpPr/>
          <p:nvPr/>
        </p:nvSpPr>
        <p:spPr>
          <a:xfrm>
            <a:off x="1" y="17919"/>
            <a:ext cx="21388388" cy="245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48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E04C4F-5385-3C4F-AB4F-F8323A06000B}"/>
              </a:ext>
            </a:extLst>
          </p:cNvPr>
          <p:cNvSpPr txBox="1"/>
          <p:nvPr/>
        </p:nvSpPr>
        <p:spPr>
          <a:xfrm>
            <a:off x="1" y="90108"/>
            <a:ext cx="21388388" cy="1049070"/>
          </a:xfrm>
          <a:prstGeom prst="rect">
            <a:avLst/>
          </a:prstGeom>
          <a:noFill/>
          <a:ln>
            <a:noFill/>
          </a:ln>
          <a:effectLst>
            <a:outerShdw blurRad="1104900" dist="38100" dir="5400000" sx="102000" sy="102000" algn="t" rotWithShape="0">
              <a:prstClr val="black">
                <a:alpha val="3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 Renaming in Conflict-Free Replicated Data Types (CRDTs)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8472630-3099-354E-AF6C-C3044A2CD416}"/>
              </a:ext>
            </a:extLst>
          </p:cNvPr>
          <p:cNvSpPr txBox="1"/>
          <p:nvPr/>
        </p:nvSpPr>
        <p:spPr>
          <a:xfrm>
            <a:off x="1927627" y="1832485"/>
            <a:ext cx="17533137" cy="63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33" dirty="0">
                <a:solidFill>
                  <a:schemeClr val="bg2">
                    <a:lumMod val="25000"/>
                  </a:schemeClr>
                </a:solidFill>
              </a:rPr>
              <a:t>Matthieu Nicolas (</a:t>
            </a:r>
            <a:r>
              <a:rPr lang="en-GB" sz="3533" dirty="0">
                <a:solidFill>
                  <a:schemeClr val="bg2">
                    <a:lumMod val="25000"/>
                  </a:schemeClr>
                </a:solidFill>
                <a:hlinkClick r:id="rId4"/>
              </a:rPr>
              <a:t>matthieu.nicolas@inria.fr</a:t>
            </a:r>
            <a:r>
              <a:rPr lang="en-GB" sz="3533" dirty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en-GB" sz="3533" dirty="0" err="1">
                <a:solidFill>
                  <a:schemeClr val="bg2">
                    <a:lumMod val="25000"/>
                  </a:schemeClr>
                </a:solidFill>
              </a:rPr>
              <a:t>Gérald</a:t>
            </a:r>
            <a:r>
              <a:rPr lang="en-GB" sz="3533" dirty="0">
                <a:solidFill>
                  <a:schemeClr val="bg2">
                    <a:lumMod val="25000"/>
                  </a:schemeClr>
                </a:solidFill>
              </a:rPr>
              <a:t> Oster, Olivier Perrin</a:t>
            </a:r>
            <a:endParaRPr lang="en-GB" sz="2826" dirty="0">
              <a:solidFill>
                <a:schemeClr val="accent5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F20B893-1A7C-4B4D-B8E1-C99B8EB31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4170" y="28731684"/>
            <a:ext cx="1282857" cy="128285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97FE455-BC4E-CD44-98BB-01B355235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122" y="28731684"/>
            <a:ext cx="2508092" cy="1273255"/>
          </a:xfrm>
          <a:prstGeom prst="rect">
            <a:avLst/>
          </a:prstGeom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ABA4A75A-8395-0442-86D0-27190E71E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4274" t="46847" r="41809" b="47016"/>
          <a:stretch/>
        </p:blipFill>
        <p:spPr>
          <a:xfrm>
            <a:off x="15513189" y="28731684"/>
            <a:ext cx="4209108" cy="1312311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FC1EE118-5C83-F84E-BC3B-9DA4D955AB93}"/>
              </a:ext>
            </a:extLst>
          </p:cNvPr>
          <p:cNvSpPr txBox="1"/>
          <p:nvPr/>
        </p:nvSpPr>
        <p:spPr>
          <a:xfrm>
            <a:off x="13741514" y="7319823"/>
            <a:ext cx="5980783" cy="2049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239" b="1" dirty="0">
                <a:solidFill>
                  <a:srgbClr val="E8810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reduce the overhead introduced</a:t>
            </a:r>
          </a:p>
          <a:p>
            <a:pPr algn="ctr"/>
            <a:r>
              <a:rPr lang="en-GB" sz="4239" b="1" dirty="0">
                <a:solidFill>
                  <a:srgbClr val="E8810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 the data structure ?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83742B-9AA2-A04E-8EA9-6EBEF9D79B8B}"/>
              </a:ext>
            </a:extLst>
          </p:cNvPr>
          <p:cNvSpPr/>
          <p:nvPr/>
        </p:nvSpPr>
        <p:spPr>
          <a:xfrm>
            <a:off x="10972" y="21353740"/>
            <a:ext cx="21388388" cy="5030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48" dirty="0">
              <a:solidFill>
                <a:schemeClr val="tx1"/>
              </a:solidFill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8F32BC14-1F03-CA4E-A416-696216EAC5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1375" y="28731684"/>
            <a:ext cx="3006634" cy="13093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1737B1-C0B0-F94C-A5CA-8C06E90ADA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705" y="3135469"/>
            <a:ext cx="12265592" cy="3082527"/>
          </a:xfrm>
          <a:prstGeom prst="rect">
            <a:avLst/>
          </a:prstGeom>
        </p:spPr>
      </p:pic>
      <p:sp>
        <p:nvSpPr>
          <p:cNvPr id="44" name="ZoneTexte 23">
            <a:extLst>
              <a:ext uri="{FF2B5EF4-FFF2-40B4-BE49-F238E27FC236}">
                <a16:creationId xmlns:a16="http://schemas.microsoft.com/office/drawing/2014/main" id="{C6CBAEAC-8161-E441-AE66-6A30EF2614CB}"/>
              </a:ext>
            </a:extLst>
          </p:cNvPr>
          <p:cNvSpPr txBox="1"/>
          <p:nvPr/>
        </p:nvSpPr>
        <p:spPr>
          <a:xfrm>
            <a:off x="649043" y="3081287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CRDTs [1]</a:t>
            </a:r>
          </a:p>
        </p:txBody>
      </p:sp>
      <p:sp>
        <p:nvSpPr>
          <p:cNvPr id="45" name="ZoneTexte 30">
            <a:extLst>
              <a:ext uri="{FF2B5EF4-FFF2-40B4-BE49-F238E27FC236}">
                <a16:creationId xmlns:a16="http://schemas.microsoft.com/office/drawing/2014/main" id="{64209918-8441-4A48-9A06-8128A6BB128B}"/>
              </a:ext>
            </a:extLst>
          </p:cNvPr>
          <p:cNvSpPr txBox="1"/>
          <p:nvPr/>
        </p:nvSpPr>
        <p:spPr>
          <a:xfrm>
            <a:off x="649043" y="3821982"/>
            <a:ext cx="6807662" cy="217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Replicated data structure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Updates performed without coordination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b="1" dirty="0"/>
              <a:t>Strong Eventual Consistency</a:t>
            </a:r>
            <a:r>
              <a:rPr lang="en-GB" sz="3391" dirty="0"/>
              <a:t> [1]</a:t>
            </a:r>
          </a:p>
        </p:txBody>
      </p:sp>
      <p:sp>
        <p:nvSpPr>
          <p:cNvPr id="46" name="ZoneTexte 23">
            <a:extLst>
              <a:ext uri="{FF2B5EF4-FFF2-40B4-BE49-F238E27FC236}">
                <a16:creationId xmlns:a16="http://schemas.microsoft.com/office/drawing/2014/main" id="{CD197A6B-5FE0-994D-A0B9-7CBD852D419C}"/>
              </a:ext>
            </a:extLst>
          </p:cNvPr>
          <p:cNvSpPr txBox="1"/>
          <p:nvPr/>
        </p:nvSpPr>
        <p:spPr>
          <a:xfrm>
            <a:off x="698165" y="6906321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Limits</a:t>
            </a:r>
          </a:p>
        </p:txBody>
      </p:sp>
      <p:sp>
        <p:nvSpPr>
          <p:cNvPr id="47" name="ZoneTexte 30">
            <a:extLst>
              <a:ext uri="{FF2B5EF4-FFF2-40B4-BE49-F238E27FC236}">
                <a16:creationId xmlns:a16="http://schemas.microsoft.com/office/drawing/2014/main" id="{6A97E9FD-2052-E34B-907C-5FD8974D3D06}"/>
              </a:ext>
            </a:extLst>
          </p:cNvPr>
          <p:cNvSpPr txBox="1"/>
          <p:nvPr/>
        </p:nvSpPr>
        <p:spPr>
          <a:xfrm>
            <a:off x="698165" y="7651012"/>
            <a:ext cx="7288779" cy="217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Attach an identifier to each element</a:t>
            </a:r>
            <a:endParaRPr lang="en-GB" sz="3391" b="1" dirty="0"/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>
                <a:solidFill>
                  <a:srgbClr val="E88103"/>
                </a:solidFill>
              </a:rPr>
              <a:t>Size of identifiers </a:t>
            </a:r>
            <a:r>
              <a:rPr lang="en-GB" sz="3391" b="1" dirty="0">
                <a:solidFill>
                  <a:srgbClr val="E88103"/>
                </a:solidFill>
              </a:rPr>
              <a:t>not bounded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b="1" dirty="0">
                <a:solidFill>
                  <a:srgbClr val="E88103"/>
                </a:solidFill>
              </a:rPr>
              <a:t>Overhead</a:t>
            </a:r>
            <a:r>
              <a:rPr lang="en-GB" sz="3391" dirty="0">
                <a:solidFill>
                  <a:srgbClr val="E88103"/>
                </a:solidFill>
              </a:rPr>
              <a:t> of the data structure</a:t>
            </a:r>
            <a:r>
              <a:rPr lang="en-GB" sz="3391" b="1" dirty="0">
                <a:solidFill>
                  <a:srgbClr val="E88103"/>
                </a:solidFill>
              </a:rPr>
              <a:t> increasing</a:t>
            </a:r>
            <a:r>
              <a:rPr lang="en-GB" sz="3391" dirty="0">
                <a:solidFill>
                  <a:srgbClr val="E88103"/>
                </a:solidFill>
              </a:rPr>
              <a:t> over time</a:t>
            </a:r>
          </a:p>
        </p:txBody>
      </p:sp>
      <p:sp>
        <p:nvSpPr>
          <p:cNvPr id="50" name="ZoneTexte 23">
            <a:extLst>
              <a:ext uri="{FF2B5EF4-FFF2-40B4-BE49-F238E27FC236}">
                <a16:creationId xmlns:a16="http://schemas.microsoft.com/office/drawing/2014/main" id="{E1841179-E595-6240-95EB-95756051AEF3}"/>
              </a:ext>
            </a:extLst>
          </p:cNvPr>
          <p:cNvSpPr txBox="1"/>
          <p:nvPr/>
        </p:nvSpPr>
        <p:spPr>
          <a:xfrm>
            <a:off x="2151150" y="21684146"/>
            <a:ext cx="1691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i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Propose a fully </a:t>
            </a:r>
            <a:r>
              <a:rPr lang="en-GB" sz="5400" b="1" i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distributed</a:t>
            </a:r>
            <a:r>
              <a:rPr lang="en-GB" sz="4800" b="1" i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renaming mechanism for </a:t>
            </a:r>
            <a:r>
              <a:rPr lang="en-GB" sz="4800" b="1" i="1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LogootSplit</a:t>
            </a:r>
            <a:r>
              <a:rPr lang="en-GB" sz="4800" b="1" i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[2]</a:t>
            </a:r>
          </a:p>
        </p:txBody>
      </p:sp>
      <p:sp>
        <p:nvSpPr>
          <p:cNvPr id="52" name="ZoneTexte 30">
            <a:extLst>
              <a:ext uri="{FF2B5EF4-FFF2-40B4-BE49-F238E27FC236}">
                <a16:creationId xmlns:a16="http://schemas.microsoft.com/office/drawing/2014/main" id="{A3C8771C-137D-EF4F-8842-583E4F7C0164}"/>
              </a:ext>
            </a:extLst>
          </p:cNvPr>
          <p:cNvSpPr txBox="1"/>
          <p:nvPr/>
        </p:nvSpPr>
        <p:spPr>
          <a:xfrm>
            <a:off x="593478" y="23959480"/>
            <a:ext cx="6264176" cy="16577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Designed the </a:t>
            </a:r>
            <a:r>
              <a:rPr lang="en-GB" sz="3391" i="1" dirty="0"/>
              <a:t>rename</a:t>
            </a:r>
            <a:r>
              <a:rPr lang="en-GB" sz="3391" dirty="0"/>
              <a:t> operation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Defined rewriting rules to deal with concurrent updates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176B5E-0FB7-654A-B646-DEB6276E1D30}"/>
              </a:ext>
            </a:extLst>
          </p:cNvPr>
          <p:cNvGrpSpPr/>
          <p:nvPr/>
        </p:nvGrpSpPr>
        <p:grpSpPr>
          <a:xfrm>
            <a:off x="10114076" y="12393606"/>
            <a:ext cx="10370859" cy="1938604"/>
            <a:chOff x="11139981" y="12977514"/>
            <a:chExt cx="10427566" cy="1876647"/>
          </a:xfrm>
        </p:grpSpPr>
        <p:sp>
          <p:nvSpPr>
            <p:cNvPr id="58" name="ZoneTexte 23">
              <a:extLst>
                <a:ext uri="{FF2B5EF4-FFF2-40B4-BE49-F238E27FC236}">
                  <a16:creationId xmlns:a16="http://schemas.microsoft.com/office/drawing/2014/main" id="{BE90886A-EA72-364A-BB3F-C7FF1A2ADF18}"/>
                </a:ext>
              </a:extLst>
            </p:cNvPr>
            <p:cNvSpPr txBox="1"/>
            <p:nvPr/>
          </p:nvSpPr>
          <p:spPr>
            <a:xfrm>
              <a:off x="11139981" y="12977514"/>
              <a:ext cx="9344954" cy="744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239" i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Rename</a:t>
              </a:r>
              <a:r>
                <a:rPr lang="en-GB" sz="4239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operation</a:t>
              </a:r>
            </a:p>
          </p:txBody>
        </p:sp>
        <p:sp>
          <p:nvSpPr>
            <p:cNvPr id="60" name="ZoneTexte 30">
              <a:extLst>
                <a:ext uri="{FF2B5EF4-FFF2-40B4-BE49-F238E27FC236}">
                  <a16:creationId xmlns:a16="http://schemas.microsoft.com/office/drawing/2014/main" id="{CCD8FFEA-73DD-B94E-B9E5-2ABD0FA75B5F}"/>
                </a:ext>
              </a:extLst>
            </p:cNvPr>
            <p:cNvSpPr txBox="1"/>
            <p:nvPr/>
          </p:nvSpPr>
          <p:spPr>
            <a:xfrm>
              <a:off x="11139981" y="13718209"/>
              <a:ext cx="10427566" cy="113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3765" indent="-403765">
                <a:buFont typeface="Arial" panose="020B0604020202020204" pitchFamily="34" charset="0"/>
                <a:buChar char="•"/>
              </a:pPr>
              <a:r>
                <a:rPr lang="en-GB" sz="3391" dirty="0"/>
                <a:t>Reassign shorter identifiers to whole current state</a:t>
              </a:r>
            </a:p>
            <a:p>
              <a:pPr marL="403765" indent="-403765">
                <a:buFont typeface="Arial" panose="020B0604020202020204" pitchFamily="34" charset="0"/>
                <a:buChar char="•"/>
              </a:pPr>
              <a:r>
                <a:rPr lang="en-GB" sz="3391" dirty="0"/>
                <a:t>Can be performed without coordination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E8435F-4F47-8543-AD5B-8E46DD74097A}"/>
              </a:ext>
            </a:extLst>
          </p:cNvPr>
          <p:cNvGrpSpPr/>
          <p:nvPr/>
        </p:nvGrpSpPr>
        <p:grpSpPr>
          <a:xfrm>
            <a:off x="10114076" y="15137434"/>
            <a:ext cx="10393163" cy="1911930"/>
            <a:chOff x="11139980" y="14901490"/>
            <a:chExt cx="9365052" cy="1879946"/>
          </a:xfrm>
        </p:grpSpPr>
        <p:sp>
          <p:nvSpPr>
            <p:cNvPr id="63" name="ZoneTexte 23">
              <a:extLst>
                <a:ext uri="{FF2B5EF4-FFF2-40B4-BE49-F238E27FC236}">
                  <a16:creationId xmlns:a16="http://schemas.microsoft.com/office/drawing/2014/main" id="{3A0AB5CF-4A56-BB4F-981D-57F28F83FDE5}"/>
                </a:ext>
              </a:extLst>
            </p:cNvPr>
            <p:cNvSpPr txBox="1"/>
            <p:nvPr/>
          </p:nvSpPr>
          <p:spPr>
            <a:xfrm>
              <a:off x="11139980" y="14901490"/>
              <a:ext cx="9344955" cy="744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239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Rewriting rules</a:t>
              </a:r>
            </a:p>
          </p:txBody>
        </p:sp>
        <p:sp>
          <p:nvSpPr>
            <p:cNvPr id="64" name="ZoneTexte 30">
              <a:extLst>
                <a:ext uri="{FF2B5EF4-FFF2-40B4-BE49-F238E27FC236}">
                  <a16:creationId xmlns:a16="http://schemas.microsoft.com/office/drawing/2014/main" id="{5107FF6A-D3CE-2F4F-B306-B04AECD1C8C1}"/>
                </a:ext>
              </a:extLst>
            </p:cNvPr>
            <p:cNvSpPr txBox="1"/>
            <p:nvPr/>
          </p:nvSpPr>
          <p:spPr>
            <a:xfrm>
              <a:off x="11160077" y="15664487"/>
              <a:ext cx="9344955" cy="1116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3765" indent="-403765">
                <a:buFont typeface="Arial" panose="020B0604020202020204" pitchFamily="34" charset="0"/>
                <a:buChar char="•"/>
              </a:pPr>
              <a:r>
                <a:rPr lang="en-GB" sz="3391" dirty="0"/>
                <a:t>Can not apply concurrent </a:t>
              </a:r>
              <a:r>
                <a:rPr lang="en-GB" sz="3391" i="1" dirty="0"/>
                <a:t>insert</a:t>
              </a:r>
              <a:r>
                <a:rPr lang="en-GB" sz="3391" dirty="0"/>
                <a:t> or </a:t>
              </a:r>
              <a:r>
                <a:rPr lang="en-GB" sz="3391" i="1" dirty="0"/>
                <a:t>delete</a:t>
              </a:r>
              <a:r>
                <a:rPr lang="en-GB" sz="3391" dirty="0"/>
                <a:t> as such</a:t>
              </a:r>
            </a:p>
            <a:p>
              <a:pPr marL="403765" indent="-403765">
                <a:buFont typeface="Arial" panose="020B0604020202020204" pitchFamily="34" charset="0"/>
                <a:buChar char="•"/>
              </a:pPr>
              <a:r>
                <a:rPr lang="en-GB" sz="3391" dirty="0"/>
                <a:t>Define rewriting rules to handle concurrent updates</a:t>
              </a:r>
            </a:p>
          </p:txBody>
        </p:sp>
      </p:grpSp>
      <p:sp>
        <p:nvSpPr>
          <p:cNvPr id="74" name="ZoneTexte 3">
            <a:extLst>
              <a:ext uri="{FF2B5EF4-FFF2-40B4-BE49-F238E27FC236}">
                <a16:creationId xmlns:a16="http://schemas.microsoft.com/office/drawing/2014/main" id="{BEE7B7C8-FF3A-6840-AA60-B1097DB9325F}"/>
              </a:ext>
            </a:extLst>
          </p:cNvPr>
          <p:cNvSpPr txBox="1"/>
          <p:nvPr/>
        </p:nvSpPr>
        <p:spPr>
          <a:xfrm>
            <a:off x="41582" y="1070333"/>
            <a:ext cx="21305227" cy="830997"/>
          </a:xfrm>
          <a:prstGeom prst="rect">
            <a:avLst/>
          </a:prstGeom>
          <a:noFill/>
          <a:ln>
            <a:noFill/>
          </a:ln>
          <a:effectLst>
            <a:outerShdw blurRad="1104900" dist="38100" dir="5400000" sx="102000" sy="102000" algn="t" rotWithShape="0">
              <a:prstClr val="black">
                <a:alpha val="3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4800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Study of a Sequence CRDT : </a:t>
            </a:r>
            <a:r>
              <a:rPr lang="en-GB" sz="4800" i="1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LogootSplit</a:t>
            </a:r>
            <a:endParaRPr lang="en-GB" sz="4800" i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DCE745A-F9A6-5142-8DDD-2D345B732F8E}"/>
              </a:ext>
            </a:extLst>
          </p:cNvPr>
          <p:cNvSpPr/>
          <p:nvPr/>
        </p:nvSpPr>
        <p:spPr>
          <a:xfrm>
            <a:off x="432463" y="26901885"/>
            <a:ext cx="10189500" cy="148348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[1] M. Shapiro, N. M.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Preguiça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C.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Baquero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and M.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Zawirski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Conflict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-free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replicated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data types.</a:t>
            </a:r>
          </a:p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Proceedings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of the 13th International Symposium on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Stabilization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Safety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, and Security of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Distributed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Systems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SSS 2011.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AA2832-158A-6D4D-B492-EB6F18C34887}"/>
              </a:ext>
            </a:extLst>
          </p:cNvPr>
          <p:cNvGrpSpPr/>
          <p:nvPr/>
        </p:nvGrpSpPr>
        <p:grpSpPr>
          <a:xfrm>
            <a:off x="10114076" y="17854588"/>
            <a:ext cx="10377688" cy="2962509"/>
            <a:chOff x="11077808" y="17617309"/>
            <a:chExt cx="9407129" cy="2962509"/>
          </a:xfrm>
        </p:grpSpPr>
        <p:sp>
          <p:nvSpPr>
            <p:cNvPr id="65" name="ZoneTexte 23">
              <a:extLst>
                <a:ext uri="{FF2B5EF4-FFF2-40B4-BE49-F238E27FC236}">
                  <a16:creationId xmlns:a16="http://schemas.microsoft.com/office/drawing/2014/main" id="{A46BA2E5-D5CD-D64B-BCA6-E17723A2A604}"/>
                </a:ext>
              </a:extLst>
            </p:cNvPr>
            <p:cNvSpPr txBox="1"/>
            <p:nvPr/>
          </p:nvSpPr>
          <p:spPr>
            <a:xfrm>
              <a:off x="11077808" y="17617309"/>
              <a:ext cx="9407128" cy="744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239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Concurrent </a:t>
              </a:r>
              <a:r>
                <a:rPr lang="en-GB" sz="4239" i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rename</a:t>
              </a:r>
              <a:r>
                <a:rPr lang="en-GB" sz="4239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operations</a:t>
              </a:r>
            </a:p>
          </p:txBody>
        </p:sp>
        <p:sp>
          <p:nvSpPr>
            <p:cNvPr id="37" name="ZoneTexte 30">
              <a:extLst>
                <a:ext uri="{FF2B5EF4-FFF2-40B4-BE49-F238E27FC236}">
                  <a16:creationId xmlns:a16="http://schemas.microsoft.com/office/drawing/2014/main" id="{E39D2270-2150-6841-AA50-305F32CC7205}"/>
                </a:ext>
              </a:extLst>
            </p:cNvPr>
            <p:cNvSpPr txBox="1"/>
            <p:nvPr/>
          </p:nvSpPr>
          <p:spPr>
            <a:xfrm>
              <a:off x="11077809" y="18400247"/>
              <a:ext cx="9407128" cy="217957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403765" indent="-403765" algn="just">
                <a:buFont typeface="Arial" panose="020B0604020202020204" pitchFamily="34" charset="0"/>
                <a:buChar char="•"/>
              </a:pPr>
              <a:r>
                <a:rPr lang="en-GB" sz="3391" dirty="0"/>
                <a:t>Proposed </a:t>
              </a:r>
              <a:r>
                <a:rPr lang="en-GB" sz="3391" i="1" dirty="0"/>
                <a:t>rename</a:t>
              </a:r>
              <a:r>
                <a:rPr lang="en-GB" sz="3391" dirty="0"/>
                <a:t> operation not commutative</a:t>
              </a:r>
            </a:p>
            <a:p>
              <a:pPr marL="403765" indent="-403765" algn="just">
                <a:buFont typeface="Arial" panose="020B0604020202020204" pitchFamily="34" charset="0"/>
                <a:buChar char="•"/>
              </a:pPr>
              <a:r>
                <a:rPr lang="en-GB" sz="3391" dirty="0"/>
                <a:t>Define a total order on</a:t>
              </a:r>
              <a:r>
                <a:rPr lang="en-GB" sz="3391" i="1" dirty="0"/>
                <a:t> rename</a:t>
              </a:r>
              <a:r>
                <a:rPr lang="en-GB" sz="3391" dirty="0"/>
                <a:t> operations</a:t>
              </a:r>
            </a:p>
            <a:p>
              <a:pPr marL="403765" indent="-403765" algn="just">
                <a:buFont typeface="Arial" panose="020B0604020202020204" pitchFamily="34" charset="0"/>
                <a:buChar char="•"/>
              </a:pPr>
              <a:r>
                <a:rPr lang="en-GB" sz="3391" dirty="0"/>
                <a:t>Pick a “winner” operation between concurrent </a:t>
              </a:r>
              <a:r>
                <a:rPr lang="en-GB" sz="3391" i="1" dirty="0"/>
                <a:t>renames</a:t>
              </a:r>
            </a:p>
            <a:p>
              <a:pPr marL="403765" indent="-403765" algn="just">
                <a:buFont typeface="Arial" panose="020B0604020202020204" pitchFamily="34" charset="0"/>
                <a:buChar char="•"/>
              </a:pPr>
              <a:r>
                <a:rPr lang="en-GB" sz="3391" dirty="0"/>
                <a:t>Add rewriting rules to </a:t>
              </a:r>
              <a:r>
                <a:rPr lang="en-GB" sz="3391" i="1" dirty="0"/>
                <a:t>undo </a:t>
              </a:r>
              <a:r>
                <a:rPr lang="en-GB" sz="3391" dirty="0"/>
                <a:t>effects of “losing” ones</a:t>
              </a:r>
            </a:p>
          </p:txBody>
        </p:sp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C1641D92-D1A4-B74E-96C5-B6FE24439E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63932" y="22819980"/>
            <a:ext cx="923268" cy="923268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A8BD7C2A-75D3-F245-A5C5-36697F8DE8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33502" y="22823708"/>
            <a:ext cx="923268" cy="923268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FDC19F91-3F4C-7342-B953-EECA1B519D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088132" y="22819980"/>
            <a:ext cx="923268" cy="923268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3D6F9E00-D35F-6C49-BB66-DD72DAC6809C}"/>
              </a:ext>
            </a:extLst>
          </p:cNvPr>
          <p:cNvSpPr/>
          <p:nvPr/>
        </p:nvSpPr>
        <p:spPr>
          <a:xfrm>
            <a:off x="13348494" y="7062851"/>
            <a:ext cx="746284" cy="2562667"/>
          </a:xfrm>
          <a:prstGeom prst="rightBrace">
            <a:avLst>
              <a:gd name="adj1" fmla="val 55226"/>
              <a:gd name="adj2" fmla="val 50000"/>
            </a:avLst>
          </a:prstGeom>
          <a:ln w="190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C7EF74-5F2B-254E-8A8E-8996CC6C592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57122" y="12549038"/>
            <a:ext cx="7480229" cy="8197984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99F117E-FC24-1F45-8F14-4981B19F34CC}"/>
              </a:ext>
            </a:extLst>
          </p:cNvPr>
          <p:cNvSpPr/>
          <p:nvPr/>
        </p:nvSpPr>
        <p:spPr>
          <a:xfrm>
            <a:off x="10862914" y="26901884"/>
            <a:ext cx="10189500" cy="148348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[2] L. André, S. Martin, G.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Oster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and C.-L. Ignat.</a:t>
            </a:r>
          </a:p>
          <a:p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Supporting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adaptable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granularity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of changes for massive-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scale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collaborative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editing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International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Conference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on Collaborative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Computing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: Networking, Applications and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Worksharing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-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CollaborateCom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2013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3" name="ZoneTexte 30">
            <a:extLst>
              <a:ext uri="{FF2B5EF4-FFF2-40B4-BE49-F238E27FC236}">
                <a16:creationId xmlns:a16="http://schemas.microsoft.com/office/drawing/2014/main" id="{C3DE600D-CCA7-A84F-B530-4BD372C4CA73}"/>
              </a:ext>
            </a:extLst>
          </p:cNvPr>
          <p:cNvSpPr txBox="1"/>
          <p:nvPr/>
        </p:nvSpPr>
        <p:spPr>
          <a:xfrm>
            <a:off x="8040968" y="23959480"/>
            <a:ext cx="5086098" cy="21795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Implementing in MUTE (</a:t>
            </a:r>
            <a:r>
              <a:rPr lang="en-GB" sz="3391" dirty="0">
                <a:hlinkClick r:id="rId18"/>
              </a:rPr>
              <a:t>https://coedit.re/</a:t>
            </a:r>
            <a:r>
              <a:rPr lang="en-GB" sz="3391" dirty="0"/>
              <a:t>)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Designing the strategy to trigger the renaming</a:t>
            </a:r>
          </a:p>
        </p:txBody>
      </p:sp>
      <p:sp>
        <p:nvSpPr>
          <p:cNvPr id="56" name="ZoneTexte 30">
            <a:extLst>
              <a:ext uri="{FF2B5EF4-FFF2-40B4-BE49-F238E27FC236}">
                <a16:creationId xmlns:a16="http://schemas.microsoft.com/office/drawing/2014/main" id="{947963A6-165B-594D-A47C-567E0E19E67C}"/>
              </a:ext>
            </a:extLst>
          </p:cNvPr>
          <p:cNvSpPr txBox="1"/>
          <p:nvPr/>
        </p:nvSpPr>
        <p:spPr>
          <a:xfrm>
            <a:off x="14568505" y="23959480"/>
            <a:ext cx="5961035" cy="21795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Prove formally the correctness of the renaming mechanism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Benchmark its performances (Memory, CPU, Bandwidth, …)</a:t>
            </a:r>
          </a:p>
        </p:txBody>
      </p:sp>
    </p:spTree>
    <p:extLst>
      <p:ext uri="{BB962C8B-B14F-4D97-AF65-F5344CB8AC3E}">
        <p14:creationId xmlns:p14="http://schemas.microsoft.com/office/powerpoint/2010/main" val="33800910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4597</TotalTime>
  <Words>313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Microsoft Office User</cp:lastModifiedBy>
  <cp:revision>140</cp:revision>
  <cp:lastPrinted>2018-12-05T14:54:21Z</cp:lastPrinted>
  <dcterms:created xsi:type="dcterms:W3CDTF">2018-10-03T07:07:28Z</dcterms:created>
  <dcterms:modified xsi:type="dcterms:W3CDTF">2018-12-05T17:13:30Z</dcterms:modified>
</cp:coreProperties>
</file>