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fr-FR"/>
    </a:defPPr>
    <a:lvl1pPr marL="0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1" userDrawn="1">
          <p15:clr>
            <a:srgbClr val="A4A3A4"/>
          </p15:clr>
        </p15:guide>
        <p15:guide id="2" pos="6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103"/>
    <a:srgbClr val="B46504"/>
    <a:srgbClr val="10739E"/>
    <a:srgbClr val="F4D8B1"/>
    <a:srgbClr val="B9DCEE"/>
    <a:srgbClr val="EB801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/>
    <p:restoredTop sz="94648"/>
  </p:normalViewPr>
  <p:slideViewPr>
    <p:cSldViewPr snapToGrid="0" snapToObjects="1" showGuides="1">
      <p:cViewPr>
        <p:scale>
          <a:sx n="57" d="100"/>
          <a:sy n="57" d="100"/>
        </p:scale>
        <p:origin x="624" y="512"/>
      </p:cViewPr>
      <p:guideLst>
        <p:guide orient="horz" pos="9581"/>
        <p:guide pos="6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3902-845F-EF40-9E5D-BE4AD5742DA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2B92-8DA2-1E44-9F5F-A1E92D6297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2B92-8DA2-1E44-9F5F-A1E92D6297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matthieu.nicolas@inria.fr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hyperlink" Target="https://coedit.re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A207F2-F354-9841-ABFA-E98E313D469A}"/>
              </a:ext>
            </a:extLst>
          </p:cNvPr>
          <p:cNvSpPr/>
          <p:nvPr/>
        </p:nvSpPr>
        <p:spPr>
          <a:xfrm>
            <a:off x="1" y="10594916"/>
            <a:ext cx="21388388" cy="77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448B41-0F2D-8642-9909-3B74F1D29C55}"/>
              </a:ext>
            </a:extLst>
          </p:cNvPr>
          <p:cNvSpPr/>
          <p:nvPr/>
        </p:nvSpPr>
        <p:spPr>
          <a:xfrm>
            <a:off x="1" y="17919"/>
            <a:ext cx="21388388" cy="245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E04C4F-5385-3C4F-AB4F-F8323A06000B}"/>
              </a:ext>
            </a:extLst>
          </p:cNvPr>
          <p:cNvSpPr txBox="1"/>
          <p:nvPr/>
        </p:nvSpPr>
        <p:spPr>
          <a:xfrm>
            <a:off x="1" y="90108"/>
            <a:ext cx="21388388" cy="1049070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Renaming in Conflict-Free Replicated Data Types (CRDTs)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472630-3099-354E-AF6C-C3044A2CD416}"/>
              </a:ext>
            </a:extLst>
          </p:cNvPr>
          <p:cNvSpPr txBox="1"/>
          <p:nvPr/>
        </p:nvSpPr>
        <p:spPr>
          <a:xfrm>
            <a:off x="1927627" y="1832485"/>
            <a:ext cx="17533137" cy="63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Matthieu Nicolas (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  <a:hlinkClick r:id="rId3"/>
              </a:rPr>
              <a:t>matthieu.nicolas@inria.fr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GB" sz="3533" dirty="0" err="1">
                <a:solidFill>
                  <a:schemeClr val="bg2">
                    <a:lumMod val="25000"/>
                  </a:schemeClr>
                </a:solidFill>
              </a:rPr>
              <a:t>Gérald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 Oster, Olivier Perrin</a:t>
            </a:r>
            <a:endParaRPr lang="en-GB" sz="2826" dirty="0">
              <a:solidFill>
                <a:schemeClr val="accent5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20B893-1A7C-4B4D-B8E1-C99B8EB31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170" y="28731684"/>
            <a:ext cx="1282857" cy="128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7FE455-BC4E-CD44-98BB-01B355235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122" y="28731684"/>
            <a:ext cx="2508092" cy="127325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ABA4A75A-8395-0442-86D0-27190E71E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4" t="46847" r="41809" b="47016"/>
          <a:stretch/>
        </p:blipFill>
        <p:spPr>
          <a:xfrm>
            <a:off x="15513189" y="28731684"/>
            <a:ext cx="4209108" cy="131231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C1EE118-5C83-F84E-BC3B-9DA4D955AB93}"/>
              </a:ext>
            </a:extLst>
          </p:cNvPr>
          <p:cNvSpPr txBox="1"/>
          <p:nvPr/>
        </p:nvSpPr>
        <p:spPr>
          <a:xfrm>
            <a:off x="0" y="10594428"/>
            <a:ext cx="21388389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i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reduce the overhead introduced by the data structure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D6DB35-8E8A-A349-A69E-AB8CBF07878E}"/>
              </a:ext>
            </a:extLst>
          </p:cNvPr>
          <p:cNvSpPr txBox="1"/>
          <p:nvPr/>
        </p:nvSpPr>
        <p:spPr>
          <a:xfrm>
            <a:off x="-23264" y="11860735"/>
            <a:ext cx="21388389" cy="77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51" b="1" dirty="0">
                <a:latin typeface="+mj-lt"/>
              </a:rPr>
              <a:t>Reassign shorter identifiers in a fully distributed manner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FB864F3-0E60-8340-B05F-D5AFD9539CAA}"/>
              </a:ext>
            </a:extLst>
          </p:cNvPr>
          <p:cNvSpPr txBox="1"/>
          <p:nvPr/>
        </p:nvSpPr>
        <p:spPr>
          <a:xfrm>
            <a:off x="10823714" y="24953629"/>
            <a:ext cx="5760094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+mj-lt"/>
              </a:rPr>
              <a:t>References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83742B-9AA2-A04E-8EA9-6EBEF9D79B8B}"/>
              </a:ext>
            </a:extLst>
          </p:cNvPr>
          <p:cNvSpPr/>
          <p:nvPr/>
        </p:nvSpPr>
        <p:spPr>
          <a:xfrm>
            <a:off x="10972" y="21253906"/>
            <a:ext cx="21388388" cy="3160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>
              <a:solidFill>
                <a:schemeClr val="tx1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1DD28D-B8AC-B94E-B45A-05F9620A61E3}"/>
              </a:ext>
            </a:extLst>
          </p:cNvPr>
          <p:cNvSpPr txBox="1"/>
          <p:nvPr/>
        </p:nvSpPr>
        <p:spPr>
          <a:xfrm>
            <a:off x="383325" y="24953629"/>
            <a:ext cx="2696572" cy="79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92" dirty="0">
                <a:latin typeface="+mj-lt"/>
              </a:rPr>
              <a:t>Next Steps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5ADD76B-E0A0-B443-9A6F-A97F1EB3A20D}"/>
              </a:ext>
            </a:extLst>
          </p:cNvPr>
          <p:cNvSpPr txBox="1"/>
          <p:nvPr/>
        </p:nvSpPr>
        <p:spPr>
          <a:xfrm>
            <a:off x="383325" y="25732247"/>
            <a:ext cx="7781983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518" indent="-484518">
              <a:buFont typeface="Arial" panose="020B0604020202020204" pitchFamily="34" charset="0"/>
              <a:buChar char="•"/>
            </a:pPr>
            <a:r>
              <a:rPr lang="en-GB" sz="3391" b="1" dirty="0"/>
              <a:t>Generalize the approach</a:t>
            </a:r>
            <a:r>
              <a:rPr lang="en-GB" sz="3391" dirty="0"/>
              <a:t> to other CRDTs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r>
              <a:rPr lang="en-GB" sz="3391" dirty="0" err="1"/>
              <a:t>À</a:t>
            </a:r>
            <a:r>
              <a:rPr lang="en-GB" sz="3391" dirty="0"/>
              <a:t> COMPLÉTER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endParaRPr lang="en-GB" sz="339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32BC14-1F03-CA4E-A416-696216EAC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375" y="28731684"/>
            <a:ext cx="3006634" cy="1309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737B1-C0B0-F94C-A5CA-8C06E90AD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67" y="3246991"/>
            <a:ext cx="13145127" cy="3303567"/>
          </a:xfrm>
          <a:prstGeom prst="rect">
            <a:avLst/>
          </a:prstGeom>
        </p:spPr>
      </p:pic>
      <p:sp>
        <p:nvSpPr>
          <p:cNvPr id="44" name="ZoneTexte 23">
            <a:extLst>
              <a:ext uri="{FF2B5EF4-FFF2-40B4-BE49-F238E27FC236}">
                <a16:creationId xmlns:a16="http://schemas.microsoft.com/office/drawing/2014/main" id="{C6CBAEAC-8161-E441-AE66-6A30EF2614CB}"/>
              </a:ext>
            </a:extLst>
          </p:cNvPr>
          <p:cNvSpPr txBox="1"/>
          <p:nvPr/>
        </p:nvSpPr>
        <p:spPr>
          <a:xfrm>
            <a:off x="383341" y="3308588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CRDTs [2]</a:t>
            </a:r>
          </a:p>
        </p:txBody>
      </p:sp>
      <p:sp>
        <p:nvSpPr>
          <p:cNvPr id="45" name="ZoneTexte 30">
            <a:extLst>
              <a:ext uri="{FF2B5EF4-FFF2-40B4-BE49-F238E27FC236}">
                <a16:creationId xmlns:a16="http://schemas.microsoft.com/office/drawing/2014/main" id="{64209918-8441-4A48-9A06-8128A6BB128B}"/>
              </a:ext>
            </a:extLst>
          </p:cNvPr>
          <p:cNvSpPr txBox="1"/>
          <p:nvPr/>
        </p:nvSpPr>
        <p:spPr>
          <a:xfrm>
            <a:off x="383341" y="4049283"/>
            <a:ext cx="10427566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Replicated data structure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Updates performed without coordination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Strong Eventual Consistency</a:t>
            </a:r>
            <a:r>
              <a:rPr lang="en-GB" sz="3391" dirty="0"/>
              <a:t> [2]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endParaRPr lang="en-GB" sz="3391" b="1" dirty="0"/>
          </a:p>
        </p:txBody>
      </p:sp>
      <p:sp>
        <p:nvSpPr>
          <p:cNvPr id="46" name="ZoneTexte 23">
            <a:extLst>
              <a:ext uri="{FF2B5EF4-FFF2-40B4-BE49-F238E27FC236}">
                <a16:creationId xmlns:a16="http://schemas.microsoft.com/office/drawing/2014/main" id="{CD197A6B-5FE0-994D-A0B9-7CBD852D419C}"/>
              </a:ext>
            </a:extLst>
          </p:cNvPr>
          <p:cNvSpPr txBox="1"/>
          <p:nvPr/>
        </p:nvSpPr>
        <p:spPr>
          <a:xfrm>
            <a:off x="383341" y="6887168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Limits</a:t>
            </a:r>
          </a:p>
        </p:txBody>
      </p:sp>
      <p:sp>
        <p:nvSpPr>
          <p:cNvPr id="47" name="ZoneTexte 30">
            <a:extLst>
              <a:ext uri="{FF2B5EF4-FFF2-40B4-BE49-F238E27FC236}">
                <a16:creationId xmlns:a16="http://schemas.microsoft.com/office/drawing/2014/main" id="{6A97E9FD-2052-E34B-907C-5FD8974D3D06}"/>
              </a:ext>
            </a:extLst>
          </p:cNvPr>
          <p:cNvSpPr txBox="1"/>
          <p:nvPr/>
        </p:nvSpPr>
        <p:spPr>
          <a:xfrm>
            <a:off x="383341" y="7631859"/>
            <a:ext cx="10233859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Attach an identifier to each element</a:t>
            </a:r>
            <a:endParaRPr lang="en-GB" sz="3391" b="1" dirty="0"/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>
                <a:solidFill>
                  <a:srgbClr val="E88103"/>
                </a:solidFill>
              </a:rPr>
              <a:t>Size of identifiers </a:t>
            </a:r>
            <a:r>
              <a:rPr lang="en-GB" sz="3391" b="1" dirty="0">
                <a:solidFill>
                  <a:srgbClr val="E88103"/>
                </a:solidFill>
              </a:rPr>
              <a:t>not bounded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>
                <a:solidFill>
                  <a:srgbClr val="E88103"/>
                </a:solidFill>
              </a:rPr>
              <a:t>Overhead</a:t>
            </a:r>
            <a:r>
              <a:rPr lang="en-GB" sz="3391" dirty="0">
                <a:solidFill>
                  <a:srgbClr val="E88103"/>
                </a:solidFill>
              </a:rPr>
              <a:t> of the data structure </a:t>
            </a:r>
            <a:r>
              <a:rPr lang="en-GB" sz="3391" b="1" dirty="0">
                <a:solidFill>
                  <a:srgbClr val="E88103"/>
                </a:solidFill>
              </a:rPr>
              <a:t>increasing</a:t>
            </a:r>
            <a:r>
              <a:rPr lang="en-GB" sz="3391" dirty="0">
                <a:solidFill>
                  <a:srgbClr val="E88103"/>
                </a:solidFill>
              </a:rPr>
              <a:t> over time</a:t>
            </a:r>
          </a:p>
        </p:txBody>
      </p:sp>
      <p:sp>
        <p:nvSpPr>
          <p:cNvPr id="50" name="ZoneTexte 23">
            <a:extLst>
              <a:ext uri="{FF2B5EF4-FFF2-40B4-BE49-F238E27FC236}">
                <a16:creationId xmlns:a16="http://schemas.microsoft.com/office/drawing/2014/main" id="{E1841179-E595-6240-95EB-95756051AEF3}"/>
              </a:ext>
            </a:extLst>
          </p:cNvPr>
          <p:cNvSpPr txBox="1"/>
          <p:nvPr/>
        </p:nvSpPr>
        <p:spPr>
          <a:xfrm>
            <a:off x="2844639" y="21420817"/>
            <a:ext cx="156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Propose a fully </a:t>
            </a:r>
            <a:r>
              <a:rPr lang="en-GB" sz="4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distributed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renaming mechanism for </a:t>
            </a:r>
            <a:r>
              <a:rPr lang="en-GB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LogootSplit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[1]</a:t>
            </a:r>
          </a:p>
        </p:txBody>
      </p:sp>
      <p:sp>
        <p:nvSpPr>
          <p:cNvPr id="52" name="ZoneTexte 30">
            <a:extLst>
              <a:ext uri="{FF2B5EF4-FFF2-40B4-BE49-F238E27FC236}">
                <a16:creationId xmlns:a16="http://schemas.microsoft.com/office/drawing/2014/main" id="{A3C8771C-137D-EF4F-8842-583E4F7C0164}"/>
              </a:ext>
            </a:extLst>
          </p:cNvPr>
          <p:cNvSpPr txBox="1"/>
          <p:nvPr/>
        </p:nvSpPr>
        <p:spPr>
          <a:xfrm>
            <a:off x="383340" y="22402254"/>
            <a:ext cx="10427567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Designed a </a:t>
            </a:r>
            <a:r>
              <a:rPr lang="en-GB" sz="3391" i="1" dirty="0"/>
              <a:t>rename</a:t>
            </a:r>
            <a:r>
              <a:rPr lang="en-GB" sz="3391" dirty="0"/>
              <a:t> operation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Defined rewriting rules to deal with concurrent updates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WIP:</a:t>
            </a:r>
            <a:r>
              <a:rPr lang="en-GB" sz="3391" dirty="0"/>
              <a:t> Implementation in MUTE (</a:t>
            </a:r>
            <a:r>
              <a:rPr lang="en-GB" sz="3391" dirty="0">
                <a:hlinkClick r:id="rId10"/>
              </a:rPr>
              <a:t>https://coedit.re/</a:t>
            </a:r>
            <a:r>
              <a:rPr lang="en-GB" sz="3391" dirty="0"/>
              <a:t>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DBB0C7-4C06-B948-B66C-866314E0B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4393" y="15034924"/>
            <a:ext cx="18104400" cy="356391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CC3FBA-63FE-5642-84B4-C0F15BE86A16}"/>
              </a:ext>
            </a:extLst>
          </p:cNvPr>
          <p:cNvSpPr txBox="1"/>
          <p:nvPr/>
        </p:nvSpPr>
        <p:spPr>
          <a:xfrm>
            <a:off x="10063459" y="7194036"/>
            <a:ext cx="10899458" cy="309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INSERER GRAPHE ICI</a:t>
            </a:r>
          </a:p>
          <a:p>
            <a:pPr algn="ctr"/>
            <a:r>
              <a:rPr lang="fr-FR" dirty="0"/>
              <a:t>l’évolution de la taille des éléments </a:t>
            </a:r>
          </a:p>
          <a:p>
            <a:pPr algn="ctr"/>
            <a:r>
              <a:rPr lang="fr-FR" dirty="0"/>
              <a:t>et de la taille du CRDT</a:t>
            </a:r>
          </a:p>
          <a:p>
            <a:pPr algn="ctr"/>
            <a:r>
              <a:rPr lang="fr-FR" dirty="0"/>
              <a:t>en fonction du nombre d’éléments insérés</a:t>
            </a:r>
          </a:p>
        </p:txBody>
      </p:sp>
      <p:sp>
        <p:nvSpPr>
          <p:cNvPr id="58" name="ZoneTexte 23">
            <a:extLst>
              <a:ext uri="{FF2B5EF4-FFF2-40B4-BE49-F238E27FC236}">
                <a16:creationId xmlns:a16="http://schemas.microsoft.com/office/drawing/2014/main" id="{BE90886A-EA72-364A-BB3F-C7FF1A2ADF18}"/>
              </a:ext>
            </a:extLst>
          </p:cNvPr>
          <p:cNvSpPr txBox="1"/>
          <p:nvPr/>
        </p:nvSpPr>
        <p:spPr>
          <a:xfrm>
            <a:off x="383341" y="12794466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</a:t>
            </a:r>
          </a:p>
        </p:txBody>
      </p:sp>
      <p:sp>
        <p:nvSpPr>
          <p:cNvPr id="60" name="ZoneTexte 30">
            <a:extLst>
              <a:ext uri="{FF2B5EF4-FFF2-40B4-BE49-F238E27FC236}">
                <a16:creationId xmlns:a16="http://schemas.microsoft.com/office/drawing/2014/main" id="{CCD8FFEA-73DD-B94E-B9E5-2ABD0FA75B5F}"/>
              </a:ext>
            </a:extLst>
          </p:cNvPr>
          <p:cNvSpPr txBox="1"/>
          <p:nvPr/>
        </p:nvSpPr>
        <p:spPr>
          <a:xfrm>
            <a:off x="383341" y="13535161"/>
            <a:ext cx="10427566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Reassign shorter identifiers to whole current state</a:t>
            </a:r>
          </a:p>
        </p:txBody>
      </p:sp>
      <p:sp>
        <p:nvSpPr>
          <p:cNvPr id="63" name="ZoneTexte 23">
            <a:extLst>
              <a:ext uri="{FF2B5EF4-FFF2-40B4-BE49-F238E27FC236}">
                <a16:creationId xmlns:a16="http://schemas.microsoft.com/office/drawing/2014/main" id="{3A0AB5CF-4A56-BB4F-981D-57F28F83FDE5}"/>
              </a:ext>
            </a:extLst>
          </p:cNvPr>
          <p:cNvSpPr txBox="1"/>
          <p:nvPr/>
        </p:nvSpPr>
        <p:spPr>
          <a:xfrm>
            <a:off x="10810907" y="12794466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Rewriting rules</a:t>
            </a:r>
          </a:p>
        </p:txBody>
      </p:sp>
      <p:sp>
        <p:nvSpPr>
          <p:cNvPr id="64" name="ZoneTexte 30">
            <a:extLst>
              <a:ext uri="{FF2B5EF4-FFF2-40B4-BE49-F238E27FC236}">
                <a16:creationId xmlns:a16="http://schemas.microsoft.com/office/drawing/2014/main" id="{5107FF6A-D3CE-2F4F-B306-B04AECD1C8C1}"/>
              </a:ext>
            </a:extLst>
          </p:cNvPr>
          <p:cNvSpPr txBox="1"/>
          <p:nvPr/>
        </p:nvSpPr>
        <p:spPr>
          <a:xfrm>
            <a:off x="10810907" y="13535161"/>
            <a:ext cx="10427566" cy="11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Concurrent </a:t>
            </a:r>
            <a:r>
              <a:rPr lang="en-GB" sz="3391" i="1" dirty="0"/>
              <a:t>insert</a:t>
            </a:r>
            <a:r>
              <a:rPr lang="en-GB" sz="3391" dirty="0"/>
              <a:t> or </a:t>
            </a:r>
            <a:r>
              <a:rPr lang="en-GB" sz="3391" i="1" dirty="0"/>
              <a:t>delete</a:t>
            </a:r>
            <a:r>
              <a:rPr lang="en-GB" sz="3391" dirty="0"/>
              <a:t> can not be applied as such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rewriting rules for concurrent updates</a:t>
            </a:r>
          </a:p>
        </p:txBody>
      </p:sp>
      <p:sp>
        <p:nvSpPr>
          <p:cNvPr id="65" name="ZoneTexte 23">
            <a:extLst>
              <a:ext uri="{FF2B5EF4-FFF2-40B4-BE49-F238E27FC236}">
                <a16:creationId xmlns:a16="http://schemas.microsoft.com/office/drawing/2014/main" id="{A46BA2E5-D5CD-D64B-BCA6-E17723A2A604}"/>
              </a:ext>
            </a:extLst>
          </p:cNvPr>
          <p:cNvSpPr txBox="1"/>
          <p:nvPr/>
        </p:nvSpPr>
        <p:spPr>
          <a:xfrm>
            <a:off x="6273386" y="18682299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Concurrent </a:t>
            </a:r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operations</a:t>
            </a:r>
          </a:p>
        </p:txBody>
      </p:sp>
      <p:sp>
        <p:nvSpPr>
          <p:cNvPr id="67" name="ZoneTexte 30">
            <a:extLst>
              <a:ext uri="{FF2B5EF4-FFF2-40B4-BE49-F238E27FC236}">
                <a16:creationId xmlns:a16="http://schemas.microsoft.com/office/drawing/2014/main" id="{D3EF0644-01D8-EF49-8E02-40346786C7CF}"/>
              </a:ext>
            </a:extLst>
          </p:cNvPr>
          <p:cNvSpPr txBox="1"/>
          <p:nvPr/>
        </p:nvSpPr>
        <p:spPr>
          <a:xfrm>
            <a:off x="383325" y="19532143"/>
            <a:ext cx="9786571" cy="6141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a total order on</a:t>
            </a:r>
            <a:r>
              <a:rPr lang="en-GB" sz="3391" i="1" dirty="0"/>
              <a:t> rename</a:t>
            </a:r>
            <a:r>
              <a:rPr lang="en-GB" sz="3391" dirty="0"/>
              <a:t> operations</a:t>
            </a:r>
          </a:p>
        </p:txBody>
      </p:sp>
      <p:sp>
        <p:nvSpPr>
          <p:cNvPr id="74" name="ZoneTexte 3">
            <a:extLst>
              <a:ext uri="{FF2B5EF4-FFF2-40B4-BE49-F238E27FC236}">
                <a16:creationId xmlns:a16="http://schemas.microsoft.com/office/drawing/2014/main" id="{BEE7B7C8-FF3A-6840-AA60-B1097DB9325F}"/>
              </a:ext>
            </a:extLst>
          </p:cNvPr>
          <p:cNvSpPr txBox="1"/>
          <p:nvPr/>
        </p:nvSpPr>
        <p:spPr>
          <a:xfrm>
            <a:off x="41582" y="1034239"/>
            <a:ext cx="21305227" cy="830997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of a Sequence CRDT : </a:t>
            </a:r>
            <a:r>
              <a:rPr lang="en-GB" sz="4800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LogootSplit</a:t>
            </a:r>
            <a:endParaRPr lang="en-GB" sz="48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CE745A-F9A6-5142-8DDD-2D345B732F8E}"/>
              </a:ext>
            </a:extLst>
          </p:cNvPr>
          <p:cNvSpPr/>
          <p:nvPr/>
        </p:nvSpPr>
        <p:spPr>
          <a:xfrm>
            <a:off x="10823714" y="25732247"/>
            <a:ext cx="10265079" cy="322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[1] L. André, S. Martin, G.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Oster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C.-L. Ignat.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Supporting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adaptable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granularity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changes for massive-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editing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International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Conference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on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Computing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: Networking, Applications and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Worksharing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CollaborateCom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2013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[2] M. Shapiro, N.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Preguiça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C.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Baquero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Zawirski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Conflict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-free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replicated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data types.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Proceedings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the 13th International Symposium on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Stabilization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Safety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and Security of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Distributed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Systems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SSS 2011.</a:t>
            </a:r>
          </a:p>
          <a:p>
            <a:endParaRPr lang="fr-FR" sz="22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0">
            <a:extLst>
              <a:ext uri="{FF2B5EF4-FFF2-40B4-BE49-F238E27FC236}">
                <a16:creationId xmlns:a16="http://schemas.microsoft.com/office/drawing/2014/main" id="{E39D2270-2150-6841-AA50-305F32CC7205}"/>
              </a:ext>
            </a:extLst>
          </p:cNvPr>
          <p:cNvSpPr txBox="1"/>
          <p:nvPr/>
        </p:nvSpPr>
        <p:spPr>
          <a:xfrm>
            <a:off x="10810907" y="19532143"/>
            <a:ext cx="20705454" cy="11359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Pick a “winner” operation between concurrent </a:t>
            </a:r>
            <a:r>
              <a:rPr lang="en-GB" sz="3391" i="1" dirty="0"/>
              <a:t>renames</a:t>
            </a:r>
          </a:p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Add rewriting rules to </a:t>
            </a:r>
            <a:r>
              <a:rPr lang="en-GB" sz="3391" i="1" dirty="0"/>
              <a:t>undo </a:t>
            </a:r>
            <a:r>
              <a:rPr lang="en-GB" sz="3391" dirty="0"/>
              <a:t>effects of “losing” ones</a:t>
            </a:r>
          </a:p>
        </p:txBody>
      </p:sp>
      <p:sp>
        <p:nvSpPr>
          <p:cNvPr id="38" name="ZoneTexte 30">
            <a:extLst>
              <a:ext uri="{FF2B5EF4-FFF2-40B4-BE49-F238E27FC236}">
                <a16:creationId xmlns:a16="http://schemas.microsoft.com/office/drawing/2014/main" id="{EA2980D9-EAF7-664E-9796-DDCF33DC8C0B}"/>
              </a:ext>
            </a:extLst>
          </p:cNvPr>
          <p:cNvSpPr txBox="1"/>
          <p:nvPr/>
        </p:nvSpPr>
        <p:spPr>
          <a:xfrm>
            <a:off x="10810907" y="22402254"/>
            <a:ext cx="10427567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WIP: </a:t>
            </a:r>
            <a:r>
              <a:rPr lang="en-GB" sz="3391" dirty="0"/>
              <a:t>Design the strategy to trigger the renaming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Prove formally its correctness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Benchmark its performances</a:t>
            </a:r>
          </a:p>
        </p:txBody>
      </p:sp>
    </p:spTree>
    <p:extLst>
      <p:ext uri="{BB962C8B-B14F-4D97-AF65-F5344CB8AC3E}">
        <p14:creationId xmlns:p14="http://schemas.microsoft.com/office/powerpoint/2010/main" val="3380091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327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Microsoft Office User</cp:lastModifiedBy>
  <cp:revision>106</cp:revision>
  <cp:lastPrinted>2018-12-03T16:31:44Z</cp:lastPrinted>
  <dcterms:created xsi:type="dcterms:W3CDTF">2018-10-03T07:07:28Z</dcterms:created>
  <dcterms:modified xsi:type="dcterms:W3CDTF">2018-12-03T16:34:42Z</dcterms:modified>
</cp:coreProperties>
</file>