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notesMasterIdLst>
    <p:notesMasterId r:id="rId23"/>
  </p:notesMasterIdLst>
  <p:handoutMasterIdLst>
    <p:handoutMasterId r:id="rId24"/>
  </p:handoutMasterIdLst>
  <p:sldIdLst>
    <p:sldId id="278" r:id="rId5"/>
    <p:sldId id="296" r:id="rId6"/>
    <p:sldId id="295" r:id="rId7"/>
    <p:sldId id="294" r:id="rId8"/>
    <p:sldId id="283" r:id="rId9"/>
    <p:sldId id="285" r:id="rId10"/>
    <p:sldId id="284" r:id="rId11"/>
    <p:sldId id="287" r:id="rId12"/>
    <p:sldId id="288" r:id="rId13"/>
    <p:sldId id="290" r:id="rId14"/>
    <p:sldId id="293" r:id="rId15"/>
    <p:sldId id="289" r:id="rId16"/>
    <p:sldId id="291" r:id="rId17"/>
    <p:sldId id="292" r:id="rId18"/>
    <p:sldId id="281" r:id="rId19"/>
    <p:sldId id="297" r:id="rId20"/>
    <p:sldId id="29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19" autoAdjust="0"/>
  </p:normalViewPr>
  <p:slideViewPr>
    <p:cSldViewPr snapToGrid="0">
      <p:cViewPr varScale="1">
        <p:scale>
          <a:sx n="145" d="100"/>
          <a:sy n="145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18/01/2023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220AFC-4747-4500-A8C7-A10B7DCF6892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2D8CC8-312B-4BBB-8CFE-96DDDB0B6288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761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2D8CC8-312B-4BBB-8CFE-96DDDB0B6288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89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D8E831-8378-4BAB-BCBD-A7C304698550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0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2D8CC8-312B-4BBB-8CFE-96DDDB0B6288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987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322A63-6AB9-4C19-B727-7468EB6EEF12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3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D83E-2F3C-4802-B3FE-A9F66A10C59C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2D8CC8-312B-4BBB-8CFE-96DDDB0B6288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640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EFBA03-FEEE-4037-AB6D-57576DBA45E2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15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56F92A-D426-4C37-897E-08EB77489816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0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7F130987-7283-4366-815B-537B34C5E13D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3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18/01/2023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rtlCol="0">
            <a:normAutofit/>
          </a:bodyPr>
          <a:lstStyle/>
          <a:p>
            <a:r>
              <a:rPr lang="fr-FR" dirty="0"/>
              <a:t>Dépixelisation</a:t>
            </a:r>
            <a:br>
              <a:rPr lang="fr-FR" dirty="0"/>
            </a:br>
            <a:r>
              <a:rPr lang="fr-FR" dirty="0"/>
              <a:t>Projet IMI 2022-2023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fr-FR" sz="2000" dirty="0"/>
              <a:t>KONAN Hermann</a:t>
            </a:r>
          </a:p>
          <a:p>
            <a:pPr rtl="0">
              <a:lnSpc>
                <a:spcPct val="110000"/>
              </a:lnSpc>
            </a:pPr>
            <a:r>
              <a:rPr lang="fr-FR" sz="2000" dirty="0"/>
              <a:t>PETTEX Matthieu</a:t>
            </a:r>
          </a:p>
          <a:p>
            <a:pPr rtl="0">
              <a:lnSpc>
                <a:spcPct val="110000"/>
              </a:lnSpc>
            </a:pPr>
            <a:r>
              <a:rPr lang="fr-FR" sz="2000" dirty="0"/>
              <a:t>ZROUNBA Pierre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Aucune description disponible.">
            <a:extLst>
              <a:ext uri="{FF2B5EF4-FFF2-40B4-BE49-F238E27FC236}">
                <a16:creationId xmlns:a16="http://schemas.microsoft.com/office/drawing/2014/main" id="{1A0B4611-450C-1D76-F6C2-C7468E6FF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8" y="690056"/>
            <a:ext cx="4860024" cy="25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62E8AE-3724-7E5C-1826-F998E5655DBE}"/>
              </a:ext>
            </a:extLst>
          </p:cNvPr>
          <p:cNvSpPr txBox="1"/>
          <p:nvPr/>
        </p:nvSpPr>
        <p:spPr>
          <a:xfrm>
            <a:off x="3987057" y="0"/>
            <a:ext cx="421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Diagrammes de Voronoi</a:t>
            </a:r>
          </a:p>
        </p:txBody>
      </p:sp>
      <p:pic>
        <p:nvPicPr>
          <p:cNvPr id="7170" name="Picture 2" descr="Aucune description disponible.">
            <a:extLst>
              <a:ext uri="{FF2B5EF4-FFF2-40B4-BE49-F238E27FC236}">
                <a16:creationId xmlns:a16="http://schemas.microsoft.com/office/drawing/2014/main" id="{08531928-E038-979A-B36F-56D1529C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88" y="690056"/>
            <a:ext cx="4860024" cy="25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854085-F001-CC56-08E9-29D9F40ED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3429000"/>
            <a:ext cx="4800000" cy="2526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2C097C-04E3-576F-86D7-C9A8725EA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200" y="3429000"/>
            <a:ext cx="4800000" cy="2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BB5A6C-4AA3-CB00-C9E1-69EA6ED14DBE}"/>
              </a:ext>
            </a:extLst>
          </p:cNvPr>
          <p:cNvSpPr txBox="1"/>
          <p:nvPr/>
        </p:nvSpPr>
        <p:spPr>
          <a:xfrm>
            <a:off x="5236630" y="-55084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B Splines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39E5DB-043C-2F25-3720-EDBA60FC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63" y="288955"/>
            <a:ext cx="3047468" cy="27294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326555-2EB1-9747-0B94-33909A09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4" y="243499"/>
            <a:ext cx="3187301" cy="27294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EAE65D-0C2A-A909-181A-A387A60B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44" y="3251104"/>
            <a:ext cx="3187301" cy="27294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CD5AA0-40E3-4E15-7CB3-A328A127B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063" y="3074573"/>
            <a:ext cx="3047468" cy="2905938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CEAE6E47-0DDB-36A3-8D9E-1EA5D19F052B}"/>
              </a:ext>
            </a:extLst>
          </p:cNvPr>
          <p:cNvSpPr/>
          <p:nvPr/>
        </p:nvSpPr>
        <p:spPr>
          <a:xfrm rot="16200000">
            <a:off x="5667905" y="413136"/>
            <a:ext cx="400109" cy="24810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BD782EFF-CFB6-DABD-1D6A-9E4B202F6AC2}"/>
              </a:ext>
            </a:extLst>
          </p:cNvPr>
          <p:cNvSpPr/>
          <p:nvPr/>
        </p:nvSpPr>
        <p:spPr>
          <a:xfrm rot="16200000">
            <a:off x="5514795" y="3375285"/>
            <a:ext cx="400109" cy="24810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81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C51B905-A83B-DF10-DC22-3835317AEBD8}"/>
              </a:ext>
            </a:extLst>
          </p:cNvPr>
          <p:cNvSpPr txBox="1"/>
          <p:nvPr/>
        </p:nvSpPr>
        <p:spPr>
          <a:xfrm>
            <a:off x="5236630" y="-55084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B Splines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7F1F4FC-5F5E-4277-98F3-A4B5485E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7" y="1022973"/>
            <a:ext cx="3826374" cy="402455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4F55CF1-AD31-0F98-4B7E-A92457C0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45" y="1064286"/>
            <a:ext cx="4295553" cy="4024554"/>
          </a:xfrm>
          <a:prstGeom prst="rect">
            <a:avLst/>
          </a:prstGeom>
        </p:spPr>
      </p:pic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0E30406A-5FDB-FB9C-378C-2DF6A9C6DC52}"/>
              </a:ext>
            </a:extLst>
          </p:cNvPr>
          <p:cNvSpPr/>
          <p:nvPr/>
        </p:nvSpPr>
        <p:spPr>
          <a:xfrm rot="16200000">
            <a:off x="5813319" y="1794729"/>
            <a:ext cx="400109" cy="24810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AC5AA55-5907-D86D-D994-86CBD9657AAC}"/>
              </a:ext>
            </a:extLst>
          </p:cNvPr>
          <p:cNvSpPr txBox="1"/>
          <p:nvPr/>
        </p:nvSpPr>
        <p:spPr>
          <a:xfrm>
            <a:off x="5580474" y="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Bilan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15ED44-A706-F899-3074-7AF304434780}"/>
              </a:ext>
            </a:extLst>
          </p:cNvPr>
          <p:cNvSpPr txBox="1"/>
          <p:nvPr/>
        </p:nvSpPr>
        <p:spPr>
          <a:xfrm>
            <a:off x="2850967" y="523220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1E317A-4A73-8A50-992A-DF7D03BADB74}"/>
              </a:ext>
            </a:extLst>
          </p:cNvPr>
          <p:cNvSpPr txBox="1"/>
          <p:nvPr/>
        </p:nvSpPr>
        <p:spPr>
          <a:xfrm>
            <a:off x="3012068" y="1573997"/>
            <a:ext cx="5822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CBFADE-14B1-7A83-6C1E-84689F08DE95}"/>
              </a:ext>
            </a:extLst>
          </p:cNvPr>
          <p:cNvSpPr txBox="1"/>
          <p:nvPr/>
        </p:nvSpPr>
        <p:spPr>
          <a:xfrm>
            <a:off x="3653656" y="991667"/>
            <a:ext cx="520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Relativement bien optimisé</a:t>
            </a:r>
          </a:p>
          <a:p>
            <a:pPr marL="285750" indent="-285750">
              <a:buFontTx/>
              <a:buChar char="-"/>
            </a:pPr>
            <a:r>
              <a:rPr lang="fr-FR" dirty="0"/>
              <a:t>Applicable sur de nombreuses images pixélisées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1BE4A9-656C-D1FE-74B1-A834D6AE0BA4}"/>
              </a:ext>
            </a:extLst>
          </p:cNvPr>
          <p:cNvSpPr txBox="1"/>
          <p:nvPr/>
        </p:nvSpPr>
        <p:spPr>
          <a:xfrm>
            <a:off x="3653656" y="2211633"/>
            <a:ext cx="539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Spécialisé pour des images pixélisées faites à la main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Difficulté à dépixéliser des images qui ont des paternes ressemblants à des échiquiers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CA6F0B4C-E89C-7324-A1CF-E965F2C5CEC3}"/>
              </a:ext>
            </a:extLst>
          </p:cNvPr>
          <p:cNvSpPr/>
          <p:nvPr/>
        </p:nvSpPr>
        <p:spPr>
          <a:xfrm>
            <a:off x="3109647" y="4213765"/>
            <a:ext cx="484632" cy="594101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D1B16B-103D-DBA7-2EB4-4DA5E1A07631}"/>
              </a:ext>
            </a:extLst>
          </p:cNvPr>
          <p:cNvSpPr txBox="1"/>
          <p:nvPr/>
        </p:nvSpPr>
        <p:spPr>
          <a:xfrm>
            <a:off x="3653656" y="4049151"/>
            <a:ext cx="530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Optimisation des points de contrôle des B-Splines</a:t>
            </a:r>
          </a:p>
          <a:p>
            <a:pPr marL="285750" indent="-285750">
              <a:buFontTx/>
              <a:buChar char="-"/>
            </a:pPr>
            <a:r>
              <a:rPr lang="fr-FR" dirty="0"/>
              <a:t>Optimisation des performances de l’algorithme pour que celui-ci soit applicable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23782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0B93BF-D454-352F-E0A7-9E971693BDF1}"/>
              </a:ext>
            </a:extLst>
          </p:cNvPr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Autres méthodes existantes</a:t>
            </a:r>
          </a:p>
        </p:txBody>
      </p:sp>
      <p:pic>
        <p:nvPicPr>
          <p:cNvPr id="3074" name="Picture 2" descr="Optimize results using Image Trace">
            <a:extLst>
              <a:ext uri="{FF2B5EF4-FFF2-40B4-BE49-F238E27FC236}">
                <a16:creationId xmlns:a16="http://schemas.microsoft.com/office/drawing/2014/main" id="{0DEE2C8A-81D6-59B5-9F4F-DE6963A9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02" y="523220"/>
            <a:ext cx="7684995" cy="407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472FE4E-9D5D-3B1C-3AEC-702442C98329}"/>
              </a:ext>
            </a:extLst>
          </p:cNvPr>
          <p:cNvSpPr txBox="1"/>
          <p:nvPr/>
        </p:nvSpPr>
        <p:spPr>
          <a:xfrm>
            <a:off x="5200465" y="4679576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Adobe Live Trace</a:t>
            </a:r>
          </a:p>
        </p:txBody>
      </p:sp>
    </p:spTree>
    <p:extLst>
      <p:ext uri="{BB962C8B-B14F-4D97-AF65-F5344CB8AC3E}">
        <p14:creationId xmlns:p14="http://schemas.microsoft.com/office/powerpoint/2010/main" val="82307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Q4x - Super Mario Bros. X Forums">
            <a:extLst>
              <a:ext uri="{FF2B5EF4-FFF2-40B4-BE49-F238E27FC236}">
                <a16:creationId xmlns:a16="http://schemas.microsoft.com/office/drawing/2014/main" id="{4DA66C80-81BB-B2F9-1111-0863025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13" y="2209464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C4D4048-2295-4812-C2BD-5DA67F0462DF}"/>
              </a:ext>
            </a:extLst>
          </p:cNvPr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Autres méthodes existantes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7C37FF-3187-4B09-9BE6-DF060DF2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2" y="1477909"/>
            <a:ext cx="4011693" cy="26174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8251AB-50C7-61AE-3E71-F2E9C3961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278" y="4430561"/>
            <a:ext cx="22101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0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B6B5C5-89EB-ABB6-9584-A93301CE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58" y="3237286"/>
            <a:ext cx="2257740" cy="10193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72D543-0C3D-4865-4EFF-8C45D785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510" y="743764"/>
            <a:ext cx="1743318" cy="1857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892DFC-22F5-4E83-85BE-5545B1B08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0"/>
          <a:stretch/>
        </p:blipFill>
        <p:spPr>
          <a:xfrm>
            <a:off x="6184828" y="743764"/>
            <a:ext cx="1686160" cy="18576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C172D94-B87F-CB18-1C39-E58E2A432340}"/>
              </a:ext>
            </a:extLst>
          </p:cNvPr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Autres méthodes existantes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2CF6A1-5FDB-35AB-A6CE-A79E36BAA44E}"/>
              </a:ext>
            </a:extLst>
          </p:cNvPr>
          <p:cNvSpPr txBox="1"/>
          <p:nvPr/>
        </p:nvSpPr>
        <p:spPr>
          <a:xfrm>
            <a:off x="5894524" y="2686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EPX</a:t>
            </a:r>
          </a:p>
        </p:txBody>
      </p:sp>
    </p:spTree>
    <p:extLst>
      <p:ext uri="{BB962C8B-B14F-4D97-AF65-F5344CB8AC3E}">
        <p14:creationId xmlns:p14="http://schemas.microsoft.com/office/powerpoint/2010/main" val="262665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73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ucune description disponible.">
            <a:extLst>
              <a:ext uri="{FF2B5EF4-FFF2-40B4-BE49-F238E27FC236}">
                <a16:creationId xmlns:a16="http://schemas.microsoft.com/office/drawing/2014/main" id="{28EC686A-6DBC-1F6F-24E6-E540C13C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31" y="299327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ucune description disponible.">
            <a:extLst>
              <a:ext uri="{FF2B5EF4-FFF2-40B4-BE49-F238E27FC236}">
                <a16:creationId xmlns:a16="http://schemas.microsoft.com/office/drawing/2014/main" id="{36969097-2E31-31E0-A37C-36CECF32D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624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ucune description disponible.">
            <a:extLst>
              <a:ext uri="{FF2B5EF4-FFF2-40B4-BE49-F238E27FC236}">
                <a16:creationId xmlns:a16="http://schemas.microsoft.com/office/drawing/2014/main" id="{FCD1A36A-4F17-AD0E-9DED-37DF38E0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510" y="352857"/>
            <a:ext cx="2428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5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C1788-8988-03AD-2B63-DA046B9EE17C}"/>
              </a:ext>
            </a:extLst>
          </p:cNvPr>
          <p:cNvSpPr txBox="1"/>
          <p:nvPr/>
        </p:nvSpPr>
        <p:spPr>
          <a:xfrm>
            <a:off x="1752966" y="1427305"/>
            <a:ext cx="8686800" cy="289727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u="sng" cap="all">
                <a:latin typeface="+mj-lt"/>
                <a:ea typeface="+mj-ea"/>
                <a:cs typeface="+mj-cs"/>
              </a:rPr>
              <a:t>Contexte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5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B94D705-0C71-4DB6-5F43-C47D78C923BB}"/>
              </a:ext>
            </a:extLst>
          </p:cNvPr>
          <p:cNvSpPr txBox="1"/>
          <p:nvPr/>
        </p:nvSpPr>
        <p:spPr>
          <a:xfrm>
            <a:off x="3776935" y="0"/>
            <a:ext cx="463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Pixélisation (ou crénelage)</a:t>
            </a:r>
          </a:p>
        </p:txBody>
      </p:sp>
      <p:pic>
        <p:nvPicPr>
          <p:cNvPr id="3" name="Picture 2" descr="Tuto Photoshop] : Comment pixeliser une image ? - YouTube">
            <a:extLst>
              <a:ext uri="{FF2B5EF4-FFF2-40B4-BE49-F238E27FC236}">
                <a16:creationId xmlns:a16="http://schemas.microsoft.com/office/drawing/2014/main" id="{596D9013-F32D-5869-8E87-8DA125393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t="32988" r="-239"/>
          <a:stretch/>
        </p:blipFill>
        <p:spPr bwMode="auto">
          <a:xfrm>
            <a:off x="3272118" y="1095935"/>
            <a:ext cx="5647764" cy="21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rénelage — Wikipédia">
            <a:extLst>
              <a:ext uri="{FF2B5EF4-FFF2-40B4-BE49-F238E27FC236}">
                <a16:creationId xmlns:a16="http://schemas.microsoft.com/office/drawing/2014/main" id="{8216E483-FFC8-1D52-438B-D5214B2B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6" y="3524345"/>
            <a:ext cx="18002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2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E115A5E-0530-C936-14C1-6C85CDE9A782}"/>
              </a:ext>
            </a:extLst>
          </p:cNvPr>
          <p:cNvSpPr txBox="1"/>
          <p:nvPr/>
        </p:nvSpPr>
        <p:spPr>
          <a:xfrm>
            <a:off x="3625355" y="0"/>
            <a:ext cx="49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Objectif de la dépixelisation</a:t>
            </a:r>
          </a:p>
        </p:txBody>
      </p:sp>
      <p:pic>
        <p:nvPicPr>
          <p:cNvPr id="1028" name="Picture 4" descr="Google's New AI Photo Upscaling Tech is Jaw-Dropping | PetaPixel">
            <a:extLst>
              <a:ext uri="{FF2B5EF4-FFF2-40B4-BE49-F238E27FC236}">
                <a16:creationId xmlns:a16="http://schemas.microsoft.com/office/drawing/2014/main" id="{61FA82D7-19D8-A213-F53F-E4984853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790015"/>
            <a:ext cx="762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FB123C-1FBD-0BD6-B0C3-7CD7D3439FE8}"/>
              </a:ext>
            </a:extLst>
          </p:cNvPr>
          <p:cNvSpPr txBox="1"/>
          <p:nvPr/>
        </p:nvSpPr>
        <p:spPr>
          <a:xfrm>
            <a:off x="4927730" y="4644044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Technologie de Google</a:t>
            </a:r>
          </a:p>
        </p:txBody>
      </p:sp>
    </p:spTree>
    <p:extLst>
      <p:ext uri="{BB962C8B-B14F-4D97-AF65-F5344CB8AC3E}">
        <p14:creationId xmlns:p14="http://schemas.microsoft.com/office/powerpoint/2010/main" val="28815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556B03AC-5C3C-82E9-8629-355AE0300996}"/>
              </a:ext>
            </a:extLst>
          </p:cNvPr>
          <p:cNvSpPr txBox="1"/>
          <p:nvPr/>
        </p:nvSpPr>
        <p:spPr>
          <a:xfrm>
            <a:off x="3838562" y="81474"/>
            <a:ext cx="4183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Pipeline de l’algorithme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A6C22A-500A-AB3B-57E0-1040FD9BCE85}"/>
              </a:ext>
            </a:extLst>
          </p:cNvPr>
          <p:cNvSpPr txBox="1"/>
          <p:nvPr/>
        </p:nvSpPr>
        <p:spPr>
          <a:xfrm flipH="1">
            <a:off x="288089" y="1002535"/>
            <a:ext cx="2113587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Image pixélisée de petite taille</a:t>
            </a:r>
          </a:p>
          <a:p>
            <a:r>
              <a:rPr lang="fr-FR" sz="2000" b="1" dirty="0"/>
              <a:t>    (16x16</a:t>
            </a:r>
            <a:r>
              <a:rPr lang="fr-FR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55B116-4A9C-B94B-E44F-AC8F454E5483}"/>
              </a:ext>
            </a:extLst>
          </p:cNvPr>
          <p:cNvSpPr txBox="1"/>
          <p:nvPr/>
        </p:nvSpPr>
        <p:spPr>
          <a:xfrm flipH="1">
            <a:off x="288090" y="4527933"/>
            <a:ext cx="2113586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     Labélisation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B7A946-4094-7895-4D83-8BD50C191BFB}"/>
              </a:ext>
            </a:extLst>
          </p:cNvPr>
          <p:cNvSpPr txBox="1"/>
          <p:nvPr/>
        </p:nvSpPr>
        <p:spPr>
          <a:xfrm flipH="1">
            <a:off x="5163840" y="4527933"/>
            <a:ext cx="186432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    </a:t>
            </a:r>
            <a:r>
              <a:rPr lang="fr-FR" sz="2000" b="1" dirty="0" err="1"/>
              <a:t>Upscaling</a:t>
            </a:r>
            <a:endParaRPr lang="fr-FR" sz="2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71582F-4BC5-90D8-E0D5-5722DB18FF28}"/>
              </a:ext>
            </a:extLst>
          </p:cNvPr>
          <p:cNvSpPr txBox="1"/>
          <p:nvPr/>
        </p:nvSpPr>
        <p:spPr>
          <a:xfrm flipH="1">
            <a:off x="5163840" y="1002532"/>
            <a:ext cx="1864320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    Graphe</a:t>
            </a:r>
          </a:p>
          <a:p>
            <a:r>
              <a:rPr lang="fr-FR" sz="2000" b="1" dirty="0"/>
              <a:t>        de</a:t>
            </a:r>
          </a:p>
          <a:p>
            <a:r>
              <a:rPr lang="fr-FR" sz="2000" b="1" dirty="0"/>
              <a:t>      liaison            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CC1A68C-1D28-E97F-CF21-714BB3FC1362}"/>
              </a:ext>
            </a:extLst>
          </p:cNvPr>
          <p:cNvSpPr txBox="1"/>
          <p:nvPr/>
        </p:nvSpPr>
        <p:spPr>
          <a:xfrm flipH="1">
            <a:off x="9384350" y="1002532"/>
            <a:ext cx="1639862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</a:t>
            </a:r>
          </a:p>
          <a:p>
            <a:r>
              <a:rPr lang="fr-FR" sz="2000" b="1" dirty="0"/>
              <a:t>        de</a:t>
            </a:r>
          </a:p>
          <a:p>
            <a:r>
              <a:rPr lang="fr-FR" sz="2000" b="1" dirty="0"/>
              <a:t>     </a:t>
            </a:r>
            <a:r>
              <a:rPr lang="fr-FR" sz="2000" b="1" dirty="0" err="1"/>
              <a:t>Voronoï</a:t>
            </a:r>
            <a:endParaRPr lang="fr-FR" sz="20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695D44-F2A9-F1AF-3BEF-C50C2BD0298A}"/>
              </a:ext>
            </a:extLst>
          </p:cNvPr>
          <p:cNvSpPr txBox="1"/>
          <p:nvPr/>
        </p:nvSpPr>
        <p:spPr>
          <a:xfrm flipH="1">
            <a:off x="9384350" y="4020101"/>
            <a:ext cx="1639862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Extraction                                 	de </a:t>
            </a:r>
          </a:p>
          <a:p>
            <a:r>
              <a:rPr lang="fr-FR" sz="2000" b="1" dirty="0"/>
              <a:t>  B-</a:t>
            </a:r>
            <a:r>
              <a:rPr lang="fr-FR" sz="2000" b="1" dirty="0" err="1"/>
              <a:t>splines</a:t>
            </a:r>
            <a:endParaRPr lang="fr-FR" sz="2000" b="1" dirty="0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F3289AC8-75A2-03B3-1CA5-8F94A5A5860E}"/>
              </a:ext>
            </a:extLst>
          </p:cNvPr>
          <p:cNvSpPr/>
          <p:nvPr/>
        </p:nvSpPr>
        <p:spPr>
          <a:xfrm>
            <a:off x="1134736" y="2000381"/>
            <a:ext cx="363558" cy="2527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96D2EB77-B1AB-7843-FCFB-C5685BD327C7}"/>
              </a:ext>
            </a:extLst>
          </p:cNvPr>
          <p:cNvSpPr/>
          <p:nvPr/>
        </p:nvSpPr>
        <p:spPr>
          <a:xfrm flipV="1">
            <a:off x="5914221" y="2018195"/>
            <a:ext cx="363558" cy="25097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E333296E-53A8-EF68-E369-477CD83D6089}"/>
              </a:ext>
            </a:extLst>
          </p:cNvPr>
          <p:cNvSpPr/>
          <p:nvPr/>
        </p:nvSpPr>
        <p:spPr>
          <a:xfrm>
            <a:off x="10062739" y="2018195"/>
            <a:ext cx="283084" cy="19851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D13A4136-3D08-680E-A812-77FE044C57D7}"/>
              </a:ext>
            </a:extLst>
          </p:cNvPr>
          <p:cNvSpPr/>
          <p:nvPr/>
        </p:nvSpPr>
        <p:spPr>
          <a:xfrm rot="16200000">
            <a:off x="7990737" y="316803"/>
            <a:ext cx="400109" cy="2387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17F40738-D529-F14C-44F8-C91954334EE6}"/>
              </a:ext>
            </a:extLst>
          </p:cNvPr>
          <p:cNvSpPr/>
          <p:nvPr/>
        </p:nvSpPr>
        <p:spPr>
          <a:xfrm rot="16200000">
            <a:off x="3582703" y="3346906"/>
            <a:ext cx="400110" cy="27621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58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ucune description disponible.">
            <a:extLst>
              <a:ext uri="{FF2B5EF4-FFF2-40B4-BE49-F238E27FC236}">
                <a16:creationId xmlns:a16="http://schemas.microsoft.com/office/drawing/2014/main" id="{5192E683-D887-192B-E234-2D0A4CC8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64" y="831692"/>
            <a:ext cx="3238095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6ADAD2-17EB-F18C-8950-FF92C36A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58" y="831692"/>
            <a:ext cx="3238095" cy="3352381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125C4AB9-8227-97A4-1656-E59FA7D99946}"/>
              </a:ext>
            </a:extLst>
          </p:cNvPr>
          <p:cNvSpPr/>
          <p:nvPr/>
        </p:nvSpPr>
        <p:spPr>
          <a:xfrm rot="16200000">
            <a:off x="6030234" y="1173225"/>
            <a:ext cx="400109" cy="24810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D83E7F-557C-3111-14BA-46770FB1DD7E}"/>
              </a:ext>
            </a:extLst>
          </p:cNvPr>
          <p:cNvSpPr txBox="1"/>
          <p:nvPr/>
        </p:nvSpPr>
        <p:spPr>
          <a:xfrm>
            <a:off x="4281785" y="0"/>
            <a:ext cx="362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Labélisation (Pierre)</a:t>
            </a:r>
          </a:p>
        </p:txBody>
      </p:sp>
    </p:spTree>
    <p:extLst>
      <p:ext uri="{BB962C8B-B14F-4D97-AF65-F5344CB8AC3E}">
        <p14:creationId xmlns:p14="http://schemas.microsoft.com/office/powerpoint/2010/main" val="12411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28095F-DA12-00EB-F4CC-15C3F37FEF18}"/>
              </a:ext>
            </a:extLst>
          </p:cNvPr>
          <p:cNvSpPr txBox="1"/>
          <p:nvPr/>
        </p:nvSpPr>
        <p:spPr>
          <a:xfrm>
            <a:off x="5189341" y="0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Upscaling</a:t>
            </a:r>
          </a:p>
        </p:txBody>
      </p:sp>
      <p:pic>
        <p:nvPicPr>
          <p:cNvPr id="4" name="Picture 2" descr="How to Upscale 1080p to 4K on Windows PC with 4K Upscaling Software">
            <a:extLst>
              <a:ext uri="{FF2B5EF4-FFF2-40B4-BE49-F238E27FC236}">
                <a16:creationId xmlns:a16="http://schemas.microsoft.com/office/drawing/2014/main" id="{749277E7-4E8F-5402-D994-30CE9C37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78" y="1092415"/>
            <a:ext cx="3554681" cy="145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B0C9284-F548-4B84-AC5B-0A90EFBDA96C}"/>
              </a:ext>
            </a:extLst>
          </p:cNvPr>
          <p:cNvSpPr/>
          <p:nvPr/>
        </p:nvSpPr>
        <p:spPr>
          <a:xfrm>
            <a:off x="6587626" y="1560450"/>
            <a:ext cx="488984" cy="5154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B609F1AC-4551-5FDD-6A4F-46449439E34A}"/>
              </a:ext>
            </a:extLst>
          </p:cNvPr>
          <p:cNvSpPr/>
          <p:nvPr/>
        </p:nvSpPr>
        <p:spPr>
          <a:xfrm>
            <a:off x="8789845" y="132044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74237D-C530-644D-E396-147CBC2D77A2}"/>
              </a:ext>
            </a:extLst>
          </p:cNvPr>
          <p:cNvSpPr txBox="1"/>
          <p:nvPr/>
        </p:nvSpPr>
        <p:spPr>
          <a:xfrm>
            <a:off x="9274477" y="1670209"/>
            <a:ext cx="179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</a:t>
            </a:r>
          </a:p>
          <a:p>
            <a:r>
              <a:rPr lang="fr-FR" dirty="0"/>
              <a:t>pixels (définition)</a:t>
            </a:r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F640EA6A-0A5C-B3F1-3219-B6F09442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34" y="3933578"/>
            <a:ext cx="454355" cy="4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1418959-B9AF-2871-1936-2089C0463D0C}"/>
              </a:ext>
            </a:extLst>
          </p:cNvPr>
          <p:cNvSpPr/>
          <p:nvPr/>
        </p:nvSpPr>
        <p:spPr>
          <a:xfrm>
            <a:off x="3411618" y="3933578"/>
            <a:ext cx="488984" cy="5154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35E0B-7E2A-8DD1-03DC-BB27115AA647}"/>
              </a:ext>
            </a:extLst>
          </p:cNvPr>
          <p:cNvSpPr/>
          <p:nvPr/>
        </p:nvSpPr>
        <p:spPr>
          <a:xfrm>
            <a:off x="4280496" y="3656900"/>
            <a:ext cx="908845" cy="9088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2" descr="Aucune description disponible.">
            <a:extLst>
              <a:ext uri="{FF2B5EF4-FFF2-40B4-BE49-F238E27FC236}">
                <a16:creationId xmlns:a16="http://schemas.microsoft.com/office/drawing/2014/main" id="{66CBF9AE-A049-06C5-0FAB-FA64CEAA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96" y="3656898"/>
            <a:ext cx="454355" cy="4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D12F121-3AAC-C4B7-A0F4-0250E47ED274}"/>
              </a:ext>
            </a:extLst>
          </p:cNvPr>
          <p:cNvSpPr/>
          <p:nvPr/>
        </p:nvSpPr>
        <p:spPr>
          <a:xfrm>
            <a:off x="5625848" y="3933577"/>
            <a:ext cx="488984" cy="5154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Aucune description disponible.">
            <a:extLst>
              <a:ext uri="{FF2B5EF4-FFF2-40B4-BE49-F238E27FC236}">
                <a16:creationId xmlns:a16="http://schemas.microsoft.com/office/drawing/2014/main" id="{BF51C261-6E0C-1359-FE29-D765C029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84" y="3656898"/>
            <a:ext cx="908845" cy="9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6629554-3EEF-473F-7929-C1ED8BA7499E}"/>
              </a:ext>
            </a:extLst>
          </p:cNvPr>
          <p:cNvSpPr/>
          <p:nvPr/>
        </p:nvSpPr>
        <p:spPr>
          <a:xfrm>
            <a:off x="7363632" y="3933577"/>
            <a:ext cx="488984" cy="5154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15677-ED78-8D16-E411-EC90CF203859}"/>
              </a:ext>
            </a:extLst>
          </p:cNvPr>
          <p:cNvSpPr/>
          <p:nvPr/>
        </p:nvSpPr>
        <p:spPr>
          <a:xfrm>
            <a:off x="8025266" y="3706333"/>
            <a:ext cx="908845" cy="9088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2" descr="Aucune description disponible.">
            <a:extLst>
              <a:ext uri="{FF2B5EF4-FFF2-40B4-BE49-F238E27FC236}">
                <a16:creationId xmlns:a16="http://schemas.microsoft.com/office/drawing/2014/main" id="{4E3BA3E0-4D68-0AA3-204D-BCE3531B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266" y="3706331"/>
            <a:ext cx="908845" cy="9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E6E5124-BD25-F212-3D22-52FDF044D14E}"/>
              </a:ext>
            </a:extLst>
          </p:cNvPr>
          <p:cNvCxnSpPr/>
          <p:nvPr/>
        </p:nvCxnSpPr>
        <p:spPr>
          <a:xfrm>
            <a:off x="2682334" y="4449000"/>
            <a:ext cx="454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256D9C1-D59D-F2D4-5F98-8DF34BFED65C}"/>
              </a:ext>
            </a:extLst>
          </p:cNvPr>
          <p:cNvCxnSpPr>
            <a:cxnSpLocks/>
          </p:cNvCxnSpPr>
          <p:nvPr/>
        </p:nvCxnSpPr>
        <p:spPr>
          <a:xfrm>
            <a:off x="4280496" y="4708278"/>
            <a:ext cx="9088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7EFB545-CCAD-28E7-D893-BA7417F62F91}"/>
              </a:ext>
            </a:extLst>
          </p:cNvPr>
          <p:cNvCxnSpPr>
            <a:cxnSpLocks/>
          </p:cNvCxnSpPr>
          <p:nvPr/>
        </p:nvCxnSpPr>
        <p:spPr>
          <a:xfrm flipV="1">
            <a:off x="5341741" y="3706333"/>
            <a:ext cx="0" cy="859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DEB77C9-BB0A-61C1-5B67-7590028239E9}"/>
              </a:ext>
            </a:extLst>
          </p:cNvPr>
          <p:cNvCxnSpPr>
            <a:cxnSpLocks/>
          </p:cNvCxnSpPr>
          <p:nvPr/>
        </p:nvCxnSpPr>
        <p:spPr>
          <a:xfrm flipV="1">
            <a:off x="2559132" y="3933577"/>
            <a:ext cx="0" cy="454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74D0B69-65E5-5076-753C-0FD6B2B21B28}"/>
              </a:ext>
            </a:extLst>
          </p:cNvPr>
          <p:cNvSpPr txBox="1"/>
          <p:nvPr/>
        </p:nvSpPr>
        <p:spPr>
          <a:xfrm>
            <a:off x="2142182" y="39760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30BDDCA-3866-C0F6-D065-5D39935F8199}"/>
              </a:ext>
            </a:extLst>
          </p:cNvPr>
          <p:cNvSpPr txBox="1"/>
          <p:nvPr/>
        </p:nvSpPr>
        <p:spPr>
          <a:xfrm>
            <a:off x="2682334" y="4430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2A1E207-5188-68E5-4BA7-AA06373C0DB8}"/>
              </a:ext>
            </a:extLst>
          </p:cNvPr>
          <p:cNvSpPr txBox="1"/>
          <p:nvPr/>
        </p:nvSpPr>
        <p:spPr>
          <a:xfrm>
            <a:off x="4507673" y="466614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82BC960-6AE2-C697-076C-8E40FEE85C6C}"/>
              </a:ext>
            </a:extLst>
          </p:cNvPr>
          <p:cNvSpPr txBox="1"/>
          <p:nvPr/>
        </p:nvSpPr>
        <p:spPr>
          <a:xfrm>
            <a:off x="5258998" y="398239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64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7253FEC-AE89-3C5E-8134-3BA1139C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832" y="957893"/>
            <a:ext cx="1524869" cy="160384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4B3260-D7F1-7DAE-EFCB-2A8E43249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45" y="957892"/>
            <a:ext cx="1549171" cy="16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3" grpId="0" animBg="1"/>
      <p:bldP spid="14" grpId="0" animBg="1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58763CA-763E-6FA1-8869-D97FBBFE991E}"/>
              </a:ext>
            </a:extLst>
          </p:cNvPr>
          <p:cNvSpPr txBox="1"/>
          <p:nvPr/>
        </p:nvSpPr>
        <p:spPr>
          <a:xfrm>
            <a:off x="4281785" y="0"/>
            <a:ext cx="452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Graphe de liaison (Pierre)</a:t>
            </a:r>
          </a:p>
        </p:txBody>
      </p:sp>
      <p:pic>
        <p:nvPicPr>
          <p:cNvPr id="3" name="Picture 12" descr="Aucune description disponible.">
            <a:extLst>
              <a:ext uri="{FF2B5EF4-FFF2-40B4-BE49-F238E27FC236}">
                <a16:creationId xmlns:a16="http://schemas.microsoft.com/office/drawing/2014/main" id="{9852BB6C-8412-BF50-4478-EF70E933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03" y="1222424"/>
            <a:ext cx="3512786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3BD50B-DC85-6EE4-A7B6-3BC3B16E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98" y="1222425"/>
            <a:ext cx="3187301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779CFC4-F969-7A7B-96BA-C8AA3B22AF05}"/>
              </a:ext>
            </a:extLst>
          </p:cNvPr>
          <p:cNvSpPr txBox="1"/>
          <p:nvPr/>
        </p:nvSpPr>
        <p:spPr>
          <a:xfrm>
            <a:off x="3987057" y="0"/>
            <a:ext cx="421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Diagrammes de Voronoi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F26108-6552-EBBB-99F9-2163FE60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9" y="466725"/>
            <a:ext cx="31718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F5949B-D7AD-063F-45E6-980C5216FF38}"/>
              </a:ext>
            </a:extLst>
          </p:cNvPr>
          <p:cNvCxnSpPr>
            <a:cxnSpLocks/>
          </p:cNvCxnSpPr>
          <p:nvPr/>
        </p:nvCxnSpPr>
        <p:spPr>
          <a:xfrm flipH="1">
            <a:off x="595108" y="3580444"/>
            <a:ext cx="460375" cy="115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16294BA-E7FE-0803-6D2A-10222BF45B4B}"/>
              </a:ext>
            </a:extLst>
          </p:cNvPr>
          <p:cNvSpPr txBox="1"/>
          <p:nvPr/>
        </p:nvSpPr>
        <p:spPr>
          <a:xfrm>
            <a:off x="82454" y="480113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Germe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C964A95-D984-713E-0F82-58A681CD432F}"/>
              </a:ext>
            </a:extLst>
          </p:cNvPr>
          <p:cNvCxnSpPr>
            <a:cxnSpLocks/>
          </p:cNvCxnSpPr>
          <p:nvPr/>
        </p:nvCxnSpPr>
        <p:spPr>
          <a:xfrm flipH="1" flipV="1">
            <a:off x="2010253" y="3522338"/>
            <a:ext cx="384175" cy="115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2F0F4-0920-1D11-36C5-AB7C343CF974}"/>
              </a:ext>
            </a:extLst>
          </p:cNvPr>
          <p:cNvSpPr txBox="1"/>
          <p:nvPr/>
        </p:nvSpPr>
        <p:spPr>
          <a:xfrm>
            <a:off x="2102098" y="48011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Cellule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E09C68-D4E6-9BB3-1F34-A3DA0F50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275" y="466725"/>
            <a:ext cx="3251006" cy="34193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461883-8682-766F-2C07-C5499049E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11" y="4171708"/>
            <a:ext cx="5893445" cy="6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437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187</TotalTime>
  <Words>157</Words>
  <Application>Microsoft Office PowerPoint</Application>
  <PresentationFormat>Grand écran</PresentationFormat>
  <Paragraphs>51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Galerie</vt:lpstr>
      <vt:lpstr>Dépixelisation Projet IMI 2022-2023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Dépixelisation Projet IMI 2022-2023</dc:title>
  <dc:creator>Pierre Pettex</dc:creator>
  <cp:lastModifiedBy>Pierre Pettex</cp:lastModifiedBy>
  <cp:revision>4</cp:revision>
  <dcterms:created xsi:type="dcterms:W3CDTF">2023-01-17T13:00:58Z</dcterms:created>
  <dcterms:modified xsi:type="dcterms:W3CDTF">2023-01-18T02:54:14Z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29603fb-7fab-4bf6-8ed3-004985bb9d91_Enabled">
    <vt:lpwstr>true</vt:lpwstr>
  </property>
  <property fmtid="{D5CDD505-2E9C-101B-9397-08002B2CF9AE}" pid="4" name="MSIP_Label_b29603fb-7fab-4bf6-8ed3-004985bb9d91_SetDate">
    <vt:lpwstr>2023-01-17T13:11:10Z</vt:lpwstr>
  </property>
  <property fmtid="{D5CDD505-2E9C-101B-9397-08002B2CF9AE}" pid="5" name="MSIP_Label_b29603fb-7fab-4bf6-8ed3-004985bb9d91_Method">
    <vt:lpwstr>Standard</vt:lpwstr>
  </property>
  <property fmtid="{D5CDD505-2E9C-101B-9397-08002B2CF9AE}" pid="6" name="MSIP_Label_b29603fb-7fab-4bf6-8ed3-004985bb9d91_Name">
    <vt:lpwstr>Anyone - No Protection</vt:lpwstr>
  </property>
  <property fmtid="{D5CDD505-2E9C-101B-9397-08002B2CF9AE}" pid="7" name="MSIP_Label_b29603fb-7fab-4bf6-8ed3-004985bb9d91_SiteId">
    <vt:lpwstr>9179d01a-e94c-4488-b5f0-4554bc474f8c</vt:lpwstr>
  </property>
  <property fmtid="{D5CDD505-2E9C-101B-9397-08002B2CF9AE}" pid="8" name="MSIP_Label_b29603fb-7fab-4bf6-8ed3-004985bb9d91_ActionId">
    <vt:lpwstr>b6bcaf12-8d54-4d45-b4fb-7697e500b95f</vt:lpwstr>
  </property>
  <property fmtid="{D5CDD505-2E9C-101B-9397-08002B2CF9AE}" pid="9" name="MSIP_Label_b29603fb-7fab-4bf6-8ed3-004985bb9d91_ContentBits">
    <vt:lpwstr>0</vt:lpwstr>
  </property>
</Properties>
</file>