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8" r:id="rId2"/>
    <p:sldId id="260" r:id="rId3"/>
    <p:sldId id="262" r:id="rId4"/>
    <p:sldId id="263" r:id="rId5"/>
    <p:sldId id="264" r:id="rId6"/>
    <p:sldId id="267" r:id="rId7"/>
    <p:sldId id="268" r:id="rId8"/>
    <p:sldId id="269" r:id="rId9"/>
    <p:sldId id="271" r:id="rId10"/>
    <p:sldId id="272" r:id="rId11"/>
    <p:sldId id="274" r:id="rId12"/>
    <p:sldId id="277" r:id="rId13"/>
    <p:sldId id="278" r:id="rId14"/>
    <p:sldId id="279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87586"/>
  </p:normalViewPr>
  <p:slideViewPr>
    <p:cSldViewPr snapToGrid="0">
      <p:cViewPr>
        <p:scale>
          <a:sx n="93" d="100"/>
          <a:sy n="93" d="100"/>
        </p:scale>
        <p:origin x="100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41440-829D-6146-9FA8-2A67BD53B0B8}" type="datetimeFigureOut">
              <a:rPr lang="en-BE" smtClean="0"/>
              <a:t>02/11/2023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BDD3F-4578-7249-8FA2-85A622913AC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4402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BDD3F-4578-7249-8FA2-85A622913ACF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3964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BDD3F-4578-7249-8FA2-85A622913ACF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08332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BDD3F-4578-7249-8FA2-85A622913ACF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94462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BDD3F-4578-7249-8FA2-85A622913ACF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06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BDD3F-4578-7249-8FA2-85A622913ACF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79530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>
                <a:effectLst/>
                <a:latin typeface="Calibri" panose="020F0502020204030204" pitchFamily="34" charset="0"/>
              </a:rPr>
              <a:t>A script is a text file that contains all the commands you want to run. </a:t>
            </a:r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BDD3F-4578-7249-8FA2-85A622913ACF}" type="slidenum">
              <a:rPr lang="en-BE" smtClean="0"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15619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>
                <a:effectLst/>
                <a:latin typeface="Calibri" panose="020F0502020204030204" pitchFamily="34" charset="0"/>
              </a:rPr>
              <a:t>A script is a text file that contains all the commands you want to run. </a:t>
            </a:r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BDD3F-4578-7249-8FA2-85A622913ACF}" type="slidenum">
              <a:rPr lang="en-BE" smtClean="0"/>
              <a:t>10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64977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>
                <a:effectLst/>
                <a:latin typeface="Calibri" panose="020F0502020204030204" pitchFamily="34" charset="0"/>
              </a:rPr>
              <a:t>A script is a text file that contains all the commands you want to run. </a:t>
            </a:r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BDD3F-4578-7249-8FA2-85A622913ACF}" type="slidenum">
              <a:rPr lang="en-BE" smtClean="0"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07054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4AC3-4434-064D-9328-FBDCE0F6B83E}" type="datetimeFigureOut">
              <a:rPr lang="en-BE" smtClean="0"/>
              <a:t>13/10/2023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AEEE-64ED-8542-B7CC-27A0BFF7333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5423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4AC3-4434-064D-9328-FBDCE0F6B83E}" type="datetimeFigureOut">
              <a:rPr lang="en-BE" smtClean="0"/>
              <a:t>13/10/2023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AEEE-64ED-8542-B7CC-27A0BFF7333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0868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4AC3-4434-064D-9328-FBDCE0F6B83E}" type="datetimeFigureOut">
              <a:rPr lang="en-BE" smtClean="0"/>
              <a:t>13/10/2023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AEEE-64ED-8542-B7CC-27A0BFF7333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11183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4AC3-4434-064D-9328-FBDCE0F6B83E}" type="datetimeFigureOut">
              <a:rPr lang="en-BE" smtClean="0"/>
              <a:t>13/10/2023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AEEE-64ED-8542-B7CC-27A0BFF7333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68158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4AC3-4434-064D-9328-FBDCE0F6B83E}" type="datetimeFigureOut">
              <a:rPr lang="en-BE" smtClean="0"/>
              <a:t>13/10/2023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AEEE-64ED-8542-B7CC-27A0BFF7333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7235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4AC3-4434-064D-9328-FBDCE0F6B83E}" type="datetimeFigureOut">
              <a:rPr lang="en-BE" smtClean="0"/>
              <a:t>13/10/2023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AEEE-64ED-8542-B7CC-27A0BFF7333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30793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4AC3-4434-064D-9328-FBDCE0F6B83E}" type="datetimeFigureOut">
              <a:rPr lang="en-BE" smtClean="0"/>
              <a:t>13/10/2023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AEEE-64ED-8542-B7CC-27A0BFF7333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9852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4AC3-4434-064D-9328-FBDCE0F6B83E}" type="datetimeFigureOut">
              <a:rPr lang="en-BE" smtClean="0"/>
              <a:t>13/10/2023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AEEE-64ED-8542-B7CC-27A0BFF7333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9545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4AC3-4434-064D-9328-FBDCE0F6B83E}" type="datetimeFigureOut">
              <a:rPr lang="en-BE" smtClean="0"/>
              <a:t>13/10/2023</a:t>
            </a:fld>
            <a:endParaRPr lang="en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AEEE-64ED-8542-B7CC-27A0BFF7333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2800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4AC3-4434-064D-9328-FBDCE0F6B83E}" type="datetimeFigureOut">
              <a:rPr lang="en-BE" smtClean="0"/>
              <a:t>13/10/2023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AEEE-64ED-8542-B7CC-27A0BFF7333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3151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4AC3-4434-064D-9328-FBDCE0F6B83E}" type="datetimeFigureOut">
              <a:rPr lang="en-BE" smtClean="0"/>
              <a:t>13/10/2023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AEEE-64ED-8542-B7CC-27A0BFF7333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3600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14AC3-4434-064D-9328-FBDCE0F6B83E}" type="datetimeFigureOut">
              <a:rPr lang="en-BE" smtClean="0"/>
              <a:t>13/10/2023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1AEEE-64ED-8542-B7CC-27A0BFF7333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825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seek.org/" TargetMode="External"/><Relationship Id="rId2" Type="http://schemas.openxmlformats.org/officeDocument/2006/relationships/hyperlink" Target="https://www.rdocumentati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oogle.github.io/styleguide/Rguide.x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rstudio.com/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D439E3-6393-8560-2B55-812C09480C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62" b="17396"/>
          <a:stretch/>
        </p:blipFill>
        <p:spPr>
          <a:xfrm>
            <a:off x="6890146" y="323942"/>
            <a:ext cx="1833749" cy="14225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3DDC58-DC06-D5A4-8A42-A74BC46CD8C2}"/>
              </a:ext>
            </a:extLst>
          </p:cNvPr>
          <p:cNvSpPr txBox="1"/>
          <p:nvPr/>
        </p:nvSpPr>
        <p:spPr>
          <a:xfrm>
            <a:off x="2210737" y="527370"/>
            <a:ext cx="457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E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Laboratory of Viral Metagenomics</a:t>
            </a:r>
          </a:p>
          <a:p>
            <a:pPr algn="ctr"/>
            <a:r>
              <a:rPr lang="en-BE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</a:t>
            </a:r>
          </a:p>
          <a:p>
            <a:pPr algn="ctr"/>
            <a:r>
              <a:rPr lang="en-BE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Molecular and Cell Biology Laboratory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7A1C8C-590B-D1C2-57EC-E46632B5D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715" y="3376306"/>
            <a:ext cx="1728607" cy="1737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26B061-AC0B-E829-D253-7A6EFA6D3F70}"/>
              </a:ext>
            </a:extLst>
          </p:cNvPr>
          <p:cNvSpPr txBox="1"/>
          <p:nvPr/>
        </p:nvSpPr>
        <p:spPr>
          <a:xfrm>
            <a:off x="2210737" y="2319560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E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</a:t>
            </a:r>
          </a:p>
          <a:p>
            <a:pPr algn="ctr"/>
            <a:r>
              <a:rPr lang="en-BE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581AB-DD7B-3E58-D308-76F8A078C274}"/>
              </a:ext>
            </a:extLst>
          </p:cNvPr>
          <p:cNvSpPr txBox="1"/>
          <p:nvPr/>
        </p:nvSpPr>
        <p:spPr>
          <a:xfrm>
            <a:off x="2204018" y="5196582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E" sz="1200" dirty="0"/>
              <a:t>7th - 9th November 2023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18C6B17-C5AE-0298-7933-72A32639A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08" y="5985496"/>
            <a:ext cx="1663700" cy="711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99DCCFF-7CE4-B803-BE47-6C86CC70C3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1345" y="5837077"/>
            <a:ext cx="4229100" cy="10209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AC284F-8B9F-B530-6003-8D7E2BE4DC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1214" y="5967334"/>
            <a:ext cx="759185" cy="711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7BE980C-DE1C-A3FD-40D8-2CC9C2604C7A}"/>
              </a:ext>
            </a:extLst>
          </p:cNvPr>
          <p:cNvSpPr txBox="1"/>
          <p:nvPr/>
        </p:nvSpPr>
        <p:spPr>
          <a:xfrm>
            <a:off x="2305724" y="1966503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E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Presents a training: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6259B08-6B3F-58CE-EE6E-2D3F03448C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585" y="439961"/>
            <a:ext cx="970591" cy="10333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B62AE43-3A19-C6DF-2AE3-E347EC429A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585" y="1497548"/>
            <a:ext cx="1080760" cy="34492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5140790-D1C0-50EC-6C07-77E047A015DB}"/>
              </a:ext>
            </a:extLst>
          </p:cNvPr>
          <p:cNvSpPr/>
          <p:nvPr/>
        </p:nvSpPr>
        <p:spPr>
          <a:xfrm>
            <a:off x="21806" y="0"/>
            <a:ext cx="9122193" cy="6858000"/>
          </a:xfrm>
          <a:prstGeom prst="rect">
            <a:avLst/>
          </a:prstGeom>
          <a:noFill/>
          <a:ln w="152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806845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24B001-DA4D-6581-9742-75C44FA9F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6" y="899917"/>
            <a:ext cx="8961747" cy="56010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DFE27D-B847-E9E0-695C-97AFB07C682E}"/>
              </a:ext>
            </a:extLst>
          </p:cNvPr>
          <p:cNvSpPr txBox="1"/>
          <p:nvPr/>
        </p:nvSpPr>
        <p:spPr>
          <a:xfrm>
            <a:off x="589144" y="1447764"/>
            <a:ext cx="50283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1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script</a:t>
            </a:r>
          </a:p>
          <a:p>
            <a:endParaRPr lang="en-BE" sz="10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2FFB32-8C28-9B2E-B4C2-71A8371C43D5}"/>
              </a:ext>
            </a:extLst>
          </p:cNvPr>
          <p:cNvSpPr/>
          <p:nvPr/>
        </p:nvSpPr>
        <p:spPr>
          <a:xfrm>
            <a:off x="167640" y="1428750"/>
            <a:ext cx="4328160" cy="2720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CA66DB2-E4AF-0603-F3B5-55FA31288F44}"/>
              </a:ext>
            </a:extLst>
          </p:cNvPr>
          <p:cNvSpPr txBox="1">
            <a:spLocks/>
          </p:cNvSpPr>
          <p:nvPr/>
        </p:nvSpPr>
        <p:spPr>
          <a:xfrm>
            <a:off x="91126" y="273478"/>
            <a:ext cx="2704939" cy="4447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Script editor</a:t>
            </a:r>
            <a:endParaRPr lang="en-BE" sz="2800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7AC61-4A1A-E211-3AD5-8138D6A7E71F}"/>
              </a:ext>
            </a:extLst>
          </p:cNvPr>
          <p:cNvSpPr txBox="1"/>
          <p:nvPr/>
        </p:nvSpPr>
        <p:spPr>
          <a:xfrm rot="16200000">
            <a:off x="332370" y="960949"/>
            <a:ext cx="8845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4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BE" sz="3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👉🏾</a:t>
            </a:r>
            <a:endParaRPr lang="en-BE" sz="3600" dirty="0"/>
          </a:p>
        </p:txBody>
      </p:sp>
    </p:spTree>
    <p:extLst>
      <p:ext uri="{BB962C8B-B14F-4D97-AF65-F5344CB8AC3E}">
        <p14:creationId xmlns:p14="http://schemas.microsoft.com/office/powerpoint/2010/main" val="198774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DFE27D-B847-E9E0-695C-97AFB07C682E}"/>
              </a:ext>
            </a:extLst>
          </p:cNvPr>
          <p:cNvSpPr txBox="1"/>
          <p:nvPr/>
        </p:nvSpPr>
        <p:spPr>
          <a:xfrm>
            <a:off x="589144" y="1447764"/>
            <a:ext cx="50283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1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script</a:t>
            </a:r>
          </a:p>
          <a:p>
            <a:endParaRPr lang="en-BE" sz="10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2FFB32-8C28-9B2E-B4C2-71A8371C43D5}"/>
              </a:ext>
            </a:extLst>
          </p:cNvPr>
          <p:cNvSpPr/>
          <p:nvPr/>
        </p:nvSpPr>
        <p:spPr>
          <a:xfrm>
            <a:off x="167640" y="1428750"/>
            <a:ext cx="4328160" cy="2720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CA66DB2-E4AF-0603-F3B5-55FA31288F44}"/>
              </a:ext>
            </a:extLst>
          </p:cNvPr>
          <p:cNvSpPr txBox="1">
            <a:spLocks/>
          </p:cNvSpPr>
          <p:nvPr/>
        </p:nvSpPr>
        <p:spPr>
          <a:xfrm>
            <a:off x="167640" y="273478"/>
            <a:ext cx="6046784" cy="4447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 working directory</a:t>
            </a:r>
            <a:endParaRPr lang="en-BE" sz="2800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4499B-8A5B-34C6-8ABE-5F0106F4FD3C}"/>
              </a:ext>
            </a:extLst>
          </p:cNvPr>
          <p:cNvSpPr txBox="1"/>
          <p:nvPr/>
        </p:nvSpPr>
        <p:spPr>
          <a:xfrm rot="16200000">
            <a:off x="5084699" y="5009110"/>
            <a:ext cx="753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3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👉🏾</a:t>
            </a:r>
            <a:endParaRPr lang="en-BE" sz="3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047844-9FCD-975D-DAB4-2F54AE782C2E}"/>
              </a:ext>
            </a:extLst>
          </p:cNvPr>
          <p:cNvGrpSpPr/>
          <p:nvPr/>
        </p:nvGrpSpPr>
        <p:grpSpPr>
          <a:xfrm>
            <a:off x="91126" y="899917"/>
            <a:ext cx="8961747" cy="5601092"/>
            <a:chOff x="91126" y="899917"/>
            <a:chExt cx="8961747" cy="560109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724B001-DA4D-6581-9742-75C44FA9F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126" y="899917"/>
              <a:ext cx="8961747" cy="560109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0E974B5-93B5-9643-4D59-6211D7EE6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3660" y="4075723"/>
              <a:ext cx="4478100" cy="96567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6782E94-B6DC-01BC-9166-D978DBF6DAF6}"/>
              </a:ext>
            </a:extLst>
          </p:cNvPr>
          <p:cNvSpPr txBox="1"/>
          <p:nvPr/>
        </p:nvSpPr>
        <p:spPr>
          <a:xfrm rot="5400000">
            <a:off x="7011744" y="4340435"/>
            <a:ext cx="10240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E" sz="3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👈🏾</a:t>
            </a:r>
            <a:endParaRPr lang="en-BE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04D8C2-CC58-D24B-CEA8-EB19CF59CEFE}"/>
              </a:ext>
            </a:extLst>
          </p:cNvPr>
          <p:cNvSpPr/>
          <p:nvPr/>
        </p:nvSpPr>
        <p:spPr>
          <a:xfrm>
            <a:off x="4572000" y="4874929"/>
            <a:ext cx="4457620" cy="16260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051326-8B7A-6B9F-1446-C00833795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0725" y="1097741"/>
            <a:ext cx="2306055" cy="29302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0D6168-17A9-2297-F91A-188199DFB588}"/>
              </a:ext>
            </a:extLst>
          </p:cNvPr>
          <p:cNvSpPr txBox="1"/>
          <p:nvPr/>
        </p:nvSpPr>
        <p:spPr>
          <a:xfrm rot="10800000">
            <a:off x="5927296" y="2216840"/>
            <a:ext cx="10240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E" sz="3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👈🏾</a:t>
            </a:r>
            <a:endParaRPr lang="en-BE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354151-1E83-8CCD-0E42-690205B454AC}"/>
              </a:ext>
            </a:extLst>
          </p:cNvPr>
          <p:cNvSpPr txBox="1"/>
          <p:nvPr/>
        </p:nvSpPr>
        <p:spPr>
          <a:xfrm>
            <a:off x="360318" y="1607602"/>
            <a:ext cx="40173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#Set working directory </a:t>
            </a:r>
          </a:p>
          <a:p>
            <a:r>
              <a:rPr lang="en-GB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getwd</a:t>
            </a:r>
            <a:r>
              <a:rPr lang="en-GB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  <a:p>
            <a:r>
              <a:rPr lang="en-GB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setwd</a:t>
            </a:r>
            <a:r>
              <a:rPr lang="en-GB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("~/Desktop")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87149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5E894B-6DB9-F5A6-7F2C-E4CFB5956E6F}"/>
              </a:ext>
            </a:extLst>
          </p:cNvPr>
          <p:cNvSpPr txBox="1"/>
          <p:nvPr/>
        </p:nvSpPr>
        <p:spPr>
          <a:xfrm>
            <a:off x="353728" y="163952"/>
            <a:ext cx="8244037" cy="628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BE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syntax in R</a:t>
            </a:r>
          </a:p>
          <a:p>
            <a:pPr>
              <a:lnSpc>
                <a:spcPct val="150000"/>
              </a:lnSpc>
            </a:pPr>
            <a:endParaRPr lang="en-BE" dirty="0"/>
          </a:p>
          <a:p>
            <a:pPr>
              <a:lnSpc>
                <a:spcPct val="150000"/>
              </a:lnSpc>
            </a:pPr>
            <a:r>
              <a:rPr lang="en-BE" dirty="0"/>
              <a:t>Character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BE" dirty="0"/>
              <a:t>Text should be inside quotes (single or double)</a:t>
            </a:r>
          </a:p>
          <a:p>
            <a:pPr>
              <a:lnSpc>
                <a:spcPct val="150000"/>
              </a:lnSpc>
            </a:pPr>
            <a:r>
              <a:rPr lang="en-BE" dirty="0"/>
              <a:t>"Hello" </a:t>
            </a:r>
          </a:p>
          <a:p>
            <a:pPr>
              <a:lnSpc>
                <a:spcPct val="150000"/>
              </a:lnSpc>
            </a:pPr>
            <a:r>
              <a:rPr lang="en-BE" dirty="0"/>
              <a:t>"say \"Hello\""</a:t>
            </a:r>
          </a:p>
          <a:p>
            <a:pPr>
              <a:lnSpc>
                <a:spcPct val="150000"/>
              </a:lnSpc>
            </a:pPr>
            <a:endParaRPr lang="en-BE" dirty="0"/>
          </a:p>
          <a:p>
            <a:pPr>
              <a:lnSpc>
                <a:spcPct val="150000"/>
              </a:lnSpc>
            </a:pPr>
            <a:r>
              <a:rPr lang="en-BE" dirty="0"/>
              <a:t>Booleans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BE" dirty="0"/>
              <a:t>Boolean values are TRUE and FALSE but NOT inside quotes</a:t>
            </a:r>
          </a:p>
          <a:p>
            <a:pPr>
              <a:lnSpc>
                <a:spcPct val="150000"/>
              </a:lnSpc>
            </a:pPr>
            <a:r>
              <a:rPr lang="en-BE" dirty="0"/>
              <a:t>TRUE = 1</a:t>
            </a:r>
          </a:p>
          <a:p>
            <a:pPr>
              <a:lnSpc>
                <a:spcPct val="150000"/>
              </a:lnSpc>
            </a:pPr>
            <a:r>
              <a:rPr lang="en-BE" dirty="0"/>
              <a:t>FALSE = 0</a:t>
            </a:r>
          </a:p>
          <a:p>
            <a:pPr>
              <a:lnSpc>
                <a:spcPct val="150000"/>
              </a:lnSpc>
            </a:pPr>
            <a:endParaRPr lang="en-BE" dirty="0"/>
          </a:p>
          <a:p>
            <a:pPr>
              <a:lnSpc>
                <a:spcPct val="150000"/>
              </a:lnSpc>
            </a:pPr>
            <a:r>
              <a:rPr lang="en-GB" dirty="0">
                <a:effectLst/>
                <a:latin typeface="Calibri" panose="020F0502020204030204" pitchFamily="34" charset="0"/>
              </a:rPr>
              <a:t>Missing values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Represented by NA (Not Available) without quotes.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NA represents both missing character and numeric data. </a:t>
            </a:r>
          </a:p>
        </p:txBody>
      </p:sp>
    </p:spTree>
    <p:extLst>
      <p:ext uri="{BB962C8B-B14F-4D97-AF65-F5344CB8AC3E}">
        <p14:creationId xmlns:p14="http://schemas.microsoft.com/office/powerpoint/2010/main" val="3227724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C8232F-80E9-9ADE-026D-73789BA92201}"/>
              </a:ext>
            </a:extLst>
          </p:cNvPr>
          <p:cNvSpPr txBox="1"/>
          <p:nvPr/>
        </p:nvSpPr>
        <p:spPr>
          <a:xfrm>
            <a:off x="341697" y="253283"/>
            <a:ext cx="4572000" cy="739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Arithmetic operators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Follows EDMAS</a:t>
            </a:r>
            <a:r>
              <a:rPr lang="en-B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BA7440-E200-6A6E-68D4-00C1F6814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97" y="1294468"/>
            <a:ext cx="4368848" cy="2392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257C91-4EF3-89A8-338B-CFDDE5B0A60F}"/>
              </a:ext>
            </a:extLst>
          </p:cNvPr>
          <p:cNvSpPr txBox="1"/>
          <p:nvPr/>
        </p:nvSpPr>
        <p:spPr>
          <a:xfrm>
            <a:off x="5163073" y="230392"/>
            <a:ext cx="3814672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Logical operators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</a:rPr>
              <a:t>used to selectively execute code 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C379BB-170A-7DEE-8DD6-F9338D361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073" y="1294468"/>
            <a:ext cx="3218927" cy="402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31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6CBB2F-D893-4784-6AD8-60175177EA46}"/>
              </a:ext>
            </a:extLst>
          </p:cNvPr>
          <p:cNvSpPr txBox="1"/>
          <p:nvPr/>
        </p:nvSpPr>
        <p:spPr>
          <a:xfrm>
            <a:off x="383254" y="355083"/>
            <a:ext cx="8358964" cy="2217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Useful links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Documentation: 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https://www.rdocumentation.org/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Google for R: 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https://rseek.org/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Programming rules for R: 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https://google.github.io/styleguide/Rguide.xml</a:t>
            </a:r>
            <a:endParaRPr lang="en-GB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121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93BA78-500B-E977-2D44-4EC896478D69}"/>
              </a:ext>
            </a:extLst>
          </p:cNvPr>
          <p:cNvSpPr txBox="1"/>
          <p:nvPr/>
        </p:nvSpPr>
        <p:spPr>
          <a:xfrm>
            <a:off x="457199" y="3088991"/>
            <a:ext cx="6405613" cy="1664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b="0" i="0" dirty="0">
                <a:solidFill>
                  <a:srgbClr val="1B294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What will be the output of this line of code?</a:t>
            </a:r>
            <a:endParaRPr lang="en-GB" sz="1400" dirty="0">
              <a:solidFill>
                <a:srgbClr val="1B294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GB" sz="1400" b="0" i="0" dirty="0">
                <a:solidFill>
                  <a:srgbClr val="1B2944"/>
                </a:solidFill>
                <a:effectLst/>
                <a:latin typeface="Open Sans" panose="020B0606030504020204" pitchFamily="34" charset="0"/>
              </a:rPr>
              <a:t>“</a:t>
            </a:r>
            <a:r>
              <a:rPr lang="en-GB" sz="1400" b="0" i="0" dirty="0" err="1">
                <a:solidFill>
                  <a:srgbClr val="1B2944"/>
                </a:solidFill>
                <a:effectLst/>
                <a:latin typeface="Open Sans" panose="020B0606030504020204" pitchFamily="34" charset="0"/>
              </a:rPr>
              <a:t>useR</a:t>
            </a:r>
            <a:r>
              <a:rPr lang="en-GB" sz="1400" b="0" i="0" dirty="0">
                <a:solidFill>
                  <a:srgbClr val="1B2944"/>
                </a:solidFill>
                <a:effectLst/>
                <a:latin typeface="Open Sans" panose="020B0606030504020204" pitchFamily="34" charset="0"/>
              </a:rPr>
              <a:t>” == “user”</a:t>
            </a:r>
            <a:endParaRPr lang="en-GB" sz="1400" dirty="0">
              <a:solidFill>
                <a:srgbClr val="1B294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AutoNum type="alphaUcPeriod"/>
            </a:pPr>
            <a:r>
              <a:rPr lang="en-GB" sz="1400" dirty="0">
                <a:solidFill>
                  <a:srgbClr val="1B294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FALSE</a:t>
            </a:r>
          </a:p>
          <a:p>
            <a:pPr marL="800100" lvl="1" indent="-342900">
              <a:lnSpc>
                <a:spcPct val="150000"/>
              </a:lnSpc>
              <a:buAutoNum type="alphaUcPeriod"/>
            </a:pPr>
            <a:r>
              <a:rPr lang="en-GB" sz="1400" dirty="0">
                <a:solidFill>
                  <a:srgbClr val="1B294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Nothing</a:t>
            </a:r>
          </a:p>
          <a:p>
            <a:pPr marL="800100" lvl="1" indent="-342900">
              <a:lnSpc>
                <a:spcPct val="150000"/>
              </a:lnSpc>
              <a:buAutoNum type="alphaUcPeriod"/>
            </a:pPr>
            <a:r>
              <a:rPr lang="en-GB" sz="1400" dirty="0">
                <a:solidFill>
                  <a:srgbClr val="1B294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TRUE</a:t>
            </a:r>
            <a:endParaRPr lang="en-BE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296EA3-C4CF-2473-0002-D970557C632A}"/>
              </a:ext>
            </a:extLst>
          </p:cNvPr>
          <p:cNvSpPr txBox="1"/>
          <p:nvPr/>
        </p:nvSpPr>
        <p:spPr>
          <a:xfrm>
            <a:off x="457199" y="4753229"/>
            <a:ext cx="6655870" cy="1987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1400" b="0" i="0" dirty="0">
                <a:solidFill>
                  <a:srgbClr val="1B294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What will be the output of this line of code?</a:t>
            </a:r>
          </a:p>
          <a:p>
            <a:pPr algn="ctr">
              <a:lnSpc>
                <a:spcPct val="150000"/>
              </a:lnSpc>
            </a:pPr>
            <a:r>
              <a:rPr lang="en-GB" sz="1400" b="0" i="0" dirty="0">
                <a:solidFill>
                  <a:srgbClr val="1B294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TRUE == 1</a:t>
            </a:r>
          </a:p>
          <a:p>
            <a:pPr marL="800100" lvl="1" indent="-342900">
              <a:lnSpc>
                <a:spcPct val="150000"/>
              </a:lnSpc>
              <a:buAutoNum type="alphaUcPeriod"/>
            </a:pPr>
            <a:r>
              <a:rPr lang="en-GB" sz="1400" dirty="0">
                <a:solidFill>
                  <a:srgbClr val="1B294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FALSE</a:t>
            </a:r>
          </a:p>
          <a:p>
            <a:pPr marL="800100" lvl="1" indent="-342900">
              <a:lnSpc>
                <a:spcPct val="150000"/>
              </a:lnSpc>
              <a:buAutoNum type="alphaUcPeriod"/>
            </a:pPr>
            <a:r>
              <a:rPr lang="en-GB" sz="1400" dirty="0">
                <a:solidFill>
                  <a:srgbClr val="1B294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Nothing</a:t>
            </a:r>
          </a:p>
          <a:p>
            <a:pPr marL="800100" lvl="1" indent="-342900">
              <a:lnSpc>
                <a:spcPct val="150000"/>
              </a:lnSpc>
              <a:buAutoNum type="alphaUcPeriod"/>
            </a:pPr>
            <a:r>
              <a:rPr lang="en-GB" sz="1400" dirty="0">
                <a:solidFill>
                  <a:srgbClr val="1B294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TRUE</a:t>
            </a:r>
          </a:p>
          <a:p>
            <a:pPr marL="800100" lvl="1" indent="-342900">
              <a:lnSpc>
                <a:spcPct val="150000"/>
              </a:lnSpc>
              <a:buAutoNum type="alphaUcPeriod"/>
            </a:pPr>
            <a:r>
              <a:rPr lang="en-GB" sz="1400" dirty="0">
                <a:solidFill>
                  <a:srgbClr val="1B294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	</a:t>
            </a:r>
            <a:endParaRPr lang="en-GB" sz="1400" b="0" i="0" dirty="0">
              <a:solidFill>
                <a:srgbClr val="1B2944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368E5-0F67-0260-AA67-04E781E8F4DE}"/>
              </a:ext>
            </a:extLst>
          </p:cNvPr>
          <p:cNvSpPr txBox="1"/>
          <p:nvPr/>
        </p:nvSpPr>
        <p:spPr>
          <a:xfrm>
            <a:off x="563078" y="23601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1B294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Quiz</a:t>
            </a:r>
            <a:endParaRPr lang="en-BE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2EAB2D-CD12-546C-0A29-117D3DA50186}"/>
              </a:ext>
            </a:extLst>
          </p:cNvPr>
          <p:cNvSpPr txBox="1"/>
          <p:nvPr/>
        </p:nvSpPr>
        <p:spPr>
          <a:xfrm>
            <a:off x="457199" y="857426"/>
            <a:ext cx="8426919" cy="14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1400" b="0" i="0" dirty="0">
                <a:solidFill>
                  <a:srgbClr val="1B294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You can set the working directory via the </a:t>
            </a:r>
            <a:r>
              <a:rPr lang="en-GB" sz="1400" b="1" i="0" dirty="0">
                <a:solidFill>
                  <a:srgbClr val="1B294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Files</a:t>
            </a:r>
            <a:r>
              <a:rPr lang="en-GB" sz="1400" b="0" i="0" dirty="0">
                <a:solidFill>
                  <a:srgbClr val="1B294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tab but you can also use a command: </a:t>
            </a:r>
            <a:r>
              <a:rPr lang="en-GB" sz="1400" b="0" i="0" dirty="0" err="1">
                <a:solidFill>
                  <a:srgbClr val="1B294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setwd</a:t>
            </a:r>
            <a:r>
              <a:rPr lang="en-GB" sz="1400" b="0" i="0" dirty="0">
                <a:solidFill>
                  <a:srgbClr val="1B294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stands for </a:t>
            </a:r>
            <a:r>
              <a:rPr lang="en-GB" sz="1400" b="1" i="0" dirty="0">
                <a:solidFill>
                  <a:srgbClr val="1B294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 w</a:t>
            </a:r>
            <a:r>
              <a:rPr lang="en-GB" sz="1400" b="0" i="0" dirty="0">
                <a:solidFill>
                  <a:srgbClr val="1B294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orking </a:t>
            </a:r>
            <a:r>
              <a:rPr lang="en-GB" sz="1400" b="1" i="0" dirty="0">
                <a:solidFill>
                  <a:srgbClr val="1B294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GB" sz="1400" b="0" i="0" dirty="0">
                <a:solidFill>
                  <a:srgbClr val="1B294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irectory. This command needs to know the path to the folder on your computer that you want to use as working directory.</a:t>
            </a:r>
          </a:p>
          <a:p>
            <a:pPr algn="l"/>
            <a:endParaRPr lang="en-GB" sz="1400" b="0" i="0" dirty="0">
              <a:solidFill>
                <a:srgbClr val="1B2944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GB" sz="1400" b="0" i="0" dirty="0">
                <a:solidFill>
                  <a:srgbClr val="1B294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of the options below will set the working directory?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89A6F0-A194-E2DD-3098-8A27EB78ED1A}"/>
              </a:ext>
            </a:extLst>
          </p:cNvPr>
          <p:cNvSpPr txBox="1"/>
          <p:nvPr/>
        </p:nvSpPr>
        <p:spPr>
          <a:xfrm>
            <a:off x="928837" y="2426499"/>
            <a:ext cx="4572000" cy="702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fontAlgn="base">
              <a:lnSpc>
                <a:spcPct val="150000"/>
              </a:lnSpc>
              <a:buAutoNum type="alphaUcPeriod"/>
            </a:pPr>
            <a:r>
              <a:rPr lang="en-GB" sz="1400" b="0" i="0" dirty="0" err="1">
                <a:solidFill>
                  <a:srgbClr val="1B294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setwd</a:t>
            </a:r>
            <a:r>
              <a:rPr lang="en-GB" sz="1400" b="0" i="0" dirty="0">
                <a:solidFill>
                  <a:srgbClr val="1B294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(/Users/Desktop)</a:t>
            </a:r>
          </a:p>
          <a:p>
            <a:pPr marL="342900" indent="-342900" algn="l" fontAlgn="base">
              <a:lnSpc>
                <a:spcPct val="150000"/>
              </a:lnSpc>
              <a:buAutoNum type="alphaUcPeriod"/>
            </a:pPr>
            <a:r>
              <a:rPr lang="en-GB" sz="1400" b="0" i="0" dirty="0">
                <a:solidFill>
                  <a:srgbClr val="1B2944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GB" sz="1400" b="0" i="0" dirty="0" err="1">
                <a:solidFill>
                  <a:srgbClr val="1B2944"/>
                </a:solidFill>
                <a:effectLst/>
                <a:latin typeface="Open Sans" panose="020B0606030504020204" pitchFamily="34" charset="0"/>
              </a:rPr>
              <a:t>setwd</a:t>
            </a:r>
            <a:r>
              <a:rPr lang="en-GB" sz="1400" b="0" i="0" dirty="0">
                <a:solidFill>
                  <a:srgbClr val="1B2944"/>
                </a:solidFill>
                <a:effectLst/>
                <a:latin typeface="Open Sans" panose="020B0606030504020204" pitchFamily="34" charset="0"/>
              </a:rPr>
              <a:t>("</a:t>
            </a:r>
            <a:r>
              <a:rPr lang="en-GB" sz="1400" b="0" i="0" dirty="0">
                <a:solidFill>
                  <a:srgbClr val="1B294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/Users/Desktop</a:t>
            </a:r>
            <a:r>
              <a:rPr lang="en-GB" sz="1400" b="0" i="0" dirty="0">
                <a:solidFill>
                  <a:srgbClr val="1B2944"/>
                </a:solidFill>
                <a:effectLst/>
                <a:latin typeface="Open Sans" panose="020B0606030504020204" pitchFamily="34" charset="0"/>
              </a:rPr>
              <a:t>")</a:t>
            </a:r>
            <a:endParaRPr lang="en-GB" sz="1400" b="0" i="0" dirty="0">
              <a:solidFill>
                <a:srgbClr val="1B2944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1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2E43-96A7-2B6A-DFE6-15F9246B0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02" y="425669"/>
            <a:ext cx="7886700" cy="630622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R ? </a:t>
            </a:r>
            <a:endParaRPr lang="en-BE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3AF28-56FF-E8AF-13C3-BB40E1D75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4702" y="1261212"/>
            <a:ext cx="7886700" cy="150018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language to allow manipulation of data, statistical analysis and visualization</a:t>
            </a:r>
            <a:endParaRPr lang="en-BE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D688B59-E976-69D2-D1F6-9F96A16B3B87}"/>
              </a:ext>
            </a:extLst>
          </p:cNvPr>
          <p:cNvSpPr txBox="1">
            <a:spLocks/>
          </p:cNvSpPr>
          <p:nvPr/>
        </p:nvSpPr>
        <p:spPr>
          <a:xfrm>
            <a:off x="434702" y="2381478"/>
            <a:ext cx="4137297" cy="38068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rgbClr val="365F9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Good things about R</a:t>
            </a:r>
            <a:br>
              <a:rPr lang="en-GB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" pitchFamily="2" charset="0"/>
              </a:rPr>
            </a:br>
            <a:endParaRPr lang="en-GB" sz="1800" dirty="0">
              <a:effectLst/>
              <a:latin typeface="Helvetica" pitchFamily="2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8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It's free 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8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It works on Windows, Mac and Linux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8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It can deal with very large datasets Supports all statistical analyses</a:t>
            </a:r>
            <a:endParaRPr lang="en-GB" sz="1800" dirty="0"/>
          </a:p>
          <a:p>
            <a:endParaRPr lang="en-GB" sz="1800" dirty="0"/>
          </a:p>
          <a:p>
            <a:r>
              <a:rPr lang="en-GB" sz="1800" dirty="0"/>
              <a:t> </a:t>
            </a:r>
            <a:endParaRPr lang="en-BE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F5AFFF7-20FE-3D73-A616-E7CA64F00E36}"/>
              </a:ext>
            </a:extLst>
          </p:cNvPr>
          <p:cNvSpPr txBox="1">
            <a:spLocks/>
          </p:cNvSpPr>
          <p:nvPr/>
        </p:nvSpPr>
        <p:spPr>
          <a:xfrm>
            <a:off x="5247380" y="2381478"/>
            <a:ext cx="3619529" cy="33820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rgbClr val="365F9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Bad things about R</a:t>
            </a:r>
            <a:br>
              <a:rPr lang="en-GB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</a:br>
            <a:endParaRPr lang="en-GB" sz="180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285750" indent="-285750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GB" sz="18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 difficult as learning any language</a:t>
            </a:r>
            <a:endParaRPr lang="en-GB" sz="1800" b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285750" indent="-285750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GB" sz="18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Low consistency</a:t>
            </a:r>
          </a:p>
          <a:p>
            <a:pPr marL="742950" lvl="1" indent="-285750">
              <a:lnSpc>
                <a:spcPct val="210000"/>
              </a:lnSpc>
              <a:buFont typeface="Wingdings" pitchFamily="2" charset="2"/>
              <a:buChar char="Ø"/>
            </a:pPr>
            <a:r>
              <a:rPr lang="en-GB" b="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Poor documentation </a:t>
            </a:r>
          </a:p>
        </p:txBody>
      </p:sp>
    </p:spTree>
    <p:extLst>
      <p:ext uri="{BB962C8B-B14F-4D97-AF65-F5344CB8AC3E}">
        <p14:creationId xmlns:p14="http://schemas.microsoft.com/office/powerpoint/2010/main" val="321739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ADCD-86CB-4E6F-9181-916B0BD19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9323"/>
            <a:ext cx="3236935" cy="558797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Installation</a:t>
            </a:r>
            <a:endParaRPr lang="en-BE" sz="2800" b="1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964FD-BDB0-100F-731D-721B96A0A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428" y="1093602"/>
            <a:ext cx="3236934" cy="86697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Installing R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https://cran.r-project.org/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9499C-ED8C-3AF6-BC02-8C0A33BC8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64" y="1999648"/>
            <a:ext cx="5278541" cy="28587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99DDFB-E650-9205-1A54-09F5E9C49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28" y="5810102"/>
            <a:ext cx="8394804" cy="5587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BFBBE1-8C32-0182-55A4-56EF6021A0DF}"/>
              </a:ext>
            </a:extLst>
          </p:cNvPr>
          <p:cNvSpPr txBox="1"/>
          <p:nvPr/>
        </p:nvSpPr>
        <p:spPr>
          <a:xfrm>
            <a:off x="435428" y="5047158"/>
            <a:ext cx="4572000" cy="866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Installing </a:t>
            </a:r>
            <a:r>
              <a:rPr lang="en-GB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Rstudio</a:t>
            </a:r>
            <a:endParaRPr lang="en-GB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https://www.rstudio.com/</a:t>
            </a:r>
            <a:endParaRPr lang="en-GB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357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23B624-829A-EDAD-E307-1095E9145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6" y="906337"/>
            <a:ext cx="8961747" cy="560109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227E197-B9C7-1AFC-5D5B-A22D1F19C87E}"/>
              </a:ext>
            </a:extLst>
          </p:cNvPr>
          <p:cNvSpPr txBox="1">
            <a:spLocks/>
          </p:cNvSpPr>
          <p:nvPr/>
        </p:nvSpPr>
        <p:spPr>
          <a:xfrm>
            <a:off x="91126" y="273478"/>
            <a:ext cx="2704939" cy="4447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interface  </a:t>
            </a:r>
            <a:endParaRPr lang="en-BE" sz="2800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292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24B001-DA4D-6581-9742-75C44FA9F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6" y="899917"/>
            <a:ext cx="8961747" cy="56010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DFE27D-B847-E9E0-695C-97AFB07C682E}"/>
              </a:ext>
            </a:extLst>
          </p:cNvPr>
          <p:cNvSpPr txBox="1"/>
          <p:nvPr/>
        </p:nvSpPr>
        <p:spPr>
          <a:xfrm>
            <a:off x="488729" y="1859340"/>
            <a:ext cx="368598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Scripts Editor</a:t>
            </a:r>
          </a:p>
          <a:p>
            <a:endParaRPr lang="en-BE" sz="24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BE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or Load scripts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BE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 commands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88D398-73F9-44AA-7D5C-47927E788823}"/>
              </a:ext>
            </a:extLst>
          </p:cNvPr>
          <p:cNvSpPr txBox="1">
            <a:spLocks/>
          </p:cNvSpPr>
          <p:nvPr/>
        </p:nvSpPr>
        <p:spPr>
          <a:xfrm>
            <a:off x="91126" y="273478"/>
            <a:ext cx="2704939" cy="4447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interface  </a:t>
            </a:r>
            <a:endParaRPr lang="en-BE" sz="2800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2FFB32-8C28-9B2E-B4C2-71A8371C43D5}"/>
              </a:ext>
            </a:extLst>
          </p:cNvPr>
          <p:cNvSpPr/>
          <p:nvPr/>
        </p:nvSpPr>
        <p:spPr>
          <a:xfrm>
            <a:off x="167640" y="1428750"/>
            <a:ext cx="4328160" cy="2720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999762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24B001-DA4D-6581-9742-75C44FA9F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6" y="899917"/>
            <a:ext cx="8961747" cy="56010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DFE27D-B847-E9E0-695C-97AFB07C682E}"/>
              </a:ext>
            </a:extLst>
          </p:cNvPr>
          <p:cNvSpPr txBox="1"/>
          <p:nvPr/>
        </p:nvSpPr>
        <p:spPr>
          <a:xfrm>
            <a:off x="254977" y="4858348"/>
            <a:ext cx="45949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Console</a:t>
            </a:r>
          </a:p>
          <a:p>
            <a:endParaRPr lang="en-BE" sz="20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BE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Execute R scirpts/commands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88D398-73F9-44AA-7D5C-47927E788823}"/>
              </a:ext>
            </a:extLst>
          </p:cNvPr>
          <p:cNvSpPr txBox="1">
            <a:spLocks/>
          </p:cNvSpPr>
          <p:nvPr/>
        </p:nvSpPr>
        <p:spPr>
          <a:xfrm>
            <a:off x="91126" y="273478"/>
            <a:ext cx="2704939" cy="4447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interface  </a:t>
            </a:r>
            <a:endParaRPr lang="en-BE" sz="2800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2FFB32-8C28-9B2E-B4C2-71A8371C43D5}"/>
              </a:ext>
            </a:extLst>
          </p:cNvPr>
          <p:cNvSpPr/>
          <p:nvPr/>
        </p:nvSpPr>
        <p:spPr>
          <a:xfrm>
            <a:off x="163936" y="4633546"/>
            <a:ext cx="4244128" cy="18036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670350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24B001-DA4D-6581-9742-75C44FA9F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6" y="899917"/>
            <a:ext cx="8961747" cy="56010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DFE27D-B847-E9E0-695C-97AFB07C682E}"/>
              </a:ext>
            </a:extLst>
          </p:cNvPr>
          <p:cNvSpPr txBox="1"/>
          <p:nvPr/>
        </p:nvSpPr>
        <p:spPr>
          <a:xfrm>
            <a:off x="4814966" y="2086140"/>
            <a:ext cx="411246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Workspace browser</a:t>
            </a:r>
          </a:p>
          <a:p>
            <a:endParaRPr lang="en-BE" sz="24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BE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 of all data/variables imported/generated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88D398-73F9-44AA-7D5C-47927E788823}"/>
              </a:ext>
            </a:extLst>
          </p:cNvPr>
          <p:cNvSpPr txBox="1">
            <a:spLocks/>
          </p:cNvSpPr>
          <p:nvPr/>
        </p:nvSpPr>
        <p:spPr>
          <a:xfrm>
            <a:off x="91126" y="273478"/>
            <a:ext cx="2704939" cy="4447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interface  </a:t>
            </a:r>
            <a:endParaRPr lang="en-BE" sz="2800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2FFB32-8C28-9B2E-B4C2-71A8371C43D5}"/>
              </a:ext>
            </a:extLst>
          </p:cNvPr>
          <p:cNvSpPr/>
          <p:nvPr/>
        </p:nvSpPr>
        <p:spPr>
          <a:xfrm>
            <a:off x="4571999" y="1601777"/>
            <a:ext cx="4414345" cy="24152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93405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24B001-DA4D-6581-9742-75C44FA9F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6" y="899917"/>
            <a:ext cx="8961747" cy="56010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DFE27D-B847-E9E0-695C-97AFB07C682E}"/>
              </a:ext>
            </a:extLst>
          </p:cNvPr>
          <p:cNvSpPr txBox="1"/>
          <p:nvPr/>
        </p:nvSpPr>
        <p:spPr>
          <a:xfrm>
            <a:off x="4935878" y="4733036"/>
            <a:ext cx="368598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BE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Folders and their content on your computer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BE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Generated figures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88D398-73F9-44AA-7D5C-47927E788823}"/>
              </a:ext>
            </a:extLst>
          </p:cNvPr>
          <p:cNvSpPr txBox="1">
            <a:spLocks/>
          </p:cNvSpPr>
          <p:nvPr/>
        </p:nvSpPr>
        <p:spPr>
          <a:xfrm>
            <a:off x="91126" y="273478"/>
            <a:ext cx="2704939" cy="4447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interface  </a:t>
            </a:r>
            <a:endParaRPr lang="en-BE" sz="2800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2FFB32-8C28-9B2E-B4C2-71A8371C43D5}"/>
              </a:ext>
            </a:extLst>
          </p:cNvPr>
          <p:cNvSpPr/>
          <p:nvPr/>
        </p:nvSpPr>
        <p:spPr>
          <a:xfrm>
            <a:off x="4572000" y="4409954"/>
            <a:ext cx="4413738" cy="20260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217250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24B001-DA4D-6581-9742-75C44FA9F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6" y="899917"/>
            <a:ext cx="8961747" cy="56010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DFE27D-B847-E9E0-695C-97AFB07C682E}"/>
              </a:ext>
            </a:extLst>
          </p:cNvPr>
          <p:cNvSpPr txBox="1"/>
          <p:nvPr/>
        </p:nvSpPr>
        <p:spPr>
          <a:xfrm>
            <a:off x="91126" y="1437111"/>
            <a:ext cx="50283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1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script</a:t>
            </a:r>
          </a:p>
          <a:p>
            <a:endParaRPr lang="en-BE" sz="10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2FFB32-8C28-9B2E-B4C2-71A8371C43D5}"/>
              </a:ext>
            </a:extLst>
          </p:cNvPr>
          <p:cNvSpPr/>
          <p:nvPr/>
        </p:nvSpPr>
        <p:spPr>
          <a:xfrm>
            <a:off x="167640" y="1428750"/>
            <a:ext cx="4328160" cy="2720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CA66DB2-E4AF-0603-F3B5-55FA31288F44}"/>
              </a:ext>
            </a:extLst>
          </p:cNvPr>
          <p:cNvSpPr txBox="1">
            <a:spLocks/>
          </p:cNvSpPr>
          <p:nvPr/>
        </p:nvSpPr>
        <p:spPr>
          <a:xfrm>
            <a:off x="91126" y="273478"/>
            <a:ext cx="2704939" cy="4447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Script editor</a:t>
            </a:r>
            <a:endParaRPr lang="en-BE" sz="2800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7AC61-4A1A-E211-3AD5-8138D6A7E71F}"/>
              </a:ext>
            </a:extLst>
          </p:cNvPr>
          <p:cNvSpPr txBox="1"/>
          <p:nvPr/>
        </p:nvSpPr>
        <p:spPr>
          <a:xfrm rot="16200000">
            <a:off x="-159283" y="946012"/>
            <a:ext cx="8845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4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BE" sz="3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👉🏾</a:t>
            </a:r>
            <a:endParaRPr lang="en-BE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C4B3F4-FC57-CC9B-9208-2DF4189CB2A1}"/>
              </a:ext>
            </a:extLst>
          </p:cNvPr>
          <p:cNvSpPr txBox="1"/>
          <p:nvPr/>
        </p:nvSpPr>
        <p:spPr>
          <a:xfrm rot="16200000">
            <a:off x="737980" y="923883"/>
            <a:ext cx="6824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3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👉🏾</a:t>
            </a:r>
            <a:endParaRPr lang="en-BE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94C25A-AD6D-5AB6-8D90-95C9D472B6CC}"/>
              </a:ext>
            </a:extLst>
          </p:cNvPr>
          <p:cNvSpPr txBox="1"/>
          <p:nvPr/>
        </p:nvSpPr>
        <p:spPr>
          <a:xfrm>
            <a:off x="852217" y="1437111"/>
            <a:ext cx="59137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1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Save script</a:t>
            </a:r>
          </a:p>
          <a:p>
            <a:endParaRPr lang="en-BE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FE42C3-94A2-2890-0360-CB3C10004FB2}"/>
              </a:ext>
            </a:extLst>
          </p:cNvPr>
          <p:cNvSpPr txBox="1"/>
          <p:nvPr/>
        </p:nvSpPr>
        <p:spPr>
          <a:xfrm>
            <a:off x="929309" y="2578842"/>
            <a:ext cx="2340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Save As: Rscript.R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14955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8" grpId="0"/>
      <p:bldP spid="8" grpId="1"/>
      <p:bldP spid="18" grpId="0"/>
      <p:bldP spid="20" grpId="0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28854</TotalTime>
  <Words>471</Words>
  <Application>Microsoft Macintosh PowerPoint</Application>
  <PresentationFormat>On-screen Show (4:3)</PresentationFormat>
  <Paragraphs>109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Helvetica</vt:lpstr>
      <vt:lpstr>Open Sans</vt:lpstr>
      <vt:lpstr>Tahoma</vt:lpstr>
      <vt:lpstr>Wingdings</vt:lpstr>
      <vt:lpstr>Office Theme</vt:lpstr>
      <vt:lpstr>PowerPoint Presentation</vt:lpstr>
      <vt:lpstr>What is R ? </vt:lpstr>
      <vt:lpstr>Installation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Mbigha Celes</dc:creator>
  <cp:lastModifiedBy>Mbigha Celes</cp:lastModifiedBy>
  <cp:revision>1</cp:revision>
  <dcterms:created xsi:type="dcterms:W3CDTF">2023-10-13T20:24:31Z</dcterms:created>
  <dcterms:modified xsi:type="dcterms:W3CDTF">2023-11-02T21:18:35Z</dcterms:modified>
</cp:coreProperties>
</file>