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Palatino Linotyp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509A5E-E874-45E1-A5D0-82CD9997E0B6}">
  <a:tblStyle styleId="{0C509A5E-E874-45E1-A5D0-82CD9997E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regular.fntdata"/><Relationship Id="rId14" Type="http://schemas.openxmlformats.org/officeDocument/2006/relationships/slide" Target="slides/slide9.xml"/><Relationship Id="rId17" Type="http://schemas.openxmlformats.org/officeDocument/2006/relationships/font" Target="fonts/PalatinoLinotype-italic.fntdata"/><Relationship Id="rId16" Type="http://schemas.openxmlformats.org/officeDocument/2006/relationships/font" Target="fonts/PalatinoLinoty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latinoLinotyp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7fb88a1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7fb88a16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7fb88a1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77fb88a16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7fb88a1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77fb88a16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fb88a1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7fb88a16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fb88a16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7fb88a168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fb88a16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fb88a1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0" name="Google Shape;1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9" name="Google Shape;1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7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7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7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17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7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4" name="Google Shape;1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1" name="Google Shape;1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Hack The Waste</a:t>
            </a:r>
            <a:endParaRPr/>
          </a:p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838199" y="1335726"/>
            <a:ext cx="10515599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35"/>
              <a:buNone/>
            </a:pPr>
            <a:r>
              <a:rPr lang="en-GB" sz="2035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 6: THE DIRT BAGS</a:t>
            </a:r>
            <a:endParaRPr/>
          </a:p>
        </p:txBody>
      </p:sp>
      <p:pic>
        <p:nvPicPr>
          <p:cNvPr descr="A close up of a logo&#10;&#10;Description automatically generated"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6851" y="1863801"/>
            <a:ext cx="6858296" cy="44407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320725" y="3046950"/>
            <a:ext cx="21789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90500" marR="19050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2D335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Ivan Vadimar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90500" marR="19050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2D335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Leslie Crielaard</a:t>
            </a:r>
            <a:endParaRPr b="1" sz="1350">
              <a:solidFill>
                <a:srgbClr val="2D335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2D335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Matthys van Rooyen</a:t>
            </a:r>
            <a:endParaRPr b="1" sz="1350">
              <a:solidFill>
                <a:srgbClr val="2D335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2D335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Raykhona Murodova</a:t>
            </a:r>
            <a:endParaRPr b="1" sz="1350">
              <a:solidFill>
                <a:srgbClr val="2D335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 sz="1350">
                <a:solidFill>
                  <a:srgbClr val="2D335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Jolanta Gundega Broka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838200" y="2701350"/>
            <a:ext cx="105156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SELL RECYCLED </a:t>
            </a: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PLASTIC</a:t>
            </a: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PROFITABLY WHEN OIL PRICES DROP?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25" y="234375"/>
            <a:ext cx="11032550" cy="6205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2"/>
          <p:cNvSpPr txBox="1"/>
          <p:nvPr>
            <p:ph idx="1" type="subTitle"/>
          </p:nvPr>
        </p:nvSpPr>
        <p:spPr>
          <a:xfrm>
            <a:off x="642991" y="291101"/>
            <a:ext cx="105156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IN-LAND RECYCLED PLASTIC SHIPPING CONTAINERS!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-985851" y="2665390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35659" l="4400" r="-4400" t="22304"/>
          <a:stretch/>
        </p:blipFill>
        <p:spPr>
          <a:xfrm>
            <a:off x="2037875" y="327075"/>
            <a:ext cx="8792300" cy="288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742000" y="3118200"/>
            <a:ext cx="92628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wentieth Century"/>
              <a:buChar char="●"/>
            </a:pPr>
            <a:r>
              <a:rPr lang="en-GB" sz="2600">
                <a:latin typeface="Twentieth Century"/>
                <a:ea typeface="Twentieth Century"/>
                <a:cs typeface="Twentieth Century"/>
                <a:sym typeface="Twentieth Century"/>
              </a:rPr>
              <a:t>Weight efficient (up to 68% less than metal counterpart)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wentieth Century"/>
              <a:buChar char="●"/>
            </a:pPr>
            <a:r>
              <a:rPr lang="en-GB" sz="2600">
                <a:latin typeface="Twentieth Century"/>
                <a:ea typeface="Twentieth Century"/>
                <a:cs typeface="Twentieth Century"/>
                <a:sym typeface="Twentieth Century"/>
              </a:rPr>
              <a:t>Reduction of fuel costs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wentieth Century"/>
              <a:buChar char="●"/>
            </a:pPr>
            <a:r>
              <a:rPr lang="en-GB" sz="2600">
                <a:latin typeface="Twentieth Century"/>
                <a:ea typeface="Twentieth Century"/>
                <a:cs typeface="Twentieth Century"/>
                <a:sym typeface="Twentieth Century"/>
              </a:rPr>
              <a:t>Reusable materials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wentieth Century"/>
              <a:buChar char="●"/>
            </a:pPr>
            <a:r>
              <a:rPr lang="en-GB" sz="2600">
                <a:latin typeface="Twentieth Century"/>
                <a:ea typeface="Twentieth Century"/>
                <a:cs typeface="Twentieth Century"/>
                <a:sym typeface="Twentieth Century"/>
              </a:rPr>
              <a:t>Material itself is abundant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wentieth Century"/>
              <a:buChar char="●"/>
            </a:pPr>
            <a:r>
              <a:rPr lang="en-GB" sz="2600">
                <a:latin typeface="Twentieth Century"/>
                <a:ea typeface="Twentieth Century"/>
                <a:cs typeface="Twentieth Century"/>
                <a:sym typeface="Twentieth Century"/>
              </a:rPr>
              <a:t>Modifiable</a:t>
            </a:r>
            <a:r>
              <a:rPr lang="en-GB" sz="2600">
                <a:latin typeface="Twentieth Century"/>
                <a:ea typeface="Twentieth Century"/>
                <a:cs typeface="Twentieth Century"/>
                <a:sym typeface="Twentieth Century"/>
              </a:rPr>
              <a:t> to fit client’s needs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-579650" y="1127119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3600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PRODUCT </a:t>
            </a:r>
            <a:endParaRPr b="1" sz="3600">
              <a:solidFill>
                <a:srgbClr val="D9EA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838199" y="291090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1030400" y="678769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CUSTOMER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131100" y="1732325"/>
            <a:ext cx="87126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EUROPEAN SHIPPING AND TRANSPORT COMPANIES ORIENTED ON IN-LAND LOGISTICS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838199" y="291090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838200" y="413819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473575" y="177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{0C509A5E-E874-45E1-A5D0-82CD9997E0B6}</a:tableStyleId>
              </a:tblPr>
              <a:tblGrid>
                <a:gridCol w="5143500"/>
                <a:gridCol w="5143500"/>
              </a:tblGrid>
              <a:tr h="94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Weaknesses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32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Unique</a:t>
                      </a:r>
                      <a:r>
                        <a:rPr lang="en-GB"/>
                        <a:t> product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Light weight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Low costs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Environmentally friendly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Lower strength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Not proven for shipping in water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Could be perceived as low quality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Opportunities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Threats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166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Packaging for future shipping - drones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Way to differentiate and diversify risks of the company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Low pricing could be perceived as low quality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Difficulty to gain loyalty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High labor costs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What to do when economy recovers?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838199" y="291090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1030400" y="678769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739700" y="1594800"/>
            <a:ext cx="87126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2124710" rtl="0" algn="just">
              <a:lnSpc>
                <a:spcPct val="150000"/>
              </a:lnSpc>
              <a:spcBef>
                <a:spcPts val="3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Char char="●"/>
            </a:pPr>
            <a:r>
              <a:rPr lang="en-GB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machine to produce the lexan panels from the polycarbonate pallets would be a computerised lexan smelter and press</a:t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Char char="●"/>
            </a:pPr>
            <a:r>
              <a:rPr lang="en-GB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This machine would create the panels able to serve as the side panels for the transport crates/containers.</a:t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Char char="●"/>
            </a:pPr>
            <a:r>
              <a:rPr lang="en-GB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panels would then be mounted on a variety of base platforms to form the sides, doors and top of the container.</a:t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 Linotype"/>
              <a:buChar char="●"/>
            </a:pPr>
            <a:r>
              <a:rPr lang="en-GB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panels can also then be modified, eg. sealed or cut to extend its use to serving goods such as livestock and unprepared food.</a:t>
            </a:r>
            <a:endParaRPr sz="1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75" y="3340525"/>
            <a:ext cx="4831526" cy="3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2D05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838199" y="291090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1030400" y="678769"/>
            <a:ext cx="10515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1452563"/>
            <a:ext cx="71151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ctrTitle"/>
          </p:nvPr>
        </p:nvSpPr>
        <p:spPr>
          <a:xfrm>
            <a:off x="1751012" y="1300785"/>
            <a:ext cx="8690100" cy="250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1751012" y="3886200"/>
            <a:ext cx="8690100" cy="13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