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91" r:id="rId11"/>
    <p:sldId id="270" r:id="rId12"/>
    <p:sldId id="271" r:id="rId13"/>
    <p:sldId id="272" r:id="rId14"/>
    <p:sldId id="273" r:id="rId15"/>
    <p:sldId id="274" r:id="rId16"/>
    <p:sldId id="277" r:id="rId17"/>
    <p:sldId id="279" r:id="rId18"/>
    <p:sldId id="278" r:id="rId19"/>
    <p:sldId id="280" r:id="rId20"/>
    <p:sldId id="281" r:id="rId21"/>
    <p:sldId id="282" r:id="rId22"/>
    <p:sldId id="294" r:id="rId23"/>
    <p:sldId id="283" r:id="rId24"/>
    <p:sldId id="275" r:id="rId25"/>
    <p:sldId id="284" r:id="rId26"/>
    <p:sldId id="285" r:id="rId27"/>
    <p:sldId id="286" r:id="rId28"/>
    <p:sldId id="287" r:id="rId29"/>
    <p:sldId id="288" r:id="rId30"/>
    <p:sldId id="289" r:id="rId31"/>
    <p:sldId id="292" r:id="rId32"/>
    <p:sldId id="290" r:id="rId33"/>
    <p:sldId id="295" r:id="rId34"/>
    <p:sldId id="296" r:id="rId35"/>
    <p:sldId id="297" r:id="rId3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67" autoAdjust="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20/02/2017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20/02/2017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XMLDataProvider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NavigationWindow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Een </a:t>
            </a:r>
            <a:r>
              <a:rPr lang="nl-BE" dirty="0" err="1"/>
              <a:t>NavigationWindow</a:t>
            </a:r>
            <a:r>
              <a:rPr lang="nl-BE" dirty="0"/>
              <a:t> is een standaard </a:t>
            </a:r>
            <a:r>
              <a:rPr lang="nl-BE" dirty="0" err="1"/>
              <a:t>Window</a:t>
            </a:r>
            <a:r>
              <a:rPr lang="nl-BE" dirty="0"/>
              <a:t> uitgebreid met een </a:t>
            </a:r>
            <a:r>
              <a:rPr lang="nl-BE" dirty="0" err="1"/>
              <a:t>NavigationPanel</a:t>
            </a:r>
            <a:r>
              <a:rPr lang="nl-BE" dirty="0"/>
              <a:t>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12976"/>
            <a:ext cx="6366889" cy="157122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779911" y="3573016"/>
            <a:ext cx="3558577" cy="4320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066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Page </a:t>
            </a:r>
            <a:r>
              <a:rPr lang="nl-BE" dirty="0" err="1"/>
              <a:t>Home.xaml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Rechts klikken op project in Solution Explorer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624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/>
              <a:t>Instellen </a:t>
            </a:r>
            <a:r>
              <a:rPr lang="nl-BE" sz="3200" dirty="0" err="1"/>
              <a:t>Home.xaml</a:t>
            </a:r>
            <a:r>
              <a:rPr lang="nl-BE" sz="3200" dirty="0"/>
              <a:t> als startpagina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Ga naar </a:t>
            </a:r>
            <a:r>
              <a:rPr lang="nl-BE" dirty="0" err="1"/>
              <a:t>MainWindow.xaml</a:t>
            </a:r>
            <a:endParaRPr lang="nl-BE" dirty="0"/>
          </a:p>
          <a:p>
            <a:r>
              <a:rPr lang="nl-BE" dirty="0"/>
              <a:t>Stel Source-attribuut in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3068960"/>
            <a:ext cx="7783126" cy="2376264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6084168" y="4581128"/>
            <a:ext cx="20162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629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</a:t>
            </a:r>
            <a:r>
              <a:rPr lang="nl-BE" dirty="0" err="1"/>
              <a:t>controls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door slepen vanuit de </a:t>
            </a:r>
            <a:r>
              <a:rPr lang="nl-BE" dirty="0" err="1"/>
              <a:t>Toolbox</a:t>
            </a:r>
            <a:r>
              <a:rPr lang="nl-BE" dirty="0"/>
              <a:t> op de </a:t>
            </a:r>
            <a:r>
              <a:rPr lang="nl-BE" dirty="0" err="1"/>
              <a:t>grid</a:t>
            </a:r>
            <a:r>
              <a:rPr lang="nl-BE" dirty="0"/>
              <a:t> in designer</a:t>
            </a:r>
          </a:p>
          <a:p>
            <a:pPr marL="0" indent="0">
              <a:buNone/>
            </a:pPr>
            <a:r>
              <a:rPr lang="nl-BE" dirty="0"/>
              <a:t>of</a:t>
            </a:r>
          </a:p>
          <a:p>
            <a:r>
              <a:rPr lang="nl-BE" dirty="0"/>
              <a:t>via XAML-code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75" y="3822308"/>
            <a:ext cx="3829757" cy="2704098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4860032" y="4221088"/>
            <a:ext cx="234141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Label ‘Employees’</a:t>
            </a:r>
          </a:p>
          <a:p>
            <a:r>
              <a:rPr lang="nl-BE" dirty="0" err="1"/>
              <a:t>ListBox</a:t>
            </a:r>
            <a:r>
              <a:rPr lang="nl-BE" dirty="0"/>
              <a:t> met </a:t>
            </a:r>
            <a:r>
              <a:rPr lang="nl-BE" dirty="0" err="1"/>
              <a:t>ListBoxItems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Button </a:t>
            </a:r>
          </a:p>
        </p:txBody>
      </p:sp>
    </p:spTree>
    <p:extLst>
      <p:ext uri="{BB962C8B-B14F-4D97-AF65-F5344CB8AC3E}">
        <p14:creationId xmlns:p14="http://schemas.microsoft.com/office/powerpoint/2010/main" val="257525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Toevoegen </a:t>
            </a:r>
            <a:r>
              <a:rPr lang="nl-BE" dirty="0" err="1"/>
              <a:t>controls</a:t>
            </a:r>
            <a:r>
              <a:rPr lang="nl-BE" dirty="0"/>
              <a:t> via XAML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Stap 1: indelen </a:t>
            </a:r>
            <a:r>
              <a:rPr lang="nl-BE" dirty="0" err="1"/>
              <a:t>grid</a:t>
            </a:r>
            <a:r>
              <a:rPr lang="nl-BE" dirty="0"/>
              <a:t> in columns en </a:t>
            </a:r>
            <a:r>
              <a:rPr lang="nl-BE" dirty="0" err="1"/>
              <a:t>rows</a:t>
            </a:r>
            <a:endParaRPr lang="nl-BE" dirty="0"/>
          </a:p>
          <a:p>
            <a:pPr lvl="1"/>
            <a:r>
              <a:rPr lang="nl-BE" dirty="0"/>
              <a:t>1 column</a:t>
            </a:r>
          </a:p>
          <a:p>
            <a:pPr lvl="1"/>
            <a:r>
              <a:rPr lang="nl-BE" dirty="0"/>
              <a:t>3 </a:t>
            </a:r>
            <a:r>
              <a:rPr lang="nl-BE" dirty="0" err="1"/>
              <a:t>rows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212976"/>
            <a:ext cx="3172036" cy="2952328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251520" y="3356992"/>
            <a:ext cx="50405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="10,0,10,10"&gt;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Indelen </a:t>
            </a:r>
            <a:r>
              <a:rPr lang="nl-B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ColumnDefinition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40320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Toevoegen </a:t>
            </a:r>
            <a:r>
              <a:rPr lang="nl-BE" dirty="0" err="1"/>
              <a:t>controls</a:t>
            </a:r>
            <a:r>
              <a:rPr lang="nl-BE" dirty="0"/>
              <a:t> via XAML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844824"/>
            <a:ext cx="8153400" cy="1294403"/>
          </a:xfrm>
        </p:spPr>
        <p:txBody>
          <a:bodyPr>
            <a:normAutofit/>
          </a:bodyPr>
          <a:lstStyle/>
          <a:p>
            <a:r>
              <a:rPr lang="nl-BE" sz="2800" dirty="0">
                <a:solidFill>
                  <a:srgbClr val="000000"/>
                </a:solidFill>
                <a:highlight>
                  <a:srgbClr val="FFFFFF"/>
                </a:highlight>
              </a:rPr>
              <a:t>Stap 2: toevoegen </a:t>
            </a:r>
            <a:r>
              <a:rPr lang="nl-BE" sz="28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controls</a:t>
            </a:r>
            <a:r>
              <a:rPr lang="nl-BE" sz="2800" dirty="0">
                <a:solidFill>
                  <a:srgbClr val="000000"/>
                </a:solidFill>
                <a:highlight>
                  <a:srgbClr val="FFFFFF"/>
                </a:highlight>
              </a:rPr>
              <a:t> aan juiste cel</a:t>
            </a:r>
            <a:b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nl-BE" sz="1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612648" y="2492896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BE" sz="3600" dirty="0"/>
          </a:p>
        </p:txBody>
      </p:sp>
      <p:sp>
        <p:nvSpPr>
          <p:cNvPr id="7" name="Rechthoek 6"/>
          <p:cNvSpPr/>
          <p:nvPr/>
        </p:nvSpPr>
        <p:spPr>
          <a:xfrm>
            <a:off x="179512" y="2563887"/>
            <a:ext cx="885698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&lt;!--Label binnen rechthoek met blauwe achtergrond--&gt;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="35"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Padding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Background=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"#4E87D4"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="Center"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Foreground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="White"&gt;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</a:t>
            </a:r>
            <a:r>
              <a:rPr lang="nl-BE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 werknemers--&gt;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ListBoxEmployees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Ellen Torfs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Koen Vangeel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Miranda Decabooter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&lt;!--Button rechts gealigneerd--&gt;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="0,10,0,0"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="125"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="25"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="Right"&gt;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09182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Databinding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Doel is de namen van de werknemers niet ‘hard’ te coderen maar op te halen vanuit een Xml-bestand </a:t>
            </a:r>
          </a:p>
          <a:p>
            <a:r>
              <a:rPr lang="nl-BE" dirty="0"/>
              <a:t>Xml-bestand wordt via </a:t>
            </a:r>
            <a:r>
              <a:rPr lang="nl-BE" dirty="0" err="1"/>
              <a:t>XmlDataProvider</a:t>
            </a:r>
            <a:r>
              <a:rPr lang="nl-BE" dirty="0"/>
              <a:t> toegevoegd aan de resources van de </a:t>
            </a:r>
            <a:r>
              <a:rPr lang="nl-BE" dirty="0" err="1"/>
              <a:t>grid</a:t>
            </a:r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630696" y="1568088"/>
            <a:ext cx="8135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ListBoxEmployees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Ellen Torfs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Koen Vangeel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Miranda Decabooter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55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XmlDataProvider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Geeft toegang tot data in </a:t>
            </a:r>
            <a:r>
              <a:rPr lang="nl-BE" dirty="0" err="1"/>
              <a:t>Xml</a:t>
            </a:r>
            <a:r>
              <a:rPr lang="nl-BE" dirty="0"/>
              <a:t>-formaat</a:t>
            </a:r>
          </a:p>
          <a:p>
            <a:pPr lvl="1"/>
            <a:r>
              <a:rPr lang="nl-BE" dirty="0"/>
              <a:t>Data in een extern Xml-bestand kunnen aangesproken worden door instellen Source-property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XmlDataProvider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x:Key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BookData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data\bookdata.xml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XPath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Books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/&gt;</a:t>
            </a:r>
            <a:br>
              <a:rPr lang="en-US" dirty="0">
                <a:solidFill>
                  <a:srgbClr val="0000FF"/>
                </a:solidFill>
              </a:rPr>
            </a:br>
            <a:endParaRPr lang="nl-BE" dirty="0"/>
          </a:p>
          <a:p>
            <a:pPr lvl="1"/>
            <a:r>
              <a:rPr lang="nl-BE" dirty="0" err="1"/>
              <a:t>Xml</a:t>
            </a:r>
            <a:r>
              <a:rPr lang="nl-BE" dirty="0"/>
              <a:t>-data kunnen ook </a:t>
            </a:r>
            <a:r>
              <a:rPr lang="nl-BE" dirty="0" err="1"/>
              <a:t>inline</a:t>
            </a:r>
            <a:r>
              <a:rPr lang="nl-BE" dirty="0"/>
              <a:t> toegevoegd worden aan de XAML</a:t>
            </a:r>
          </a:p>
          <a:p>
            <a:pPr lvl="2"/>
            <a:r>
              <a:rPr lang="nl-BE" dirty="0"/>
              <a:t>Kopieer </a:t>
            </a:r>
            <a:r>
              <a:rPr lang="nl-BE" dirty="0" err="1"/>
              <a:t>Xml</a:t>
            </a:r>
            <a:r>
              <a:rPr lang="nl-BE" dirty="0"/>
              <a:t>-data uit volgende slide binnen de &lt;</a:t>
            </a:r>
            <a:r>
              <a:rPr lang="nl-BE" dirty="0" err="1"/>
              <a:t>Grid.Resources</a:t>
            </a:r>
            <a:r>
              <a:rPr lang="nl-BE" dirty="0"/>
              <a:t>&gt;-tags</a:t>
            </a:r>
          </a:p>
        </p:txBody>
      </p:sp>
    </p:spTree>
    <p:extLst>
      <p:ext uri="{BB962C8B-B14F-4D97-AF65-F5344CB8AC3E}">
        <p14:creationId xmlns:p14="http://schemas.microsoft.com/office/powerpoint/2010/main" val="217359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err="1"/>
              <a:t>XmlDataProvider</a:t>
            </a:r>
            <a:r>
              <a:rPr lang="nl-BE" sz="3600" dirty="0"/>
              <a:t> met </a:t>
            </a:r>
            <a:r>
              <a:rPr lang="nl-BE" sz="3600" dirty="0" err="1"/>
              <a:t>inline</a:t>
            </a:r>
            <a:r>
              <a:rPr lang="nl-BE" sz="3600" dirty="0"/>
              <a:t> </a:t>
            </a:r>
            <a:r>
              <a:rPr lang="nl-BE" sz="3600" dirty="0" err="1"/>
              <a:t>Xml</a:t>
            </a:r>
            <a:endParaRPr lang="nl-BE" sz="3600" dirty="0"/>
          </a:p>
        </p:txBody>
      </p:sp>
      <p:sp>
        <p:nvSpPr>
          <p:cNvPr id="5" name="Rechthoek 4"/>
          <p:cNvSpPr/>
          <p:nvPr/>
        </p:nvSpPr>
        <p:spPr>
          <a:xfrm>
            <a:off x="0" y="1844824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Grid.Resources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nl-BE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</a:t>
            </a:r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 Data in </a:t>
            </a:r>
            <a:r>
              <a:rPr lang="nl-BE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-formaat --&gt;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XmlDataProvider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="ExpenseDataSource"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XPath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="Expenses"&gt;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XData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=""&gt;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="Ellen Torfs"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Department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="IT"&gt;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="Lunch"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 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="Transportation"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 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="Koen Vangeel"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="Engineering"&gt;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="Document printing"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="Gift"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="125" 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="Miranda Decabooter"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Department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="IT"&gt;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="Magazine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ExpenseAmount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="50"/&gt;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="Espresso machine"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="600" 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="Software"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="500" 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XData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XmlDataProvider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Grid.Resources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5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Databinding </a:t>
            </a:r>
            <a:r>
              <a:rPr lang="nl-BE" dirty="0" err="1"/>
              <a:t>ListBox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Elk </a:t>
            </a:r>
            <a:r>
              <a:rPr lang="nl-BE" dirty="0" err="1"/>
              <a:t>ListBoxItem</a:t>
            </a:r>
            <a:r>
              <a:rPr lang="nl-BE" dirty="0"/>
              <a:t> is een label met de naam van de werknemer</a:t>
            </a:r>
          </a:p>
          <a:p>
            <a:endParaRPr lang="nl-BE" dirty="0"/>
          </a:p>
          <a:p>
            <a:r>
              <a:rPr lang="nl-BE" dirty="0"/>
              <a:t>Voeg onderstaande lijnen toe aan &lt;</a:t>
            </a:r>
            <a:r>
              <a:rPr lang="nl-BE" dirty="0" err="1"/>
              <a:t>Grid.Resources</a:t>
            </a:r>
            <a:r>
              <a:rPr lang="nl-BE" dirty="0"/>
              <a:t>&gt;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899592" y="4221088"/>
            <a:ext cx="7866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Name item template --&gt;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DataTemplate</a:t>
            </a:r>
            <a:r>
              <a:rPr lang="nl-BE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="nameItemTemplate"&gt;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XPath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Name}"/&gt;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DataTemplate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Grid.Resources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282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Doel: </a:t>
            </a:r>
            <a:r>
              <a:rPr lang="nl-BE" dirty="0" err="1"/>
              <a:t>Expense</a:t>
            </a:r>
            <a:r>
              <a:rPr lang="nl-BE" dirty="0"/>
              <a:t> </a:t>
            </a:r>
            <a:r>
              <a:rPr lang="nl-BE" dirty="0" err="1"/>
              <a:t>Reports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4052490" cy="2861364"/>
          </a:xfrm>
          <a:prstGeom prst="rect">
            <a:avLst/>
          </a:prstGeom>
        </p:spPr>
      </p:pic>
      <p:sp>
        <p:nvSpPr>
          <p:cNvPr id="7" name="PIJL-RECHTS 6"/>
          <p:cNvSpPr/>
          <p:nvPr/>
        </p:nvSpPr>
        <p:spPr>
          <a:xfrm rot="1252293">
            <a:off x="4478068" y="4227363"/>
            <a:ext cx="519111" cy="43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91" y="3861048"/>
            <a:ext cx="3818548" cy="26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Databinding </a:t>
            </a:r>
            <a:r>
              <a:rPr lang="nl-BE" dirty="0" err="1"/>
              <a:t>ListBox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2492896"/>
            <a:ext cx="8153400" cy="3603104"/>
          </a:xfrm>
        </p:spPr>
        <p:txBody>
          <a:bodyPr/>
          <a:lstStyle/>
          <a:p>
            <a:r>
              <a:rPr lang="en-US" dirty="0"/>
              <a:t>Via de XPath property, </a:t>
            </a:r>
            <a:r>
              <a:rPr lang="en-US" dirty="0" err="1"/>
              <a:t>maak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XPath query om </a:t>
            </a:r>
            <a:r>
              <a:rPr lang="en-US" dirty="0" err="1"/>
              <a:t>één</a:t>
            </a:r>
            <a:r>
              <a:rPr lang="en-US" dirty="0"/>
              <a:t> of </a:t>
            </a:r>
            <a:r>
              <a:rPr lang="en-US" dirty="0" err="1"/>
              <a:t>meerdere</a:t>
            </a:r>
            <a:r>
              <a:rPr lang="en-US" dirty="0"/>
              <a:t> nodes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selecteren</a:t>
            </a:r>
            <a:r>
              <a:rPr lang="en-US" dirty="0"/>
              <a:t> </a:t>
            </a:r>
          </a:p>
          <a:p>
            <a:r>
              <a:rPr lang="en-US" dirty="0"/>
              <a:t>XPath </a:t>
            </a:r>
            <a:r>
              <a:rPr lang="en-US" dirty="0" err="1"/>
              <a:t>verwijst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met het @ symbol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595384" y="1772816"/>
            <a:ext cx="7144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XPath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Name}"/&gt;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0145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Databinding </a:t>
            </a:r>
            <a:r>
              <a:rPr lang="nl-BE" dirty="0" err="1"/>
              <a:t>ListBox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3573016"/>
            <a:ext cx="8351840" cy="2522984"/>
          </a:xfrm>
        </p:spPr>
        <p:txBody>
          <a:bodyPr>
            <a:normAutofit fontScale="92500"/>
          </a:bodyPr>
          <a:lstStyle/>
          <a:p>
            <a:r>
              <a:rPr lang="nl-BE" dirty="0" err="1"/>
              <a:t>ItemsSource</a:t>
            </a:r>
            <a:r>
              <a:rPr lang="nl-BE" dirty="0"/>
              <a:t> ~ Binding met </a:t>
            </a:r>
            <a:r>
              <a:rPr lang="nl-BE" dirty="0" err="1"/>
              <a:t>XmlDataProvider</a:t>
            </a:r>
            <a:r>
              <a:rPr lang="nl-BE" dirty="0"/>
              <a:t> (</a:t>
            </a:r>
            <a:r>
              <a:rPr lang="nl-BE" dirty="0" err="1"/>
              <a:t>x:key</a:t>
            </a:r>
            <a:r>
              <a:rPr lang="nl-BE" dirty="0"/>
              <a:t>) waaruit met </a:t>
            </a:r>
            <a:r>
              <a:rPr lang="nl-BE" dirty="0" err="1"/>
              <a:t>Xpath</a:t>
            </a:r>
            <a:r>
              <a:rPr lang="nl-BE" dirty="0"/>
              <a:t>-query &lt;Person&gt;-</a:t>
            </a:r>
            <a:r>
              <a:rPr lang="nl-BE" dirty="0" err="1"/>
              <a:t>nodes</a:t>
            </a:r>
            <a:r>
              <a:rPr lang="nl-BE" dirty="0"/>
              <a:t> worden geselecteerd </a:t>
            </a:r>
          </a:p>
          <a:p>
            <a:r>
              <a:rPr lang="nl-BE" dirty="0" err="1"/>
              <a:t>ItemTemplate</a:t>
            </a:r>
            <a:r>
              <a:rPr lang="nl-BE" dirty="0"/>
              <a:t> ~ Binding met gedefinieerde </a:t>
            </a:r>
            <a:r>
              <a:rPr lang="nl-BE" dirty="0" err="1"/>
              <a:t>nameItemTemplate</a:t>
            </a:r>
            <a:r>
              <a:rPr lang="nl-BE" dirty="0"/>
              <a:t> in &lt;</a:t>
            </a:r>
            <a:r>
              <a:rPr lang="nl-BE" dirty="0" err="1"/>
              <a:t>Grid.Resources</a:t>
            </a:r>
            <a:r>
              <a:rPr lang="nl-BE" dirty="0"/>
              <a:t>&gt;</a:t>
            </a:r>
          </a:p>
        </p:txBody>
      </p:sp>
      <p:sp>
        <p:nvSpPr>
          <p:cNvPr id="4" name="Rechthoek 3"/>
          <p:cNvSpPr/>
          <p:nvPr/>
        </p:nvSpPr>
        <p:spPr>
          <a:xfrm>
            <a:off x="251520" y="1628800"/>
            <a:ext cx="9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 werknemers uit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XML-bestand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b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ListBoxEmployees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ItemsSource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Source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ExpenseDataSource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	 XPath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=Person}"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ItemTemplate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nameItemTemplate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}“ /&gt;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468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Databinding </a:t>
            </a:r>
            <a:r>
              <a:rPr lang="nl-BE" dirty="0" err="1"/>
              <a:t>ListBox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3573016"/>
            <a:ext cx="8351840" cy="2522984"/>
          </a:xfrm>
        </p:spPr>
        <p:txBody>
          <a:bodyPr>
            <a:normAutofit/>
          </a:bodyPr>
          <a:lstStyle/>
          <a:p>
            <a:r>
              <a:rPr lang="nl-BE" dirty="0" err="1"/>
              <a:t>StaticResource</a:t>
            </a:r>
            <a:r>
              <a:rPr lang="nl-BE" dirty="0"/>
              <a:t> betekent dat de data uit de </a:t>
            </a:r>
            <a:r>
              <a:rPr lang="nl-BE" dirty="0" err="1"/>
              <a:t>XmlDataProvider</a:t>
            </a:r>
            <a:r>
              <a:rPr lang="nl-BE" dirty="0"/>
              <a:t> éénmalig worden uitgelezen</a:t>
            </a:r>
          </a:p>
          <a:p>
            <a:r>
              <a:rPr lang="nl-BE" dirty="0" err="1"/>
              <a:t>StaticResources</a:t>
            </a:r>
            <a:r>
              <a:rPr lang="nl-BE" dirty="0"/>
              <a:t> fungeren als ‘</a:t>
            </a:r>
            <a:r>
              <a:rPr lang="nl-BE" dirty="0" err="1"/>
              <a:t>onetime</a:t>
            </a:r>
            <a:r>
              <a:rPr lang="nl-BE" dirty="0"/>
              <a:t> </a:t>
            </a:r>
            <a:r>
              <a:rPr lang="nl-BE" dirty="0" err="1"/>
              <a:t>lookup</a:t>
            </a:r>
            <a:r>
              <a:rPr lang="nl-BE" dirty="0"/>
              <a:t>’ </a:t>
            </a:r>
          </a:p>
        </p:txBody>
      </p:sp>
      <p:sp>
        <p:nvSpPr>
          <p:cNvPr id="4" name="Rechthoek 3"/>
          <p:cNvSpPr/>
          <p:nvPr/>
        </p:nvSpPr>
        <p:spPr>
          <a:xfrm>
            <a:off x="251520" y="1628800"/>
            <a:ext cx="9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 werknemers uit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XML-bestand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b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ListBoxEmployees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ItemsSource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Source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ExpenseDataSource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	 XPath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=Person}"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ItemTemplate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nameItemTemplate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}“ /&gt;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658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 na Databinding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44" y="1844824"/>
            <a:ext cx="6091096" cy="43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Toevoegen Page </a:t>
            </a:r>
            <a:r>
              <a:rPr lang="nl-BE" sz="3600" dirty="0" err="1"/>
              <a:t>Expenses.xaml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Maak deze </a:t>
            </a:r>
            <a:r>
              <a:rPr lang="nl-BE" dirty="0" err="1"/>
              <a:t>grid</a:t>
            </a:r>
            <a:endParaRPr lang="nl-BE" dirty="0"/>
          </a:p>
          <a:p>
            <a:r>
              <a:rPr lang="nl-BE" dirty="0"/>
              <a:t>Stap 1 Indelen </a:t>
            </a:r>
            <a:r>
              <a:rPr lang="nl-BE" dirty="0" err="1"/>
              <a:t>grid</a:t>
            </a:r>
            <a:endParaRPr lang="nl-BE" dirty="0"/>
          </a:p>
          <a:p>
            <a:pPr lvl="1"/>
            <a:r>
              <a:rPr lang="nl-BE" dirty="0"/>
              <a:t>2 columns</a:t>
            </a:r>
          </a:p>
          <a:p>
            <a:pPr lvl="1"/>
            <a:r>
              <a:rPr lang="nl-BE" dirty="0"/>
              <a:t>4 </a:t>
            </a:r>
            <a:r>
              <a:rPr lang="nl-BE" dirty="0" err="1"/>
              <a:t>rows</a:t>
            </a:r>
            <a:endParaRPr lang="nl-BE" dirty="0"/>
          </a:p>
          <a:p>
            <a:pPr marL="365760" lvl="1" indent="0">
              <a:buNone/>
            </a:pP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41" y="1576080"/>
            <a:ext cx="2500511" cy="250825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899592" y="3645024"/>
            <a:ext cx="6120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ColumnDefinition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="50*" 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ColumnDefinition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="50*" 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 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78074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</a:t>
            </a:r>
            <a:r>
              <a:rPr lang="nl-BE" dirty="0" err="1"/>
              <a:t>controls</a:t>
            </a:r>
            <a:r>
              <a:rPr lang="nl-BE" dirty="0"/>
              <a:t> aan </a:t>
            </a:r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0" y="1957670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&lt;!– Titel rapport--&gt;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Grid.ColumnSpan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VerticalAlignment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="Center"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FontFamily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Trebuchet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="Bold"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="18"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Foreground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="#0066cc"&gt;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 For: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Employee --&gt;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="0,0,0,5"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="Bold"&gt;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Name: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="0,0,0,5"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Bold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</a:p>
          <a:p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nl-BE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</a:t>
            </a:r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="0,0,0,5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="Bold"&gt;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Department: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="0,0,0,5"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Bold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725144"/>
            <a:ext cx="3888432" cy="130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2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</a:t>
            </a:r>
            <a:r>
              <a:rPr lang="nl-BE" dirty="0" err="1"/>
              <a:t>controls</a:t>
            </a:r>
            <a:r>
              <a:rPr lang="nl-BE" dirty="0"/>
              <a:t> aan </a:t>
            </a:r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107504" y="1859340"/>
            <a:ext cx="9036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Expense type and Amount table --&gt;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Grid.ColumnSpan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AutoGenerateColumns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DataGrid.ColumnHeaderStyle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TargetType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DataGridColumnHeader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="Height"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="35" 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="Padding"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="5" 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="Background"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="#4E87D4" 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="Foreground"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="White" 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DataGrid.ColumnHeaderStyle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b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DataGrid.Columns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DataGridTextColumn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Header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="50*"/&gt;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DataGridTextColumn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Header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="Amount"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="50*" 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DataGrid.Columns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36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5398770"/>
            <a:ext cx="3195417" cy="103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47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Navigeren tussen pages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Voeg onderstaande code toe aan het Click-event van de “View”-button op de </a:t>
            </a:r>
            <a:r>
              <a:rPr lang="nl-BE" dirty="0" err="1"/>
              <a:t>Home.xaml</a:t>
            </a:r>
            <a:r>
              <a:rPr lang="nl-BE" dirty="0"/>
              <a:t> page</a:t>
            </a:r>
          </a:p>
        </p:txBody>
      </p:sp>
      <p:sp>
        <p:nvSpPr>
          <p:cNvPr id="4" name="Rechthoek 3"/>
          <p:cNvSpPr/>
          <p:nvPr/>
        </p:nvSpPr>
        <p:spPr>
          <a:xfrm>
            <a:off x="845168" y="3356992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expensesPage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NavigationService.Navigate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expensesPage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3071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23848" cy="990600"/>
          </a:xfrm>
        </p:spPr>
        <p:txBody>
          <a:bodyPr>
            <a:noAutofit/>
          </a:bodyPr>
          <a:lstStyle/>
          <a:p>
            <a:r>
              <a:rPr lang="nl-BE" sz="3200" dirty="0"/>
              <a:t>Doorgeven geselecteerd </a:t>
            </a:r>
            <a:r>
              <a:rPr lang="nl-BE" sz="3200" dirty="0" err="1"/>
              <a:t>ListBoxItem</a:t>
            </a:r>
            <a:endParaRPr lang="nl-BE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>
            <a:normAutofit/>
          </a:bodyPr>
          <a:lstStyle/>
          <a:p>
            <a:r>
              <a:rPr lang="nl-BE" sz="2800" dirty="0"/>
              <a:t>Via </a:t>
            </a:r>
            <a:r>
              <a:rPr lang="nl-BE" sz="2800" dirty="0" err="1"/>
              <a:t>Custom</a:t>
            </a:r>
            <a:r>
              <a:rPr lang="nl-BE" sz="2800" dirty="0"/>
              <a:t> </a:t>
            </a:r>
            <a:r>
              <a:rPr lang="nl-BE" sz="2800" dirty="0" err="1"/>
              <a:t>Constructor</a:t>
            </a:r>
            <a:r>
              <a:rPr lang="nl-BE" sz="2800" dirty="0"/>
              <a:t> </a:t>
            </a:r>
            <a:r>
              <a:rPr lang="nl-BE" sz="2800" dirty="0" err="1"/>
              <a:t>Expenses</a:t>
            </a:r>
            <a:r>
              <a:rPr lang="nl-BE" sz="2800" dirty="0"/>
              <a:t> Page</a:t>
            </a:r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r>
              <a:rPr lang="nl-BE" sz="2800" dirty="0"/>
              <a:t>Aanpassen oproep in Click-event</a:t>
            </a:r>
            <a:br>
              <a:rPr lang="nl-BE" sz="2800" dirty="0"/>
            </a:br>
            <a:endParaRPr lang="nl-BE" sz="2800" dirty="0"/>
          </a:p>
        </p:txBody>
      </p:sp>
      <p:sp>
        <p:nvSpPr>
          <p:cNvPr id="4" name="Rechthoek 3"/>
          <p:cNvSpPr/>
          <p:nvPr/>
        </p:nvSpPr>
        <p:spPr>
          <a:xfrm>
            <a:off x="-324544" y="2276872"/>
            <a:ext cx="10494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om data door te geven naar page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data):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Doorgegeven data worden toegewezen aan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page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bepaalt de datasource die gebruikt wordt voor binding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data;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Rechthoek 4"/>
          <p:cNvSpPr/>
          <p:nvPr/>
        </p:nvSpPr>
        <p:spPr>
          <a:xfrm>
            <a:off x="32360" y="4794973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expensesPage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ListBoxEmployees.SelectedItem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NavigationService.Navigate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expensesPage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8816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DataBinding</a:t>
            </a:r>
            <a:r>
              <a:rPr lang="nl-BE" dirty="0"/>
              <a:t> </a:t>
            </a:r>
            <a:r>
              <a:rPr lang="nl-BE" dirty="0" err="1"/>
              <a:t>Expenses</a:t>
            </a:r>
            <a:r>
              <a:rPr lang="nl-BE" dirty="0"/>
              <a:t> Page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nl-BE" sz="2400" dirty="0"/>
              <a:t>Door instellen </a:t>
            </a:r>
            <a:r>
              <a:rPr lang="nl-BE" sz="2400" dirty="0" err="1"/>
              <a:t>DataContext</a:t>
            </a:r>
            <a:r>
              <a:rPr lang="nl-BE" sz="2400" dirty="0"/>
              <a:t> wordt de gemaakte selectie (Person) in </a:t>
            </a:r>
            <a:r>
              <a:rPr lang="nl-BE" sz="2400" dirty="0" err="1"/>
              <a:t>XmlDataProvider</a:t>
            </a:r>
            <a:r>
              <a:rPr lang="nl-BE" sz="2400" dirty="0"/>
              <a:t> uit </a:t>
            </a:r>
            <a:r>
              <a:rPr lang="nl-BE" sz="2400" dirty="0" err="1"/>
              <a:t>Home.xaml</a:t>
            </a:r>
            <a:r>
              <a:rPr lang="nl-BE" sz="2400" dirty="0"/>
              <a:t> de </a:t>
            </a:r>
            <a:r>
              <a:rPr lang="nl-BE" sz="2400" dirty="0" err="1"/>
              <a:t>BindingSource</a:t>
            </a:r>
            <a:br>
              <a:rPr lang="nl-BE" sz="2400" dirty="0"/>
            </a:br>
            <a:endParaRPr lang="nl-BE" sz="2400" dirty="0"/>
          </a:p>
          <a:p>
            <a:r>
              <a:rPr lang="nl-BE" sz="2400" dirty="0"/>
              <a:t>Databinding Employee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Databinding </a:t>
            </a:r>
            <a:r>
              <a:rPr lang="nl-BE" sz="2400" dirty="0" err="1"/>
              <a:t>Department</a:t>
            </a:r>
            <a:endParaRPr lang="nl-BE" sz="2400" dirty="0"/>
          </a:p>
          <a:p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endParaRPr lang="nl-BE" sz="2400" dirty="0"/>
          </a:p>
          <a:p>
            <a:endParaRPr lang="nl-BE" sz="2400" dirty="0"/>
          </a:p>
          <a:p>
            <a:endParaRPr lang="nl-BE" sz="2400" dirty="0"/>
          </a:p>
        </p:txBody>
      </p:sp>
      <p:sp>
        <p:nvSpPr>
          <p:cNvPr id="4" name="Rechthoek 3"/>
          <p:cNvSpPr/>
          <p:nvPr/>
        </p:nvSpPr>
        <p:spPr>
          <a:xfrm>
            <a:off x="67058" y="3717032"/>
            <a:ext cx="903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="0,0,0,5"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Bold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XPath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Name}"/&gt;</a:t>
            </a: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134116" y="5157192"/>
            <a:ext cx="8902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="0,0,0,5"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Bold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XPath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}"/&gt;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159293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ExpenseReports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nl-BE" sz="2400" dirty="0"/>
              <a:t>File/New Project/WPF Application: ‘</a:t>
            </a:r>
            <a:r>
              <a:rPr lang="nl-BE" sz="2400" dirty="0" err="1"/>
              <a:t>ExpenseReports</a:t>
            </a:r>
            <a:r>
              <a:rPr lang="nl-BE" sz="2400" dirty="0"/>
              <a:t>’</a:t>
            </a:r>
          </a:p>
          <a:p>
            <a:endParaRPr lang="nl-BE" sz="2400" dirty="0"/>
          </a:p>
          <a:p>
            <a:endParaRPr lang="nl-BE" sz="2400" dirty="0"/>
          </a:p>
          <a:p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Resultaat</a:t>
            </a:r>
          </a:p>
          <a:p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5328"/>
          <a:stretch/>
        </p:blipFill>
        <p:spPr>
          <a:xfrm>
            <a:off x="971600" y="2132856"/>
            <a:ext cx="6210272" cy="1530731"/>
          </a:xfrm>
          <a:prstGeom prst="rect">
            <a:avLst/>
          </a:prstGeom>
        </p:spPr>
      </p:pic>
      <p:grpSp>
        <p:nvGrpSpPr>
          <p:cNvPr id="10" name="Groep 9"/>
          <p:cNvGrpSpPr/>
          <p:nvPr/>
        </p:nvGrpSpPr>
        <p:grpSpPr>
          <a:xfrm>
            <a:off x="1043608" y="4437112"/>
            <a:ext cx="2064556" cy="2093230"/>
            <a:chOff x="971600" y="4383770"/>
            <a:chExt cx="2064556" cy="2093230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4383770"/>
              <a:ext cx="2064556" cy="2093230"/>
            </a:xfrm>
            <a:prstGeom prst="rect">
              <a:avLst/>
            </a:prstGeom>
          </p:spPr>
        </p:pic>
        <p:sp>
          <p:nvSpPr>
            <p:cNvPr id="9" name="Rechthoek 8"/>
            <p:cNvSpPr/>
            <p:nvPr/>
          </p:nvSpPr>
          <p:spPr>
            <a:xfrm>
              <a:off x="1115616" y="5733256"/>
              <a:ext cx="1800200" cy="64807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529265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DataBinding</a:t>
            </a:r>
            <a:r>
              <a:rPr lang="nl-BE" dirty="0"/>
              <a:t> </a:t>
            </a:r>
            <a:r>
              <a:rPr lang="nl-BE" dirty="0" err="1"/>
              <a:t>Expenses</a:t>
            </a:r>
            <a:r>
              <a:rPr lang="nl-BE" dirty="0"/>
              <a:t> Page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Databinding </a:t>
            </a:r>
            <a:r>
              <a:rPr lang="nl-BE" dirty="0" err="1"/>
              <a:t>DataGrid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648108" y="2276872"/>
            <a:ext cx="808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Grid.ColumnSpan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XPath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AutoGenerateColumns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&gt;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597448" y="3876874"/>
            <a:ext cx="84477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DataGrid.Columns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DataGridTextColumn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Header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Binding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XPath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="50*"/&gt;</a:t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DataGridTextColumn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Header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="Amount"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Binding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XPath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ExpenseAmount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}“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="50*"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DataGrid.Columns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656284" y="33538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59631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One</a:t>
            </a:r>
            <a:r>
              <a:rPr lang="nl-BE" dirty="0"/>
              <a:t>-Way binding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Gebruikte binding in het voorbeeld is </a:t>
            </a:r>
            <a:r>
              <a:rPr lang="nl-BE" dirty="0" err="1"/>
              <a:t>one</a:t>
            </a:r>
            <a:r>
              <a:rPr lang="nl-BE" dirty="0"/>
              <a:t>-way binding</a:t>
            </a:r>
          </a:p>
          <a:p>
            <a:r>
              <a:rPr lang="nl-BE" dirty="0"/>
              <a:t>Er worden alleen data uit het </a:t>
            </a:r>
            <a:r>
              <a:rPr lang="nl-BE" dirty="0" err="1"/>
              <a:t>XML-bestand</a:t>
            </a:r>
            <a:r>
              <a:rPr lang="nl-BE" dirty="0"/>
              <a:t> gelezen en vervolgens getoond.</a:t>
            </a:r>
          </a:p>
          <a:p>
            <a:r>
              <a:rPr lang="nl-BE" dirty="0"/>
              <a:t>Er worden geen wijzigingen doorgevoerd in de </a:t>
            </a:r>
            <a:r>
              <a:rPr lang="nl-BE" dirty="0" err="1"/>
              <a:t>presentatielaag</a:t>
            </a:r>
            <a:r>
              <a:rPr lang="nl-BE" dirty="0"/>
              <a:t> en vervolgens bewaard in XML.</a:t>
            </a:r>
            <a:br>
              <a:rPr lang="nl-BE" dirty="0"/>
            </a:b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éénrichtingsverkeer!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847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Uitbreiding voorbeeld</a:t>
            </a:r>
          </a:p>
          <a:p>
            <a:r>
              <a:rPr lang="nl-BE" dirty="0"/>
              <a:t>Oefening planten</a:t>
            </a:r>
          </a:p>
          <a:p>
            <a:r>
              <a:rPr lang="nl-BE" dirty="0"/>
              <a:t>Oefening planten BIS</a:t>
            </a:r>
          </a:p>
        </p:txBody>
      </p:sp>
    </p:spTree>
    <p:extLst>
      <p:ext uri="{BB962C8B-B14F-4D97-AF65-F5344CB8AC3E}">
        <p14:creationId xmlns:p14="http://schemas.microsoft.com/office/powerpoint/2010/main" val="3570971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Uitbreiding 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Doel: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20888"/>
            <a:ext cx="4824536" cy="39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1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 planten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3" y="1844824"/>
            <a:ext cx="4329825" cy="443996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924944"/>
            <a:ext cx="4194577" cy="27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84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 planten BIS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5904656" cy="43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App.config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Configuratiebestand in </a:t>
            </a:r>
            <a:r>
              <a:rPr lang="nl-BE" sz="2800" dirty="0" err="1"/>
              <a:t>xml</a:t>
            </a:r>
            <a:r>
              <a:rPr lang="nl-BE" sz="2800" dirty="0"/>
              <a:t> </a:t>
            </a:r>
          </a:p>
          <a:p>
            <a:r>
              <a:rPr lang="nl-BE" sz="2800" dirty="0"/>
              <a:t>Bevat bijvoorbeeld connectiestrings naar databases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2164"/>
          <a:stretch/>
        </p:blipFill>
        <p:spPr>
          <a:xfrm>
            <a:off x="1043608" y="3212976"/>
            <a:ext cx="6814142" cy="150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App.xaml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Xaml</a:t>
            </a:r>
            <a:r>
              <a:rPr lang="nl-BE" dirty="0"/>
              <a:t>-bestand dat de </a:t>
            </a:r>
            <a:r>
              <a:rPr lang="nl-BE" dirty="0" err="1"/>
              <a:t>wpf</a:t>
            </a:r>
            <a:r>
              <a:rPr lang="nl-BE" dirty="0"/>
              <a:t>-applicatie en bijhorende resources definieert</a:t>
            </a:r>
          </a:p>
          <a:p>
            <a:r>
              <a:rPr lang="nl-BE" dirty="0"/>
              <a:t>Via het attribuut </a:t>
            </a:r>
            <a:r>
              <a:rPr lang="nl-BE" dirty="0" err="1">
                <a:solidFill>
                  <a:srgbClr val="FF3300"/>
                </a:solidFill>
              </a:rPr>
              <a:t>StartupUri</a:t>
            </a:r>
            <a:r>
              <a:rPr lang="nl-BE" dirty="0"/>
              <a:t> bepaal je met welke UI de applicatie opstart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800475"/>
            <a:ext cx="68294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23456"/>
            <a:ext cx="8153400" cy="388800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5364088" y="2780928"/>
            <a:ext cx="119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Designer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152400" y="3867461"/>
            <a:ext cx="17636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2000" dirty="0"/>
              <a:t>WPF </a:t>
            </a:r>
            <a:r>
              <a:rPr lang="nl-BE" sz="2000" dirty="0" err="1"/>
              <a:t>controls</a:t>
            </a:r>
            <a:endParaRPr lang="nl-BE" sz="2000" dirty="0"/>
          </a:p>
        </p:txBody>
      </p:sp>
      <p:sp>
        <p:nvSpPr>
          <p:cNvPr id="9" name="Tekstvak 8"/>
          <p:cNvSpPr txBox="1"/>
          <p:nvPr/>
        </p:nvSpPr>
        <p:spPr>
          <a:xfrm>
            <a:off x="5436096" y="522920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XAML editor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7308304" y="5790009"/>
            <a:ext cx="143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/>
              <a:t>Properties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79063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CodeBehind</a:t>
            </a:r>
            <a:r>
              <a:rPr lang="nl-BE" dirty="0"/>
              <a:t> file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65532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nl-BE" sz="2400" dirty="0"/>
              <a:t>Doel is een applicatie die de gebruiker het gevoel geeft te browsen van page naar page.</a:t>
            </a:r>
          </a:p>
          <a:p>
            <a:r>
              <a:rPr lang="nl-BE" sz="2400" dirty="0"/>
              <a:t>Dit realiseer je met </a:t>
            </a:r>
            <a:r>
              <a:rPr lang="nl-BE" sz="2400" dirty="0" err="1"/>
              <a:t>NavigationWindows</a:t>
            </a:r>
            <a:r>
              <a:rPr lang="nl-BE" sz="2400" dirty="0"/>
              <a:t>. </a:t>
            </a:r>
          </a:p>
          <a:p>
            <a:r>
              <a:rPr lang="nl-BE" sz="2400" dirty="0"/>
              <a:t>Een </a:t>
            </a:r>
            <a:r>
              <a:rPr lang="nl-BE" sz="2400" dirty="0" err="1"/>
              <a:t>NavigationWindow</a:t>
            </a:r>
            <a:r>
              <a:rPr lang="nl-BE" sz="2400" dirty="0"/>
              <a:t> is een container voor pages</a:t>
            </a:r>
            <a:br>
              <a:rPr lang="nl-BE" sz="2400" dirty="0"/>
            </a:br>
            <a:endParaRPr lang="nl-BE" sz="2400" dirty="0"/>
          </a:p>
          <a:p>
            <a:pPr lvl="1"/>
            <a:r>
              <a:rPr lang="nl-BE" sz="2000" dirty="0"/>
              <a:t>Wijzig ‘</a:t>
            </a:r>
            <a:r>
              <a:rPr lang="nl-BE" sz="2000" dirty="0" err="1"/>
              <a:t>Window</a:t>
            </a:r>
            <a:r>
              <a:rPr lang="nl-BE" sz="2000" dirty="0"/>
              <a:t>’ in ‘</a:t>
            </a:r>
            <a:r>
              <a:rPr lang="nl-BE" sz="2000" dirty="0" err="1"/>
              <a:t>NavigationWindow</a:t>
            </a:r>
            <a:r>
              <a:rPr lang="nl-BE" sz="2000" dirty="0"/>
              <a:t>’</a:t>
            </a:r>
          </a:p>
          <a:p>
            <a:pPr lvl="1"/>
            <a:r>
              <a:rPr lang="nl-BE" sz="2000" dirty="0"/>
              <a:t>Verwijder het &lt;</a:t>
            </a:r>
            <a:r>
              <a:rPr lang="nl-BE" sz="2000" dirty="0" err="1"/>
              <a:t>grid</a:t>
            </a:r>
            <a:r>
              <a:rPr lang="nl-BE" sz="2000" dirty="0"/>
              <a:t>&gt; element</a:t>
            </a:r>
          </a:p>
          <a:p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562475"/>
            <a:ext cx="6858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7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Door wijziging </a:t>
            </a:r>
            <a:r>
              <a:rPr lang="nl-BE" dirty="0" err="1"/>
              <a:t>Window</a:t>
            </a:r>
            <a:r>
              <a:rPr lang="nl-BE" dirty="0"/>
              <a:t>-klasse is de overerving in de </a:t>
            </a:r>
            <a:r>
              <a:rPr lang="nl-BE" dirty="0" err="1"/>
              <a:t>CodeBehind</a:t>
            </a:r>
            <a:r>
              <a:rPr lang="nl-BE" dirty="0"/>
              <a:t> niet meer correct!</a:t>
            </a:r>
          </a:p>
          <a:p>
            <a:r>
              <a:rPr lang="nl-BE" dirty="0"/>
              <a:t>Aanpassing gebeurt niet automatisch!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717032"/>
            <a:ext cx="4067175" cy="29051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771" y="3717032"/>
            <a:ext cx="4168223" cy="2905125"/>
          </a:xfrm>
          <a:prstGeom prst="rect">
            <a:avLst/>
          </a:prstGeom>
        </p:spPr>
      </p:pic>
      <p:sp>
        <p:nvSpPr>
          <p:cNvPr id="6" name="PIJL-OMLAAG 5"/>
          <p:cNvSpPr/>
          <p:nvPr/>
        </p:nvSpPr>
        <p:spPr>
          <a:xfrm rot="16200000">
            <a:off x="4235793" y="4755548"/>
            <a:ext cx="264430" cy="828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PIJL-OMLAAG 6"/>
          <p:cNvSpPr/>
          <p:nvPr/>
        </p:nvSpPr>
        <p:spPr>
          <a:xfrm rot="16200000">
            <a:off x="4232165" y="3595396"/>
            <a:ext cx="264430" cy="828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422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3003</TotalTime>
  <Words>1215</Words>
  <Application>Microsoft Office PowerPoint</Application>
  <PresentationFormat>Diavoorstelling (4:3)</PresentationFormat>
  <Paragraphs>259</Paragraphs>
  <Slides>35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2" baseType="lpstr">
      <vt:lpstr>Calibri</vt:lpstr>
      <vt:lpstr>Consolas</vt:lpstr>
      <vt:lpstr>Tw Cen MT</vt:lpstr>
      <vt:lpstr>Verdana</vt:lpstr>
      <vt:lpstr>Wingdings</vt:lpstr>
      <vt:lpstr>Wingdings 2</vt:lpstr>
      <vt:lpstr>Mediaan</vt:lpstr>
      <vt:lpstr>WPF</vt:lpstr>
      <vt:lpstr>Doel: Expense Reports</vt:lpstr>
      <vt:lpstr>ExpenseReports</vt:lpstr>
      <vt:lpstr>App.config</vt:lpstr>
      <vt:lpstr>App.xaml</vt:lpstr>
      <vt:lpstr>MainWindow.xaml</vt:lpstr>
      <vt:lpstr>MainWindow.xaml.cs</vt:lpstr>
      <vt:lpstr>MainWindow.xaml</vt:lpstr>
      <vt:lpstr>MainWindow.xaml.cs</vt:lpstr>
      <vt:lpstr>NavigationWindow</vt:lpstr>
      <vt:lpstr>Toevoegen Page Home.xaml</vt:lpstr>
      <vt:lpstr>Instellen Home.xaml als startpagina</vt:lpstr>
      <vt:lpstr>Toevoegen controls</vt:lpstr>
      <vt:lpstr>Toevoegen controls via XAML</vt:lpstr>
      <vt:lpstr>Toevoegen controls via XAML</vt:lpstr>
      <vt:lpstr>Databinding</vt:lpstr>
      <vt:lpstr>XmlDataProvider </vt:lpstr>
      <vt:lpstr>XmlDataProvider met inline Xml</vt:lpstr>
      <vt:lpstr>Databinding ListBox</vt:lpstr>
      <vt:lpstr>Databinding ListBox</vt:lpstr>
      <vt:lpstr>Databinding ListBox</vt:lpstr>
      <vt:lpstr>Databinding ListBox</vt:lpstr>
      <vt:lpstr>Resultaat na Databinding</vt:lpstr>
      <vt:lpstr>Toevoegen Page Expenses.xaml</vt:lpstr>
      <vt:lpstr>Toevoegen controls aan grid</vt:lpstr>
      <vt:lpstr>Toevoegen controls aan grid</vt:lpstr>
      <vt:lpstr>Navigeren tussen pages</vt:lpstr>
      <vt:lpstr>Doorgeven geselecteerd ListBoxItem</vt:lpstr>
      <vt:lpstr>DataBinding Expenses Page</vt:lpstr>
      <vt:lpstr>DataBinding Expenses Page</vt:lpstr>
      <vt:lpstr>One-Way binding</vt:lpstr>
      <vt:lpstr>Aan de slag</vt:lpstr>
      <vt:lpstr>Uitbreiding voorbeeld</vt:lpstr>
      <vt:lpstr>Oefening planten</vt:lpstr>
      <vt:lpstr>Oefening planten BIS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Ellen Torfs</cp:lastModifiedBy>
  <cp:revision>213</cp:revision>
  <dcterms:created xsi:type="dcterms:W3CDTF">2009-01-19T08:17:15Z</dcterms:created>
  <dcterms:modified xsi:type="dcterms:W3CDTF">2017-02-20T19:44:43Z</dcterms:modified>
</cp:coreProperties>
</file>