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366" autoAdjust="0"/>
  </p:normalViewPr>
  <p:slideViewPr>
    <p:cSldViewPr>
      <p:cViewPr varScale="1">
        <p:scale>
          <a:sx n="53" d="100"/>
          <a:sy n="53" d="100"/>
        </p:scale>
        <p:origin x="2314" y="53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notesViewPr>
    <p:cSldViewPr>
      <p:cViewPr varScale="1">
        <p:scale>
          <a:sx n="80" d="100"/>
          <a:sy n="80" d="100"/>
        </p:scale>
        <p:origin x="-20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9ED14-0126-493D-9D94-4AA15AF8AA2F}" type="datetimeFigureOut">
              <a:rPr lang="nl-BE" smtClean="0"/>
              <a:pPr/>
              <a:t>22/02/2017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8896C-4A01-4956-A241-0AEFC3E54AFB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1140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nl-BE" dirty="0"/>
              <a:t>Module 1 – Les 2: </a:t>
            </a:r>
            <a:r>
              <a:rPr lang="nl-BE" dirty="0" err="1"/>
              <a:t>Drag</a:t>
            </a:r>
            <a:r>
              <a:rPr lang="nl-BE" dirty="0"/>
              <a:t> and Drop</a:t>
            </a:r>
          </a:p>
          <a:p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8284D-C0D9-4267-A02A-DA86072F3E84}" type="datetimeFigureOut">
              <a:rPr lang="nl-BE" smtClean="0"/>
              <a:pPr/>
              <a:t>22/02/2017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969BB-5C90-4FE3-8189-5E7FDDB31780}" type="slidenum">
              <a:rPr lang="nl-BE" smtClean="0"/>
              <a:pPr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815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31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// Declareren event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event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PropertyChangedEventHandler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PropertyChanged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//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OnPropertyChanged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zorgt voor update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property in alle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bindings</a:t>
            </a:r>
            <a:endParaRPr lang="nl-B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OnPropertyChanged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propertyName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var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handler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PropertyChanged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handler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?.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Invoke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new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PropertyChangedEventArgs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propertyName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578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class Werknemers :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ObservableCollection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&lt;Werknemer&gt;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{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 Werknemers()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Add(new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Werknemer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Peeters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Jef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"Marketing"));</a:t>
            </a:r>
          </a:p>
          <a:p>
            <a:r>
              <a:rPr lang="nn-N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Add(new Werknemer("Verboven", "Anna", "Sales"));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(new Werknemer("De Winter", "Karen", "Marketing"));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(new Werknemer("Dierckx", "Daisy", "R&amp;D"));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Add(new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Werknemer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Aerts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Gert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"Sales"));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Add(new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Werknemer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Horemans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"Sam", "ICT"));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(new Werknemer("Somers", "Dirk", "Marketing"));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(new Werknemer("Geerts", "Tuur", "R&amp;D"));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(new Werknemer("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Vervloesem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"An", "Sales"));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(new Werknemer("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Berx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"Karl", "ICT"));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5726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CollectionViewSource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Source="{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StaticResource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lijstWerknemers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}" x:Key="lijstWerknemersAlfabetisch"  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IsLiveSortingRequested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="True"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IsLiveGroupingRequested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="True"&gt;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&lt;!--Sorteren op naam en automatische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refresh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dankzij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IsLiveSortingRequested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="True"--&gt;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CollectionViewSource.LiveSortingProperties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System:String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&gt;Naam&lt;/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System:String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CollectionViewSource.LiveSortingProperties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CollectionViewSource.SortDescriptions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componentModel:SortDescription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PropertyName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="Naam"/&gt;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CollectionViewSource.SortDescriptions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&lt;!--Groeperen per afdeling en automatische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refresh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dankzij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IsLiveGroupingRequested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="True"--&gt;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CollectionViewSource.LiveGroupingProperties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System:String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&gt;Afdeling&lt;/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System:String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CollectionViewSource.LiveGroupingProperties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CollectionViewSource.GroupDescriptions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PropertyGroupDescription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PropertyName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="Afdeling"/&gt;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CollectionViewSource.GroupDescriptions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CollectionViewSource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9793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ListBox.ItemTemplate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DataTemplate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&lt;!--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Concateneren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Naam en voornaam meest ideale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layout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multibinding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&lt;!--&lt;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StackPanel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Orientation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Horizontal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&lt;Label Content="{Binding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Path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=Naam}"/&gt;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&lt;Label Content="{Binding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Path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Voornaam}"/&gt;--&gt;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&lt;!--&lt;/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StackPanel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&gt;--&gt;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TextBlock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TextBlock.Text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MultiBinding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StringFormat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="{}{0} {1}"&gt;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&lt;Binding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Path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="Naam"/&gt;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&lt;Binding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Path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="Voornaam"/&gt;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&lt;/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MultiBinding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&lt;/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TextBlock.Text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&lt;/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TextBlock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DataTemplate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&lt;/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ListBox.ItemTemplate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9300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&lt;Label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Grid.Row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="0"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Grid.Column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="0" Content="Naam"/&gt;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TextBox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Grid.Row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="0"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Grid.Column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="1" 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="{Binding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Path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=Naam}" 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&lt;Label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Grid.Row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="1"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Grid.Column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="0" Content ="Voornaam"/&gt;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TextBox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Grid.Row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="1"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Grid.Column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="1"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="{Binding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Path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=Voornaam}" 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&lt;Label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Grid.Row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="2"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Grid.Column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="0" Content="Afdeling"/&gt;</a:t>
            </a:r>
          </a:p>
          <a:p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TextBox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Grid.Row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="2"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Grid.Column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="1"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="{Binding </a:t>
            </a:r>
            <a:r>
              <a:rPr lang="nl-BE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Path</a:t>
            </a:r>
            <a:r>
              <a:rPr lang="nl-B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=Afdeling}" /&gt;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969BB-5C90-4FE3-8189-5E7FDDB31780}" type="slidenum">
              <a:rPr lang="nl-BE" smtClean="0"/>
              <a:pPr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9343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hoe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nl-NL" dirty="0"/>
              <a:t>Klik om de stijl te bewerken</a:t>
            </a:r>
            <a:endParaRPr kumimoji="0" lang="en-US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l-NL" dirty="0"/>
              <a:t>Klik om het opmaakprofiel van de modelondertitel te bewerken</a:t>
            </a:r>
            <a:endParaRPr kumimoji="0" lang="en-US" dirty="0"/>
          </a:p>
        </p:txBody>
      </p:sp>
      <p:sp>
        <p:nvSpPr>
          <p:cNvPr id="28" name="Tijdelijke aanduiding voor datum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DD93711-A4C4-4BAD-83E2-1BE522A021A3}" type="datetimeFigureOut">
              <a:rPr lang="nl-BE" smtClean="0"/>
              <a:pPr/>
              <a:t>22/02/2017</a:t>
            </a:fld>
            <a:endParaRPr lang="nl-BE" dirty="0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29" name="Tijdelijke aanduiding voor dianumm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22/02/2017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DD93711-A4C4-4BAD-83E2-1BE522A021A3}" type="datetimeFigureOut">
              <a:rPr lang="nl-BE" smtClean="0"/>
              <a:pPr/>
              <a:t>22/02/2017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7" name="Rechthoe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22/02/2017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8" name="Tijdelijke aanduiding voor inhoud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7" name="Rechthoe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22/02/2017</a:t>
            </a:fld>
            <a:endParaRPr lang="nl-BE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nl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DD93711-A4C4-4BAD-83E2-1BE522A021A3}" type="datetimeFigureOut">
              <a:rPr lang="nl-BE" smtClean="0"/>
              <a:pPr/>
              <a:t>22/02/2017</a:t>
            </a:fld>
            <a:endParaRPr lang="nl-BE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1" name="Tijdelijke aanduiding voor inhoud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3" name="Tijdelijke aanduiding voor inhoud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DD93711-A4C4-4BAD-83E2-1BE522A021A3}" type="datetimeFigureOut">
              <a:rPr lang="nl-BE" smtClean="0"/>
              <a:pPr/>
              <a:t>22/02/2017</a:t>
            </a:fld>
            <a:endParaRPr lang="nl-BE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nl-BE"/>
          </a:p>
        </p:txBody>
      </p:sp>
      <p:sp>
        <p:nvSpPr>
          <p:cNvPr id="16" name="Tijdelijke aanduiding voor tekst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15" name="Tijdelijke aanduiding voor tekst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22/02/2017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22/02/2017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3711-A4C4-4BAD-83E2-1BE522A021A3}" type="datetimeFigureOut">
              <a:rPr lang="nl-BE" smtClean="0"/>
              <a:pPr/>
              <a:t>22/02/2017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nl-NL"/>
              <a:t>Klik om de modelstijlen te bewerken</a:t>
            </a:r>
          </a:p>
          <a:p>
            <a:pPr lvl="1" eaLnBrk="1" latinLnBrk="0" hangingPunct="1"/>
            <a:r>
              <a:rPr lang="nl-NL"/>
              <a:t>Tweede niveau</a:t>
            </a:r>
          </a:p>
          <a:p>
            <a:pPr lvl="2" eaLnBrk="1" latinLnBrk="0" hangingPunct="1"/>
            <a:r>
              <a:rPr lang="nl-NL"/>
              <a:t>Derde niveau</a:t>
            </a:r>
          </a:p>
          <a:p>
            <a:pPr lvl="3" eaLnBrk="1" latinLnBrk="0" hangingPunct="1"/>
            <a:r>
              <a:rPr lang="nl-NL"/>
              <a:t>Vierde niveau</a:t>
            </a:r>
          </a:p>
          <a:p>
            <a:pPr lvl="4" eaLnBrk="1" latinLnBrk="0" hangingPunct="1"/>
            <a:r>
              <a:rPr lang="nl-NL"/>
              <a:t>Vijfde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nl-NL"/>
              <a:t>Klik om de modelstijlen te bewerken</a:t>
            </a:r>
          </a:p>
        </p:txBody>
      </p:sp>
      <p:sp>
        <p:nvSpPr>
          <p:cNvPr id="8" name="Rechthoe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hoe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nl-NL"/>
              <a:t>Klik om de stijl te bewerken</a:t>
            </a:r>
            <a:endParaRPr kumimoji="0" lang="en-US"/>
          </a:p>
        </p:txBody>
      </p:sp>
      <p:sp>
        <p:nvSpPr>
          <p:cNvPr id="11" name="Rechthoe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DD93711-A4C4-4BAD-83E2-1BE522A021A3}" type="datetimeFigureOut">
              <a:rPr lang="nl-BE" smtClean="0"/>
              <a:pPr/>
              <a:t>22/02/2017</a:t>
            </a:fld>
            <a:endParaRPr lang="nl-BE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l-NL"/>
              <a:t>Klik op het pictogram als u een afbeelding wilt toevoegen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jdelijke aanduiding voor titel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nl-NL" dirty="0"/>
              <a:t>Klik om de stijl te bewerken</a:t>
            </a:r>
            <a:endParaRPr kumimoji="0" lang="en-US" dirty="0"/>
          </a:p>
        </p:txBody>
      </p:sp>
      <p:sp>
        <p:nvSpPr>
          <p:cNvPr id="13" name="Tijdelijke aanduiding voor tekst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l-NL" dirty="0"/>
              <a:t>Klik om de modelstijlen te bewerken</a:t>
            </a:r>
          </a:p>
          <a:p>
            <a:pPr lvl="1" eaLnBrk="1" latinLnBrk="0" hangingPunct="1"/>
            <a:r>
              <a:rPr kumimoji="0" lang="nl-NL" dirty="0"/>
              <a:t>Tweede niveau</a:t>
            </a:r>
          </a:p>
          <a:p>
            <a:pPr lvl="2" eaLnBrk="1" latinLnBrk="0" hangingPunct="1"/>
            <a:r>
              <a:rPr kumimoji="0" lang="nl-NL" dirty="0"/>
              <a:t>Derde niveau</a:t>
            </a:r>
          </a:p>
          <a:p>
            <a:pPr lvl="3" eaLnBrk="1" latinLnBrk="0" hangingPunct="1"/>
            <a:r>
              <a:rPr kumimoji="0" lang="nl-NL" dirty="0"/>
              <a:t>Vierde niveau</a:t>
            </a:r>
          </a:p>
          <a:p>
            <a:pPr lvl="4" eaLnBrk="1" latinLnBrk="0" hangingPunct="1"/>
            <a:r>
              <a:rPr kumimoji="0" lang="nl-NL" dirty="0"/>
              <a:t>Vijfde niveau</a:t>
            </a:r>
            <a:endParaRPr kumimoji="0" lang="en-US" dirty="0"/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DD93711-A4C4-4BAD-83E2-1BE522A021A3}" type="datetimeFigureOut">
              <a:rPr lang="nl-BE" smtClean="0"/>
              <a:pPr/>
              <a:t>22/02/2017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Rechthoe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hoe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hoe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Tijdelijke aanduiding voor dianumm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6FEFAE6-6B36-4D45-A42A-F4FAD723F4BE}" type="slidenum">
              <a:rPr lang="nl-BE" smtClean="0"/>
              <a:pPr/>
              <a:t>‹nr.›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653375.asp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WPF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Databinding</a:t>
            </a:r>
          </a:p>
        </p:txBody>
      </p:sp>
      <p:sp>
        <p:nvSpPr>
          <p:cNvPr id="4" name="Rechthoek 3"/>
          <p:cNvSpPr/>
          <p:nvPr/>
        </p:nvSpPr>
        <p:spPr>
          <a:xfrm>
            <a:off x="142844" y="6215082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latin typeface="Verdana" pitchFamily="34" charset="0"/>
                <a:ea typeface="Verdana" pitchFamily="34" charset="0"/>
                <a:cs typeface="Verdana" pitchFamily="34" charset="0"/>
              </a:rPr>
              <a:t>Les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 </a:t>
            </a:r>
            <a:r>
              <a:rPr lang="nl-BE" dirty="0" err="1"/>
              <a:t>Werknemer.cs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BE" dirty="0"/>
              <a:t>Een </a:t>
            </a:r>
            <a:r>
              <a:rPr lang="nl-BE" dirty="0" err="1"/>
              <a:t>ObservableCollection</a:t>
            </a:r>
            <a:r>
              <a:rPr lang="nl-BE" dirty="0"/>
              <a:t> heeft dezelfde werking als een generieke List&lt;T&gt;. </a:t>
            </a:r>
          </a:p>
          <a:p>
            <a:r>
              <a:rPr lang="nl-BE" dirty="0"/>
              <a:t>Het voordeel is echter dat een </a:t>
            </a:r>
            <a:r>
              <a:rPr lang="nl-BE" dirty="0" err="1"/>
              <a:t>ObservableCollection</a:t>
            </a:r>
            <a:r>
              <a:rPr lang="nl-BE" dirty="0"/>
              <a:t> gebonden UI-elementen automatisch op de hoogte brengt als er items</a:t>
            </a:r>
          </a:p>
          <a:p>
            <a:pPr lvl="1"/>
            <a:r>
              <a:rPr lang="nl-BE" dirty="0"/>
              <a:t>in de lijst gewijzigd worden,</a:t>
            </a:r>
          </a:p>
          <a:p>
            <a:pPr lvl="1"/>
            <a:r>
              <a:rPr lang="nl-BE" dirty="0"/>
              <a:t>aan de lijst toegevoegd worden,</a:t>
            </a:r>
          </a:p>
          <a:p>
            <a:pPr lvl="1"/>
            <a:r>
              <a:rPr lang="nl-BE" dirty="0"/>
              <a:t>of uit de lijst verwijderd worden. </a:t>
            </a:r>
          </a:p>
          <a:p>
            <a:r>
              <a:rPr lang="en-US" dirty="0" err="1"/>
              <a:t>Bij</a:t>
            </a:r>
            <a:r>
              <a:rPr lang="en-US" dirty="0"/>
              <a:t> binding met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ObservableCollection</a:t>
            </a:r>
            <a:r>
              <a:rPr lang="en-US" dirty="0"/>
              <a:t>, </a:t>
            </a:r>
            <a:r>
              <a:rPr lang="en-US" dirty="0" err="1"/>
              <a:t>voegt</a:t>
            </a:r>
            <a:r>
              <a:rPr lang="en-US" dirty="0"/>
              <a:t> WPF </a:t>
            </a:r>
            <a:r>
              <a:rPr lang="en-US" dirty="0" err="1"/>
              <a:t>automatisch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>
                <a:hlinkClick r:id="rId2"/>
              </a:rPr>
              <a:t>CollectionChanged</a:t>
            </a:r>
            <a:r>
              <a:rPr lang="en-US" dirty="0"/>
              <a:t> event handler toe </a:t>
            </a:r>
            <a:r>
              <a:rPr lang="en-US" dirty="0" err="1"/>
              <a:t>aan</a:t>
            </a:r>
            <a:r>
              <a:rPr lang="en-US" dirty="0"/>
              <a:t> de </a:t>
            </a:r>
            <a:r>
              <a:rPr lang="en-US" dirty="0" err="1"/>
              <a:t>ObservableCollecions</a:t>
            </a:r>
            <a:r>
              <a:rPr lang="en-US" dirty="0"/>
              <a:t> events.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81315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MainWindow.xaml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Instellen van de databinding resources geldig voor het volledige </a:t>
            </a:r>
            <a:r>
              <a:rPr lang="nl-BE" dirty="0" err="1"/>
              <a:t>window</a:t>
            </a:r>
            <a:endParaRPr lang="nl-BE" dirty="0"/>
          </a:p>
          <a:p>
            <a:r>
              <a:rPr lang="nl-BE" dirty="0"/>
              <a:t>Alle data worden opgehaald uit de klasse Werknemers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789040"/>
            <a:ext cx="6264696" cy="63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97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CollectionViewSource</a:t>
            </a:r>
            <a:r>
              <a:rPr lang="nl-BE" dirty="0"/>
              <a:t>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4495800"/>
          </a:xfrm>
        </p:spPr>
        <p:txBody>
          <a:bodyPr>
            <a:normAutofit/>
          </a:bodyPr>
          <a:lstStyle/>
          <a:p>
            <a:r>
              <a:rPr lang="nl-BE" sz="2800" dirty="0"/>
              <a:t>Om de opgehaalde data voor binding te sorteren en groeperen maak je gebruik van een </a:t>
            </a:r>
            <a:r>
              <a:rPr lang="nl-BE" sz="2800" dirty="0" err="1"/>
              <a:t>CollectionViewSource</a:t>
            </a:r>
            <a:endParaRPr lang="nl-BE" sz="2800" dirty="0"/>
          </a:p>
          <a:p>
            <a:pPr lvl="1"/>
            <a:r>
              <a:rPr lang="nl-BE" sz="2000" dirty="0"/>
              <a:t>Sorteren via &lt;</a:t>
            </a:r>
            <a:r>
              <a:rPr lang="nl-BE" sz="2000" dirty="0" err="1"/>
              <a:t>SortDescriptions</a:t>
            </a:r>
            <a:r>
              <a:rPr lang="nl-BE" sz="2000" dirty="0"/>
              <a:t>&gt;</a:t>
            </a:r>
          </a:p>
          <a:p>
            <a:pPr lvl="1"/>
            <a:r>
              <a:rPr lang="nl-BE" sz="2000" dirty="0"/>
              <a:t>Direct sorteren bij wijzigingen via &lt;</a:t>
            </a:r>
            <a:r>
              <a:rPr lang="nl-BE" sz="2000" dirty="0" err="1"/>
              <a:t>LiveSortingProperties</a:t>
            </a:r>
            <a:r>
              <a:rPr lang="nl-BE" sz="2000" dirty="0"/>
              <a:t>&gt; 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70" y="3933056"/>
            <a:ext cx="8823026" cy="246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83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CollectionViewSource</a:t>
            </a:r>
            <a:r>
              <a:rPr lang="nl-BE" dirty="0"/>
              <a:t>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95856" cy="4495800"/>
          </a:xfrm>
        </p:spPr>
        <p:txBody>
          <a:bodyPr>
            <a:normAutofit/>
          </a:bodyPr>
          <a:lstStyle/>
          <a:p>
            <a:r>
              <a:rPr lang="nl-BE" sz="2800" dirty="0"/>
              <a:t>Om de opgehaalde data voor binding te sorteren en groeperen maak je gebruik van een </a:t>
            </a:r>
            <a:r>
              <a:rPr lang="nl-BE" sz="2800" dirty="0" err="1"/>
              <a:t>CollectionViewSource</a:t>
            </a:r>
            <a:endParaRPr lang="nl-BE" sz="2800" dirty="0"/>
          </a:p>
          <a:p>
            <a:pPr lvl="1"/>
            <a:r>
              <a:rPr lang="nl-BE" sz="2000" dirty="0"/>
              <a:t>Groeperen via &lt;</a:t>
            </a:r>
            <a:r>
              <a:rPr lang="nl-BE" sz="2000" dirty="0" err="1"/>
              <a:t>GroupDescriptions</a:t>
            </a:r>
            <a:r>
              <a:rPr lang="nl-BE" sz="2000" dirty="0"/>
              <a:t>&gt;</a:t>
            </a:r>
          </a:p>
          <a:p>
            <a:pPr lvl="1"/>
            <a:r>
              <a:rPr lang="nl-BE" sz="2000" dirty="0"/>
              <a:t>Hergroeperen bij wijzigingen via &lt;</a:t>
            </a:r>
            <a:r>
              <a:rPr lang="nl-BE" sz="2000" dirty="0" err="1"/>
              <a:t>LiveGroupingProperties</a:t>
            </a:r>
            <a:r>
              <a:rPr lang="nl-BE" sz="2000" dirty="0"/>
              <a:t>&gt; 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18" y="4077072"/>
            <a:ext cx="8874386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84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Instellen </a:t>
            </a:r>
            <a:r>
              <a:rPr lang="nl-BE" dirty="0" err="1"/>
              <a:t>DataContext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err="1"/>
              <a:t>DataContext</a:t>
            </a:r>
            <a:r>
              <a:rPr lang="nl-BE" dirty="0"/>
              <a:t> wordt ingesteld op zo hoog mogelijk niveau in de </a:t>
            </a:r>
            <a:r>
              <a:rPr lang="nl-BE" dirty="0" err="1"/>
              <a:t>wpf</a:t>
            </a:r>
            <a:r>
              <a:rPr lang="nl-BE" dirty="0"/>
              <a:t>-boomstructuur</a:t>
            </a:r>
            <a:br>
              <a:rPr lang="nl-BE" dirty="0"/>
            </a:br>
            <a:endParaRPr lang="nl-BE" dirty="0"/>
          </a:p>
          <a:p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/>
              <a:t>op niveau &lt;</a:t>
            </a:r>
            <a:r>
              <a:rPr lang="nl-BE" dirty="0" err="1"/>
              <a:t>DockPanel</a:t>
            </a:r>
            <a:r>
              <a:rPr lang="nl-BE" dirty="0"/>
              <a:t>&gt;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276" y="2636912"/>
            <a:ext cx="3044724" cy="157125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24156"/>
            <a:ext cx="9157569" cy="30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26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Binding </a:t>
            </a:r>
            <a:r>
              <a:rPr lang="nl-BE" dirty="0" err="1"/>
              <a:t>ListBox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2204864"/>
            <a:ext cx="8153400" cy="3891136"/>
          </a:xfrm>
        </p:spPr>
        <p:txBody>
          <a:bodyPr>
            <a:normAutofit/>
          </a:bodyPr>
          <a:lstStyle/>
          <a:p>
            <a:r>
              <a:rPr lang="nl-BE" dirty="0"/>
              <a:t>Binding van </a:t>
            </a:r>
            <a:r>
              <a:rPr lang="nl-BE" dirty="0" err="1"/>
              <a:t>DockPanel</a:t>
            </a:r>
            <a:r>
              <a:rPr lang="nl-BE" dirty="0"/>
              <a:t> wordt overgenomen</a:t>
            </a:r>
          </a:p>
          <a:p>
            <a:r>
              <a:rPr lang="nl-BE" dirty="0" err="1"/>
              <a:t>IsSynchronizedWithCurrentItem</a:t>
            </a:r>
            <a:r>
              <a:rPr lang="nl-BE" dirty="0"/>
              <a:t> zorgt ervoor dat altijd het </a:t>
            </a:r>
            <a:r>
              <a:rPr lang="nl-BE" dirty="0" err="1"/>
              <a:t>CurrentItem</a:t>
            </a:r>
            <a:r>
              <a:rPr lang="nl-BE" dirty="0"/>
              <a:t> van de werknemerscollectie geselecteerd is.</a:t>
            </a:r>
          </a:p>
          <a:p>
            <a:r>
              <a:rPr lang="nl-BE" dirty="0"/>
              <a:t>De gebonden </a:t>
            </a:r>
            <a:r>
              <a:rPr lang="nl-BE" dirty="0" err="1"/>
              <a:t>ListBox</a:t>
            </a:r>
            <a:r>
              <a:rPr lang="nl-BE" dirty="0"/>
              <a:t> toont dan werknemer-objecten conform de </a:t>
            </a:r>
            <a:r>
              <a:rPr lang="nl-BE" dirty="0" err="1"/>
              <a:t>ToString</a:t>
            </a:r>
            <a:r>
              <a:rPr lang="nl-BE" dirty="0"/>
              <a:t>()-methode.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00808"/>
            <a:ext cx="8911595" cy="32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76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Binding </a:t>
            </a:r>
            <a:r>
              <a:rPr lang="nl-BE" dirty="0" err="1"/>
              <a:t>ListBox</a:t>
            </a:r>
            <a:r>
              <a:rPr lang="nl-BE" dirty="0"/>
              <a:t> item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Wil je een andere opmaak voor de items dan </a:t>
            </a:r>
            <a:r>
              <a:rPr lang="nl-BE" dirty="0" err="1"/>
              <a:t>ToString</a:t>
            </a:r>
            <a:r>
              <a:rPr lang="nl-BE" dirty="0"/>
              <a:t>() kan je deze zelf instellen via een &lt;</a:t>
            </a:r>
            <a:r>
              <a:rPr lang="nl-BE" dirty="0" err="1"/>
              <a:t>ListBox.ItemTemplate</a:t>
            </a:r>
            <a:r>
              <a:rPr lang="nl-BE" dirty="0"/>
              <a:t>&gt; </a:t>
            </a:r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140968"/>
            <a:ext cx="7128792" cy="355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58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Binding </a:t>
            </a:r>
            <a:r>
              <a:rPr lang="nl-BE" dirty="0" err="1"/>
              <a:t>TextBox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err="1"/>
              <a:t>Text</a:t>
            </a:r>
            <a:r>
              <a:rPr lang="nl-BE" dirty="0"/>
              <a:t>-property tekstvakken wordt gebonden aan de bijhorende </a:t>
            </a:r>
            <a:r>
              <a:rPr lang="nl-BE" dirty="0" err="1"/>
              <a:t>properties</a:t>
            </a:r>
            <a:r>
              <a:rPr lang="nl-BE" dirty="0"/>
              <a:t> van het </a:t>
            </a:r>
            <a:r>
              <a:rPr lang="nl-BE" dirty="0" err="1"/>
              <a:t>CurrentItem</a:t>
            </a:r>
            <a:r>
              <a:rPr lang="nl-BE" dirty="0"/>
              <a:t> (Werknemer)-object.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645024"/>
            <a:ext cx="7566064" cy="152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40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Binding </a:t>
            </a:r>
            <a:r>
              <a:rPr lang="nl-BE" dirty="0" err="1"/>
              <a:t>TextBox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Bij wijzigen van de afdeling van een werknemer, wordt</a:t>
            </a:r>
          </a:p>
          <a:p>
            <a:pPr lvl="1"/>
            <a:r>
              <a:rPr lang="nl-BE" dirty="0"/>
              <a:t>het </a:t>
            </a:r>
            <a:r>
              <a:rPr lang="nl-BE" dirty="0" err="1"/>
              <a:t>InotifyPropertyChanged</a:t>
            </a:r>
            <a:r>
              <a:rPr lang="nl-BE" dirty="0"/>
              <a:t>-event van de property Afdeling afgevuurd,</a:t>
            </a:r>
          </a:p>
          <a:p>
            <a:pPr lvl="1"/>
            <a:r>
              <a:rPr lang="nl-BE" dirty="0"/>
              <a:t>de </a:t>
            </a:r>
            <a:r>
              <a:rPr lang="nl-BE" dirty="0" err="1"/>
              <a:t>ObservableCollection</a:t>
            </a:r>
            <a:r>
              <a:rPr lang="nl-BE" dirty="0"/>
              <a:t> Werknemers automatisch van de wijziging op de hoogte gebracht.</a:t>
            </a:r>
          </a:p>
          <a:p>
            <a:r>
              <a:rPr lang="nl-BE" dirty="0"/>
              <a:t>Resultaat:</a:t>
            </a:r>
          </a:p>
          <a:p>
            <a:pPr lvl="1"/>
            <a:r>
              <a:rPr lang="nl-BE" dirty="0"/>
              <a:t>De gebonden </a:t>
            </a:r>
            <a:r>
              <a:rPr lang="nl-BE" dirty="0" err="1"/>
              <a:t>ListBox</a:t>
            </a:r>
            <a:r>
              <a:rPr lang="nl-BE" dirty="0"/>
              <a:t> met </a:t>
            </a:r>
            <a:r>
              <a:rPr lang="nl-BE" dirty="0" err="1"/>
              <a:t>LiveGroupingIsRequested</a:t>
            </a:r>
            <a:r>
              <a:rPr lang="nl-BE" dirty="0"/>
              <a:t> op True past automatisch de gebonden waarde en de groepering aan.</a:t>
            </a:r>
          </a:p>
        </p:txBody>
      </p:sp>
    </p:spTree>
    <p:extLst>
      <p:ext uri="{BB962C8B-B14F-4D97-AF65-F5344CB8AC3E}">
        <p14:creationId xmlns:p14="http://schemas.microsoft.com/office/powerpoint/2010/main" val="3178358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 de slag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Uitwerken voorbeeld uit presentatie</a:t>
            </a:r>
          </a:p>
          <a:p>
            <a:pPr lvl="1"/>
            <a:r>
              <a:rPr lang="nl-BE" dirty="0"/>
              <a:t>Code staat telkens in notitieruimte slides</a:t>
            </a:r>
          </a:p>
          <a:p>
            <a:r>
              <a:rPr lang="nl-BE" dirty="0"/>
              <a:t>Oefening Overzicht orders</a:t>
            </a:r>
          </a:p>
        </p:txBody>
      </p:sp>
    </p:spTree>
    <p:extLst>
      <p:ext uri="{BB962C8B-B14F-4D97-AF65-F5344CB8AC3E}">
        <p14:creationId xmlns:p14="http://schemas.microsoft.com/office/powerpoint/2010/main" val="206664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Doel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Werknemers tonen per afdeling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348880"/>
            <a:ext cx="4799856" cy="3629891"/>
          </a:xfrm>
          <a:prstGeom prst="rect">
            <a:avLst/>
          </a:prstGeom>
        </p:spPr>
      </p:pic>
      <p:cxnSp>
        <p:nvCxnSpPr>
          <p:cNvPr id="7" name="Rechte verbindingslijn met pijl 6"/>
          <p:cNvCxnSpPr/>
          <p:nvPr/>
        </p:nvCxnSpPr>
        <p:spPr>
          <a:xfrm flipV="1">
            <a:off x="5076056" y="4616350"/>
            <a:ext cx="62230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5698360" y="2456110"/>
            <a:ext cx="3482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Gegevens kunnen gewijzigd worden. Voorbeeld na wijzigen afdeling van Sales naar ICT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 rotWithShape="1">
          <a:blip r:embed="rId3"/>
          <a:srcRect r="35509"/>
          <a:stretch/>
        </p:blipFill>
        <p:spPr>
          <a:xfrm>
            <a:off x="5762618" y="3405393"/>
            <a:ext cx="3108957" cy="3088183"/>
          </a:xfrm>
          <a:prstGeom prst="rect">
            <a:avLst/>
          </a:prstGeom>
        </p:spPr>
      </p:pic>
      <p:sp>
        <p:nvSpPr>
          <p:cNvPr id="13" name="Rechthoek 12"/>
          <p:cNvSpPr/>
          <p:nvPr/>
        </p:nvSpPr>
        <p:spPr>
          <a:xfrm>
            <a:off x="5850892" y="4711841"/>
            <a:ext cx="648072" cy="1314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hthoek 13"/>
          <p:cNvSpPr/>
          <p:nvPr/>
        </p:nvSpPr>
        <p:spPr>
          <a:xfrm>
            <a:off x="827584" y="3284985"/>
            <a:ext cx="864096" cy="160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643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Doel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/>
              <a:t>Alles wordt uitgewerkt met databinding.</a:t>
            </a:r>
          </a:p>
          <a:p>
            <a:r>
              <a:rPr lang="nl-BE" dirty="0"/>
              <a:t>De </a:t>
            </a:r>
            <a:r>
              <a:rPr lang="nl-BE" dirty="0" err="1"/>
              <a:t>codebehind</a:t>
            </a:r>
            <a:r>
              <a:rPr lang="nl-BE" dirty="0"/>
              <a:t>-file blijft leeg.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852936"/>
            <a:ext cx="4752528" cy="363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OverzichtWerknemers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sz="3200" dirty="0"/>
              <a:t>File Open/Project /</a:t>
            </a:r>
            <a:r>
              <a:rPr lang="nl-BE" sz="3200" dirty="0" err="1"/>
              <a:t>OverzichtWerknemers</a:t>
            </a:r>
            <a:endParaRPr lang="nl-BE" sz="3200" dirty="0"/>
          </a:p>
          <a:p>
            <a:endParaRPr lang="nl-BE" sz="3200" dirty="0"/>
          </a:p>
          <a:p>
            <a:endParaRPr lang="nl-BE" sz="3200" dirty="0"/>
          </a:p>
          <a:p>
            <a:pPr marL="0" indent="0">
              <a:buNone/>
            </a:pPr>
            <a:endParaRPr lang="nl-BE" sz="3200" dirty="0"/>
          </a:p>
          <a:p>
            <a:endParaRPr lang="nl-BE" sz="3200" dirty="0"/>
          </a:p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068959"/>
            <a:ext cx="4608512" cy="316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Basis </a:t>
            </a:r>
            <a:r>
              <a:rPr lang="nl-BE" dirty="0" err="1"/>
              <a:t>MainWindow.xaml</a:t>
            </a:r>
            <a:r>
              <a:rPr lang="nl-BE" dirty="0"/>
              <a:t>	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4495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BE" dirty="0"/>
              <a:t>&lt;</a:t>
            </a:r>
            <a:r>
              <a:rPr lang="nl-BE" dirty="0" err="1"/>
              <a:t>DockPanel</a:t>
            </a:r>
            <a:r>
              <a:rPr lang="nl-BE" dirty="0"/>
              <a:t>&gt;</a:t>
            </a:r>
          </a:p>
          <a:p>
            <a:pPr marL="365760" lvl="1" indent="0">
              <a:buNone/>
            </a:pPr>
            <a:r>
              <a:rPr lang="nl-BE" dirty="0"/>
              <a:t>&lt;</a:t>
            </a:r>
            <a:r>
              <a:rPr lang="nl-BE" dirty="0" err="1"/>
              <a:t>TextBlock</a:t>
            </a:r>
            <a:r>
              <a:rPr lang="nl-BE" dirty="0"/>
              <a:t>/&gt;</a:t>
            </a:r>
          </a:p>
          <a:p>
            <a:pPr marL="365760" lvl="1" indent="0">
              <a:buNone/>
            </a:pPr>
            <a:r>
              <a:rPr lang="nl-BE" dirty="0"/>
              <a:t>&lt;</a:t>
            </a:r>
            <a:r>
              <a:rPr lang="nl-BE" dirty="0" err="1"/>
              <a:t>ListBox</a:t>
            </a:r>
            <a:r>
              <a:rPr lang="nl-BE" dirty="0"/>
              <a:t>/&gt;</a:t>
            </a:r>
          </a:p>
          <a:p>
            <a:pPr marL="365760" lvl="1" indent="0">
              <a:buNone/>
            </a:pPr>
            <a:r>
              <a:rPr lang="nl-BE" dirty="0"/>
              <a:t>&lt;Border&gt;</a:t>
            </a:r>
          </a:p>
          <a:p>
            <a:pPr marL="685800" lvl="2" indent="0">
              <a:buNone/>
            </a:pPr>
            <a:r>
              <a:rPr lang="nl-BE" dirty="0"/>
              <a:t>&lt;</a:t>
            </a:r>
            <a:r>
              <a:rPr lang="nl-BE" dirty="0" err="1"/>
              <a:t>Grid</a:t>
            </a:r>
            <a:r>
              <a:rPr lang="nl-BE" dirty="0"/>
              <a:t>&gt;</a:t>
            </a:r>
          </a:p>
          <a:p>
            <a:pPr marL="1143000" lvl="3" indent="0">
              <a:buNone/>
            </a:pPr>
            <a:r>
              <a:rPr lang="nl-BE" dirty="0"/>
              <a:t>&lt;Label </a:t>
            </a:r>
            <a:r>
              <a:rPr lang="nl-BE" dirty="0" err="1"/>
              <a:t>Grid.Row</a:t>
            </a:r>
            <a:r>
              <a:rPr lang="nl-BE" dirty="0"/>
              <a:t>="0" </a:t>
            </a:r>
            <a:r>
              <a:rPr lang="nl-BE" dirty="0" err="1"/>
              <a:t>Grid.Column</a:t>
            </a:r>
            <a:r>
              <a:rPr lang="nl-BE" dirty="0"/>
              <a:t>="0" Content="Naam"/&gt;</a:t>
            </a:r>
          </a:p>
          <a:p>
            <a:pPr marL="1143000" lvl="3" indent="0">
              <a:buNone/>
            </a:pPr>
            <a:r>
              <a:rPr lang="nl-BE" dirty="0"/>
              <a:t>&lt;</a:t>
            </a:r>
            <a:r>
              <a:rPr lang="nl-BE" dirty="0" err="1"/>
              <a:t>TextBox</a:t>
            </a:r>
            <a:r>
              <a:rPr lang="nl-BE" dirty="0"/>
              <a:t> </a:t>
            </a:r>
            <a:r>
              <a:rPr lang="nl-BE" dirty="0" err="1"/>
              <a:t>Grid.Row</a:t>
            </a:r>
            <a:r>
              <a:rPr lang="nl-BE" dirty="0"/>
              <a:t>="0" </a:t>
            </a:r>
            <a:r>
              <a:rPr lang="nl-BE" dirty="0" err="1"/>
              <a:t>Grid.Column</a:t>
            </a:r>
            <a:r>
              <a:rPr lang="nl-BE" dirty="0"/>
              <a:t>="1"  /&gt;</a:t>
            </a:r>
          </a:p>
          <a:p>
            <a:pPr marL="1143000" lvl="3" indent="0">
              <a:buNone/>
            </a:pPr>
            <a:r>
              <a:rPr lang="nl-BE" dirty="0"/>
              <a:t>&lt;Label </a:t>
            </a:r>
            <a:r>
              <a:rPr lang="nl-BE" dirty="0" err="1"/>
              <a:t>Grid.Row</a:t>
            </a:r>
            <a:r>
              <a:rPr lang="nl-BE" dirty="0"/>
              <a:t>="1" </a:t>
            </a:r>
            <a:r>
              <a:rPr lang="nl-BE" dirty="0" err="1"/>
              <a:t>Grid.Column</a:t>
            </a:r>
            <a:r>
              <a:rPr lang="nl-BE" dirty="0"/>
              <a:t>="0" Content ="Voornaam"/&gt;</a:t>
            </a:r>
          </a:p>
          <a:p>
            <a:pPr marL="1143000" lvl="3" indent="0">
              <a:buNone/>
            </a:pPr>
            <a:r>
              <a:rPr lang="nl-BE" dirty="0"/>
              <a:t>&lt;</a:t>
            </a:r>
            <a:r>
              <a:rPr lang="nl-BE" dirty="0" err="1"/>
              <a:t>TextBox</a:t>
            </a:r>
            <a:r>
              <a:rPr lang="nl-BE" dirty="0"/>
              <a:t> </a:t>
            </a:r>
            <a:r>
              <a:rPr lang="nl-BE" dirty="0" err="1"/>
              <a:t>Grid.Row</a:t>
            </a:r>
            <a:r>
              <a:rPr lang="nl-BE" dirty="0"/>
              <a:t>="1" </a:t>
            </a:r>
            <a:r>
              <a:rPr lang="nl-BE" dirty="0" err="1"/>
              <a:t>Grid.Column</a:t>
            </a:r>
            <a:r>
              <a:rPr lang="nl-BE" dirty="0"/>
              <a:t>="1" /&gt;</a:t>
            </a:r>
          </a:p>
          <a:p>
            <a:pPr marL="1143000" lvl="3" indent="0">
              <a:buNone/>
            </a:pPr>
            <a:r>
              <a:rPr lang="nl-BE" dirty="0"/>
              <a:t>&lt;Label </a:t>
            </a:r>
            <a:r>
              <a:rPr lang="nl-BE" dirty="0" err="1"/>
              <a:t>Grid.Row</a:t>
            </a:r>
            <a:r>
              <a:rPr lang="nl-BE" dirty="0"/>
              <a:t>="2" </a:t>
            </a:r>
            <a:r>
              <a:rPr lang="nl-BE" dirty="0" err="1"/>
              <a:t>Grid.Column</a:t>
            </a:r>
            <a:r>
              <a:rPr lang="nl-BE" dirty="0"/>
              <a:t>="0" Content="Afdeling"/&gt;</a:t>
            </a:r>
          </a:p>
          <a:p>
            <a:pPr marL="1143000" lvl="3" indent="0">
              <a:buNone/>
            </a:pPr>
            <a:r>
              <a:rPr lang="nl-BE" dirty="0"/>
              <a:t>&lt;</a:t>
            </a:r>
            <a:r>
              <a:rPr lang="nl-BE" dirty="0" err="1"/>
              <a:t>TextBox</a:t>
            </a:r>
            <a:r>
              <a:rPr lang="nl-BE" dirty="0"/>
              <a:t> </a:t>
            </a:r>
            <a:r>
              <a:rPr lang="nl-BE" dirty="0" err="1"/>
              <a:t>Grid.Row</a:t>
            </a:r>
            <a:r>
              <a:rPr lang="nl-BE" dirty="0"/>
              <a:t>="2" </a:t>
            </a:r>
            <a:r>
              <a:rPr lang="nl-BE" dirty="0" err="1"/>
              <a:t>Grid.Column</a:t>
            </a:r>
            <a:r>
              <a:rPr lang="nl-BE" dirty="0"/>
              <a:t>="1" /&gt;</a:t>
            </a:r>
          </a:p>
          <a:p>
            <a:pPr marL="685800" lvl="2" indent="0">
              <a:buNone/>
            </a:pPr>
            <a:r>
              <a:rPr lang="nl-BE" dirty="0"/>
              <a:t> &lt;/</a:t>
            </a:r>
            <a:r>
              <a:rPr lang="nl-BE" dirty="0" err="1"/>
              <a:t>Grid</a:t>
            </a:r>
            <a:r>
              <a:rPr lang="nl-BE" dirty="0"/>
              <a:t>&gt;</a:t>
            </a:r>
          </a:p>
          <a:p>
            <a:pPr marL="365760" lvl="1" indent="0">
              <a:buNone/>
            </a:pPr>
            <a:r>
              <a:rPr lang="nl-BE" dirty="0"/>
              <a:t> &lt;/Border&gt;</a:t>
            </a:r>
          </a:p>
          <a:p>
            <a:pPr marL="0" indent="0">
              <a:buNone/>
            </a:pPr>
            <a:r>
              <a:rPr lang="nl-BE" dirty="0"/>
              <a:t>&lt;/</a:t>
            </a:r>
            <a:r>
              <a:rPr lang="nl-BE" dirty="0" err="1"/>
              <a:t>DockPanel</a:t>
            </a:r>
            <a:r>
              <a:rPr lang="nl-BE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2865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 </a:t>
            </a:r>
            <a:r>
              <a:rPr lang="nl-BE" dirty="0" err="1"/>
              <a:t>Werknemer.cs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err="1"/>
              <a:t>Encapsulated</a:t>
            </a:r>
            <a:r>
              <a:rPr lang="nl-BE" dirty="0"/>
              <a:t> </a:t>
            </a:r>
            <a:r>
              <a:rPr lang="nl-BE" dirty="0" err="1"/>
              <a:t>properties</a:t>
            </a:r>
            <a:r>
              <a:rPr lang="nl-BE" dirty="0"/>
              <a:t> naam, voornaam en afdeling</a:t>
            </a:r>
          </a:p>
          <a:p>
            <a:r>
              <a:rPr lang="nl-BE" dirty="0" err="1"/>
              <a:t>Constructor</a:t>
            </a:r>
            <a:r>
              <a:rPr lang="nl-BE" dirty="0"/>
              <a:t> </a:t>
            </a:r>
          </a:p>
          <a:p>
            <a:r>
              <a:rPr lang="nl-BE" dirty="0" err="1"/>
              <a:t>Override</a:t>
            </a:r>
            <a:r>
              <a:rPr lang="nl-BE" dirty="0"/>
              <a:t> van de </a:t>
            </a:r>
            <a:r>
              <a:rPr lang="nl-BE" dirty="0" err="1"/>
              <a:t>ToString</a:t>
            </a:r>
            <a:r>
              <a:rPr lang="nl-BE" dirty="0"/>
              <a:t>()-methode</a:t>
            </a:r>
          </a:p>
          <a:p>
            <a:endParaRPr lang="nl-BE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717032"/>
            <a:ext cx="6120680" cy="309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20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 </a:t>
            </a:r>
            <a:r>
              <a:rPr lang="nl-BE" dirty="0" err="1"/>
              <a:t>Werknemer.cs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BE" dirty="0"/>
              <a:t>Bijzonder aan deze klasse is dat deze de interface </a:t>
            </a:r>
            <a:r>
              <a:rPr lang="nl-BE" dirty="0" err="1"/>
              <a:t>INotifyPropertyChanged</a:t>
            </a:r>
            <a:r>
              <a:rPr lang="nl-BE" dirty="0"/>
              <a:t> implementeert.</a:t>
            </a:r>
          </a:p>
          <a:p>
            <a:pPr marL="0" indent="0">
              <a:buNone/>
            </a:pPr>
            <a:br>
              <a:rPr lang="nl-BE" dirty="0"/>
            </a:br>
            <a:r>
              <a:rPr lang="nl-BE" dirty="0"/>
              <a:t> </a:t>
            </a:r>
          </a:p>
          <a:p>
            <a:r>
              <a:rPr lang="nl-BE" dirty="0"/>
              <a:t>Deze interface bevat een event, </a:t>
            </a:r>
            <a:r>
              <a:rPr lang="nl-BE" dirty="0" err="1"/>
              <a:t>PropertyChanged</a:t>
            </a:r>
            <a:r>
              <a:rPr lang="nl-BE" dirty="0"/>
              <a:t>, dat moet worden afgevuurd telkens een property in de klasse van inhoud wijzigt. </a:t>
            </a:r>
          </a:p>
          <a:p>
            <a:r>
              <a:rPr lang="nl-BE" dirty="0"/>
              <a:t>Het Binding mechanisme van WPF let op deze events en zal waar nodig de </a:t>
            </a:r>
            <a:r>
              <a:rPr lang="nl-BE" dirty="0" err="1"/>
              <a:t>Bindings</a:t>
            </a:r>
            <a:r>
              <a:rPr lang="nl-BE" dirty="0"/>
              <a:t> verversen en dus de nieuwe data op het scherm tonen.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51" y="2852936"/>
            <a:ext cx="7639394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7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 </a:t>
            </a:r>
            <a:r>
              <a:rPr lang="nl-BE" dirty="0" err="1"/>
              <a:t>Werknemer.cs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nl-BE" sz="2800" dirty="0"/>
              <a:t>Declaratie </a:t>
            </a:r>
            <a:r>
              <a:rPr lang="nl-BE" sz="2800" dirty="0" err="1"/>
              <a:t>PropertyChanged</a:t>
            </a:r>
            <a:r>
              <a:rPr lang="nl-BE" sz="2800" dirty="0"/>
              <a:t> event</a:t>
            </a:r>
          </a:p>
          <a:p>
            <a:endParaRPr lang="nl-BE" sz="2800" dirty="0"/>
          </a:p>
          <a:p>
            <a:endParaRPr lang="nl-BE" sz="2800" dirty="0"/>
          </a:p>
          <a:p>
            <a:endParaRPr lang="nl-BE" sz="2800" dirty="0"/>
          </a:p>
          <a:p>
            <a:endParaRPr lang="nl-BE" sz="2800" dirty="0"/>
          </a:p>
          <a:p>
            <a:r>
              <a:rPr lang="nl-BE" sz="2800" dirty="0"/>
              <a:t>Oproep </a:t>
            </a:r>
            <a:r>
              <a:rPr lang="nl-BE" sz="2800" dirty="0" err="1"/>
              <a:t>OnPropertyChanged</a:t>
            </a:r>
            <a:r>
              <a:rPr lang="nl-BE" sz="2800" dirty="0"/>
              <a:t> in elke setter.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971600" y="2204864"/>
            <a:ext cx="6858000" cy="190500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4692441"/>
            <a:ext cx="2880320" cy="2008223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5856" y="4714528"/>
            <a:ext cx="2977306" cy="1867513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0922" y="4714528"/>
            <a:ext cx="2778761" cy="187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11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 </a:t>
            </a:r>
            <a:r>
              <a:rPr lang="nl-BE" dirty="0" err="1"/>
              <a:t>Werknemers.cs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BE" dirty="0" err="1"/>
              <a:t>Initialiseert</a:t>
            </a:r>
            <a:r>
              <a:rPr lang="nl-BE" dirty="0"/>
              <a:t> een </a:t>
            </a:r>
            <a:r>
              <a:rPr lang="nl-BE" dirty="0" err="1"/>
              <a:t>ObservableCollection</a:t>
            </a:r>
            <a:r>
              <a:rPr lang="nl-BE" dirty="0"/>
              <a:t> met Werknemer-objecten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708920"/>
            <a:ext cx="5328592" cy="403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36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an">
  <a:themeElements>
    <a:clrScheme name="Media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3022</TotalTime>
  <Words>980</Words>
  <Application>Microsoft Office PowerPoint</Application>
  <PresentationFormat>Diavoorstelling (4:3)</PresentationFormat>
  <Paragraphs>159</Paragraphs>
  <Slides>19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5" baseType="lpstr">
      <vt:lpstr>Calibri</vt:lpstr>
      <vt:lpstr>Tw Cen MT</vt:lpstr>
      <vt:lpstr>Verdana</vt:lpstr>
      <vt:lpstr>Wingdings</vt:lpstr>
      <vt:lpstr>Wingdings 2</vt:lpstr>
      <vt:lpstr>Mediaan</vt:lpstr>
      <vt:lpstr>WPF</vt:lpstr>
      <vt:lpstr>Doel</vt:lpstr>
      <vt:lpstr>Doel </vt:lpstr>
      <vt:lpstr>OverzichtWerknemers</vt:lpstr>
      <vt:lpstr>Basis MainWindow.xaml </vt:lpstr>
      <vt:lpstr>Klasse Werknemer.cs</vt:lpstr>
      <vt:lpstr>Klasse Werknemer.cs</vt:lpstr>
      <vt:lpstr>Klasse Werknemer.cs</vt:lpstr>
      <vt:lpstr>Klasse Werknemers.cs</vt:lpstr>
      <vt:lpstr>Klasse Werknemer.cs</vt:lpstr>
      <vt:lpstr>MainWindow.xaml</vt:lpstr>
      <vt:lpstr>CollectionViewSource </vt:lpstr>
      <vt:lpstr>CollectionViewSource </vt:lpstr>
      <vt:lpstr>Instellen DataContext</vt:lpstr>
      <vt:lpstr>Binding ListBox</vt:lpstr>
      <vt:lpstr>Binding ListBox item </vt:lpstr>
      <vt:lpstr>Binding TextBox</vt:lpstr>
      <vt:lpstr>Binding TextBox</vt:lpstr>
      <vt:lpstr>Aan de slag</vt:lpstr>
    </vt:vector>
  </TitlesOfParts>
  <Company>KH Kempen - Campus Geel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deploy</dc:creator>
  <cp:lastModifiedBy>Ellen Torfs</cp:lastModifiedBy>
  <cp:revision>229</cp:revision>
  <dcterms:created xsi:type="dcterms:W3CDTF">2009-01-19T08:17:15Z</dcterms:created>
  <dcterms:modified xsi:type="dcterms:W3CDTF">2017-02-22T11:17:31Z</dcterms:modified>
</cp:coreProperties>
</file>