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9" r:id="rId9"/>
    <p:sldId id="258" r:id="rId10"/>
    <p:sldId id="265" r:id="rId11"/>
    <p:sldId id="266" r:id="rId12"/>
    <p:sldId id="268" r:id="rId13"/>
    <p:sldId id="273" r:id="rId14"/>
    <p:sldId id="267" r:id="rId15"/>
    <p:sldId id="271" r:id="rId16"/>
    <p:sldId id="269" r:id="rId17"/>
    <p:sldId id="274" r:id="rId18"/>
    <p:sldId id="275" r:id="rId19"/>
    <p:sldId id="270" r:id="rId20"/>
    <p:sldId id="272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061" autoAdjust="0"/>
  </p:normalViewPr>
  <p:slideViewPr>
    <p:cSldViewPr>
      <p:cViewPr varScale="1">
        <p:scale>
          <a:sx n="61" d="100"/>
          <a:sy n="61" d="100"/>
        </p:scale>
        <p:origin x="2002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50"/>
    </p:cViewPr>
  </p:sorterViewPr>
  <p:notesViewPr>
    <p:cSldViewPr>
      <p:cViewPr varScale="1">
        <p:scale>
          <a:sx n="67" d="100"/>
          <a:sy n="67" d="100"/>
        </p:scale>
        <p:origin x="2309" y="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9ED14-0126-493D-9D94-4AA15AF8AA2F}" type="datetimeFigureOut">
              <a:rPr lang="nl-BE" smtClean="0"/>
              <a:pPr/>
              <a:t>1/03/2018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8896C-4A01-4956-A241-0AEFC3E54AFB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114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nl-BE" dirty="0"/>
              <a:t>Module 1 – Les 2: </a:t>
            </a:r>
            <a:r>
              <a:rPr lang="nl-BE" dirty="0" err="1"/>
              <a:t>Drag</a:t>
            </a:r>
            <a:r>
              <a:rPr lang="nl-BE" dirty="0"/>
              <a:t> and Drop</a:t>
            </a:r>
          </a:p>
          <a:p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8284D-C0D9-4267-A02A-DA86072F3E84}" type="datetimeFigureOut">
              <a:rPr lang="nl-BE" smtClean="0"/>
              <a:pPr/>
              <a:t>1/03/2018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969BB-5C90-4FE3-8189-5E7FDDB31780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815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69BB-5C90-4FE3-8189-5E7FDDB31780}" type="slidenum">
              <a:rPr lang="nl-BE" smtClean="0"/>
              <a:pPr/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0631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EF</a:t>
            </a:r>
            <a:r>
              <a:rPr lang="nl-BE" baseline="0" dirty="0"/>
              <a:t> =  </a:t>
            </a:r>
            <a:r>
              <a:rPr lang="nl-BE" baseline="0" dirty="0" err="1"/>
              <a:t>Entity</a:t>
            </a:r>
            <a:r>
              <a:rPr lang="nl-BE" baseline="0" dirty="0"/>
              <a:t> </a:t>
            </a:r>
            <a:r>
              <a:rPr lang="nl-BE" baseline="0" dirty="0" err="1"/>
              <a:t>FrameWork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69BB-5C90-4FE3-8189-5E7FDDB31780}" type="slidenum">
              <a:rPr lang="nl-BE" smtClean="0"/>
              <a:pPr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9673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69BB-5C90-4FE3-8189-5E7FDDB31780}" type="slidenum">
              <a:rPr lang="nl-BE" smtClean="0"/>
              <a:pPr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3892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69BB-5C90-4FE3-8189-5E7FDDB31780}" type="slidenum">
              <a:rPr lang="nl-BE" smtClean="0"/>
              <a:pPr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276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hthoe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hthoe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nl-NL" dirty="0"/>
              <a:t>Klik om de stijl te bewerken</a:t>
            </a:r>
            <a:endParaRPr kumimoji="0" lang="en-US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dirty="0"/>
              <a:t>Klik om het opmaakprofiel van de modelondertitel te bewerken</a:t>
            </a:r>
            <a:endParaRPr kumimoji="0" lang="en-US" dirty="0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DD93711-A4C4-4BAD-83E2-1BE522A021A3}" type="datetimeFigureOut">
              <a:rPr lang="nl-BE" smtClean="0"/>
              <a:pPr/>
              <a:t>1/03/2018</a:t>
            </a:fld>
            <a:endParaRPr lang="nl-BE" dirty="0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1/03/2018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DD93711-A4C4-4BAD-83E2-1BE522A021A3}" type="datetimeFigureOut">
              <a:rPr lang="nl-BE" smtClean="0"/>
              <a:pPr/>
              <a:t>1/03/2018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hthoe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hoe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1/03/2018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7" name="Rechthoe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hthoe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hoe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1/03/2018</a:t>
            </a:fld>
            <a:endParaRPr lang="nl-BE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DD93711-A4C4-4BAD-83E2-1BE522A021A3}" type="datetimeFigureOut">
              <a:rPr lang="nl-BE" smtClean="0"/>
              <a:pPr/>
              <a:t>1/03/2018</a:t>
            </a:fld>
            <a:endParaRPr lang="nl-BE" dirty="0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DD93711-A4C4-4BAD-83E2-1BE522A021A3}" type="datetimeFigureOut">
              <a:rPr lang="nl-BE" smtClean="0"/>
              <a:pPr/>
              <a:t>1/03/2018</a:t>
            </a:fld>
            <a:endParaRPr lang="nl-BE" dirty="0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BE" dirty="0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15" name="Tijdelijke aanduiding voor tekst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1/03/2018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1/03/2018</a:t>
            </a:fld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1/03/2018</a:t>
            </a:fld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8" name="Rechthoe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hoe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hthoe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1" name="Rechthoe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DD93711-A4C4-4BAD-83E2-1BE522A021A3}" type="datetimeFigureOut">
              <a:rPr lang="nl-BE" smtClean="0"/>
              <a:pPr/>
              <a:t>1/03/2018</a:t>
            </a:fld>
            <a:endParaRPr lang="nl-BE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dirty="0"/>
              <a:t>Klik op het pictogram als u een afbeelding wilt toevoegen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nl-NL" dirty="0"/>
              <a:t>Klik om de stijl te bewerken</a:t>
            </a:r>
            <a:endParaRPr kumimoji="0" lang="en-US" dirty="0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dirty="0"/>
              <a:t>Klik om de modelstijlen te bewerken</a:t>
            </a:r>
          </a:p>
          <a:p>
            <a:pPr lvl="1" eaLnBrk="1" latinLnBrk="0" hangingPunct="1"/>
            <a:r>
              <a:rPr kumimoji="0" lang="nl-NL" dirty="0"/>
              <a:t>Tweede niveau</a:t>
            </a:r>
          </a:p>
          <a:p>
            <a:pPr lvl="2" eaLnBrk="1" latinLnBrk="0" hangingPunct="1"/>
            <a:r>
              <a:rPr kumimoji="0" lang="nl-NL" dirty="0"/>
              <a:t>Derde niveau</a:t>
            </a:r>
          </a:p>
          <a:p>
            <a:pPr lvl="3" eaLnBrk="1" latinLnBrk="0" hangingPunct="1"/>
            <a:r>
              <a:rPr kumimoji="0" lang="nl-NL" dirty="0"/>
              <a:t>Vierde niveau</a:t>
            </a:r>
          </a:p>
          <a:p>
            <a:pPr lvl="4" eaLnBrk="1" latinLnBrk="0" hangingPunct="1"/>
            <a:r>
              <a:rPr kumimoji="0" lang="nl-NL" dirty="0"/>
              <a:t>Vijfde niveau</a:t>
            </a:r>
            <a:endParaRPr kumimoji="0" lang="en-US" dirty="0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DD93711-A4C4-4BAD-83E2-1BE522A021A3}" type="datetimeFigureOut">
              <a:rPr lang="nl-BE" smtClean="0"/>
              <a:pPr/>
              <a:t>1/03/2018</a:t>
            </a:fld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7" name="Rechthoe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hthoe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hoe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WPF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Model View </a:t>
            </a:r>
            <a:r>
              <a:rPr lang="nl-BE" dirty="0" err="1"/>
              <a:t>ViewModel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142844" y="6215082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latin typeface="Verdana" pitchFamily="34" charset="0"/>
                <a:ea typeface="Verdana" pitchFamily="34" charset="0"/>
                <a:cs typeface="Verdana" pitchFamily="34" charset="0"/>
              </a:rPr>
              <a:t>Les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</a:t>
            </a:r>
            <a:r>
              <a:rPr lang="nl-BE" dirty="0" err="1"/>
              <a:t>WpfMVVM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63362" cy="4495800"/>
          </a:xfrm>
        </p:spPr>
        <p:txBody>
          <a:bodyPr/>
          <a:lstStyle/>
          <a:p>
            <a:r>
              <a:rPr lang="nl-BE" dirty="0"/>
              <a:t>Maak een WPF-applicatie </a:t>
            </a:r>
          </a:p>
          <a:p>
            <a:r>
              <a:rPr lang="nl-BE" dirty="0"/>
              <a:t>Voorzie 3 mappen</a:t>
            </a:r>
          </a:p>
          <a:p>
            <a:pPr lvl="1"/>
            <a:r>
              <a:rPr lang="nl-BE" dirty="0"/>
              <a:t>Model</a:t>
            </a:r>
          </a:p>
          <a:p>
            <a:pPr lvl="1"/>
            <a:r>
              <a:rPr lang="nl-BE" dirty="0"/>
              <a:t>View</a:t>
            </a:r>
          </a:p>
          <a:p>
            <a:pPr lvl="1"/>
            <a:r>
              <a:rPr lang="nl-BE" dirty="0" err="1"/>
              <a:t>ViewModel</a:t>
            </a:r>
            <a:endParaRPr lang="nl-BE" dirty="0"/>
          </a:p>
          <a:p>
            <a:r>
              <a:rPr lang="nl-BE" dirty="0"/>
              <a:t>Versleep </a:t>
            </a:r>
            <a:r>
              <a:rPr lang="nl-BE" dirty="0" err="1"/>
              <a:t>MainWindow.Xaml</a:t>
            </a:r>
            <a:r>
              <a:rPr lang="nl-BE" dirty="0"/>
              <a:t> naar de map View</a:t>
            </a:r>
          </a:p>
          <a:p>
            <a:r>
              <a:rPr lang="nl-BE" dirty="0"/>
              <a:t>Pas </a:t>
            </a:r>
            <a:r>
              <a:rPr lang="nl-BE" dirty="0" err="1"/>
              <a:t>StartUri</a:t>
            </a:r>
            <a:r>
              <a:rPr lang="nl-BE" dirty="0"/>
              <a:t> aan in </a:t>
            </a:r>
            <a:r>
              <a:rPr lang="nl-BE" dirty="0" err="1"/>
              <a:t>App.Xaml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l="682" r="9012"/>
          <a:stretch/>
        </p:blipFill>
        <p:spPr>
          <a:xfrm>
            <a:off x="6444208" y="1600200"/>
            <a:ext cx="2448272" cy="258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59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81128"/>
          </a:xfrm>
        </p:spPr>
        <p:txBody>
          <a:bodyPr>
            <a:normAutofit lnSpcReduction="10000"/>
          </a:bodyPr>
          <a:lstStyle/>
          <a:p>
            <a:r>
              <a:rPr lang="nl-BE" sz="2800" dirty="0"/>
              <a:t>Klasse Student in map Model</a:t>
            </a:r>
            <a:br>
              <a:rPr lang="nl-BE" sz="2800" dirty="0"/>
            </a:br>
            <a:endParaRPr lang="nl-BE" sz="2800" dirty="0"/>
          </a:p>
          <a:p>
            <a:endParaRPr lang="nl-BE" sz="2800" dirty="0"/>
          </a:p>
          <a:p>
            <a:endParaRPr lang="nl-BE" sz="2800" dirty="0"/>
          </a:p>
          <a:p>
            <a:endParaRPr lang="nl-BE" sz="2800" dirty="0"/>
          </a:p>
          <a:p>
            <a:endParaRPr lang="nl-BE" sz="2800" dirty="0"/>
          </a:p>
          <a:p>
            <a:endParaRPr lang="nl-BE" sz="2800" dirty="0"/>
          </a:p>
          <a:p>
            <a:endParaRPr lang="nl-BE" sz="2800" dirty="0"/>
          </a:p>
          <a:p>
            <a:r>
              <a:rPr lang="nl-BE" sz="2800" dirty="0"/>
              <a:t>Klasse student implementeert de interface </a:t>
            </a:r>
            <a:r>
              <a:rPr lang="nl-BE" sz="2800" dirty="0" err="1"/>
              <a:t>INotifyPropertyChanged</a:t>
            </a:r>
            <a:endParaRPr lang="nl-BE" sz="2800" dirty="0"/>
          </a:p>
          <a:p>
            <a:endParaRPr lang="nl-BE" sz="2800" dirty="0"/>
          </a:p>
        </p:txBody>
      </p:sp>
      <p:sp>
        <p:nvSpPr>
          <p:cNvPr id="6" name="Rechthoek 5"/>
          <p:cNvSpPr/>
          <p:nvPr/>
        </p:nvSpPr>
        <p:spPr>
          <a:xfrm>
            <a:off x="971600" y="2204864"/>
            <a:ext cx="63367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System.ComponentModel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System.Runtime.CompilerServices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WpfMVVM.Model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INotifyPropertyChanged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naam;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jaar;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groep;</a:t>
            </a:r>
          </a:p>
        </p:txBody>
      </p:sp>
      <p:sp>
        <p:nvSpPr>
          <p:cNvPr id="7" name="Rechthoek 6"/>
          <p:cNvSpPr/>
          <p:nvPr/>
        </p:nvSpPr>
        <p:spPr>
          <a:xfrm>
            <a:off x="2267744" y="3597271"/>
            <a:ext cx="41764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4695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4495800"/>
          </a:xfrm>
        </p:spPr>
        <p:txBody>
          <a:bodyPr/>
          <a:lstStyle/>
          <a:p>
            <a:r>
              <a:rPr lang="nl-BE" dirty="0"/>
              <a:t>Dankzij de interface weet de bovenliggende </a:t>
            </a:r>
            <a:r>
              <a:rPr lang="nl-BE" dirty="0" err="1"/>
              <a:t>ModelView</a:t>
            </a:r>
            <a:r>
              <a:rPr lang="nl-BE" dirty="0"/>
              <a:t> wanneer een property van een instantie wijzigt en bijgevolg andere data moeten doorgespeeld worden naar de </a:t>
            </a:r>
            <a:r>
              <a:rPr lang="nl-BE" dirty="0" err="1"/>
              <a:t>bound</a:t>
            </a:r>
            <a:r>
              <a:rPr lang="nl-BE" dirty="0"/>
              <a:t> </a:t>
            </a:r>
            <a:r>
              <a:rPr lang="nl-BE" dirty="0" err="1"/>
              <a:t>controls</a:t>
            </a:r>
            <a:r>
              <a:rPr lang="nl-BE" dirty="0"/>
              <a:t> in de View.</a:t>
            </a:r>
          </a:p>
        </p:txBody>
      </p:sp>
    </p:spTree>
    <p:extLst>
      <p:ext uri="{BB962C8B-B14F-4D97-AF65-F5344CB8AC3E}">
        <p14:creationId xmlns:p14="http://schemas.microsoft.com/office/powerpoint/2010/main" val="305302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</a:t>
            </a:r>
          </a:p>
        </p:txBody>
      </p:sp>
      <p:sp>
        <p:nvSpPr>
          <p:cNvPr id="5" name="Rechthoek 4"/>
          <p:cNvSpPr/>
          <p:nvPr/>
        </p:nvSpPr>
        <p:spPr>
          <a:xfrm>
            <a:off x="26596" y="1772816"/>
            <a:ext cx="10133784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PropertyChangedEventHandler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PropertyChanged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Deze methode wordt opgeroepen in de setter van elke property.  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[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CallerMemberName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Attribute]  is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nieuw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 NET Framework 4.5.  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Dit attribuut zorgt automatisch voor bepalen van de </a:t>
            </a:r>
            <a:r>
              <a:rPr lang="nl-BE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calling</a:t>
            </a:r>
            <a:r>
              <a:rPr lang="nl-BE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propertyName</a:t>
            </a:r>
            <a:r>
              <a:rPr lang="nl-BE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 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Laat toe om bij de </a:t>
            </a:r>
            <a:r>
              <a:rPr lang="nl-BE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properties</a:t>
            </a:r>
            <a:r>
              <a:rPr lang="nl-BE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NotifyPropertyChanged</a:t>
            </a:r>
            <a:r>
              <a:rPr lang="nl-BE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op te roepen </a:t>
            </a:r>
            <a:r>
              <a:rPr lang="nl-BE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ipv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nl-BE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OnPropertyChanged</a:t>
            </a:r>
            <a:r>
              <a:rPr lang="nl-BE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("naam property")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NotifyPropertyChanged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CallerMemberName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nl-BE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PropertyChanged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nl-BE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PropertyChanged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PropertyChangedEventArgs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propertyName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1762390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 err="1"/>
              <a:t>PropertyChanged</a:t>
            </a:r>
            <a:r>
              <a:rPr lang="nl-BE" dirty="0"/>
              <a:t> event wordt getriggerd telkens een property via de setter van waarde verandert</a:t>
            </a:r>
          </a:p>
          <a:p>
            <a:endParaRPr lang="nl-BE" dirty="0"/>
          </a:p>
        </p:txBody>
      </p:sp>
      <p:sp>
        <p:nvSpPr>
          <p:cNvPr id="9" name="Rechthoek 8"/>
          <p:cNvSpPr/>
          <p:nvPr/>
        </p:nvSpPr>
        <p:spPr>
          <a:xfrm>
            <a:off x="467544" y="3510677"/>
            <a:ext cx="61926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Naam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naam;}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 naam =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NotifyPropertyChanged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sz="4400" dirty="0"/>
          </a:p>
        </p:txBody>
      </p:sp>
      <p:sp>
        <p:nvSpPr>
          <p:cNvPr id="4" name="Rechthoek 3"/>
          <p:cNvSpPr/>
          <p:nvPr/>
        </p:nvSpPr>
        <p:spPr>
          <a:xfrm>
            <a:off x="2123728" y="5229200"/>
            <a:ext cx="31683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2568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Voorzie de klasse Student van onderstaande </a:t>
            </a:r>
            <a:r>
              <a:rPr lang="nl-BE" dirty="0" err="1"/>
              <a:t>constructor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1043608" y="2832437"/>
            <a:ext cx="69847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Student(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naamStudent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jaarStudent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groepStudent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Naam 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naamStudent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Jaar 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jaarStudent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Groep 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groepStudent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40508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ViewModel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Maak klasse </a:t>
            </a:r>
            <a:r>
              <a:rPr lang="nl-BE" dirty="0" err="1"/>
              <a:t>StudentViewModel</a:t>
            </a:r>
            <a:r>
              <a:rPr lang="nl-BE" dirty="0"/>
              <a:t> aan in de map </a:t>
            </a:r>
            <a:r>
              <a:rPr lang="nl-BE" dirty="0" err="1"/>
              <a:t>ViewModel</a:t>
            </a:r>
            <a:endParaRPr lang="nl-BE" dirty="0"/>
          </a:p>
          <a:p>
            <a:r>
              <a:rPr lang="nl-BE" dirty="0" err="1"/>
              <a:t>StudentViewModel</a:t>
            </a:r>
            <a:r>
              <a:rPr lang="nl-BE" dirty="0"/>
              <a:t> bestaat uit </a:t>
            </a:r>
            <a:r>
              <a:rPr lang="nl-BE" dirty="0" err="1"/>
              <a:t>properties</a:t>
            </a:r>
            <a:r>
              <a:rPr lang="nl-BE" dirty="0"/>
              <a:t> om instanties van het model (student-objecten) door te spelen aan de View</a:t>
            </a:r>
          </a:p>
          <a:p>
            <a:r>
              <a:rPr lang="nl-BE" dirty="0"/>
              <a:t>Door ook hier </a:t>
            </a:r>
            <a:r>
              <a:rPr lang="nl-BE" dirty="0" err="1"/>
              <a:t>INotifyPropertyChanged</a:t>
            </a:r>
            <a:r>
              <a:rPr lang="nl-BE" dirty="0"/>
              <a:t> te implementeren blijft de View permanent op de hoogte bij wijzigingen in de doorgegeven objecten.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36281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BaseViewModel.cs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Code zoals de implementatie van </a:t>
            </a:r>
            <a:r>
              <a:rPr lang="nl-BE" dirty="0" err="1"/>
              <a:t>INotifyPropertyChanged</a:t>
            </a:r>
            <a:r>
              <a:rPr lang="nl-BE" dirty="0"/>
              <a:t> die in elke </a:t>
            </a:r>
            <a:r>
              <a:rPr lang="nl-BE" dirty="0" err="1"/>
              <a:t>ViewModel</a:t>
            </a:r>
            <a:r>
              <a:rPr lang="nl-BE" dirty="0"/>
              <a:t>-klasse terugkomt verhuist bij voorkeur naar een aparte klasse zoals </a:t>
            </a:r>
            <a:r>
              <a:rPr lang="nl-BE" dirty="0" err="1"/>
              <a:t>BaseViewModel</a:t>
            </a:r>
            <a:r>
              <a:rPr lang="nl-BE" dirty="0"/>
              <a:t>.</a:t>
            </a:r>
          </a:p>
          <a:p>
            <a:r>
              <a:rPr lang="nl-BE" dirty="0"/>
              <a:t>Door de </a:t>
            </a:r>
            <a:r>
              <a:rPr lang="nl-BE" dirty="0" err="1"/>
              <a:t>ViewModel</a:t>
            </a:r>
            <a:r>
              <a:rPr lang="nl-BE" dirty="0"/>
              <a:t>-klassen dan te laten overerven van </a:t>
            </a:r>
            <a:r>
              <a:rPr lang="nl-BE" dirty="0" err="1"/>
              <a:t>BaseViewModel</a:t>
            </a:r>
            <a:r>
              <a:rPr lang="nl-BE" dirty="0"/>
              <a:t>, vermijden we herhaling in de code.</a:t>
            </a:r>
          </a:p>
        </p:txBody>
      </p:sp>
    </p:spTree>
    <p:extLst>
      <p:ext uri="{BB962C8B-B14F-4D97-AF65-F5344CB8AC3E}">
        <p14:creationId xmlns:p14="http://schemas.microsoft.com/office/powerpoint/2010/main" val="444624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BaseViewModel.cs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152844" y="1484784"/>
            <a:ext cx="907300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System.Runtime.CompilerServices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System.ComponentModel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WpfMVVM.ViewModel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BaseViewModel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nl-BE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INotifyPropertyChanged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PropertyChangedEventHandler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PropertyChanged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NotifyPropertyChanged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CallerMemberName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PropertyChanged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nl-BE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PropertyChanged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PropertyChangedEventArgs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propertyName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l-BE" sz="4000" dirty="0"/>
          </a:p>
        </p:txBody>
      </p:sp>
      <p:sp>
        <p:nvSpPr>
          <p:cNvPr id="5" name="Rechthoek 4"/>
          <p:cNvSpPr/>
          <p:nvPr/>
        </p:nvSpPr>
        <p:spPr>
          <a:xfrm>
            <a:off x="180494" y="2747475"/>
            <a:ext cx="520589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7241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ViewModel</a:t>
            </a:r>
            <a:endParaRPr lang="nl-BE" dirty="0"/>
          </a:p>
        </p:txBody>
      </p:sp>
      <p:sp>
        <p:nvSpPr>
          <p:cNvPr id="5" name="Rechthoek 4"/>
          <p:cNvSpPr/>
          <p:nvPr/>
        </p:nvSpPr>
        <p:spPr>
          <a:xfrm>
            <a:off x="612648" y="1601625"/>
            <a:ext cx="86409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System.ComponentModel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WpfMVVM.Model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WpfMVVM.ViewModel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StudentViewModel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BaseViewModel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student}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student =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NotifyPropertyChanged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sz="4400" dirty="0"/>
          </a:p>
        </p:txBody>
      </p:sp>
      <p:sp>
        <p:nvSpPr>
          <p:cNvPr id="3" name="Rechthoek 2"/>
          <p:cNvSpPr/>
          <p:nvPr/>
        </p:nvSpPr>
        <p:spPr>
          <a:xfrm>
            <a:off x="612648" y="1916832"/>
            <a:ext cx="266320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/>
          <p:cNvSpPr/>
          <p:nvPr/>
        </p:nvSpPr>
        <p:spPr>
          <a:xfrm>
            <a:off x="1165322" y="2996951"/>
            <a:ext cx="4990854" cy="2797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2797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MVVM (Model View </a:t>
            </a:r>
            <a:r>
              <a:rPr lang="nl-BE" dirty="0" err="1"/>
              <a:t>ViewModel</a:t>
            </a:r>
            <a:r>
              <a:rPr lang="nl-BE" dirty="0"/>
              <a:t>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UI Design </a:t>
            </a:r>
            <a:r>
              <a:rPr lang="nl-BE" dirty="0" err="1"/>
              <a:t>Pattern</a:t>
            </a:r>
            <a:endParaRPr lang="nl-BE" dirty="0"/>
          </a:p>
          <a:p>
            <a:r>
              <a:rPr lang="nl-BE" dirty="0"/>
              <a:t>Een design </a:t>
            </a:r>
            <a:r>
              <a:rPr lang="nl-BE" dirty="0" err="1"/>
              <a:t>pattern</a:t>
            </a:r>
            <a:r>
              <a:rPr lang="nl-BE" dirty="0"/>
              <a:t> is een gedocumenteerde oplossing voor een specifiek softwareprobleem</a:t>
            </a:r>
          </a:p>
          <a:p>
            <a:r>
              <a:rPr lang="nl-BE" dirty="0"/>
              <a:t>MVVM is een patroon of een verzameling richtlijnen om specifiek het schrijven van WPF-applicaties te vereenvoudigen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9879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ViewModel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 err="1"/>
              <a:t>Constructor</a:t>
            </a:r>
            <a:r>
              <a:rPr lang="nl-BE" dirty="0"/>
              <a:t>: instantiëren Student-object</a:t>
            </a:r>
          </a:p>
        </p:txBody>
      </p:sp>
      <p:sp>
        <p:nvSpPr>
          <p:cNvPr id="4" name="Rechthoek 3"/>
          <p:cNvSpPr/>
          <p:nvPr/>
        </p:nvSpPr>
        <p:spPr>
          <a:xfrm>
            <a:off x="414208" y="2555438"/>
            <a:ext cx="83518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StudentViewModel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LadenStudent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b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LadenStudent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Student =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"Bert Boonen"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 ITF"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97694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View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145115" y="1519551"/>
            <a:ext cx="5919729" cy="4495800"/>
          </a:xfrm>
        </p:spPr>
        <p:txBody>
          <a:bodyPr/>
          <a:lstStyle/>
          <a:p>
            <a:r>
              <a:rPr lang="nl-BE" dirty="0"/>
              <a:t>Stap 1: </a:t>
            </a:r>
          </a:p>
          <a:p>
            <a:pPr lvl="1"/>
            <a:r>
              <a:rPr lang="nl-BE" dirty="0"/>
              <a:t>View koppelen aan </a:t>
            </a:r>
            <a:r>
              <a:rPr lang="nl-BE" dirty="0" err="1"/>
              <a:t>ViewModel</a:t>
            </a:r>
            <a:endParaRPr lang="nl-BE" dirty="0"/>
          </a:p>
          <a:p>
            <a:pPr lvl="1"/>
            <a:r>
              <a:rPr lang="nl-BE" dirty="0" err="1"/>
              <a:t>DataContext</a:t>
            </a:r>
            <a:r>
              <a:rPr lang="nl-BE" dirty="0"/>
              <a:t> binden aan data uit </a:t>
            </a:r>
            <a:r>
              <a:rPr lang="nl-BE" dirty="0" err="1"/>
              <a:t>ViewModel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052" y="3994513"/>
            <a:ext cx="2834367" cy="1912289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091" y="1600200"/>
            <a:ext cx="2901720" cy="1972816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8172400" y="2155418"/>
            <a:ext cx="7954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BE" dirty="0"/>
              <a:t>Design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8216447" y="4950658"/>
            <a:ext cx="8851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BE" dirty="0"/>
              <a:t>Runtime</a:t>
            </a:r>
          </a:p>
        </p:txBody>
      </p:sp>
      <p:sp>
        <p:nvSpPr>
          <p:cNvPr id="9" name="Rechthoek 8"/>
          <p:cNvSpPr/>
          <p:nvPr/>
        </p:nvSpPr>
        <p:spPr>
          <a:xfrm>
            <a:off x="12595" y="3573016"/>
            <a:ext cx="651259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="WpfMVVM.View.StudentView"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xmlns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nl-B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clr-namespace:WpfMVVM.View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xmlns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nl-B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="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clr-namespace:WpfMVVM.ViewModel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Title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="Detail student"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Height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="350"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Width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="525"&gt;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Window.Resources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nl-B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StudentViewModel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="StudentViewModel" /&gt;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Window.Resources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DataContext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nl-B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StaticResource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StudentViewModel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}"&gt;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3678423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View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Stap 2: binding </a:t>
            </a:r>
            <a:r>
              <a:rPr lang="nl-BE" dirty="0" err="1"/>
              <a:t>controls</a:t>
            </a:r>
            <a:r>
              <a:rPr lang="nl-BE" dirty="0"/>
              <a:t> instellen</a:t>
            </a:r>
          </a:p>
        </p:txBody>
      </p:sp>
      <p:sp>
        <p:nvSpPr>
          <p:cNvPr id="4" name="Rechthoek 3"/>
          <p:cNvSpPr/>
          <p:nvPr/>
        </p:nvSpPr>
        <p:spPr>
          <a:xfrm>
            <a:off x="179512" y="2509272"/>
            <a:ext cx="88569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Grid.Column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="23"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HorizontalAlignment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Margin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="45,10,0,0"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textBoxNaam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="200"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.Naam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 /&gt;</a:t>
            </a:r>
            <a:b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Grid.Column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Grid.Row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="23"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HorizontalAlignment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Margin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="45,10,0,0"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textBoxJaar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="200"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.Jaar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 /&gt;</a:t>
            </a:r>
            <a:b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Grid.Column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Grid.Row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="2"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="23"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HorizontalAlignment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Margin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="45,10,0,0"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textBoxGroep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="200"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.Groep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 /&gt;</a:t>
            </a:r>
            <a:endParaRPr lang="nl-BE" sz="4400" dirty="0"/>
          </a:p>
        </p:txBody>
      </p:sp>
    </p:spTree>
    <p:extLst>
      <p:ext uri="{BB962C8B-B14F-4D97-AF65-F5344CB8AC3E}">
        <p14:creationId xmlns:p14="http://schemas.microsoft.com/office/powerpoint/2010/main" val="3346095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Commands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Doel: Klikken op Button ‘Wijzigen’ verhoogt groepsnummer met 1</a:t>
            </a:r>
          </a:p>
          <a:p>
            <a:r>
              <a:rPr lang="nl-BE" dirty="0"/>
              <a:t>Code wordt geschreven in </a:t>
            </a:r>
            <a:r>
              <a:rPr lang="nl-BE" dirty="0" err="1"/>
              <a:t>ViewModel</a:t>
            </a:r>
            <a:r>
              <a:rPr lang="nl-BE" dirty="0"/>
              <a:t> en niet in </a:t>
            </a:r>
            <a:r>
              <a:rPr lang="nl-BE" dirty="0" err="1"/>
              <a:t>CodeBehind</a:t>
            </a:r>
            <a:r>
              <a:rPr lang="nl-BE" dirty="0"/>
              <a:t> van de View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824126"/>
            <a:ext cx="3867812" cy="2633136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848100"/>
            <a:ext cx="43053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01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Commands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De communicatie tussen View en </a:t>
            </a:r>
            <a:r>
              <a:rPr lang="nl-BE" dirty="0" err="1"/>
              <a:t>ViewModel</a:t>
            </a:r>
            <a:r>
              <a:rPr lang="nl-BE" dirty="0"/>
              <a:t> gebeurt door middel van </a:t>
            </a:r>
            <a:r>
              <a:rPr lang="nl-BE" dirty="0" err="1"/>
              <a:t>commands</a:t>
            </a:r>
            <a:r>
              <a:rPr lang="nl-BE" dirty="0"/>
              <a:t>.</a:t>
            </a:r>
          </a:p>
          <a:p>
            <a:r>
              <a:rPr lang="nl-BE" dirty="0"/>
              <a:t>Elk </a:t>
            </a:r>
            <a:r>
              <a:rPr lang="nl-BE" dirty="0" err="1"/>
              <a:t>Command</a:t>
            </a:r>
            <a:r>
              <a:rPr lang="nl-BE" dirty="0"/>
              <a:t> is gebaseerd op een klasse die de interface </a:t>
            </a:r>
            <a:r>
              <a:rPr lang="nl-BE" dirty="0" err="1"/>
              <a:t>ICommand</a:t>
            </a:r>
            <a:r>
              <a:rPr lang="nl-BE" dirty="0"/>
              <a:t> implementeert.</a:t>
            </a:r>
          </a:p>
          <a:p>
            <a:r>
              <a:rPr lang="nl-BE" dirty="0"/>
              <a:t>Voorlopig gebruiken we voor alle </a:t>
            </a:r>
            <a:r>
              <a:rPr lang="nl-BE" dirty="0" err="1"/>
              <a:t>Commands</a:t>
            </a:r>
            <a:r>
              <a:rPr lang="nl-BE" dirty="0"/>
              <a:t> dezelfde </a:t>
            </a:r>
            <a:r>
              <a:rPr lang="nl-BE" dirty="0" err="1"/>
              <a:t>BaseCommand</a:t>
            </a:r>
            <a:r>
              <a:rPr lang="nl-BE" dirty="0"/>
              <a:t>-klasse.</a:t>
            </a:r>
          </a:p>
        </p:txBody>
      </p:sp>
    </p:spTree>
    <p:extLst>
      <p:ext uri="{BB962C8B-B14F-4D97-AF65-F5344CB8AC3E}">
        <p14:creationId xmlns:p14="http://schemas.microsoft.com/office/powerpoint/2010/main" val="1051751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BaseCommand.cs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755576" y="1628800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r>
              <a:rPr lang="nl-B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System.Windows.Input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nl-B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WpfMVVM.ViewModel</a:t>
            </a:r>
            <a:endParaRPr lang="nl-B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BaseCommand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nl-BE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ICommand</a:t>
            </a:r>
            <a:endParaRPr lang="nl-B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actie;</a:t>
            </a:r>
          </a:p>
          <a:p>
            <a:endParaRPr lang="nl-B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BaseCommand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Actie)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actie = Actie;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EventHandler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CanExecuteChanged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nl-B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CanExecute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parameter)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Execute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parameter)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actie.Invoke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774811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ViewModel</a:t>
            </a:r>
            <a:r>
              <a:rPr lang="nl-BE" dirty="0"/>
              <a:t> met </a:t>
            </a:r>
            <a:r>
              <a:rPr lang="nl-BE" dirty="0" err="1"/>
              <a:t>Command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 err="1"/>
              <a:t>Command</a:t>
            </a:r>
            <a:r>
              <a:rPr lang="nl-BE" dirty="0"/>
              <a:t> wordt gedeclareerd in code </a:t>
            </a:r>
            <a:r>
              <a:rPr lang="nl-BE" dirty="0" err="1"/>
              <a:t>ViewModel</a:t>
            </a:r>
            <a:r>
              <a:rPr lang="nl-BE" dirty="0"/>
              <a:t> en klaar gemaakt voor binding met View (public)</a:t>
            </a:r>
          </a:p>
        </p:txBody>
      </p:sp>
      <p:sp>
        <p:nvSpPr>
          <p:cNvPr id="4" name="Rechthoek 3"/>
          <p:cNvSpPr/>
          <p:nvPr/>
        </p:nvSpPr>
        <p:spPr>
          <a:xfrm>
            <a:off x="953344" y="3068960"/>
            <a:ext cx="819065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ICommand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updateStudentCommand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ICommand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UpdateStudentCommand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	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updateStudentCommand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updateStudentCommand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42646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ViewModel</a:t>
            </a:r>
            <a:r>
              <a:rPr lang="nl-BE" dirty="0"/>
              <a:t> met </a:t>
            </a:r>
            <a:r>
              <a:rPr lang="nl-BE" dirty="0" err="1"/>
              <a:t>Command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Uitbreiden </a:t>
            </a:r>
            <a:r>
              <a:rPr lang="nl-BE" dirty="0" err="1"/>
              <a:t>constructor</a:t>
            </a:r>
            <a:r>
              <a:rPr lang="nl-BE" dirty="0"/>
              <a:t> met instantiëren </a:t>
            </a:r>
            <a:r>
              <a:rPr lang="nl-BE" dirty="0" err="1"/>
              <a:t>command</a:t>
            </a:r>
            <a:r>
              <a:rPr lang="nl-BE" dirty="0"/>
              <a:t>. Bij initialisatie wordt de uit te voeren methode doorgegeven.</a:t>
            </a:r>
          </a:p>
        </p:txBody>
      </p:sp>
      <p:sp>
        <p:nvSpPr>
          <p:cNvPr id="4" name="Rechthoek 3"/>
          <p:cNvSpPr/>
          <p:nvPr/>
        </p:nvSpPr>
        <p:spPr>
          <a:xfrm>
            <a:off x="899592" y="3068960"/>
            <a:ext cx="80648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StudentViewModel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KoppelenCommand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LadenStudent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KoppelenCommand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updateStudentCommand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BaseCommand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WijzigenStudent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WijzigenStudent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student.Groep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1;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nl-BE" sz="4400" dirty="0"/>
          </a:p>
        </p:txBody>
      </p:sp>
    </p:spTree>
    <p:extLst>
      <p:ext uri="{BB962C8B-B14F-4D97-AF65-F5344CB8AC3E}">
        <p14:creationId xmlns:p14="http://schemas.microsoft.com/office/powerpoint/2010/main" val="411266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View met </a:t>
            </a:r>
            <a:r>
              <a:rPr lang="nl-BE" dirty="0" err="1"/>
              <a:t>Command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Het uit te voeren </a:t>
            </a:r>
            <a:r>
              <a:rPr lang="nl-BE" dirty="0" err="1"/>
              <a:t>Command</a:t>
            </a:r>
            <a:r>
              <a:rPr lang="nl-BE" dirty="0"/>
              <a:t> wordt via binding doorgegeven aan het </a:t>
            </a:r>
            <a:r>
              <a:rPr lang="nl-BE" dirty="0" err="1"/>
              <a:t>Command</a:t>
            </a:r>
            <a:r>
              <a:rPr lang="nl-BE" dirty="0"/>
              <a:t>-attribuut van de Button</a:t>
            </a:r>
          </a:p>
        </p:txBody>
      </p:sp>
      <p:sp>
        <p:nvSpPr>
          <p:cNvPr id="4" name="Rechthoek 3"/>
          <p:cNvSpPr/>
          <p:nvPr/>
        </p:nvSpPr>
        <p:spPr>
          <a:xfrm>
            <a:off x="971600" y="3284984"/>
            <a:ext cx="7272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Content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="Wijzigen"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Grid.Column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Grid.Row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="3"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HorizontalAlignment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Margin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="45,10"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="200"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UpdateStudentCommand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/&gt;</a:t>
            </a:r>
            <a:endParaRPr lang="nl-BE" sz="4400" dirty="0"/>
          </a:p>
        </p:txBody>
      </p:sp>
    </p:spTree>
    <p:extLst>
      <p:ext uri="{BB962C8B-B14F-4D97-AF65-F5344CB8AC3E}">
        <p14:creationId xmlns:p14="http://schemas.microsoft.com/office/powerpoint/2010/main" val="23525183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100263"/>
            <a:ext cx="2849417" cy="29129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Uitbreiding voorbeeld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3790" y="2088593"/>
            <a:ext cx="2860834" cy="2924584"/>
          </a:xfrm>
          <a:prstGeom prst="rect">
            <a:avLst/>
          </a:prstGeom>
        </p:spPr>
      </p:pic>
      <p:cxnSp>
        <p:nvCxnSpPr>
          <p:cNvPr id="7" name="Rechte verbindingslijn met pijl 6"/>
          <p:cNvCxnSpPr/>
          <p:nvPr/>
        </p:nvCxnSpPr>
        <p:spPr>
          <a:xfrm>
            <a:off x="2668889" y="4293096"/>
            <a:ext cx="750983" cy="66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/>
          <p:cNvSpPr txBox="1"/>
          <p:nvPr/>
        </p:nvSpPr>
        <p:spPr>
          <a:xfrm>
            <a:off x="2267744" y="5071011"/>
            <a:ext cx="1759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Na 2x klikken op</a:t>
            </a:r>
            <a:br>
              <a:rPr lang="nl-BE" dirty="0"/>
            </a:br>
            <a:r>
              <a:rPr lang="nl-BE" dirty="0"/>
              <a:t>Toevoegen</a:t>
            </a:r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485" y="2068067"/>
            <a:ext cx="2890736" cy="2955154"/>
          </a:xfrm>
          <a:prstGeom prst="rect">
            <a:avLst/>
          </a:prstGeom>
        </p:spPr>
      </p:pic>
      <p:cxnSp>
        <p:nvCxnSpPr>
          <p:cNvPr id="13" name="Rechte verbindingslijn met pijl 12"/>
          <p:cNvCxnSpPr/>
          <p:nvPr/>
        </p:nvCxnSpPr>
        <p:spPr>
          <a:xfrm>
            <a:off x="5698144" y="4245306"/>
            <a:ext cx="750983" cy="66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5296999" y="5023221"/>
            <a:ext cx="1760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Na selecteren student 4</a:t>
            </a:r>
            <a:br>
              <a:rPr lang="nl-BE" dirty="0"/>
            </a:br>
            <a:r>
              <a:rPr lang="nl-BE" dirty="0"/>
              <a:t>en klikken op</a:t>
            </a:r>
            <a:br>
              <a:rPr lang="nl-BE" dirty="0"/>
            </a:br>
            <a:r>
              <a:rPr lang="nl-BE" dirty="0"/>
              <a:t>Verwijderen</a:t>
            </a:r>
          </a:p>
        </p:txBody>
      </p:sp>
    </p:spTree>
    <p:extLst>
      <p:ext uri="{BB962C8B-B14F-4D97-AF65-F5344CB8AC3E}">
        <p14:creationId xmlns:p14="http://schemas.microsoft.com/office/powerpoint/2010/main" val="3966790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MVVM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03" y="1844824"/>
            <a:ext cx="65722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47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 err="1"/>
              <a:t>Student.cs</a:t>
            </a:r>
            <a:r>
              <a:rPr lang="nl-BE" dirty="0"/>
              <a:t> blijft fungeren als model</a:t>
            </a:r>
          </a:p>
          <a:p>
            <a:r>
              <a:rPr lang="nl-BE" dirty="0"/>
              <a:t>Elke student heeft een naam, jaar en groep.</a:t>
            </a:r>
          </a:p>
        </p:txBody>
      </p:sp>
    </p:spTree>
    <p:extLst>
      <p:ext uri="{BB962C8B-B14F-4D97-AF65-F5344CB8AC3E}">
        <p14:creationId xmlns:p14="http://schemas.microsoft.com/office/powerpoint/2010/main" val="1115995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ViewModel</a:t>
            </a:r>
            <a:r>
              <a:rPr lang="nl-BE" dirty="0"/>
              <a:t>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Nieuwe klasse </a:t>
            </a:r>
            <a:r>
              <a:rPr lang="nl-BE" dirty="0" err="1"/>
              <a:t>StudentenViewModel.cs</a:t>
            </a:r>
            <a:endParaRPr lang="nl-BE" dirty="0"/>
          </a:p>
          <a:p>
            <a:r>
              <a:rPr lang="nl-BE" dirty="0"/>
              <a:t>Dit </a:t>
            </a:r>
            <a:r>
              <a:rPr lang="nl-BE" dirty="0" err="1"/>
              <a:t>ViewModel</a:t>
            </a:r>
            <a:r>
              <a:rPr lang="nl-BE" dirty="0"/>
              <a:t> stelt een collectie van Student-objecten ter beschikking aan de View.</a:t>
            </a:r>
          </a:p>
          <a:p>
            <a:r>
              <a:rPr lang="nl-BE" dirty="0"/>
              <a:t>We kiezen voor een </a:t>
            </a:r>
            <a:r>
              <a:rPr lang="nl-BE" dirty="0" err="1"/>
              <a:t>ObservableCollection</a:t>
            </a:r>
            <a:r>
              <a:rPr lang="nl-BE" dirty="0"/>
              <a:t> omdat dit type zorgt voor communicatie tussen View en </a:t>
            </a:r>
            <a:r>
              <a:rPr lang="nl-BE" dirty="0" err="1"/>
              <a:t>ViewModel</a:t>
            </a:r>
            <a:r>
              <a:rPr lang="nl-BE" dirty="0"/>
              <a:t> bij wijzigingen in de </a:t>
            </a:r>
            <a:r>
              <a:rPr lang="nl-BE" dirty="0" err="1"/>
              <a:t>bounded</a:t>
            </a:r>
            <a:r>
              <a:rPr lang="nl-BE" dirty="0"/>
              <a:t> data.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10635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ViewModel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612648" y="1628800"/>
            <a:ext cx="770485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System.Windows.Input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WpfMVVM.Model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WpfMVVM.ViewModel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StudentenViewModel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nl-B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BaseViewModel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nl-BE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verhogen studentnummer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nummer;</a:t>
            </a:r>
          </a:p>
          <a:p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nl-BE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collectie studenten ter beschikking stellen voor binding in view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ObservableCollection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studenten 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ObservableCollection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Studenten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studenten}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studenten = 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NotifyPropertyChanged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881061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ViewModel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 err="1"/>
              <a:t>Constructor</a:t>
            </a:r>
            <a:r>
              <a:rPr lang="nl-BE" dirty="0"/>
              <a:t> om collectie te </a:t>
            </a:r>
            <a:r>
              <a:rPr lang="nl-BE" dirty="0" err="1"/>
              <a:t>instantïeren</a:t>
            </a:r>
            <a:r>
              <a:rPr lang="nl-BE" dirty="0"/>
              <a:t> en op te vullen met data</a:t>
            </a:r>
          </a:p>
        </p:txBody>
      </p:sp>
      <p:sp>
        <p:nvSpPr>
          <p:cNvPr id="4" name="Rechthoek 3"/>
          <p:cNvSpPr/>
          <p:nvPr/>
        </p:nvSpPr>
        <p:spPr>
          <a:xfrm>
            <a:off x="179512" y="2708920"/>
            <a:ext cx="8712968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nl-BE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nl-BE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StudentenViewModel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LadenStudenten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b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endParaRPr lang="nl-BE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//opvullen collectie met demodata</a:t>
            </a:r>
            <a:endParaRPr lang="nl-B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LadenStudenten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Studenten = 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ObservableCollection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Studenten.Add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"student "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(++nummer), </a:t>
            </a:r>
            <a:r>
              <a:rPr lang="nl-BE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 ITF"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nummer));</a:t>
            </a: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Studenten.Add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"student "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(++nummer), </a:t>
            </a:r>
            <a:r>
              <a:rPr lang="nl-BE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 ITF"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nummer));</a:t>
            </a: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Studenten.Add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"student "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(++nummer), </a:t>
            </a:r>
            <a:r>
              <a:rPr lang="nl-BE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 ITF"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nummer));</a:t>
            </a: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nl-B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Studenten.Add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"student "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(++nummer), </a:t>
            </a:r>
            <a:r>
              <a:rPr lang="nl-BE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 ITF"</a:t>
            </a:r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nummer));</a:t>
            </a: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83022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View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486261" y="1484784"/>
            <a:ext cx="8153400" cy="4495800"/>
          </a:xfrm>
        </p:spPr>
        <p:txBody>
          <a:bodyPr>
            <a:normAutofit/>
          </a:bodyPr>
          <a:lstStyle/>
          <a:p>
            <a:r>
              <a:rPr lang="nl-BE" sz="2800" dirty="0"/>
              <a:t>Nieuwe </a:t>
            </a:r>
            <a:r>
              <a:rPr lang="nl-BE" sz="2800" dirty="0" err="1"/>
              <a:t>StudentenView.Xaml</a:t>
            </a:r>
            <a:r>
              <a:rPr lang="nl-BE" sz="2800" dirty="0"/>
              <a:t> met referenties naar </a:t>
            </a:r>
            <a:r>
              <a:rPr lang="nl-BE" sz="2800" dirty="0" err="1"/>
              <a:t>StudentenViewModel</a:t>
            </a:r>
            <a:endParaRPr lang="nl-BE" sz="2800" dirty="0"/>
          </a:p>
        </p:txBody>
      </p:sp>
      <p:sp>
        <p:nvSpPr>
          <p:cNvPr id="4" name="Rechthoek 3"/>
          <p:cNvSpPr/>
          <p:nvPr/>
        </p:nvSpPr>
        <p:spPr>
          <a:xfrm>
            <a:off x="179512" y="2481121"/>
            <a:ext cx="876689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="WpfMVVM.View.StudentenView"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…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xmlns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nl-B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clr-namespace:WpfMVVM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xmlns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nl-B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="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clr-namespace:WpfMVVM.ViewModel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="Overzicht studenten"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="300"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="300"&gt;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Window.Resources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nl-B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StudentenViewModel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="StudentenViewModel" /&gt;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Window.Resources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DockPanel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DataContext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nl-B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StaticResource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StudentenViewModel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}"&gt;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="buttonVerwijderen"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Content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="Verwijderen"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DockPanel.Dock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="Bottom"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="buttonToevoegen"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Content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="Toevoegen"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DockPanel.Dock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="Bottom“/&gt;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DataGrid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="dataGrid"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HorizontalAlignment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VerticalAlignment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="Top"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Margin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="10"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ItemsSource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nl-BE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Path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=Studenten}"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DockPanel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Rechthoek 5"/>
          <p:cNvSpPr/>
          <p:nvPr/>
        </p:nvSpPr>
        <p:spPr>
          <a:xfrm>
            <a:off x="1421767" y="4663301"/>
            <a:ext cx="489654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/>
          <p:cNvSpPr/>
          <p:nvPr/>
        </p:nvSpPr>
        <p:spPr>
          <a:xfrm>
            <a:off x="612648" y="4005213"/>
            <a:ext cx="5759552" cy="215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251520" y="3140968"/>
            <a:ext cx="489654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1392464" y="5750486"/>
            <a:ext cx="3835992" cy="230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4205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Commands</a:t>
            </a:r>
            <a:r>
              <a:rPr lang="nl-BE" dirty="0"/>
              <a:t> in </a:t>
            </a:r>
            <a:r>
              <a:rPr lang="nl-BE" dirty="0" err="1"/>
              <a:t>ViewModel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28600" y="1502688"/>
            <a:ext cx="90078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//declareren </a:t>
            </a:r>
            <a:r>
              <a:rPr lang="nl-B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</a:t>
            </a:r>
            <a:r>
              <a:rPr lang="nl-B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 ter beschikking stellen voor binding in view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ICommand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addStudentCommand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ICommand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AddStudentCommand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addStudentCommand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addStudentCommand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ICommand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deleteStudentCommand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ICommand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DeleteStudentCommand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{…}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698622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Commands</a:t>
            </a:r>
            <a:r>
              <a:rPr lang="nl-BE" dirty="0"/>
              <a:t> in </a:t>
            </a:r>
            <a:r>
              <a:rPr lang="nl-BE" dirty="0" err="1"/>
              <a:t>ViewModel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Uitbreiden </a:t>
            </a:r>
            <a:r>
              <a:rPr lang="nl-BE" dirty="0" err="1"/>
              <a:t>constructor</a:t>
            </a:r>
            <a:r>
              <a:rPr lang="nl-BE" dirty="0"/>
              <a:t> met instantiëren van het </a:t>
            </a:r>
            <a:r>
              <a:rPr lang="nl-BE" dirty="0" err="1"/>
              <a:t>AddStudentCommand</a:t>
            </a:r>
            <a:r>
              <a:rPr lang="nl-BE" dirty="0"/>
              <a:t> en </a:t>
            </a:r>
            <a:r>
              <a:rPr lang="nl-BE" dirty="0" err="1"/>
              <a:t>DeleteStudentCommand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34299" y="3212976"/>
            <a:ext cx="83529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StudentenViewModel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LadenStudenten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KoppelenCommands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KoppelenCommands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AddStudentCommand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BaseCommand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Toevoegen);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DeleteStudentCommand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BaseCommand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(Verwijderen);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702284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Commands</a:t>
            </a:r>
            <a:r>
              <a:rPr lang="nl-BE" dirty="0"/>
              <a:t> in </a:t>
            </a:r>
            <a:r>
              <a:rPr lang="nl-BE" dirty="0" err="1"/>
              <a:t>ViewModel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Toevoegen Student-object aan collectie</a:t>
            </a:r>
          </a:p>
        </p:txBody>
      </p:sp>
      <p:sp>
        <p:nvSpPr>
          <p:cNvPr id="5" name="Rechthoek 4"/>
          <p:cNvSpPr/>
          <p:nvPr/>
        </p:nvSpPr>
        <p:spPr>
          <a:xfrm>
            <a:off x="0" y="2708920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//toevoegen nieuwe student aan collectie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Toevoegen()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Studenten.Add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"student 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(++nummer),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 ITF"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nummer));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760108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Commands</a:t>
            </a:r>
            <a:r>
              <a:rPr lang="nl-BE" dirty="0"/>
              <a:t> in </a:t>
            </a:r>
            <a:r>
              <a:rPr lang="nl-BE" dirty="0" err="1"/>
              <a:t>ViewModel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Verwijderen geselecteerde student in </a:t>
            </a:r>
            <a:r>
              <a:rPr lang="nl-BE" dirty="0" err="1"/>
              <a:t>datagrid</a:t>
            </a:r>
            <a:r>
              <a:rPr lang="nl-BE" dirty="0"/>
              <a:t> uit collectie.</a:t>
            </a:r>
          </a:p>
          <a:p>
            <a:r>
              <a:rPr lang="nl-BE" dirty="0"/>
              <a:t>MAAR hoe kent het </a:t>
            </a:r>
            <a:r>
              <a:rPr lang="nl-BE" dirty="0" err="1"/>
              <a:t>ViewModel</a:t>
            </a:r>
            <a:r>
              <a:rPr lang="nl-BE" dirty="0"/>
              <a:t> het geselecteerde item in de </a:t>
            </a:r>
            <a:r>
              <a:rPr lang="nl-BE" dirty="0" err="1"/>
              <a:t>datagrid</a:t>
            </a:r>
            <a:r>
              <a:rPr lang="nl-BE" dirty="0"/>
              <a:t>?</a:t>
            </a:r>
            <a:br>
              <a:rPr lang="nl-BE" dirty="0"/>
            </a:br>
            <a:br>
              <a:rPr lang="nl-BE" dirty="0"/>
            </a:br>
            <a:r>
              <a:rPr lang="nl-BE" dirty="0"/>
              <a:t>Oplossing: </a:t>
            </a:r>
            <a:br>
              <a:rPr lang="nl-BE" dirty="0"/>
            </a:br>
            <a:r>
              <a:rPr lang="nl-BE" dirty="0"/>
              <a:t>Attribuut </a:t>
            </a:r>
            <a:r>
              <a:rPr lang="nl-BE" dirty="0" err="1"/>
              <a:t>SelectedItem</a:t>
            </a:r>
            <a:r>
              <a:rPr lang="nl-BE" dirty="0"/>
              <a:t> van de </a:t>
            </a:r>
            <a:r>
              <a:rPr lang="nl-BE" dirty="0" err="1"/>
              <a:t>datagrid</a:t>
            </a:r>
            <a:r>
              <a:rPr lang="nl-BE" dirty="0"/>
              <a:t> via binding doorgeven aan een </a:t>
            </a:r>
            <a:r>
              <a:rPr lang="nl-BE" dirty="0" err="1"/>
              <a:t>SelectedItem</a:t>
            </a:r>
            <a:r>
              <a:rPr lang="nl-BE" dirty="0"/>
              <a:t>-property in het </a:t>
            </a:r>
            <a:r>
              <a:rPr lang="nl-BE" dirty="0" err="1"/>
              <a:t>ViewModel</a:t>
            </a:r>
            <a:r>
              <a:rPr lang="nl-BE" dirty="0"/>
              <a:t>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67530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Commands</a:t>
            </a:r>
            <a:r>
              <a:rPr lang="nl-BE" dirty="0"/>
              <a:t> in </a:t>
            </a:r>
            <a:r>
              <a:rPr lang="nl-BE" dirty="0" err="1"/>
              <a:t>ViewModel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Aanmaken property </a:t>
            </a:r>
            <a:r>
              <a:rPr lang="nl-BE" dirty="0" err="1"/>
              <a:t>SelectedItem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585349" y="2348880"/>
            <a:ext cx="753263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//geselecteerd item in collectie ter beschikking stellen </a:t>
            </a:r>
            <a:br>
              <a:rPr lang="nl-B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nl-B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//voor binding in view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selectedItem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SelectedItem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selectedItem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selectedItem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NotifyPropertyChanged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  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1198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Het model beschrijft de data of objecten waarmee gewerkt wordt zo ‘clean’ mogelijk.</a:t>
            </a:r>
          </a:p>
          <a:p>
            <a:r>
              <a:rPr lang="nl-BE" dirty="0"/>
              <a:t>Merk op dat het model de basis is.</a:t>
            </a:r>
          </a:p>
          <a:p>
            <a:r>
              <a:rPr lang="nl-BE" dirty="0"/>
              <a:t>Het model bestaat volledig zelfstandig en refereert nooit naar View of </a:t>
            </a:r>
            <a:r>
              <a:rPr lang="nl-BE" dirty="0" err="1"/>
              <a:t>ViewModel</a:t>
            </a:r>
            <a:r>
              <a:rPr lang="nl-BE" dirty="0"/>
              <a:t>.</a:t>
            </a:r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4825082"/>
            <a:ext cx="2681880" cy="165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670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Commands</a:t>
            </a:r>
            <a:r>
              <a:rPr lang="nl-BE" dirty="0"/>
              <a:t> in </a:t>
            </a:r>
            <a:r>
              <a:rPr lang="nl-BE" dirty="0" err="1"/>
              <a:t>ViewModel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Geselecteerd item wordt verwijderd uit collectie.</a:t>
            </a:r>
          </a:p>
          <a:p>
            <a:r>
              <a:rPr lang="nl-BE" dirty="0"/>
              <a:t>Binding van de </a:t>
            </a:r>
            <a:r>
              <a:rPr lang="nl-BE" dirty="0" err="1"/>
              <a:t>ObservableCollection</a:t>
            </a:r>
            <a:r>
              <a:rPr lang="nl-BE" dirty="0"/>
              <a:t> aan de </a:t>
            </a:r>
            <a:r>
              <a:rPr lang="nl-BE" dirty="0" err="1"/>
              <a:t>grid</a:t>
            </a:r>
            <a:r>
              <a:rPr lang="nl-BE" dirty="0"/>
              <a:t> zorgt automatisch voor update van de </a:t>
            </a:r>
            <a:r>
              <a:rPr lang="nl-BE" dirty="0" err="1"/>
              <a:t>grid</a:t>
            </a:r>
            <a:r>
              <a:rPr lang="nl-BE" dirty="0"/>
              <a:t>.</a:t>
            </a:r>
          </a:p>
        </p:txBody>
      </p:sp>
      <p:sp>
        <p:nvSpPr>
          <p:cNvPr id="4" name="Rechthoek 3"/>
          <p:cNvSpPr/>
          <p:nvPr/>
        </p:nvSpPr>
        <p:spPr>
          <a:xfrm>
            <a:off x="107504" y="4077072"/>
            <a:ext cx="63367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//verwijderen geselecteerd item uit lijst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Verwijderen()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SelectedItem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Studenten.Remove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SelectedItem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547516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Commands</a:t>
            </a:r>
            <a:r>
              <a:rPr lang="nl-BE" dirty="0"/>
              <a:t> in View</a:t>
            </a:r>
          </a:p>
        </p:txBody>
      </p:sp>
      <p:sp>
        <p:nvSpPr>
          <p:cNvPr id="4" name="Rechthoek 3"/>
          <p:cNvSpPr/>
          <p:nvPr/>
        </p:nvSpPr>
        <p:spPr>
          <a:xfrm>
            <a:off x="107504" y="1988840"/>
            <a:ext cx="854784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DockPanel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DataContext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StaticResource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StudentenViewModel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}"&gt;</a:t>
            </a:r>
            <a:b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="buttonVerwijderen"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Content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="Verwijderen"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DockPanel.Dock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="Bottom"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DeleteStudentCommand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}"&gt;</a:t>
            </a:r>
            <a:b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&lt;/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="buttonToevoegen"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Content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="Toevoegen"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DockPanel.Dock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="Bottom"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AddStudentCommand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}"&gt;</a:t>
            </a:r>
            <a:b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&lt;/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DataGrid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="dataGrid"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HorizontalAlignment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VerticalAlignment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="Top"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Margin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="10"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b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ItemsSource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Path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=Studenten}"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b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SelectedItem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SelectedItem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}"/&gt;</a:t>
            </a:r>
            <a:b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DockPanel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dirty="0"/>
          </a:p>
        </p:txBody>
      </p:sp>
      <p:sp>
        <p:nvSpPr>
          <p:cNvPr id="5" name="Rechthoek 4"/>
          <p:cNvSpPr/>
          <p:nvPr/>
        </p:nvSpPr>
        <p:spPr>
          <a:xfrm>
            <a:off x="3131840" y="2852936"/>
            <a:ext cx="511256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/>
          <p:cNvSpPr/>
          <p:nvPr/>
        </p:nvSpPr>
        <p:spPr>
          <a:xfrm>
            <a:off x="3131840" y="3645024"/>
            <a:ext cx="475252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/>
          <p:cNvSpPr/>
          <p:nvPr/>
        </p:nvSpPr>
        <p:spPr>
          <a:xfrm>
            <a:off x="137158" y="5301208"/>
            <a:ext cx="475252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6379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Aan de slag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Oefening boeken</a:t>
            </a:r>
          </a:p>
        </p:txBody>
      </p:sp>
    </p:spTree>
    <p:extLst>
      <p:ext uri="{BB962C8B-B14F-4D97-AF65-F5344CB8AC3E}">
        <p14:creationId xmlns:p14="http://schemas.microsoft.com/office/powerpoint/2010/main" val="1590299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Voorbeeld:</a:t>
            </a:r>
          </a:p>
          <a:p>
            <a:pPr lvl="1"/>
            <a:r>
              <a:rPr lang="nl-BE" dirty="0"/>
              <a:t>Het model bevat de klasse Student met de eigenschappen Naam, Jaar, Groep</a:t>
            </a:r>
          </a:p>
          <a:p>
            <a:pPr lvl="1"/>
            <a:r>
              <a:rPr lang="nl-BE" dirty="0"/>
              <a:t>Het model beschrijft in de klasse Student niet de lay-out (font, </a:t>
            </a:r>
            <a:r>
              <a:rPr lang="nl-BE" dirty="0" err="1"/>
              <a:t>size</a:t>
            </a:r>
            <a:r>
              <a:rPr lang="nl-BE" dirty="0"/>
              <a:t>, </a:t>
            </a:r>
            <a:r>
              <a:rPr lang="nl-BE" dirty="0" err="1"/>
              <a:t>style</a:t>
            </a:r>
            <a:r>
              <a:rPr lang="nl-BE" dirty="0"/>
              <a:t>) van een student-object.</a:t>
            </a:r>
          </a:p>
          <a:p>
            <a:pPr lvl="1"/>
            <a:r>
              <a:rPr lang="nl-BE" dirty="0"/>
              <a:t>Het model is een </a:t>
            </a:r>
            <a:r>
              <a:rPr lang="nl-BE" dirty="0" err="1"/>
              <a:t>XML-file</a:t>
            </a:r>
            <a:r>
              <a:rPr lang="nl-BE" dirty="0"/>
              <a:t> met afzonderlijke studentobjecten.</a:t>
            </a:r>
          </a:p>
          <a:p>
            <a:pPr lvl="1"/>
            <a:r>
              <a:rPr lang="nl-BE" dirty="0"/>
              <a:t>Het model is een data access laag (Dapper, </a:t>
            </a:r>
            <a:r>
              <a:rPr lang="nl-BE" dirty="0" err="1"/>
              <a:t>LinqToSQL</a:t>
            </a:r>
            <a:r>
              <a:rPr lang="nl-BE" dirty="0"/>
              <a:t>, EF) die de koppeling legt naar een tabel Student in een database.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30818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View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70016" cy="4495800"/>
          </a:xfrm>
        </p:spPr>
        <p:txBody>
          <a:bodyPr>
            <a:normAutofit/>
          </a:bodyPr>
          <a:lstStyle/>
          <a:p>
            <a:r>
              <a:rPr lang="nl-BE" sz="2800" dirty="0"/>
              <a:t>De view is de </a:t>
            </a:r>
            <a:r>
              <a:rPr lang="nl-BE" sz="2800" dirty="0" err="1"/>
              <a:t>presentatielaag</a:t>
            </a:r>
            <a:r>
              <a:rPr lang="nl-BE" sz="2800" dirty="0"/>
              <a:t> of de visuele weergave uitgewerkt in XAML van de door het </a:t>
            </a:r>
            <a:r>
              <a:rPr lang="nl-BE" sz="2800" dirty="0" err="1"/>
              <a:t>ViewModel</a:t>
            </a:r>
            <a:r>
              <a:rPr lang="nl-BE" sz="2800" dirty="0"/>
              <a:t> aangeboden datamodel.</a:t>
            </a:r>
          </a:p>
          <a:p>
            <a:r>
              <a:rPr lang="nl-BE" sz="2800" dirty="0"/>
              <a:t>De view bevat geen/weinig logica in de code-</a:t>
            </a:r>
            <a:r>
              <a:rPr lang="nl-BE" sz="2800" dirty="0" err="1"/>
              <a:t>behind</a:t>
            </a:r>
            <a:r>
              <a:rPr lang="nl-BE" sz="2800" dirty="0"/>
              <a:t>.</a:t>
            </a:r>
          </a:p>
          <a:p>
            <a:r>
              <a:rPr lang="nl-BE" sz="2800" dirty="0"/>
              <a:t>De view communiceert alleen met het </a:t>
            </a:r>
            <a:r>
              <a:rPr lang="nl-BE" sz="2800" dirty="0" err="1"/>
              <a:t>ViewModel</a:t>
            </a:r>
            <a:r>
              <a:rPr lang="nl-BE" sz="2800" dirty="0"/>
              <a:t> via Data Binding. 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138" y="4941168"/>
            <a:ext cx="2681880" cy="165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18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ViewModel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70016" cy="4495800"/>
          </a:xfrm>
        </p:spPr>
        <p:txBody>
          <a:bodyPr>
            <a:normAutofit/>
          </a:bodyPr>
          <a:lstStyle/>
          <a:p>
            <a:r>
              <a:rPr lang="nl-BE" sz="2800" dirty="0"/>
              <a:t>Het </a:t>
            </a:r>
            <a:r>
              <a:rPr lang="nl-BE" sz="2800" dirty="0" err="1"/>
              <a:t>ViewModel</a:t>
            </a:r>
            <a:r>
              <a:rPr lang="nl-BE" sz="2800" dirty="0"/>
              <a:t> fungeert als controller tussen de View en het Model.  </a:t>
            </a:r>
          </a:p>
          <a:p>
            <a:r>
              <a:rPr lang="nl-BE" sz="2800" dirty="0" err="1"/>
              <a:t>ViewModel</a:t>
            </a:r>
            <a:r>
              <a:rPr lang="nl-BE" sz="2800" dirty="0"/>
              <a:t> bevat </a:t>
            </a:r>
          </a:p>
          <a:p>
            <a:pPr lvl="1"/>
            <a:r>
              <a:rPr lang="nl-BE" sz="2800" dirty="0"/>
              <a:t>informatie over het model dat de view kan gebruiken voor databinding.</a:t>
            </a:r>
          </a:p>
          <a:p>
            <a:pPr lvl="1"/>
            <a:r>
              <a:rPr lang="nl-BE" sz="2800" dirty="0" err="1"/>
              <a:t>Commands</a:t>
            </a:r>
            <a:r>
              <a:rPr lang="nl-BE" sz="2800" dirty="0"/>
              <a:t> die de View kan gebruiken om te interageren met de data in het model.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138" y="4941168"/>
            <a:ext cx="2681880" cy="165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04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MVVM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Toegevoegde waarde:</a:t>
            </a:r>
          </a:p>
          <a:p>
            <a:r>
              <a:rPr lang="nl-BE" dirty="0"/>
              <a:t>“</a:t>
            </a:r>
            <a:r>
              <a:rPr lang="nl-BE" dirty="0" err="1"/>
              <a:t>Separation</a:t>
            </a:r>
            <a:r>
              <a:rPr lang="nl-BE" dirty="0"/>
              <a:t> of concerns”</a:t>
            </a:r>
          </a:p>
          <a:p>
            <a:r>
              <a:rPr lang="nl-BE" dirty="0"/>
              <a:t>Door de ontkoppeling van de view is het creëren van het ontwerp voor de UI makkelijker uit te besteden aan een designer. </a:t>
            </a:r>
          </a:p>
          <a:p>
            <a:r>
              <a:rPr lang="nl-BE" dirty="0"/>
              <a:t>UI ontwerp en programmatie kunnen in principe parallel plaatsvinden en zo kan er tijdswinst geboekt worden.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91439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MVVM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BE" dirty="0"/>
              <a:t>Toegevoegde waarde:</a:t>
            </a:r>
          </a:p>
          <a:p>
            <a:r>
              <a:rPr lang="nl-BE" dirty="0"/>
              <a:t>Omdat de view-laag geen “logica” bevat en het </a:t>
            </a:r>
            <a:r>
              <a:rPr lang="nl-BE" dirty="0" err="1"/>
              <a:t>ViewModel</a:t>
            </a:r>
            <a:r>
              <a:rPr lang="nl-BE" dirty="0"/>
              <a:t> de view-laag niet nodig heeft om gebruikt te kunnen worden opent dit de mogelijkheid om de functionaliteiten te unittesten. </a:t>
            </a:r>
          </a:p>
          <a:p>
            <a:r>
              <a:rPr lang="nl-BE" dirty="0"/>
              <a:t>De unittests kunnen net als een view direct inhaken op het </a:t>
            </a:r>
            <a:r>
              <a:rPr lang="nl-BE" dirty="0" err="1"/>
              <a:t>ViewModel</a:t>
            </a:r>
            <a:r>
              <a:rPr lang="nl-BE" dirty="0"/>
              <a:t>. </a:t>
            </a:r>
          </a:p>
          <a:p>
            <a:r>
              <a:rPr lang="nl-BE" dirty="0"/>
              <a:t>Zeker bij grotere applicaties waar alle logica geautomatiseerd </a:t>
            </a:r>
            <a:r>
              <a:rPr lang="nl-BE" dirty="0" err="1"/>
              <a:t>testbaar</a:t>
            </a:r>
            <a:r>
              <a:rPr lang="nl-BE" dirty="0"/>
              <a:t> moet zijn is dit een cruciaal gegeven.</a:t>
            </a:r>
          </a:p>
        </p:txBody>
      </p:sp>
    </p:spTree>
    <p:extLst>
      <p:ext uri="{BB962C8B-B14F-4D97-AF65-F5344CB8AC3E}">
        <p14:creationId xmlns:p14="http://schemas.microsoft.com/office/powerpoint/2010/main" val="139450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an">
  <a:themeElements>
    <a:clrScheme name="Media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4180</TotalTime>
  <Words>1713</Words>
  <Application>Microsoft Office PowerPoint</Application>
  <PresentationFormat>Diavoorstelling (4:3)</PresentationFormat>
  <Paragraphs>397</Paragraphs>
  <Slides>42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42</vt:i4>
      </vt:variant>
    </vt:vector>
  </HeadingPairs>
  <TitlesOfParts>
    <vt:vector size="49" baseType="lpstr">
      <vt:lpstr>Calibri</vt:lpstr>
      <vt:lpstr>Consolas</vt:lpstr>
      <vt:lpstr>Tw Cen MT</vt:lpstr>
      <vt:lpstr>Verdana</vt:lpstr>
      <vt:lpstr>Wingdings</vt:lpstr>
      <vt:lpstr>Wingdings 2</vt:lpstr>
      <vt:lpstr>Mediaan</vt:lpstr>
      <vt:lpstr>WPF</vt:lpstr>
      <vt:lpstr>MVVM (Model View ViewModel)</vt:lpstr>
      <vt:lpstr>MVVM</vt:lpstr>
      <vt:lpstr>Model</vt:lpstr>
      <vt:lpstr>Model</vt:lpstr>
      <vt:lpstr>View</vt:lpstr>
      <vt:lpstr>ViewModel</vt:lpstr>
      <vt:lpstr>MVVM</vt:lpstr>
      <vt:lpstr>MVVM</vt:lpstr>
      <vt:lpstr>Voorbeeld WpfMVVM</vt:lpstr>
      <vt:lpstr>Model</vt:lpstr>
      <vt:lpstr>Model</vt:lpstr>
      <vt:lpstr>Model</vt:lpstr>
      <vt:lpstr>Model</vt:lpstr>
      <vt:lpstr>Model </vt:lpstr>
      <vt:lpstr>ViewModel</vt:lpstr>
      <vt:lpstr>BaseViewModel.cs</vt:lpstr>
      <vt:lpstr>BaseViewModel.cs</vt:lpstr>
      <vt:lpstr>ViewModel</vt:lpstr>
      <vt:lpstr>ViewModel</vt:lpstr>
      <vt:lpstr>View</vt:lpstr>
      <vt:lpstr>View</vt:lpstr>
      <vt:lpstr>Commands</vt:lpstr>
      <vt:lpstr>Commands</vt:lpstr>
      <vt:lpstr>BaseCommand.cs</vt:lpstr>
      <vt:lpstr>ViewModel met Command</vt:lpstr>
      <vt:lpstr>ViewModel met Command</vt:lpstr>
      <vt:lpstr>View met Command</vt:lpstr>
      <vt:lpstr>Uitbreiding voorbeeld</vt:lpstr>
      <vt:lpstr>Model</vt:lpstr>
      <vt:lpstr>ViewModel </vt:lpstr>
      <vt:lpstr>ViewModel</vt:lpstr>
      <vt:lpstr>ViewModel</vt:lpstr>
      <vt:lpstr>View</vt:lpstr>
      <vt:lpstr>Commands in ViewModel</vt:lpstr>
      <vt:lpstr>Commands in ViewModel</vt:lpstr>
      <vt:lpstr>Commands in ViewModel</vt:lpstr>
      <vt:lpstr>Commands in ViewModel</vt:lpstr>
      <vt:lpstr>Commands in ViewModel</vt:lpstr>
      <vt:lpstr>Commands in ViewModel</vt:lpstr>
      <vt:lpstr>Commands in View</vt:lpstr>
      <vt:lpstr>Aan de slag</vt:lpstr>
    </vt:vector>
  </TitlesOfParts>
  <Company>KH Kempen - Campus Geel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deploy</dc:creator>
  <cp:lastModifiedBy>Ellen Torfs</cp:lastModifiedBy>
  <cp:revision>270</cp:revision>
  <dcterms:created xsi:type="dcterms:W3CDTF">2009-01-19T08:17:15Z</dcterms:created>
  <dcterms:modified xsi:type="dcterms:W3CDTF">2018-03-01T08:37:17Z</dcterms:modified>
</cp:coreProperties>
</file>