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82" r:id="rId4"/>
    <p:sldId id="296" r:id="rId5"/>
    <p:sldId id="288" r:id="rId6"/>
    <p:sldId id="289" r:id="rId7"/>
    <p:sldId id="290" r:id="rId8"/>
    <p:sldId id="291" r:id="rId9"/>
    <p:sldId id="292" r:id="rId10"/>
    <p:sldId id="299" r:id="rId11"/>
    <p:sldId id="287" r:id="rId12"/>
    <p:sldId id="301" r:id="rId13"/>
    <p:sldId id="284" r:id="rId14"/>
    <p:sldId id="283" r:id="rId15"/>
    <p:sldId id="257" r:id="rId16"/>
    <p:sldId id="258" r:id="rId17"/>
    <p:sldId id="265" r:id="rId18"/>
    <p:sldId id="294" r:id="rId19"/>
    <p:sldId id="295" r:id="rId20"/>
    <p:sldId id="269" r:id="rId21"/>
    <p:sldId id="271" r:id="rId22"/>
    <p:sldId id="272" r:id="rId23"/>
    <p:sldId id="297" r:id="rId24"/>
    <p:sldId id="273" r:id="rId25"/>
    <p:sldId id="274" r:id="rId26"/>
    <p:sldId id="300" r:id="rId27"/>
    <p:sldId id="275" r:id="rId28"/>
    <p:sldId id="276" r:id="rId29"/>
    <p:sldId id="280" r:id="rId30"/>
    <p:sldId id="279" r:id="rId31"/>
    <p:sldId id="281" r:id="rId3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86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D3130F-A3B4-2C6D-2566-2DD7C2EF233D}" name="Ximena Bautista" initials="XB" userId="e5c32534e7806e9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FCE"/>
    <a:srgbClr val="FF4C4C"/>
    <a:srgbClr val="EA734C"/>
    <a:srgbClr val="9954CC"/>
    <a:srgbClr val="A86ED4"/>
    <a:srgbClr val="FFD34C"/>
    <a:srgbClr val="6CB0DD"/>
    <a:srgbClr val="C6293D"/>
    <a:srgbClr val="6C92E6"/>
    <a:srgbClr val="F6C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86325-D303-4B23-8B53-2B7850B76794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FB5D-589A-47B4-890B-6988BF92B6E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8154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D0DB9-E960-4212-B179-AD4D203D7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E96B69-F887-4063-9920-0CDFADCD1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EF09C-7C85-468F-8A60-9796439E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559513-E53B-41BC-89B0-ADD0540C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5BBD41-68CE-496C-AC50-01CF2D2B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579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112D-C8AC-4BDF-A1EF-68094683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7ECEBF-AE7B-42EB-A356-4BAA1E334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0D249-70EC-4A3E-95CA-AC502056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DD072-5E3D-4959-9292-E337F9EB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B935E-A5A3-44B2-87CA-5ACE7575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7145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3098EF-566C-4997-9341-11BC7BE75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65E542-4CF4-4E6C-B619-51DB8BA94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9BB97-E69D-4407-8634-AAC02C5F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C336F-FA05-4D41-AAA7-1B465AA6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08ACB-BCB2-453F-8949-3DBABA29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2757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2B226-1D80-4FEF-8422-ADD0F6FD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5A4826-73D1-4739-A42F-8A0683D1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34447-4175-499B-8514-360408CF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35342-C0A8-4B20-990C-21996F91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931A6-50DE-47BF-AC7F-C802DFB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9625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188FE-B430-4A16-B6C3-1C3A33C3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63BBB0-668D-435B-BD51-9EF73A3C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A366B-DC32-4D98-AF81-BB5DEBB4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7599D8-DADC-4729-8BCB-5FE93071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EC6EF-173B-406C-BBC1-0A39009F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915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8274E-E43A-4ACA-968E-A100994E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62F62-F415-4E58-ACA0-8F542DC3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55B14D-DD69-4486-8691-0E4312B9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9CE475-0BBC-4F68-9602-05C43F97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33BDBE-BD06-4741-BD47-4D9D75BD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40EF58-0E7C-477B-A9A5-19F94C6F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328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EE89B-1E25-49A2-8B65-44D6BC22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8D8E6E-B45E-4B23-BF72-DADECF1D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4FBE8-66E6-4E02-B41E-06310918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D06EE-C3E7-4FE2-B290-2B53FC5EB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D8763D-3968-47CF-A8A5-83C3974A5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79C458-51F0-4573-8A16-504FA502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1F9501-3C6A-46EA-AFCE-7D2EC4A7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2AA10F-85D5-489B-AD9B-730E3A4D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565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B6406-E754-420C-9E9F-21A78110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31AEAD-5871-48B6-9B47-3AD84844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065EE0-B252-47B6-BD2F-2CD4D0FA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F12D1B-F68B-48EB-B25D-AF50E01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853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B2F70D-DDC4-4343-A723-00C82234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A5507F-8A42-435A-9BE6-0D68D137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B7DCBE-BEDD-4BDE-BAD4-D45B37E0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583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7B4E9-703F-4EE8-BDD2-F36E94BF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0E2CA-A76E-4D00-82E2-67FF2153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C3CB4-644E-42DA-80B5-03611073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8DDC01-9F59-4564-AE4B-2C3B4D09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78224B-A3F1-419D-B980-E767BA41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1A2FD9-0CB5-4924-B32C-3F955967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0060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FA6C0-ABFB-41C1-B60C-8849CFA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C63562-4289-4AA5-B201-764479DC3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D434E-D0AC-45DE-9058-460058C0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E7FE35-1099-4ECC-A6F5-C1A462F5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145E96-43DD-4C9F-8051-DAFB7C08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448A5-235D-448F-B7DA-68A35729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07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DA9ACF-6101-422D-A11E-B0F43777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9B9F79-822E-4598-8AD7-44B848AAD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62885-0E44-4EF6-9DA4-5A63A96E6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03F9-F6BD-4541-84CB-6B04EA9EB07C}" type="datetimeFigureOut">
              <a:rPr lang="es-419" smtClean="0"/>
              <a:t>6/3/2022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7E33D4-76E7-4A91-9645-6196BC23F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D81E6-6EF5-4F65-8D1C-6F553C49A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ED26-E8CB-4566-B3C1-819ECE2B75A8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1198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4.svg"/><Relationship Id="rId3" Type="http://schemas.openxmlformats.org/officeDocument/2006/relationships/image" Target="../media/image17.sv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2.svg"/><Relationship Id="rId15" Type="http://schemas.openxmlformats.org/officeDocument/2006/relationships/image" Target="../media/image4.svg"/><Relationship Id="rId10" Type="http://schemas.openxmlformats.org/officeDocument/2006/relationships/image" Target="../media/image21.sv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6.svg"/><Relationship Id="rId18" Type="http://schemas.openxmlformats.org/officeDocument/2006/relationships/image" Target="../media/image38.svg"/><Relationship Id="rId3" Type="http://schemas.openxmlformats.org/officeDocument/2006/relationships/image" Target="../media/image32.svg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image" Target="../media/image3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2.svg"/><Relationship Id="rId15" Type="http://schemas.openxmlformats.org/officeDocument/2006/relationships/image" Target="../media/image21.svg"/><Relationship Id="rId10" Type="http://schemas.openxmlformats.org/officeDocument/2006/relationships/image" Target="../media/image4.sv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sv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9.png"/><Relationship Id="rId10" Type="http://schemas.openxmlformats.org/officeDocument/2006/relationships/image" Target="../media/image50.png"/><Relationship Id="rId4" Type="http://schemas.openxmlformats.org/officeDocument/2006/relationships/image" Target="../media/image48.png"/><Relationship Id="rId9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9.png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>
            <a:extLst>
              <a:ext uri="{FF2B5EF4-FFF2-40B4-BE49-F238E27FC236}">
                <a16:creationId xmlns:a16="http://schemas.microsoft.com/office/drawing/2014/main" id="{F151EE53-C507-4C50-89E1-40AC3FD8A22E}"/>
              </a:ext>
            </a:extLst>
          </p:cNvPr>
          <p:cNvGrpSpPr/>
          <p:nvPr/>
        </p:nvGrpSpPr>
        <p:grpSpPr>
          <a:xfrm>
            <a:off x="3713143" y="6162675"/>
            <a:ext cx="4765715" cy="306486"/>
            <a:chOff x="3632023" y="484090"/>
            <a:chExt cx="4765715" cy="306486"/>
          </a:xfrm>
        </p:grpSpPr>
        <p:pic>
          <p:nvPicPr>
            <p:cNvPr id="51" name="Gráfico 50">
              <a:extLst>
                <a:ext uri="{FF2B5EF4-FFF2-40B4-BE49-F238E27FC236}">
                  <a16:creationId xmlns:a16="http://schemas.microsoft.com/office/drawing/2014/main" id="{0AFCD7E0-95B2-421F-85EC-553D808A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2E35883B-496F-4806-A48E-996369055587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846EF132-87D2-40AC-8A2A-BA79C411F12D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C3A818E3-4938-4E9B-B3C0-717C09A78125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3AFFAF60-05D1-4759-93C2-16D3F16ED3F9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343668B-C473-4BB0-A19E-EAE338CE7859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56CBDFB1-0A4B-46D6-BC4B-1FD4FCB1BAD2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0570EE5A-E499-4C18-A129-00D6A8C5B171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B261812F-DDAA-45EC-9E74-23E2B86FD571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33BBADDE-9E6A-490D-9BCE-3DCE50BEBFA7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7C54C692-86AB-4EF6-A578-551755F08217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591570D5-1211-49F7-AA22-21FBB8512E79}"/>
              </a:ext>
            </a:extLst>
          </p:cNvPr>
          <p:cNvGrpSpPr/>
          <p:nvPr/>
        </p:nvGrpSpPr>
        <p:grpSpPr>
          <a:xfrm>
            <a:off x="3713143" y="409575"/>
            <a:ext cx="4765715" cy="306486"/>
            <a:chOff x="3632023" y="484090"/>
            <a:chExt cx="4765715" cy="306486"/>
          </a:xfrm>
        </p:grpSpPr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CF0D43CF-3CAD-4255-8F42-D2559602C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229BB2EE-5056-48C4-8316-F4C21A83957B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1618FC20-95E2-46C3-A605-936BDD1FD2E1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5D54B6FF-C41E-4DF2-BBBC-F01CAE519D5C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ADF4BE5A-9283-45B1-9B11-8AE7AF4ADE44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BB48BB10-8819-4A90-AE21-E233676E3268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5F3C0FE8-3BEC-4863-B454-B71E988D27D4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699CED0A-8ED1-4065-98AE-84F4FBCCF552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9F90AD8C-4E28-4B9C-98F0-688268B64B7D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EB70C3AE-D284-4F31-9A44-C6D2E230C952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38D3222A-9FCA-4A23-A1D1-A87C13C188F9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6F7E9F-799C-4AC6-92E4-870FC94A3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400" y="2557669"/>
            <a:ext cx="10109200" cy="1257092"/>
          </a:xfrm>
        </p:spPr>
        <p:txBody>
          <a:bodyPr>
            <a:noAutofit/>
          </a:bodyPr>
          <a:lstStyle/>
          <a:p>
            <a:r>
              <a:rPr lang="es-419" sz="4400" dirty="0">
                <a:solidFill>
                  <a:srgbClr val="2E8FCE"/>
                </a:solidFill>
                <a:latin typeface="Roboto Slab Medium" pitchFamily="2" charset="0"/>
                <a:ea typeface="Roboto Slab Medium" pitchFamily="2" charset="0"/>
              </a:rPr>
              <a:t>Taller de BD para equipo de Reestructuraciones e Insolvencias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21645-4B1D-4304-9544-993032F49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829"/>
            <a:ext cx="9144000" cy="479632"/>
          </a:xfrm>
        </p:spPr>
        <p:txBody>
          <a:bodyPr/>
          <a:lstStyle/>
          <a:p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Por:  Ximena Bautista</a:t>
            </a:r>
          </a:p>
        </p:txBody>
      </p:sp>
    </p:spTree>
    <p:extLst>
      <p:ext uri="{BB962C8B-B14F-4D97-AF65-F5344CB8AC3E}">
        <p14:creationId xmlns:p14="http://schemas.microsoft.com/office/powerpoint/2010/main" val="39858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AD41664F-753E-4A1A-8EDE-3AFAE1BE1954}"/>
              </a:ext>
            </a:extLst>
          </p:cNvPr>
          <p:cNvGrpSpPr/>
          <p:nvPr/>
        </p:nvGrpSpPr>
        <p:grpSpPr>
          <a:xfrm>
            <a:off x="2072142" y="2273071"/>
            <a:ext cx="2619375" cy="2867025"/>
            <a:chOff x="2072142" y="2133371"/>
            <a:chExt cx="2619375" cy="2867025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9232A7B5-5E27-4C95-AD9F-AF6FDBC1C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2142" y="2133371"/>
              <a:ext cx="2619375" cy="286702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826BA07-E762-40D5-A573-1C911690DB01}"/>
                </a:ext>
              </a:extLst>
            </p:cNvPr>
            <p:cNvSpPr txBox="1"/>
            <p:nvPr/>
          </p:nvSpPr>
          <p:spPr>
            <a:xfrm>
              <a:off x="2508833" y="3849016"/>
              <a:ext cx="1745992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AR" sz="2400" dirty="0">
                  <a:solidFill>
                    <a:srgbClr val="2E8FCE"/>
                  </a:solidFill>
                  <a:latin typeface="Roboto Slab SemiBold" pitchFamily="2" charset="0"/>
                  <a:ea typeface="Roboto Slab SemiBold" pitchFamily="2" charset="0"/>
                </a:rPr>
                <a:t>Conseguir </a:t>
              </a:r>
            </a:p>
            <a:p>
              <a:pPr algn="ctr">
                <a:lnSpc>
                  <a:spcPct val="90000"/>
                </a:lnSpc>
              </a:pPr>
              <a:r>
                <a:rPr lang="es-AR" sz="2400" dirty="0">
                  <a:solidFill>
                    <a:srgbClr val="2E8FCE"/>
                  </a:solidFill>
                  <a:latin typeface="Roboto Slab SemiBold" pitchFamily="2" charset="0"/>
                  <a:ea typeface="Roboto Slab SemiBold" pitchFamily="2" charset="0"/>
                </a:rPr>
                <a:t>Clientes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76A2AA1-6895-42B3-BED5-63F94226054C}"/>
                </a:ext>
              </a:extLst>
            </p:cNvPr>
            <p:cNvGrpSpPr/>
            <p:nvPr/>
          </p:nvGrpSpPr>
          <p:grpSpPr>
            <a:xfrm>
              <a:off x="2715079" y="2396771"/>
              <a:ext cx="1333500" cy="1333500"/>
              <a:chOff x="2778337" y="2423918"/>
              <a:chExt cx="1333500" cy="1333500"/>
            </a:xfrm>
          </p:grpSpPr>
          <p:pic>
            <p:nvPicPr>
              <p:cNvPr id="8" name="Gráfico 7">
                <a:extLst>
                  <a:ext uri="{FF2B5EF4-FFF2-40B4-BE49-F238E27FC236}">
                    <a16:creationId xmlns:a16="http://schemas.microsoft.com/office/drawing/2014/main" id="{64203C4F-1A02-49A2-95FB-0210A6E1E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78337" y="2423918"/>
                <a:ext cx="1333500" cy="1333500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CEF0784D-BF2B-47C0-BDD3-63B7CB70F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2390" y="2677971"/>
                <a:ext cx="825395" cy="825395"/>
              </a:xfrm>
              <a:prstGeom prst="rect">
                <a:avLst/>
              </a:prstGeom>
            </p:spPr>
          </p:pic>
        </p:grp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5DB1828A-DBE0-4E88-A5DA-E68CEE5C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57" y="712603"/>
            <a:ext cx="10932887" cy="808581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2. ¿Cuál es el objetivo de una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firma </a:t>
            </a:r>
            <a:b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</a:b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de abogados?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77C547-3A7F-47F2-868A-C85FD6F3975B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754409A-48CA-4D9B-A14F-A31F12E80DA3}"/>
              </a:ext>
            </a:extLst>
          </p:cNvPr>
          <p:cNvGrpSpPr/>
          <p:nvPr/>
        </p:nvGrpSpPr>
        <p:grpSpPr>
          <a:xfrm>
            <a:off x="7573055" y="2273071"/>
            <a:ext cx="2619375" cy="2867025"/>
            <a:chOff x="7573055" y="2133371"/>
            <a:chExt cx="2619375" cy="2867025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52E38B4E-E788-4509-B5CB-A70BA4AF1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73055" y="2133371"/>
              <a:ext cx="2619375" cy="2867025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B0909EF-C74A-47C7-AA11-DBA75A18F2E2}"/>
                </a:ext>
              </a:extLst>
            </p:cNvPr>
            <p:cNvSpPr txBox="1"/>
            <p:nvPr/>
          </p:nvSpPr>
          <p:spPr>
            <a:xfrm>
              <a:off x="8299089" y="3819988"/>
              <a:ext cx="116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2400" dirty="0">
                  <a:solidFill>
                    <a:srgbClr val="92D050"/>
                  </a:solidFill>
                  <a:latin typeface="Roboto Slab SemiBold" pitchFamily="2" charset="0"/>
                  <a:ea typeface="Roboto Slab SemiBold" pitchFamily="2" charset="0"/>
                </a:rPr>
                <a:t>Cobrar</a:t>
              </a:r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574179D1-95B9-4F8F-828F-EF2C10E27996}"/>
                </a:ext>
              </a:extLst>
            </p:cNvPr>
            <p:cNvGrpSpPr/>
            <p:nvPr/>
          </p:nvGrpSpPr>
          <p:grpSpPr>
            <a:xfrm>
              <a:off x="8215992" y="2396771"/>
              <a:ext cx="1333500" cy="1333500"/>
              <a:chOff x="8232554" y="2394888"/>
              <a:chExt cx="1333500" cy="1333500"/>
            </a:xfrm>
          </p:grpSpPr>
          <p:pic>
            <p:nvPicPr>
              <p:cNvPr id="16" name="Gráfico 15">
                <a:extLst>
                  <a:ext uri="{FF2B5EF4-FFF2-40B4-BE49-F238E27FC236}">
                    <a16:creationId xmlns:a16="http://schemas.microsoft.com/office/drawing/2014/main" id="{02869CAB-91A9-4FB1-B486-9F6847754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32554" y="2394888"/>
                <a:ext cx="1333500" cy="1333500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E71E9B7D-CB78-4106-83F9-444409435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8578" y="2660912"/>
                <a:ext cx="801452" cy="801452"/>
              </a:xfrm>
              <a:prstGeom prst="rect">
                <a:avLst/>
              </a:prstGeom>
            </p:spPr>
          </p:pic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11801C-E183-4021-972C-D9F09D746402}"/>
              </a:ext>
            </a:extLst>
          </p:cNvPr>
          <p:cNvGrpSpPr/>
          <p:nvPr/>
        </p:nvGrpSpPr>
        <p:grpSpPr>
          <a:xfrm>
            <a:off x="4822598" y="2273071"/>
            <a:ext cx="2619375" cy="2867025"/>
            <a:chOff x="4822598" y="2133371"/>
            <a:chExt cx="2619375" cy="2867025"/>
          </a:xfrm>
        </p:grpSpPr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9BEC12B6-8267-4007-94F1-196858B9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22598" y="2133371"/>
              <a:ext cx="2619375" cy="2867025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F1C1ADA-46A3-4796-8FEB-E9BD69C8A034}"/>
                </a:ext>
              </a:extLst>
            </p:cNvPr>
            <p:cNvSpPr txBox="1"/>
            <p:nvPr/>
          </p:nvSpPr>
          <p:spPr>
            <a:xfrm>
              <a:off x="5304975" y="3849016"/>
              <a:ext cx="1654620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AR" sz="2400" dirty="0">
                  <a:solidFill>
                    <a:srgbClr val="FF4C4C"/>
                  </a:solidFill>
                  <a:latin typeface="Roboto Slab SemiBold" pitchFamily="2" charset="0"/>
                  <a:ea typeface="Roboto Slab SemiBold" pitchFamily="2" charset="0"/>
                </a:rPr>
                <a:t>Darles un </a:t>
              </a:r>
            </a:p>
            <a:p>
              <a:pPr algn="ctr">
                <a:lnSpc>
                  <a:spcPct val="90000"/>
                </a:lnSpc>
              </a:pPr>
              <a:r>
                <a:rPr lang="es-AR" sz="2400" dirty="0">
                  <a:solidFill>
                    <a:srgbClr val="FF4C4C"/>
                  </a:solidFill>
                  <a:latin typeface="Roboto Slab SemiBold" pitchFamily="2" charset="0"/>
                  <a:ea typeface="Roboto Slab SemiBold" pitchFamily="2" charset="0"/>
                </a:rPr>
                <a:t>servicio</a:t>
              </a: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CE808C61-E286-4C63-B7FE-A4AAD8B41F13}"/>
                </a:ext>
              </a:extLst>
            </p:cNvPr>
            <p:cNvGrpSpPr/>
            <p:nvPr/>
          </p:nvGrpSpPr>
          <p:grpSpPr>
            <a:xfrm>
              <a:off x="5465535" y="2396771"/>
              <a:ext cx="1333500" cy="1333500"/>
              <a:chOff x="5429249" y="2587338"/>
              <a:chExt cx="1333500" cy="1333500"/>
            </a:xfrm>
          </p:grpSpPr>
          <p:pic>
            <p:nvPicPr>
              <p:cNvPr id="22" name="Gráfico 21">
                <a:extLst>
                  <a:ext uri="{FF2B5EF4-FFF2-40B4-BE49-F238E27FC236}">
                    <a16:creationId xmlns:a16="http://schemas.microsoft.com/office/drawing/2014/main" id="{7CB75E39-9064-43CA-90FF-27E2094C0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429249" y="2587338"/>
                <a:ext cx="1333500" cy="1333500"/>
              </a:xfrm>
              <a:prstGeom prst="rect">
                <a:avLst/>
              </a:prstGeom>
            </p:spPr>
          </p:pic>
          <p:pic>
            <p:nvPicPr>
              <p:cNvPr id="23" name="Imagen 22">
                <a:extLst>
                  <a:ext uri="{FF2B5EF4-FFF2-40B4-BE49-F238E27FC236}">
                    <a16:creationId xmlns:a16="http://schemas.microsoft.com/office/drawing/2014/main" id="{3D22F91A-8B53-4024-A563-70A3CEB00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4113" y="2862202"/>
                <a:ext cx="783772" cy="783772"/>
              </a:xfrm>
              <a:prstGeom prst="rect">
                <a:avLst/>
              </a:prstGeom>
            </p:spPr>
          </p:pic>
        </p:grpSp>
      </p:grpSp>
      <p:sp>
        <p:nvSpPr>
          <p:cNvPr id="24" name="Flecha: curvada hacia abajo 23">
            <a:extLst>
              <a:ext uri="{FF2B5EF4-FFF2-40B4-BE49-F238E27FC236}">
                <a16:creationId xmlns:a16="http://schemas.microsoft.com/office/drawing/2014/main" id="{307A6064-0BD2-44F6-81C3-3D8860F47C57}"/>
              </a:ext>
            </a:extLst>
          </p:cNvPr>
          <p:cNvSpPr/>
          <p:nvPr/>
        </p:nvSpPr>
        <p:spPr>
          <a:xfrm>
            <a:off x="4397829" y="3463471"/>
            <a:ext cx="725714" cy="406400"/>
          </a:xfrm>
          <a:prstGeom prst="curved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5" name="Flecha: curvada hacia abajo 24">
            <a:extLst>
              <a:ext uri="{FF2B5EF4-FFF2-40B4-BE49-F238E27FC236}">
                <a16:creationId xmlns:a16="http://schemas.microsoft.com/office/drawing/2014/main" id="{748ABD63-5C4D-4A86-BB31-C6271FEC4DE6}"/>
              </a:ext>
            </a:extLst>
          </p:cNvPr>
          <p:cNvSpPr/>
          <p:nvPr/>
        </p:nvSpPr>
        <p:spPr>
          <a:xfrm>
            <a:off x="7213600" y="3463471"/>
            <a:ext cx="725714" cy="406400"/>
          </a:xfrm>
          <a:prstGeom prst="curved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B3D36EC-B3B6-465E-9256-13BDED1BEB0C}"/>
              </a:ext>
            </a:extLst>
          </p:cNvPr>
          <p:cNvGrpSpPr/>
          <p:nvPr/>
        </p:nvGrpSpPr>
        <p:grpSpPr>
          <a:xfrm>
            <a:off x="1621790" y="4604523"/>
            <a:ext cx="8865235" cy="826998"/>
            <a:chOff x="1621790" y="4604523"/>
            <a:chExt cx="8865235" cy="826998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390A0C5-ADFD-4667-B8B8-367A4A47FAE7}"/>
                </a:ext>
              </a:extLst>
            </p:cNvPr>
            <p:cNvGrpSpPr/>
            <p:nvPr/>
          </p:nvGrpSpPr>
          <p:grpSpPr>
            <a:xfrm>
              <a:off x="1738993" y="4850946"/>
              <a:ext cx="8748032" cy="580575"/>
              <a:chOff x="1738993" y="4673146"/>
              <a:chExt cx="8748032" cy="580575"/>
            </a:xfrm>
          </p:grpSpPr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2B672AE3-A752-4B81-9FB1-1EAE119E2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8993" y="5225143"/>
                <a:ext cx="874803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68BDD833-BDC8-4E8A-B395-64A67513EB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79314" y="4673149"/>
                <a:ext cx="0" cy="580572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3D82A407-EF51-43DD-8AED-0B4E70ED77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0220" y="4673146"/>
                <a:ext cx="0" cy="580572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riángulo isósceles 1">
              <a:extLst>
                <a:ext uri="{FF2B5EF4-FFF2-40B4-BE49-F238E27FC236}">
                  <a16:creationId xmlns:a16="http://schemas.microsoft.com/office/drawing/2014/main" id="{DF40906E-7A0C-4DD6-8731-804218A5806B}"/>
                </a:ext>
              </a:extLst>
            </p:cNvPr>
            <p:cNvSpPr/>
            <p:nvPr/>
          </p:nvSpPr>
          <p:spPr>
            <a:xfrm>
              <a:off x="1621790" y="4604523"/>
              <a:ext cx="276860" cy="25880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62003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CC366-A2FC-4C3E-BCB5-5AE97402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60" y="246742"/>
            <a:ext cx="9707880" cy="1168175"/>
          </a:xfrm>
        </p:spPr>
        <p:txBody>
          <a:bodyPr>
            <a:normAutofit/>
          </a:bodyPr>
          <a:lstStyle/>
          <a:p>
            <a:pPr algn="ctr"/>
            <a:r>
              <a:rPr lang="es-419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Un trabajo en equipo </a:t>
            </a:r>
            <a:r>
              <a:rPr lang="es-419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apoyado en fortalezas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B3CE6-48B6-4151-8E33-185A31B2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303" y="1691011"/>
            <a:ext cx="3240505" cy="58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1600" dirty="0">
                <a:solidFill>
                  <a:srgbClr val="2E8FCE"/>
                </a:solidFill>
                <a:latin typeface="Roboto Slab ExtraBold" pitchFamily="2" charset="0"/>
                <a:ea typeface="Roboto Slab ExtraBold" pitchFamily="2" charset="0"/>
              </a:rPr>
              <a:t>Cazador: </a:t>
            </a:r>
            <a:r>
              <a:rPr lang="es-419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Desarrolla nuevos negocios.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17A58354-30CD-45D5-8E6A-ADE6F4B942CE}"/>
              </a:ext>
            </a:extLst>
          </p:cNvPr>
          <p:cNvSpPr txBox="1">
            <a:spLocks/>
          </p:cNvSpPr>
          <p:nvPr/>
        </p:nvSpPr>
        <p:spPr>
          <a:xfrm>
            <a:off x="350352" y="4468272"/>
            <a:ext cx="3039979" cy="12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419" sz="1600" dirty="0">
                <a:solidFill>
                  <a:srgbClr val="A86ED4"/>
                </a:solidFill>
                <a:latin typeface="Roboto Slab ExtraBold" pitchFamily="2" charset="0"/>
                <a:ea typeface="Roboto Slab ExtraBold" pitchFamily="2" charset="0"/>
              </a:rPr>
              <a:t>Innovador: </a:t>
            </a:r>
            <a:r>
              <a:rPr lang="es-419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 oportunidades en el mercado para inventar nuevos servicios/productos que responden a una necesidad insatisfecha del mercado.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DD736E86-DA0E-44AA-8CD8-D2E216FFAF70}"/>
              </a:ext>
            </a:extLst>
          </p:cNvPr>
          <p:cNvSpPr txBox="1">
            <a:spLocks/>
          </p:cNvSpPr>
          <p:nvPr/>
        </p:nvSpPr>
        <p:spPr>
          <a:xfrm>
            <a:off x="8297782" y="4959593"/>
            <a:ext cx="2891590" cy="10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419" sz="1600" dirty="0">
                <a:solidFill>
                  <a:schemeClr val="accent4"/>
                </a:solidFill>
                <a:latin typeface="Roboto Slab ExtraBold" pitchFamily="2" charset="0"/>
                <a:ea typeface="Roboto Slab ExtraBold" pitchFamily="2" charset="0"/>
              </a:rPr>
              <a:t>Vendedor cruzado: </a:t>
            </a:r>
            <a:r>
              <a:rPr lang="es-419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 oportunidades para expandir el trabajo para un cliente a otras áreas dentro de la firma. 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CFE857DA-0907-4BB8-AFCA-389316453DDC}"/>
              </a:ext>
            </a:extLst>
          </p:cNvPr>
          <p:cNvSpPr txBox="1">
            <a:spLocks/>
          </p:cNvSpPr>
          <p:nvPr/>
        </p:nvSpPr>
        <p:spPr>
          <a:xfrm>
            <a:off x="8502318" y="3010476"/>
            <a:ext cx="3023936" cy="785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419" sz="1600" dirty="0">
                <a:solidFill>
                  <a:srgbClr val="92D050"/>
                </a:solidFill>
                <a:latin typeface="Roboto Slab ExtraBold" pitchFamily="2" charset="0"/>
                <a:ea typeface="Roboto Slab ExtraBold" pitchFamily="2" charset="0"/>
              </a:rPr>
              <a:t>Granjero: </a:t>
            </a:r>
            <a:r>
              <a:rPr lang="es-419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Desarrolla relaciones y profundiza el trabajo dentro de un cliente existente. 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2612C0E9-C26C-4234-AD5A-56209DBF9707}"/>
              </a:ext>
            </a:extLst>
          </p:cNvPr>
          <p:cNvSpPr txBox="1">
            <a:spLocks/>
          </p:cNvSpPr>
          <p:nvPr/>
        </p:nvSpPr>
        <p:spPr>
          <a:xfrm>
            <a:off x="456481" y="1731175"/>
            <a:ext cx="2951747" cy="125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419" sz="1600" dirty="0">
                <a:solidFill>
                  <a:srgbClr val="FF4C4C"/>
                </a:solidFill>
                <a:latin typeface="Roboto Slab ExtraBold" pitchFamily="2" charset="0"/>
                <a:ea typeface="Roboto Slab ExtraBold" pitchFamily="2" charset="0"/>
              </a:rPr>
              <a:t>Experto: </a:t>
            </a:r>
            <a:r>
              <a:rPr lang="es-419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capacidad para resolver problemas de nicho/complejos/únicos de una manera diferente o mejor que la competencia.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E39FDB1-5293-4C6D-9CC8-7744AB4B8FE9}"/>
              </a:ext>
            </a:extLst>
          </p:cNvPr>
          <p:cNvGrpSpPr/>
          <p:nvPr/>
        </p:nvGrpSpPr>
        <p:grpSpPr>
          <a:xfrm>
            <a:off x="3601403" y="1747574"/>
            <a:ext cx="5343815" cy="4695642"/>
            <a:chOff x="3601403" y="1747574"/>
            <a:chExt cx="5343815" cy="4695642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90E4F156-9E46-4CB4-B1BF-1285068D468D}"/>
                </a:ext>
              </a:extLst>
            </p:cNvPr>
            <p:cNvGrpSpPr/>
            <p:nvPr/>
          </p:nvGrpSpPr>
          <p:grpSpPr>
            <a:xfrm>
              <a:off x="3601403" y="1747574"/>
              <a:ext cx="4540130" cy="4549463"/>
              <a:chOff x="837683" y="1578087"/>
              <a:chExt cx="4540130" cy="4549463"/>
            </a:xfrm>
          </p:grpSpPr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1579E2F6-C8D0-4141-9B83-A2D8B226BB90}"/>
                  </a:ext>
                </a:extLst>
              </p:cNvPr>
              <p:cNvSpPr/>
              <p:nvPr/>
            </p:nvSpPr>
            <p:spPr>
              <a:xfrm>
                <a:off x="837683" y="2038904"/>
                <a:ext cx="1717620" cy="2468046"/>
              </a:xfrm>
              <a:custGeom>
                <a:avLst/>
                <a:gdLst>
                  <a:gd name="connsiteX0" fmla="*/ 1441688 w 1717620"/>
                  <a:gd name="connsiteY0" fmla="*/ 2038733 h 2468046"/>
                  <a:gd name="connsiteX1" fmla="*/ 1049001 w 1717620"/>
                  <a:gd name="connsiteY1" fmla="*/ 2168980 h 2468046"/>
                  <a:gd name="connsiteX2" fmla="*/ 968561 w 1717620"/>
                  <a:gd name="connsiteY2" fmla="*/ 2195247 h 2468046"/>
                  <a:gd name="connsiteX3" fmla="*/ 899580 w 1717620"/>
                  <a:gd name="connsiteY3" fmla="*/ 2156041 h 2468046"/>
                  <a:gd name="connsiteX4" fmla="*/ 745638 w 1717620"/>
                  <a:gd name="connsiteY4" fmla="*/ 1983314 h 2468046"/>
                  <a:gd name="connsiteX5" fmla="*/ 566052 w 1717620"/>
                  <a:gd name="connsiteY5" fmla="*/ 2046917 h 2468046"/>
                  <a:gd name="connsiteX6" fmla="*/ 539629 w 1717620"/>
                  <a:gd name="connsiteY6" fmla="*/ 2235233 h 2468046"/>
                  <a:gd name="connsiteX7" fmla="*/ 487640 w 1717620"/>
                  <a:gd name="connsiteY7" fmla="*/ 2351605 h 2468046"/>
                  <a:gd name="connsiteX8" fmla="*/ 149903 w 1717620"/>
                  <a:gd name="connsiteY8" fmla="*/ 2461819 h 2468046"/>
                  <a:gd name="connsiteX9" fmla="*/ 82637 w 1717620"/>
                  <a:gd name="connsiteY9" fmla="*/ 2425964 h 2468046"/>
                  <a:gd name="connsiteX10" fmla="*/ 8589 w 1717620"/>
                  <a:gd name="connsiteY10" fmla="*/ 1616504 h 2468046"/>
                  <a:gd name="connsiteX11" fmla="*/ 301896 w 1717620"/>
                  <a:gd name="connsiteY11" fmla="*/ 676408 h 2468046"/>
                  <a:gd name="connsiteX12" fmla="*/ 870116 w 1717620"/>
                  <a:gd name="connsiteY12" fmla="*/ 20188 h 2468046"/>
                  <a:gd name="connsiteX13" fmla="*/ 903867 w 1717620"/>
                  <a:gd name="connsiteY13" fmla="*/ 0 h 2468046"/>
                  <a:gd name="connsiteX14" fmla="*/ 1112526 w 1717620"/>
                  <a:gd name="connsiteY14" fmla="*/ 281850 h 2468046"/>
                  <a:gd name="connsiteX15" fmla="*/ 1228352 w 1717620"/>
                  <a:gd name="connsiteY15" fmla="*/ 440858 h 2468046"/>
                  <a:gd name="connsiteX16" fmla="*/ 1301075 w 1717620"/>
                  <a:gd name="connsiteY16" fmla="*/ 479986 h 2468046"/>
                  <a:gd name="connsiteX17" fmla="*/ 1343243 w 1717620"/>
                  <a:gd name="connsiteY17" fmla="*/ 419501 h 2468046"/>
                  <a:gd name="connsiteX18" fmla="*/ 1465383 w 1717620"/>
                  <a:gd name="connsiteY18" fmla="*/ 324252 h 2468046"/>
                  <a:gd name="connsiteX19" fmla="*/ 1565153 w 1717620"/>
                  <a:gd name="connsiteY19" fmla="*/ 454810 h 2468046"/>
                  <a:gd name="connsiteX20" fmla="*/ 1424540 w 1717620"/>
                  <a:gd name="connsiteY20" fmla="*/ 543278 h 2468046"/>
                  <a:gd name="connsiteX21" fmla="*/ 1362964 w 1717620"/>
                  <a:gd name="connsiteY21" fmla="*/ 567986 h 2468046"/>
                  <a:gd name="connsiteX22" fmla="*/ 1370602 w 1717620"/>
                  <a:gd name="connsiteY22" fmla="*/ 634707 h 2468046"/>
                  <a:gd name="connsiteX23" fmla="*/ 1606620 w 1717620"/>
                  <a:gd name="connsiteY23" fmla="*/ 962934 h 2468046"/>
                  <a:gd name="connsiteX24" fmla="*/ 1714808 w 1717620"/>
                  <a:gd name="connsiteY24" fmla="*/ 1120228 h 2468046"/>
                  <a:gd name="connsiteX25" fmla="*/ 1706390 w 1717620"/>
                  <a:gd name="connsiteY25" fmla="*/ 1166683 h 2468046"/>
                  <a:gd name="connsiteX26" fmla="*/ 1420487 w 1717620"/>
                  <a:gd name="connsiteY26" fmla="*/ 1870683 h 2468046"/>
                  <a:gd name="connsiteX27" fmla="*/ 1441688 w 1717620"/>
                  <a:gd name="connsiteY27" fmla="*/ 2038733 h 246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17620" h="2468046">
                    <a:moveTo>
                      <a:pt x="1441688" y="2038733"/>
                    </a:moveTo>
                    <a:cubicBezTo>
                      <a:pt x="1310351" y="2082304"/>
                      <a:pt x="1179715" y="2125720"/>
                      <a:pt x="1049001" y="2168980"/>
                    </a:cubicBezTo>
                    <a:cubicBezTo>
                      <a:pt x="1022187" y="2177865"/>
                      <a:pt x="994127" y="2183789"/>
                      <a:pt x="968561" y="2195247"/>
                    </a:cubicBezTo>
                    <a:cubicBezTo>
                      <a:pt x="925457" y="2214655"/>
                      <a:pt x="905893" y="2209277"/>
                      <a:pt x="899580" y="2156041"/>
                    </a:cubicBezTo>
                    <a:cubicBezTo>
                      <a:pt x="888044" y="2058609"/>
                      <a:pt x="832937" y="2003424"/>
                      <a:pt x="745638" y="1983314"/>
                    </a:cubicBezTo>
                    <a:cubicBezTo>
                      <a:pt x="671200" y="1966166"/>
                      <a:pt x="611494" y="1990563"/>
                      <a:pt x="566052" y="2046917"/>
                    </a:cubicBezTo>
                    <a:cubicBezTo>
                      <a:pt x="521078" y="2102726"/>
                      <a:pt x="507048" y="2165394"/>
                      <a:pt x="539629" y="2235233"/>
                    </a:cubicBezTo>
                    <a:cubicBezTo>
                      <a:pt x="579303" y="2320505"/>
                      <a:pt x="577900" y="2321908"/>
                      <a:pt x="487640" y="2351605"/>
                    </a:cubicBezTo>
                    <a:cubicBezTo>
                      <a:pt x="375165" y="2388629"/>
                      <a:pt x="261599" y="2422535"/>
                      <a:pt x="149903" y="2461819"/>
                    </a:cubicBezTo>
                    <a:cubicBezTo>
                      <a:pt x="108436" y="2476473"/>
                      <a:pt x="93003" y="2465561"/>
                      <a:pt x="82637" y="2425964"/>
                    </a:cubicBezTo>
                    <a:cubicBezTo>
                      <a:pt x="13421" y="2160172"/>
                      <a:pt x="-16042" y="1891573"/>
                      <a:pt x="8589" y="1616504"/>
                    </a:cubicBezTo>
                    <a:cubicBezTo>
                      <a:pt x="38598" y="1281262"/>
                      <a:pt x="134470" y="968001"/>
                      <a:pt x="301896" y="676408"/>
                    </a:cubicBezTo>
                    <a:cubicBezTo>
                      <a:pt x="448667" y="420748"/>
                      <a:pt x="640100" y="203749"/>
                      <a:pt x="870116" y="20188"/>
                    </a:cubicBezTo>
                    <a:cubicBezTo>
                      <a:pt x="878301" y="13640"/>
                      <a:pt x="888200" y="9275"/>
                      <a:pt x="903867" y="0"/>
                    </a:cubicBezTo>
                    <a:cubicBezTo>
                      <a:pt x="973628" y="94158"/>
                      <a:pt x="1043388" y="187692"/>
                      <a:pt x="1112526" y="281850"/>
                    </a:cubicBezTo>
                    <a:cubicBezTo>
                      <a:pt x="1151343" y="334774"/>
                      <a:pt x="1186340" y="390739"/>
                      <a:pt x="1228352" y="440858"/>
                    </a:cubicBezTo>
                    <a:cubicBezTo>
                      <a:pt x="1245422" y="461201"/>
                      <a:pt x="1276522" y="480220"/>
                      <a:pt x="1301075" y="479986"/>
                    </a:cubicBezTo>
                    <a:cubicBezTo>
                      <a:pt x="1315729" y="479830"/>
                      <a:pt x="1336306" y="443040"/>
                      <a:pt x="1343243" y="419501"/>
                    </a:cubicBezTo>
                    <a:cubicBezTo>
                      <a:pt x="1360937" y="359249"/>
                      <a:pt x="1413940" y="314665"/>
                      <a:pt x="1465383" y="324252"/>
                    </a:cubicBezTo>
                    <a:cubicBezTo>
                      <a:pt x="1526025" y="335476"/>
                      <a:pt x="1576923" y="402041"/>
                      <a:pt x="1565153" y="454810"/>
                    </a:cubicBezTo>
                    <a:cubicBezTo>
                      <a:pt x="1550499" y="520674"/>
                      <a:pt x="1496328" y="551852"/>
                      <a:pt x="1424540" y="543278"/>
                    </a:cubicBezTo>
                    <a:cubicBezTo>
                      <a:pt x="1404274" y="540861"/>
                      <a:pt x="1371927" y="552475"/>
                      <a:pt x="1362964" y="567986"/>
                    </a:cubicBezTo>
                    <a:cubicBezTo>
                      <a:pt x="1353766" y="583965"/>
                      <a:pt x="1358832" y="617715"/>
                      <a:pt x="1370602" y="634707"/>
                    </a:cubicBezTo>
                    <a:cubicBezTo>
                      <a:pt x="1447378" y="745467"/>
                      <a:pt x="1527895" y="853577"/>
                      <a:pt x="1606620" y="962934"/>
                    </a:cubicBezTo>
                    <a:cubicBezTo>
                      <a:pt x="1643800" y="1014612"/>
                      <a:pt x="1681214" y="1066290"/>
                      <a:pt x="1714808" y="1120228"/>
                    </a:cubicBezTo>
                    <a:cubicBezTo>
                      <a:pt x="1721199" y="1130516"/>
                      <a:pt x="1715977" y="1157953"/>
                      <a:pt x="1706390" y="1166683"/>
                    </a:cubicBezTo>
                    <a:cubicBezTo>
                      <a:pt x="1498510" y="1356012"/>
                      <a:pt x="1404742" y="1591328"/>
                      <a:pt x="1420487" y="1870683"/>
                    </a:cubicBezTo>
                    <a:cubicBezTo>
                      <a:pt x="1423449" y="1924933"/>
                      <a:pt x="1433894" y="1978871"/>
                      <a:pt x="1441688" y="2038733"/>
                    </a:cubicBezTo>
                    <a:close/>
                  </a:path>
                </a:pathLst>
              </a:custGeom>
              <a:solidFill>
                <a:srgbClr val="FF4C4C"/>
              </a:solidFill>
              <a:ln w="7790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9" name="Forma libre: forma 8">
                <a:extLst>
                  <a:ext uri="{FF2B5EF4-FFF2-40B4-BE49-F238E27FC236}">
                    <a16:creationId xmlns:a16="http://schemas.microsoft.com/office/drawing/2014/main" id="{FE09707F-CB0F-4178-BEF6-23D06653AED6}"/>
                  </a:ext>
                </a:extLst>
              </p:cNvPr>
              <p:cNvSpPr/>
              <p:nvPr/>
            </p:nvSpPr>
            <p:spPr>
              <a:xfrm>
                <a:off x="962877" y="4093545"/>
                <a:ext cx="2108711" cy="2022946"/>
              </a:xfrm>
              <a:custGeom>
                <a:avLst/>
                <a:gdLst>
                  <a:gd name="connsiteX0" fmla="*/ 0 w 2108711"/>
                  <a:gd name="connsiteY0" fmla="*/ 497594 h 2022946"/>
                  <a:gd name="connsiteX1" fmla="*/ 203515 w 2108711"/>
                  <a:gd name="connsiteY1" fmla="*/ 430016 h 2022946"/>
                  <a:gd name="connsiteX2" fmla="*/ 526364 w 2108711"/>
                  <a:gd name="connsiteY2" fmla="*/ 323387 h 2022946"/>
                  <a:gd name="connsiteX3" fmla="*/ 579912 w 2108711"/>
                  <a:gd name="connsiteY3" fmla="*/ 275606 h 2022946"/>
                  <a:gd name="connsiteX4" fmla="*/ 540004 w 2108711"/>
                  <a:gd name="connsiteY4" fmla="*/ 209509 h 2022946"/>
                  <a:gd name="connsiteX5" fmla="*/ 481467 w 2108711"/>
                  <a:gd name="connsiteY5" fmla="*/ 74742 h 2022946"/>
                  <a:gd name="connsiteX6" fmla="*/ 617871 w 2108711"/>
                  <a:gd name="connsiteY6" fmla="*/ 6540 h 2022946"/>
                  <a:gd name="connsiteX7" fmla="*/ 688178 w 2108711"/>
                  <a:gd name="connsiteY7" fmla="*/ 144347 h 2022946"/>
                  <a:gd name="connsiteX8" fmla="*/ 677811 w 2108711"/>
                  <a:gd name="connsiteY8" fmla="*/ 168588 h 2022946"/>
                  <a:gd name="connsiteX9" fmla="*/ 681864 w 2108711"/>
                  <a:gd name="connsiteY9" fmla="*/ 235153 h 2022946"/>
                  <a:gd name="connsiteX10" fmla="*/ 747728 w 2108711"/>
                  <a:gd name="connsiteY10" fmla="*/ 251755 h 2022946"/>
                  <a:gd name="connsiteX11" fmla="*/ 980082 w 2108711"/>
                  <a:gd name="connsiteY11" fmla="*/ 176928 h 2022946"/>
                  <a:gd name="connsiteX12" fmla="*/ 1338630 w 2108711"/>
                  <a:gd name="connsiteY12" fmla="*/ 64531 h 2022946"/>
                  <a:gd name="connsiteX13" fmla="*/ 1460926 w 2108711"/>
                  <a:gd name="connsiteY13" fmla="*/ 264772 h 2022946"/>
                  <a:gd name="connsiteX14" fmla="*/ 1978715 w 2108711"/>
                  <a:gd name="connsiteY14" fmla="*/ 591596 h 2022946"/>
                  <a:gd name="connsiteX15" fmla="*/ 2098127 w 2108711"/>
                  <a:gd name="connsiteY15" fmla="*/ 617474 h 2022946"/>
                  <a:gd name="connsiteX16" fmla="*/ 2102804 w 2108711"/>
                  <a:gd name="connsiteY16" fmla="*/ 740316 h 2022946"/>
                  <a:gd name="connsiteX17" fmla="*/ 2103505 w 2108711"/>
                  <a:gd name="connsiteY17" fmla="*/ 1118583 h 2022946"/>
                  <a:gd name="connsiteX18" fmla="*/ 2039902 w 2108711"/>
                  <a:gd name="connsiteY18" fmla="*/ 1168390 h 2022946"/>
                  <a:gd name="connsiteX19" fmla="*/ 1843792 w 2108711"/>
                  <a:gd name="connsiteY19" fmla="*/ 1242204 h 2022946"/>
                  <a:gd name="connsiteX20" fmla="*/ 1829840 w 2108711"/>
                  <a:gd name="connsiteY20" fmla="*/ 1438938 h 2022946"/>
                  <a:gd name="connsiteX21" fmla="*/ 2002567 w 2108711"/>
                  <a:gd name="connsiteY21" fmla="*/ 1541981 h 2022946"/>
                  <a:gd name="connsiteX22" fmla="*/ 2018545 w 2108711"/>
                  <a:gd name="connsiteY22" fmla="*/ 1541124 h 2022946"/>
                  <a:gd name="connsiteX23" fmla="*/ 2103895 w 2108711"/>
                  <a:gd name="connsiteY23" fmla="*/ 1617510 h 2022946"/>
                  <a:gd name="connsiteX24" fmla="*/ 2103584 w 2108711"/>
                  <a:gd name="connsiteY24" fmla="*/ 2021656 h 2022946"/>
                  <a:gd name="connsiteX25" fmla="*/ 0 w 2108711"/>
                  <a:gd name="connsiteY25" fmla="*/ 497594 h 2022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108711" h="2022946">
                    <a:moveTo>
                      <a:pt x="0" y="497594"/>
                    </a:moveTo>
                    <a:cubicBezTo>
                      <a:pt x="69683" y="474445"/>
                      <a:pt x="136560" y="451996"/>
                      <a:pt x="203515" y="430016"/>
                    </a:cubicBezTo>
                    <a:cubicBezTo>
                      <a:pt x="311235" y="394707"/>
                      <a:pt x="419579" y="361268"/>
                      <a:pt x="526364" y="323387"/>
                    </a:cubicBezTo>
                    <a:cubicBezTo>
                      <a:pt x="548266" y="315592"/>
                      <a:pt x="579288" y="292521"/>
                      <a:pt x="579912" y="275606"/>
                    </a:cubicBezTo>
                    <a:cubicBezTo>
                      <a:pt x="580691" y="253626"/>
                      <a:pt x="559802" y="224708"/>
                      <a:pt x="540004" y="209509"/>
                    </a:cubicBezTo>
                    <a:cubicBezTo>
                      <a:pt x="485832" y="167886"/>
                      <a:pt x="463540" y="123847"/>
                      <a:pt x="481467" y="74742"/>
                    </a:cubicBezTo>
                    <a:cubicBezTo>
                      <a:pt x="503292" y="14802"/>
                      <a:pt x="560659" y="-13882"/>
                      <a:pt x="617871" y="6540"/>
                    </a:cubicBezTo>
                    <a:cubicBezTo>
                      <a:pt x="672900" y="26182"/>
                      <a:pt x="705092" y="88850"/>
                      <a:pt x="688178" y="144347"/>
                    </a:cubicBezTo>
                    <a:cubicBezTo>
                      <a:pt x="685605" y="152765"/>
                      <a:pt x="678123" y="160404"/>
                      <a:pt x="677811" y="168588"/>
                    </a:cubicBezTo>
                    <a:cubicBezTo>
                      <a:pt x="677031" y="191426"/>
                      <a:pt x="670250" y="221824"/>
                      <a:pt x="681864" y="235153"/>
                    </a:cubicBezTo>
                    <a:cubicBezTo>
                      <a:pt x="694491" y="249573"/>
                      <a:pt x="727852" y="257212"/>
                      <a:pt x="747728" y="251755"/>
                    </a:cubicBezTo>
                    <a:cubicBezTo>
                      <a:pt x="826141" y="230165"/>
                      <a:pt x="902527" y="201637"/>
                      <a:pt x="980082" y="176928"/>
                    </a:cubicBezTo>
                    <a:cubicBezTo>
                      <a:pt x="1099650" y="138813"/>
                      <a:pt x="1219608" y="101789"/>
                      <a:pt x="1338630" y="64531"/>
                    </a:cubicBezTo>
                    <a:cubicBezTo>
                      <a:pt x="1380019" y="132967"/>
                      <a:pt x="1415562" y="202494"/>
                      <a:pt x="1460926" y="264772"/>
                    </a:cubicBezTo>
                    <a:cubicBezTo>
                      <a:pt x="1589691" y="441552"/>
                      <a:pt x="1766003" y="546466"/>
                      <a:pt x="1978715" y="591596"/>
                    </a:cubicBezTo>
                    <a:cubicBezTo>
                      <a:pt x="2019792" y="600326"/>
                      <a:pt x="2077784" y="592843"/>
                      <a:pt x="2098127" y="617474"/>
                    </a:cubicBezTo>
                    <a:cubicBezTo>
                      <a:pt x="2118861" y="642572"/>
                      <a:pt x="2102726" y="698069"/>
                      <a:pt x="2102804" y="740316"/>
                    </a:cubicBezTo>
                    <a:cubicBezTo>
                      <a:pt x="2103038" y="866431"/>
                      <a:pt x="2103505" y="992468"/>
                      <a:pt x="2103505" y="1118583"/>
                    </a:cubicBezTo>
                    <a:cubicBezTo>
                      <a:pt x="2103505" y="1181251"/>
                      <a:pt x="2101479" y="1183122"/>
                      <a:pt x="2039902" y="1168390"/>
                    </a:cubicBezTo>
                    <a:cubicBezTo>
                      <a:pt x="1957514" y="1148670"/>
                      <a:pt x="1892586" y="1178913"/>
                      <a:pt x="1843792" y="1242204"/>
                    </a:cubicBezTo>
                    <a:cubicBezTo>
                      <a:pt x="1797181" y="1302768"/>
                      <a:pt x="1797649" y="1374009"/>
                      <a:pt x="1829840" y="1438938"/>
                    </a:cubicBezTo>
                    <a:cubicBezTo>
                      <a:pt x="1863435" y="1506750"/>
                      <a:pt x="1922984" y="1544475"/>
                      <a:pt x="2002567" y="1541981"/>
                    </a:cubicBezTo>
                    <a:cubicBezTo>
                      <a:pt x="2007867" y="1541826"/>
                      <a:pt x="2013245" y="1541826"/>
                      <a:pt x="2018545" y="1541124"/>
                    </a:cubicBezTo>
                    <a:cubicBezTo>
                      <a:pt x="2106078" y="1529744"/>
                      <a:pt x="2104675" y="1529744"/>
                      <a:pt x="2103895" y="1617510"/>
                    </a:cubicBezTo>
                    <a:cubicBezTo>
                      <a:pt x="2102648" y="1752277"/>
                      <a:pt x="2103584" y="1887122"/>
                      <a:pt x="2103584" y="2021656"/>
                    </a:cubicBezTo>
                    <a:cubicBezTo>
                      <a:pt x="1377758" y="2051587"/>
                      <a:pt x="369148" y="1561389"/>
                      <a:pt x="0" y="497594"/>
                    </a:cubicBezTo>
                    <a:close/>
                  </a:path>
                </a:pathLst>
              </a:custGeom>
              <a:solidFill>
                <a:srgbClr val="A86ED4"/>
              </a:solidFill>
              <a:ln w="7790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3DE86540-55E2-47CD-A2B4-B846EC07598D}"/>
                  </a:ext>
                </a:extLst>
              </p:cNvPr>
              <p:cNvSpPr/>
              <p:nvPr/>
            </p:nvSpPr>
            <p:spPr>
              <a:xfrm>
                <a:off x="2851898" y="4164197"/>
                <a:ext cx="2394785" cy="1963353"/>
              </a:xfrm>
              <a:custGeom>
                <a:avLst/>
                <a:gdLst>
                  <a:gd name="connsiteX0" fmla="*/ 1922107 w 2394785"/>
                  <a:gd name="connsiteY0" fmla="*/ 273780 h 1963353"/>
                  <a:gd name="connsiteX1" fmla="*/ 2218766 w 2394785"/>
                  <a:gd name="connsiteY1" fmla="*/ 368483 h 1963353"/>
                  <a:gd name="connsiteX2" fmla="*/ 2355638 w 2394785"/>
                  <a:gd name="connsiteY2" fmla="*/ 411821 h 1963353"/>
                  <a:gd name="connsiteX3" fmla="*/ 2386036 w 2394785"/>
                  <a:gd name="connsiteY3" fmla="*/ 477762 h 1963353"/>
                  <a:gd name="connsiteX4" fmla="*/ 2154071 w 2394785"/>
                  <a:gd name="connsiteY4" fmla="*/ 930624 h 1963353"/>
                  <a:gd name="connsiteX5" fmla="*/ 1381713 w 2394785"/>
                  <a:gd name="connsiteY5" fmla="*/ 1662529 h 1963353"/>
                  <a:gd name="connsiteX6" fmla="*/ 455803 w 2394785"/>
                  <a:gd name="connsiteY6" fmla="*/ 1951627 h 1963353"/>
                  <a:gd name="connsiteX7" fmla="*/ 349875 w 2394785"/>
                  <a:gd name="connsiteY7" fmla="*/ 1962072 h 1963353"/>
                  <a:gd name="connsiteX8" fmla="*/ 295703 w 2394785"/>
                  <a:gd name="connsiteY8" fmla="*/ 1908757 h 1963353"/>
                  <a:gd name="connsiteX9" fmla="*/ 296561 w 2394785"/>
                  <a:gd name="connsiteY9" fmla="*/ 1434539 h 1963353"/>
                  <a:gd name="connsiteX10" fmla="*/ 295469 w 2394785"/>
                  <a:gd name="connsiteY10" fmla="*/ 1402816 h 1963353"/>
                  <a:gd name="connsiteX11" fmla="*/ 257978 w 2394785"/>
                  <a:gd name="connsiteY11" fmla="*/ 1334925 h 1963353"/>
                  <a:gd name="connsiteX12" fmla="*/ 186580 w 2394785"/>
                  <a:gd name="connsiteY12" fmla="*/ 1356360 h 1963353"/>
                  <a:gd name="connsiteX13" fmla="*/ 19310 w 2394785"/>
                  <a:gd name="connsiteY13" fmla="*/ 1338511 h 1963353"/>
                  <a:gd name="connsiteX14" fmla="*/ 27182 w 2394785"/>
                  <a:gd name="connsiteY14" fmla="*/ 1211382 h 1963353"/>
                  <a:gd name="connsiteX15" fmla="*/ 161326 w 2394785"/>
                  <a:gd name="connsiteY15" fmla="*/ 1188466 h 1963353"/>
                  <a:gd name="connsiteX16" fmla="*/ 194297 w 2394785"/>
                  <a:gd name="connsiteY16" fmla="*/ 1214890 h 1963353"/>
                  <a:gd name="connsiteX17" fmla="*/ 261096 w 2394785"/>
                  <a:gd name="connsiteY17" fmla="*/ 1228062 h 1963353"/>
                  <a:gd name="connsiteX18" fmla="*/ 295547 w 2394785"/>
                  <a:gd name="connsiteY18" fmla="*/ 1174436 h 1963353"/>
                  <a:gd name="connsiteX19" fmla="*/ 297106 w 2394785"/>
                  <a:gd name="connsiteY19" fmla="*/ 1137490 h 1963353"/>
                  <a:gd name="connsiteX20" fmla="*/ 296872 w 2394785"/>
                  <a:gd name="connsiteY20" fmla="*/ 588523 h 1963353"/>
                  <a:gd name="connsiteX21" fmla="*/ 340756 w 2394785"/>
                  <a:gd name="connsiteY21" fmla="*/ 533026 h 1963353"/>
                  <a:gd name="connsiteX22" fmla="*/ 890191 w 2394785"/>
                  <a:gd name="connsiteY22" fmla="*/ 259126 h 1963353"/>
                  <a:gd name="connsiteX23" fmla="*/ 1032441 w 2394785"/>
                  <a:gd name="connsiteY23" fmla="*/ 35736 h 1963353"/>
                  <a:gd name="connsiteX24" fmla="*/ 1102436 w 2394785"/>
                  <a:gd name="connsiteY24" fmla="*/ 5025 h 1963353"/>
                  <a:gd name="connsiteX25" fmla="*/ 1532147 w 2394785"/>
                  <a:gd name="connsiteY25" fmla="*/ 144079 h 1963353"/>
                  <a:gd name="connsiteX26" fmla="*/ 1563091 w 2394785"/>
                  <a:gd name="connsiteY26" fmla="*/ 223817 h 1963353"/>
                  <a:gd name="connsiteX27" fmla="*/ 1574705 w 2394785"/>
                  <a:gd name="connsiteY27" fmla="*/ 433178 h 1963353"/>
                  <a:gd name="connsiteX28" fmla="*/ 1766996 w 2394785"/>
                  <a:gd name="connsiteY28" fmla="*/ 503796 h 1963353"/>
                  <a:gd name="connsiteX29" fmla="*/ 1917586 w 2394785"/>
                  <a:gd name="connsiteY29" fmla="*/ 330446 h 1963353"/>
                  <a:gd name="connsiteX30" fmla="*/ 1922107 w 2394785"/>
                  <a:gd name="connsiteY30" fmla="*/ 273780 h 19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94785" h="1963353">
                    <a:moveTo>
                      <a:pt x="1922107" y="273780"/>
                    </a:moveTo>
                    <a:cubicBezTo>
                      <a:pt x="2027566" y="307453"/>
                      <a:pt x="2123205" y="337929"/>
                      <a:pt x="2218766" y="368483"/>
                    </a:cubicBezTo>
                    <a:cubicBezTo>
                      <a:pt x="2264364" y="383059"/>
                      <a:pt x="2309260" y="400363"/>
                      <a:pt x="2355638" y="411821"/>
                    </a:cubicBezTo>
                    <a:cubicBezTo>
                      <a:pt x="2397104" y="422032"/>
                      <a:pt x="2402716" y="444558"/>
                      <a:pt x="2386036" y="477762"/>
                    </a:cubicBezTo>
                    <a:cubicBezTo>
                      <a:pt x="2309806" y="629366"/>
                      <a:pt x="2243474" y="787205"/>
                      <a:pt x="2154071" y="930624"/>
                    </a:cubicBezTo>
                    <a:cubicBezTo>
                      <a:pt x="1961001" y="1240144"/>
                      <a:pt x="1698014" y="1481852"/>
                      <a:pt x="1381713" y="1662529"/>
                    </a:cubicBezTo>
                    <a:cubicBezTo>
                      <a:pt x="1094953" y="1826292"/>
                      <a:pt x="786134" y="1924658"/>
                      <a:pt x="455803" y="1951627"/>
                    </a:cubicBezTo>
                    <a:cubicBezTo>
                      <a:pt x="420416" y="1954511"/>
                      <a:pt x="384873" y="1956772"/>
                      <a:pt x="349875" y="1962072"/>
                    </a:cubicBezTo>
                    <a:cubicBezTo>
                      <a:pt x="306148" y="1968697"/>
                      <a:pt x="295236" y="1949445"/>
                      <a:pt x="295703" y="1908757"/>
                    </a:cubicBezTo>
                    <a:cubicBezTo>
                      <a:pt x="297418" y="1750685"/>
                      <a:pt x="296483" y="1592612"/>
                      <a:pt x="296561" y="1434539"/>
                    </a:cubicBezTo>
                    <a:cubicBezTo>
                      <a:pt x="296561" y="1423861"/>
                      <a:pt x="299367" y="1411935"/>
                      <a:pt x="295469" y="1402816"/>
                    </a:cubicBezTo>
                    <a:cubicBezTo>
                      <a:pt x="285103" y="1378419"/>
                      <a:pt x="277074" y="1343967"/>
                      <a:pt x="257978" y="1334925"/>
                    </a:cubicBezTo>
                    <a:cubicBezTo>
                      <a:pt x="240908" y="1326897"/>
                      <a:pt x="205988" y="1341629"/>
                      <a:pt x="186580" y="1356360"/>
                    </a:cubicBezTo>
                    <a:cubicBezTo>
                      <a:pt x="127731" y="1401023"/>
                      <a:pt x="58984" y="1395800"/>
                      <a:pt x="19310" y="1338511"/>
                    </a:cubicBezTo>
                    <a:cubicBezTo>
                      <a:pt x="-9062" y="1297590"/>
                      <a:pt x="-5944" y="1247159"/>
                      <a:pt x="27182" y="1211382"/>
                    </a:cubicBezTo>
                    <a:cubicBezTo>
                      <a:pt x="66389" y="1169136"/>
                      <a:pt x="116507" y="1160094"/>
                      <a:pt x="161326" y="1188466"/>
                    </a:cubicBezTo>
                    <a:cubicBezTo>
                      <a:pt x="173174" y="1195949"/>
                      <a:pt x="181748" y="1210213"/>
                      <a:pt x="194297" y="1214890"/>
                    </a:cubicBezTo>
                    <a:cubicBezTo>
                      <a:pt x="215887" y="1222840"/>
                      <a:pt x="242545" y="1234610"/>
                      <a:pt x="261096" y="1228062"/>
                    </a:cubicBezTo>
                    <a:cubicBezTo>
                      <a:pt x="277074" y="1222450"/>
                      <a:pt x="286817" y="1194234"/>
                      <a:pt x="295547" y="1174436"/>
                    </a:cubicBezTo>
                    <a:cubicBezTo>
                      <a:pt x="300146" y="1163914"/>
                      <a:pt x="297106" y="1149884"/>
                      <a:pt x="297106" y="1137490"/>
                    </a:cubicBezTo>
                    <a:cubicBezTo>
                      <a:pt x="297262" y="954475"/>
                      <a:pt x="298198" y="771538"/>
                      <a:pt x="296872" y="588523"/>
                    </a:cubicBezTo>
                    <a:cubicBezTo>
                      <a:pt x="296639" y="554928"/>
                      <a:pt x="301705" y="536066"/>
                      <a:pt x="340756" y="533026"/>
                    </a:cubicBezTo>
                    <a:cubicBezTo>
                      <a:pt x="560483" y="516034"/>
                      <a:pt x="741394" y="414081"/>
                      <a:pt x="890191" y="259126"/>
                    </a:cubicBezTo>
                    <a:cubicBezTo>
                      <a:pt x="950209" y="196536"/>
                      <a:pt x="990740" y="113603"/>
                      <a:pt x="1032441" y="35736"/>
                    </a:cubicBezTo>
                    <a:cubicBezTo>
                      <a:pt x="1051381" y="271"/>
                      <a:pt x="1068217" y="-6199"/>
                      <a:pt x="1102436" y="5025"/>
                    </a:cubicBezTo>
                    <a:cubicBezTo>
                      <a:pt x="1245465" y="52026"/>
                      <a:pt x="1388884" y="97936"/>
                      <a:pt x="1532147" y="144079"/>
                    </a:cubicBezTo>
                    <a:cubicBezTo>
                      <a:pt x="1593958" y="163955"/>
                      <a:pt x="1595049" y="166684"/>
                      <a:pt x="1563091" y="223817"/>
                    </a:cubicBezTo>
                    <a:cubicBezTo>
                      <a:pt x="1522404" y="296462"/>
                      <a:pt x="1526691" y="373472"/>
                      <a:pt x="1574705" y="433178"/>
                    </a:cubicBezTo>
                    <a:cubicBezTo>
                      <a:pt x="1627006" y="498106"/>
                      <a:pt x="1698560" y="524452"/>
                      <a:pt x="1766996" y="503796"/>
                    </a:cubicBezTo>
                    <a:cubicBezTo>
                      <a:pt x="1854138" y="477529"/>
                      <a:pt x="1909635" y="413614"/>
                      <a:pt x="1917586" y="330446"/>
                    </a:cubicBezTo>
                    <a:cubicBezTo>
                      <a:pt x="1918755" y="315169"/>
                      <a:pt x="1919924" y="299892"/>
                      <a:pt x="1922107" y="2737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790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01FA9201-EC47-4714-BCEE-E9A84EF75DA5}"/>
                  </a:ext>
                </a:extLst>
              </p:cNvPr>
              <p:cNvSpPr/>
              <p:nvPr/>
            </p:nvSpPr>
            <p:spPr>
              <a:xfrm>
                <a:off x="3647620" y="2031499"/>
                <a:ext cx="1730193" cy="2556334"/>
              </a:xfrm>
              <a:custGeom>
                <a:avLst/>
                <a:gdLst>
                  <a:gd name="connsiteX0" fmla="*/ 0 w 1730193"/>
                  <a:gd name="connsiteY0" fmla="*/ 1146105 h 2556334"/>
                  <a:gd name="connsiteX1" fmla="*/ 303674 w 1730193"/>
                  <a:gd name="connsiteY1" fmla="*/ 724656 h 2556334"/>
                  <a:gd name="connsiteX2" fmla="*/ 365329 w 1730193"/>
                  <a:gd name="connsiteY2" fmla="*/ 729255 h 2556334"/>
                  <a:gd name="connsiteX3" fmla="*/ 664794 w 1730193"/>
                  <a:gd name="connsiteY3" fmla="*/ 732295 h 2556334"/>
                  <a:gd name="connsiteX4" fmla="*/ 612337 w 1730193"/>
                  <a:gd name="connsiteY4" fmla="*/ 453017 h 2556334"/>
                  <a:gd name="connsiteX5" fmla="*/ 569233 w 1730193"/>
                  <a:gd name="connsiteY5" fmla="*/ 432362 h 2556334"/>
                  <a:gd name="connsiteX6" fmla="*/ 552319 w 1730193"/>
                  <a:gd name="connsiteY6" fmla="*/ 383178 h 2556334"/>
                  <a:gd name="connsiteX7" fmla="*/ 830194 w 1730193"/>
                  <a:gd name="connsiteY7" fmla="*/ 0 h 2556334"/>
                  <a:gd name="connsiteX8" fmla="*/ 1055455 w 1730193"/>
                  <a:gd name="connsiteY8" fmla="*/ 200865 h 2556334"/>
                  <a:gd name="connsiteX9" fmla="*/ 1524607 w 1730193"/>
                  <a:gd name="connsiteY9" fmla="*/ 867919 h 2556334"/>
                  <a:gd name="connsiteX10" fmla="*/ 1720717 w 1730193"/>
                  <a:gd name="connsiteY10" fmla="*/ 1610035 h 2556334"/>
                  <a:gd name="connsiteX11" fmla="*/ 1648150 w 1730193"/>
                  <a:gd name="connsiteY11" fmla="*/ 2427368 h 2556334"/>
                  <a:gd name="connsiteX12" fmla="*/ 1577220 w 1730193"/>
                  <a:gd name="connsiteY12" fmla="*/ 2462599 h 2556334"/>
                  <a:gd name="connsiteX13" fmla="*/ 1113446 w 1730193"/>
                  <a:gd name="connsiteY13" fmla="*/ 2312477 h 2556334"/>
                  <a:gd name="connsiteX14" fmla="*/ 1025602 w 1730193"/>
                  <a:gd name="connsiteY14" fmla="*/ 2321206 h 2556334"/>
                  <a:gd name="connsiteX15" fmla="*/ 1024823 w 1730193"/>
                  <a:gd name="connsiteY15" fmla="*/ 2407803 h 2556334"/>
                  <a:gd name="connsiteX16" fmla="*/ 973925 w 1730193"/>
                  <a:gd name="connsiteY16" fmla="*/ 2546624 h 2556334"/>
                  <a:gd name="connsiteX17" fmla="*/ 835728 w 1730193"/>
                  <a:gd name="connsiteY17" fmla="*/ 2502896 h 2556334"/>
                  <a:gd name="connsiteX18" fmla="*/ 878753 w 1730193"/>
                  <a:gd name="connsiteY18" fmla="*/ 2358542 h 2556334"/>
                  <a:gd name="connsiteX19" fmla="*/ 926066 w 1730193"/>
                  <a:gd name="connsiteY19" fmla="*/ 2287690 h 2556334"/>
                  <a:gd name="connsiteX20" fmla="*/ 861138 w 1730193"/>
                  <a:gd name="connsiteY20" fmla="*/ 2230634 h 2556334"/>
                  <a:gd name="connsiteX21" fmla="*/ 320043 w 1730193"/>
                  <a:gd name="connsiteY21" fmla="*/ 2056193 h 2556334"/>
                  <a:gd name="connsiteX22" fmla="*/ 295802 w 1730193"/>
                  <a:gd name="connsiteY22" fmla="*/ 2003736 h 2556334"/>
                  <a:gd name="connsiteX23" fmla="*/ 267118 w 1730193"/>
                  <a:gd name="connsiteY23" fmla="*/ 1542223 h 2556334"/>
                  <a:gd name="connsiteX24" fmla="*/ 129311 w 1730193"/>
                  <a:gd name="connsiteY24" fmla="*/ 1292253 h 2556334"/>
                  <a:gd name="connsiteX25" fmla="*/ 0 w 1730193"/>
                  <a:gd name="connsiteY25" fmla="*/ 1146105 h 255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30193" h="2556334">
                    <a:moveTo>
                      <a:pt x="0" y="1146105"/>
                    </a:moveTo>
                    <a:cubicBezTo>
                      <a:pt x="100705" y="1006350"/>
                      <a:pt x="202346" y="865659"/>
                      <a:pt x="303674" y="724656"/>
                    </a:cubicBezTo>
                    <a:cubicBezTo>
                      <a:pt x="327448" y="691607"/>
                      <a:pt x="343894" y="705404"/>
                      <a:pt x="365329" y="729255"/>
                    </a:cubicBezTo>
                    <a:cubicBezTo>
                      <a:pt x="456525" y="830583"/>
                      <a:pt x="579990" y="831129"/>
                      <a:pt x="664794" y="732295"/>
                    </a:cubicBezTo>
                    <a:cubicBezTo>
                      <a:pt x="738218" y="646789"/>
                      <a:pt x="712964" y="511554"/>
                      <a:pt x="612337" y="453017"/>
                    </a:cubicBezTo>
                    <a:cubicBezTo>
                      <a:pt x="598619" y="444989"/>
                      <a:pt x="584043" y="438208"/>
                      <a:pt x="569233" y="432362"/>
                    </a:cubicBezTo>
                    <a:cubicBezTo>
                      <a:pt x="543667" y="422307"/>
                      <a:pt x="535639" y="406172"/>
                      <a:pt x="552319" y="383178"/>
                    </a:cubicBezTo>
                    <a:cubicBezTo>
                      <a:pt x="642424" y="258310"/>
                      <a:pt x="733074" y="133754"/>
                      <a:pt x="830194" y="0"/>
                    </a:cubicBezTo>
                    <a:cubicBezTo>
                      <a:pt x="908373" y="69371"/>
                      <a:pt x="984993" y="131883"/>
                      <a:pt x="1055455" y="200865"/>
                    </a:cubicBezTo>
                    <a:cubicBezTo>
                      <a:pt x="1252734" y="394091"/>
                      <a:pt x="1409092" y="617170"/>
                      <a:pt x="1524607" y="867919"/>
                    </a:cubicBezTo>
                    <a:cubicBezTo>
                      <a:pt x="1633262" y="1103625"/>
                      <a:pt x="1696788" y="1351335"/>
                      <a:pt x="1720717" y="1610035"/>
                    </a:cubicBezTo>
                    <a:cubicBezTo>
                      <a:pt x="1746283" y="1887286"/>
                      <a:pt x="1719470" y="2158769"/>
                      <a:pt x="1648150" y="2427368"/>
                    </a:cubicBezTo>
                    <a:cubicBezTo>
                      <a:pt x="1635523" y="2474914"/>
                      <a:pt x="1617440" y="2476239"/>
                      <a:pt x="1577220" y="2462599"/>
                    </a:cubicBezTo>
                    <a:cubicBezTo>
                      <a:pt x="1423356" y="2410376"/>
                      <a:pt x="1268947" y="2359711"/>
                      <a:pt x="1113446" y="2312477"/>
                    </a:cubicBezTo>
                    <a:cubicBezTo>
                      <a:pt x="1086789" y="2304370"/>
                      <a:pt x="1048128" y="2306864"/>
                      <a:pt x="1025602" y="2321206"/>
                    </a:cubicBezTo>
                    <a:cubicBezTo>
                      <a:pt x="992086" y="2342485"/>
                      <a:pt x="1013131" y="2377872"/>
                      <a:pt x="1024823" y="2407803"/>
                    </a:cubicBezTo>
                    <a:cubicBezTo>
                      <a:pt x="1048128" y="2467587"/>
                      <a:pt x="1027863" y="2521759"/>
                      <a:pt x="973925" y="2546624"/>
                    </a:cubicBezTo>
                    <a:cubicBezTo>
                      <a:pt x="923572" y="2569851"/>
                      <a:pt x="860514" y="2549897"/>
                      <a:pt x="835728" y="2502896"/>
                    </a:cubicBezTo>
                    <a:cubicBezTo>
                      <a:pt x="810006" y="2454181"/>
                      <a:pt x="830739" y="2396111"/>
                      <a:pt x="878753" y="2358542"/>
                    </a:cubicBezTo>
                    <a:cubicBezTo>
                      <a:pt x="901046" y="2341160"/>
                      <a:pt x="929496" y="2308579"/>
                      <a:pt x="926066" y="2287690"/>
                    </a:cubicBezTo>
                    <a:cubicBezTo>
                      <a:pt x="922403" y="2265242"/>
                      <a:pt x="887561" y="2239520"/>
                      <a:pt x="861138" y="2230634"/>
                    </a:cubicBezTo>
                    <a:cubicBezTo>
                      <a:pt x="681630" y="2169993"/>
                      <a:pt x="500953" y="2112781"/>
                      <a:pt x="320043" y="2056193"/>
                    </a:cubicBezTo>
                    <a:cubicBezTo>
                      <a:pt x="288085" y="2046216"/>
                      <a:pt x="291437" y="2028912"/>
                      <a:pt x="295802" y="2003736"/>
                    </a:cubicBezTo>
                    <a:cubicBezTo>
                      <a:pt x="322927" y="1847690"/>
                      <a:pt x="327448" y="1690864"/>
                      <a:pt x="267118" y="1542223"/>
                    </a:cubicBezTo>
                    <a:cubicBezTo>
                      <a:pt x="231575" y="1454534"/>
                      <a:pt x="181144" y="1371834"/>
                      <a:pt x="129311" y="1292253"/>
                    </a:cubicBezTo>
                    <a:cubicBezTo>
                      <a:pt x="95639" y="1240497"/>
                      <a:pt x="47235" y="1198484"/>
                      <a:pt x="0" y="1146105"/>
                    </a:cubicBezTo>
                    <a:close/>
                  </a:path>
                </a:pathLst>
              </a:custGeom>
              <a:solidFill>
                <a:srgbClr val="92D050"/>
              </a:solidFill>
              <a:ln w="7790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s-AR" dirty="0"/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D299D5A2-8016-4CAC-99AF-218DD7766A57}"/>
                  </a:ext>
                </a:extLst>
              </p:cNvPr>
              <p:cNvSpPr/>
              <p:nvPr/>
            </p:nvSpPr>
            <p:spPr>
              <a:xfrm>
                <a:off x="1815441" y="1578087"/>
                <a:ext cx="2590818" cy="1551815"/>
              </a:xfrm>
              <a:custGeom>
                <a:avLst/>
                <a:gdLst>
                  <a:gd name="connsiteX0" fmla="*/ 1759378 w 2590818"/>
                  <a:gd name="connsiteY0" fmla="*/ 1551816 h 1551815"/>
                  <a:gd name="connsiteX1" fmla="*/ 825205 w 2590818"/>
                  <a:gd name="connsiteY1" fmla="*/ 1549789 h 1551815"/>
                  <a:gd name="connsiteX2" fmla="*/ 492146 w 2590818"/>
                  <a:gd name="connsiteY2" fmla="*/ 1096382 h 1551815"/>
                  <a:gd name="connsiteX3" fmla="*/ 547253 w 2590818"/>
                  <a:gd name="connsiteY3" fmla="*/ 1071518 h 1551815"/>
                  <a:gd name="connsiteX4" fmla="*/ 665340 w 2590818"/>
                  <a:gd name="connsiteY4" fmla="*/ 884761 h 1551815"/>
                  <a:gd name="connsiteX5" fmla="*/ 539458 w 2590818"/>
                  <a:gd name="connsiteY5" fmla="*/ 715230 h 1551815"/>
                  <a:gd name="connsiteX6" fmla="*/ 328071 w 2590818"/>
                  <a:gd name="connsiteY6" fmla="*/ 775482 h 1551815"/>
                  <a:gd name="connsiteX7" fmla="*/ 256751 w 2590818"/>
                  <a:gd name="connsiteY7" fmla="*/ 771195 h 1551815"/>
                  <a:gd name="connsiteX8" fmla="*/ 4287 w 2590818"/>
                  <a:gd name="connsiteY8" fmla="*/ 421611 h 1551815"/>
                  <a:gd name="connsiteX9" fmla="*/ 0 w 2590818"/>
                  <a:gd name="connsiteY9" fmla="*/ 404151 h 1551815"/>
                  <a:gd name="connsiteX10" fmla="*/ 1161616 w 2590818"/>
                  <a:gd name="connsiteY10" fmla="*/ 3669 h 1551815"/>
                  <a:gd name="connsiteX11" fmla="*/ 2590818 w 2590818"/>
                  <a:gd name="connsiteY11" fmla="*/ 409140 h 1551815"/>
                  <a:gd name="connsiteX12" fmla="*/ 2319647 w 2590818"/>
                  <a:gd name="connsiteY12" fmla="*/ 784758 h 1551815"/>
                  <a:gd name="connsiteX13" fmla="*/ 2255499 w 2590818"/>
                  <a:gd name="connsiteY13" fmla="*/ 876265 h 1551815"/>
                  <a:gd name="connsiteX14" fmla="*/ 2304526 w 2590818"/>
                  <a:gd name="connsiteY14" fmla="*/ 966136 h 1551815"/>
                  <a:gd name="connsiteX15" fmla="*/ 2347006 w 2590818"/>
                  <a:gd name="connsiteY15" fmla="*/ 963953 h 1551815"/>
                  <a:gd name="connsiteX16" fmla="*/ 2452466 w 2590818"/>
                  <a:gd name="connsiteY16" fmla="*/ 1051330 h 1551815"/>
                  <a:gd name="connsiteX17" fmla="*/ 2377015 w 2590818"/>
                  <a:gd name="connsiteY17" fmla="*/ 1170586 h 1551815"/>
                  <a:gd name="connsiteX18" fmla="*/ 2250354 w 2590818"/>
                  <a:gd name="connsiteY18" fmla="*/ 1108464 h 1551815"/>
                  <a:gd name="connsiteX19" fmla="*/ 2240221 w 2590818"/>
                  <a:gd name="connsiteY19" fmla="*/ 1072999 h 1551815"/>
                  <a:gd name="connsiteX20" fmla="*/ 2195559 w 2590818"/>
                  <a:gd name="connsiteY20" fmla="*/ 1022178 h 1551815"/>
                  <a:gd name="connsiteX21" fmla="*/ 2133514 w 2590818"/>
                  <a:gd name="connsiteY21" fmla="*/ 1048212 h 1551815"/>
                  <a:gd name="connsiteX22" fmla="*/ 1942705 w 2590818"/>
                  <a:gd name="connsiteY22" fmla="*/ 1304106 h 1551815"/>
                  <a:gd name="connsiteX23" fmla="*/ 1759378 w 2590818"/>
                  <a:gd name="connsiteY23" fmla="*/ 1551816 h 155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0818" h="1551815">
                    <a:moveTo>
                      <a:pt x="1759378" y="1551816"/>
                    </a:moveTo>
                    <a:cubicBezTo>
                      <a:pt x="1446896" y="1373867"/>
                      <a:pt x="1138077" y="1373087"/>
                      <a:pt x="825205" y="1549789"/>
                    </a:cubicBezTo>
                    <a:cubicBezTo>
                      <a:pt x="715926" y="1400992"/>
                      <a:pt x="606257" y="1251727"/>
                      <a:pt x="492146" y="1096382"/>
                    </a:cubicBezTo>
                    <a:cubicBezTo>
                      <a:pt x="516309" y="1085548"/>
                      <a:pt x="531898" y="1078767"/>
                      <a:pt x="547253" y="1071518"/>
                    </a:cubicBezTo>
                    <a:cubicBezTo>
                      <a:pt x="622626" y="1035819"/>
                      <a:pt x="669471" y="961693"/>
                      <a:pt x="665340" y="884761"/>
                    </a:cubicBezTo>
                    <a:cubicBezTo>
                      <a:pt x="661209" y="808141"/>
                      <a:pt x="611636" y="741342"/>
                      <a:pt x="539458" y="715230"/>
                    </a:cubicBezTo>
                    <a:cubicBezTo>
                      <a:pt x="465956" y="688651"/>
                      <a:pt x="383022" y="709540"/>
                      <a:pt x="328071" y="775482"/>
                    </a:cubicBezTo>
                    <a:cubicBezTo>
                      <a:pt x="297750" y="811805"/>
                      <a:pt x="281616" y="806426"/>
                      <a:pt x="256751" y="771195"/>
                    </a:cubicBezTo>
                    <a:cubicBezTo>
                      <a:pt x="173818" y="653810"/>
                      <a:pt x="88468" y="538061"/>
                      <a:pt x="4287" y="421611"/>
                    </a:cubicBezTo>
                    <a:cubicBezTo>
                      <a:pt x="2416" y="419039"/>
                      <a:pt x="2572" y="414908"/>
                      <a:pt x="0" y="404151"/>
                    </a:cubicBezTo>
                    <a:cubicBezTo>
                      <a:pt x="348805" y="162911"/>
                      <a:pt x="736815" y="26741"/>
                      <a:pt x="1161616" y="3669"/>
                    </a:cubicBezTo>
                    <a:cubicBezTo>
                      <a:pt x="1681199" y="-24547"/>
                      <a:pt x="2156742" y="109909"/>
                      <a:pt x="2590818" y="409140"/>
                    </a:cubicBezTo>
                    <a:cubicBezTo>
                      <a:pt x="2497752" y="538061"/>
                      <a:pt x="2408583" y="661370"/>
                      <a:pt x="2319647" y="784758"/>
                    </a:cubicBezTo>
                    <a:cubicBezTo>
                      <a:pt x="2297823" y="815000"/>
                      <a:pt x="2274751" y="844463"/>
                      <a:pt x="2255499" y="876265"/>
                    </a:cubicBezTo>
                    <a:cubicBezTo>
                      <a:pt x="2229387" y="919135"/>
                      <a:pt x="2254251" y="963408"/>
                      <a:pt x="2304526" y="966136"/>
                    </a:cubicBezTo>
                    <a:cubicBezTo>
                      <a:pt x="2318634" y="966915"/>
                      <a:pt x="2332898" y="963720"/>
                      <a:pt x="2347006" y="963953"/>
                    </a:cubicBezTo>
                    <a:cubicBezTo>
                      <a:pt x="2400710" y="964967"/>
                      <a:pt x="2445373" y="1002302"/>
                      <a:pt x="2452466" y="1051330"/>
                    </a:cubicBezTo>
                    <a:cubicBezTo>
                      <a:pt x="2460416" y="1106281"/>
                      <a:pt x="2429706" y="1154763"/>
                      <a:pt x="2377015" y="1170586"/>
                    </a:cubicBezTo>
                    <a:cubicBezTo>
                      <a:pt x="2326740" y="1185629"/>
                      <a:pt x="2272958" y="1159674"/>
                      <a:pt x="2250354" y="1108464"/>
                    </a:cubicBezTo>
                    <a:cubicBezTo>
                      <a:pt x="2245444" y="1097318"/>
                      <a:pt x="2246691" y="1082742"/>
                      <a:pt x="2240221" y="1072999"/>
                    </a:cubicBezTo>
                    <a:cubicBezTo>
                      <a:pt x="2227360" y="1053824"/>
                      <a:pt x="2213564" y="1026310"/>
                      <a:pt x="2195559" y="1022178"/>
                    </a:cubicBezTo>
                    <a:cubicBezTo>
                      <a:pt x="2177398" y="1017969"/>
                      <a:pt x="2146220" y="1032077"/>
                      <a:pt x="2133514" y="1048212"/>
                    </a:cubicBezTo>
                    <a:cubicBezTo>
                      <a:pt x="2067651" y="1131769"/>
                      <a:pt x="2005918" y="1218522"/>
                      <a:pt x="1942705" y="1304106"/>
                    </a:cubicBezTo>
                    <a:cubicBezTo>
                      <a:pt x="1881674" y="1386494"/>
                      <a:pt x="1820720" y="1468882"/>
                      <a:pt x="1759378" y="1551816"/>
                    </a:cubicBezTo>
                    <a:close/>
                  </a:path>
                </a:pathLst>
              </a:custGeom>
              <a:solidFill>
                <a:srgbClr val="2E8FCE"/>
              </a:solidFill>
              <a:ln w="7790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s-AR" dirty="0"/>
              </a:p>
            </p:txBody>
          </p:sp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05779837-4465-4577-9A42-D5F3C0B3A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6410" y="1894286"/>
                <a:ext cx="584220" cy="584220"/>
              </a:xfrm>
              <a:prstGeom prst="rect">
                <a:avLst/>
              </a:prstGeom>
            </p:spPr>
          </p:pic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D9D0A38-0C5E-4336-9DC9-8D8BA3B71306}"/>
                  </a:ext>
                </a:extLst>
              </p:cNvPr>
              <p:cNvSpPr txBox="1"/>
              <p:nvPr/>
            </p:nvSpPr>
            <p:spPr>
              <a:xfrm>
                <a:off x="2719137" y="2478503"/>
                <a:ext cx="878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1400" dirty="0">
                    <a:solidFill>
                      <a:schemeClr val="bg1"/>
                    </a:solidFill>
                    <a:latin typeface="Roboto Slab SemiBold" pitchFamily="2" charset="0"/>
                    <a:ea typeface="Roboto Slab SemiBold" pitchFamily="2" charset="0"/>
                  </a:rPr>
                  <a:t>Cazador</a:t>
                </a:r>
              </a:p>
            </p:txBody>
          </p:sp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3E0B70EF-020B-4A4B-A64D-94DEF6A53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8213" y="2867526"/>
                <a:ext cx="766772" cy="766772"/>
              </a:xfrm>
              <a:prstGeom prst="rect">
                <a:avLst/>
              </a:prstGeom>
            </p:spPr>
          </p:pic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F71DE42-D8F7-422F-8A0E-FE99D3C2A861}"/>
                  </a:ext>
                </a:extLst>
              </p:cNvPr>
              <p:cNvSpPr txBox="1"/>
              <p:nvPr/>
            </p:nvSpPr>
            <p:spPr>
              <a:xfrm>
                <a:off x="3437021" y="5253787"/>
                <a:ext cx="1010212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AR" sz="1400" dirty="0">
                    <a:solidFill>
                      <a:schemeClr val="bg1"/>
                    </a:solidFill>
                    <a:latin typeface="Roboto Slab SemiBold" pitchFamily="2" charset="0"/>
                    <a:ea typeface="Roboto Slab SemiBold" pitchFamily="2" charset="0"/>
                  </a:rPr>
                  <a:t>Vendedor</a:t>
                </a:r>
              </a:p>
              <a:p>
                <a:pPr>
                  <a:lnSpc>
                    <a:spcPct val="90000"/>
                  </a:lnSpc>
                </a:pPr>
                <a:r>
                  <a:rPr lang="es-AR" sz="1400" dirty="0">
                    <a:solidFill>
                      <a:schemeClr val="bg1"/>
                    </a:solidFill>
                    <a:latin typeface="Roboto Slab SemiBold" pitchFamily="2" charset="0"/>
                    <a:ea typeface="Roboto Slab SemiBold" pitchFamily="2" charset="0"/>
                  </a:rPr>
                  <a:t>Cruzado</a:t>
                </a:r>
              </a:p>
            </p:txBody>
          </p:sp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0896F711-AE34-4B24-BA00-D39176FCF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117" y="4475747"/>
                <a:ext cx="886020" cy="886020"/>
              </a:xfrm>
              <a:prstGeom prst="rect">
                <a:avLst/>
              </a:prstGeom>
            </p:spPr>
          </p:pic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7248282-82C9-4E4D-93EE-B1F785A58AB3}"/>
                  </a:ext>
                </a:extLst>
              </p:cNvPr>
              <p:cNvSpPr txBox="1"/>
              <p:nvPr/>
            </p:nvSpPr>
            <p:spPr>
              <a:xfrm>
                <a:off x="4182980" y="3641555"/>
                <a:ext cx="9172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1400" dirty="0">
                    <a:solidFill>
                      <a:schemeClr val="bg1"/>
                    </a:solidFill>
                    <a:latin typeface="Roboto Slab SemiBold" pitchFamily="2" charset="0"/>
                    <a:ea typeface="Roboto Slab SemiBold" pitchFamily="2" charset="0"/>
                  </a:rPr>
                  <a:t>Granjero</a:t>
                </a:r>
              </a:p>
            </p:txBody>
          </p:sp>
          <p:pic>
            <p:nvPicPr>
              <p:cNvPr id="23" name="Imagen 22">
                <a:extLst>
                  <a:ext uri="{FF2B5EF4-FFF2-40B4-BE49-F238E27FC236}">
                    <a16:creationId xmlns:a16="http://schemas.microsoft.com/office/drawing/2014/main" id="{98FF0542-C254-4851-B1D8-717220C3E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8686" y="4507831"/>
                <a:ext cx="733621" cy="733621"/>
              </a:xfrm>
              <a:prstGeom prst="rect">
                <a:avLst/>
              </a:prstGeom>
            </p:spPr>
          </p:pic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43295F2-87BC-473A-B478-D753FF79894D}"/>
                  </a:ext>
                </a:extLst>
              </p:cNvPr>
              <p:cNvSpPr txBox="1"/>
              <p:nvPr/>
            </p:nvSpPr>
            <p:spPr>
              <a:xfrm>
                <a:off x="1652337" y="527383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1400" dirty="0">
                    <a:solidFill>
                      <a:schemeClr val="bg1"/>
                    </a:solidFill>
                    <a:latin typeface="Roboto Slab SemiBold" pitchFamily="2" charset="0"/>
                    <a:ea typeface="Roboto Slab SemiBold" pitchFamily="2" charset="0"/>
                  </a:rPr>
                  <a:t>Innovador</a:t>
                </a:r>
              </a:p>
            </p:txBody>
          </p:sp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23EA0D3D-F335-4C1A-80A1-B5DEEFF8B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148" y="2506883"/>
                <a:ext cx="1078527" cy="1078527"/>
              </a:xfrm>
              <a:prstGeom prst="rect">
                <a:avLst/>
              </a:prstGeom>
            </p:spPr>
          </p:pic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410024D-C71C-46F2-B9E3-85016D47A9B4}"/>
                  </a:ext>
                </a:extLst>
              </p:cNvPr>
              <p:cNvSpPr txBox="1"/>
              <p:nvPr/>
            </p:nvSpPr>
            <p:spPr>
              <a:xfrm>
                <a:off x="1196654" y="3617493"/>
                <a:ext cx="851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1400" dirty="0">
                    <a:solidFill>
                      <a:schemeClr val="bg1"/>
                    </a:solidFill>
                    <a:latin typeface="Roboto Slab SemiBold" pitchFamily="2" charset="0"/>
                    <a:ea typeface="Roboto Slab SemiBold" pitchFamily="2" charset="0"/>
                  </a:rPr>
                  <a:t>Experto</a:t>
                </a:r>
              </a:p>
            </p:txBody>
          </p:sp>
        </p:grp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F405A41-AC07-4EBF-BCC3-A40EE556D990}"/>
                </a:ext>
              </a:extLst>
            </p:cNvPr>
            <p:cNvSpPr txBox="1"/>
            <p:nvPr/>
          </p:nvSpPr>
          <p:spPr>
            <a:xfrm>
              <a:off x="6904383" y="6166217"/>
              <a:ext cx="2040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*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Tomado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Growth Play</a:t>
              </a:r>
              <a:endPara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6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270E3F6-D8CF-407E-9ABC-C220A96C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633" y="2090729"/>
            <a:ext cx="3488734" cy="920335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>
                <a:solidFill>
                  <a:srgbClr val="2E8FCE"/>
                </a:solidFill>
                <a:latin typeface="Roboto Slab SemiBold" pitchFamily="2" charset="0"/>
                <a:ea typeface="Roboto Slab SemiBold" pitchFamily="2" charset="0"/>
              </a:rPr>
              <a:t>Conclusión 3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6DA4D8-BC46-43FC-8C85-7AEE29186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460" y="3047416"/>
            <a:ext cx="8173080" cy="1646445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Todos los miembros de la firma tienen un rol en la gestión de ventas. </a:t>
            </a:r>
            <a:endParaRPr lang="es-41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818C065-7BB4-414B-B063-378853F7F906}"/>
              </a:ext>
            </a:extLst>
          </p:cNvPr>
          <p:cNvGrpSpPr/>
          <p:nvPr/>
        </p:nvGrpSpPr>
        <p:grpSpPr>
          <a:xfrm>
            <a:off x="3713143" y="6162675"/>
            <a:ext cx="4765715" cy="306486"/>
            <a:chOff x="3632023" y="484090"/>
            <a:chExt cx="4765715" cy="306486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378A0CE5-64EF-4AAB-B999-3011F7B08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FAEEC565-5C99-4718-884F-1FA94E3E587E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2F4B3121-0E0B-4C4F-9CE8-9887A5AD9B73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8E396F32-C99A-421A-B2F3-2E7916432D68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269D3FFC-BF1C-445F-B21F-4CF83FD0FB9C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35C58778-BBB6-432B-9B8B-36FBF37FDC06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DD0E08E3-2B59-46FC-8017-95D9A1CACACC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B99D1194-0CB6-4571-8366-07C4603C9052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4F8455BE-C620-4DB6-876F-266F19216B5B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9EA14909-D8D8-4110-AF51-C19A36027AC2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09388B82-DB1D-4F5E-AC2B-A46CFA8810E8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D18B215-41C8-4D86-9E25-46171E3AEDCF}"/>
              </a:ext>
            </a:extLst>
          </p:cNvPr>
          <p:cNvGrpSpPr/>
          <p:nvPr/>
        </p:nvGrpSpPr>
        <p:grpSpPr>
          <a:xfrm>
            <a:off x="3713143" y="409575"/>
            <a:ext cx="4765715" cy="306486"/>
            <a:chOff x="3632023" y="484090"/>
            <a:chExt cx="4765715" cy="306486"/>
          </a:xfrm>
        </p:grpSpPr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1B6A9648-1ABD-4C2D-B04C-AFB0F7575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284B1587-5C9A-46D7-A848-CAA947632558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6F31535-20E9-41BD-A959-6CF50A019D3A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09E73C0-5B17-4C5E-845B-5530AD10B540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F4E41DC6-942D-41CE-9BB3-2DE4712F3D59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366CDDDF-0606-4F57-81BB-8DF346ACEEDD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D90AAFB0-DE45-4A79-A1D5-2F86E2581EF5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E6AB77-C288-4F29-AEAF-BE6144D1C89E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AEE1019D-1924-4BBF-A1CB-11A61BEF0AEB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F4D1DC81-1BD0-4F7F-ABA4-672101A651C6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1E5A4DD-DAEA-42D5-8B37-8F0D983BAD6C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60BC-9341-4951-8F8F-9673E7AE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774"/>
            <a:ext cx="10515600" cy="808581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2. Un paso atrás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ExtraBold" pitchFamily="2" charset="0"/>
                <a:ea typeface="Roboto Slab ExtraBold" pitchFamily="2" charset="0"/>
              </a:rPr>
              <a:t>¿qué es BD?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2AD6D0A-8A68-42D6-AB60-4B989571472B}"/>
              </a:ext>
            </a:extLst>
          </p:cNvPr>
          <p:cNvGrpSpPr/>
          <p:nvPr/>
        </p:nvGrpSpPr>
        <p:grpSpPr>
          <a:xfrm>
            <a:off x="1054169" y="1262775"/>
            <a:ext cx="2894979" cy="4458756"/>
            <a:chOff x="1054169" y="1262775"/>
            <a:chExt cx="2894979" cy="445875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3F3627E-99DA-402C-B3B6-B035B07DA337}"/>
                </a:ext>
              </a:extLst>
            </p:cNvPr>
            <p:cNvGrpSpPr/>
            <p:nvPr/>
          </p:nvGrpSpPr>
          <p:grpSpPr>
            <a:xfrm>
              <a:off x="1054169" y="1262775"/>
              <a:ext cx="2894979" cy="4458756"/>
              <a:chOff x="1054169" y="1262775"/>
              <a:chExt cx="2894979" cy="4458756"/>
            </a:xfrm>
          </p:grpSpPr>
          <p:pic>
            <p:nvPicPr>
              <p:cNvPr id="8" name="Gráfico 7">
                <a:extLst>
                  <a:ext uri="{FF2B5EF4-FFF2-40B4-BE49-F238E27FC236}">
                    <a16:creationId xmlns:a16="http://schemas.microsoft.com/office/drawing/2014/main" id="{A84FAA4C-F024-4DB5-AB56-78D7417BF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4169" y="1910474"/>
                <a:ext cx="2894979" cy="3811057"/>
              </a:xfrm>
              <a:prstGeom prst="rect">
                <a:avLst/>
              </a:prstGeom>
            </p:spPr>
          </p:pic>
          <p:pic>
            <p:nvPicPr>
              <p:cNvPr id="13" name="Gráfico 12">
                <a:extLst>
                  <a:ext uri="{FF2B5EF4-FFF2-40B4-BE49-F238E27FC236}">
                    <a16:creationId xmlns:a16="http://schemas.microsoft.com/office/drawing/2014/main" id="{1BE5C991-E57C-4E85-AA61-A311950C6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34908" y="126277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6A04EC5-AFB8-4B76-902C-532501356416}"/>
                  </a:ext>
                </a:extLst>
              </p:cNvPr>
              <p:cNvSpPr txBox="1"/>
              <p:nvPr/>
            </p:nvSpPr>
            <p:spPr>
              <a:xfrm>
                <a:off x="1630265" y="2661708"/>
                <a:ext cx="17427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Slab SemiBold" pitchFamily="2" charset="0"/>
                    <a:ea typeface="Roboto Slab SemiBold" pitchFamily="2" charset="0"/>
                  </a:rPr>
                  <a:t>Marketing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452A058-1ED0-4EBC-B2D5-53C7856280C1}"/>
                  </a:ext>
                </a:extLst>
              </p:cNvPr>
              <p:cNvSpPr txBox="1"/>
              <p:nvPr/>
            </p:nvSpPr>
            <p:spPr>
              <a:xfrm>
                <a:off x="1282458" y="3339078"/>
                <a:ext cx="24384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Desarrollo de marca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Marketing digital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Marketing estratégico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Comunicación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Publicidad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Investigación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Videos</a:t>
                </a:r>
                <a:endParaRPr lang="es-A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3CD6FA69-501D-41AE-BA82-A59CE68C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961" y="1505008"/>
              <a:ext cx="825395" cy="825395"/>
            </a:xfrm>
            <a:prstGeom prst="rect">
              <a:avLst/>
            </a:prstGeom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61E890B-B86D-4A38-88F7-4045E12AAB49}"/>
              </a:ext>
            </a:extLst>
          </p:cNvPr>
          <p:cNvGrpSpPr/>
          <p:nvPr/>
        </p:nvGrpSpPr>
        <p:grpSpPr>
          <a:xfrm>
            <a:off x="4648511" y="1262775"/>
            <a:ext cx="2894979" cy="4445505"/>
            <a:chOff x="4648511" y="1262775"/>
            <a:chExt cx="2894979" cy="4445505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1C716100-EF79-417F-9390-E8C958E70C8E}"/>
                </a:ext>
              </a:extLst>
            </p:cNvPr>
            <p:cNvGrpSpPr/>
            <p:nvPr/>
          </p:nvGrpSpPr>
          <p:grpSpPr>
            <a:xfrm>
              <a:off x="4648511" y="1262775"/>
              <a:ext cx="2894979" cy="4445505"/>
              <a:chOff x="4648511" y="1262775"/>
              <a:chExt cx="2894979" cy="4445505"/>
            </a:xfrm>
          </p:grpSpPr>
          <p:pic>
            <p:nvPicPr>
              <p:cNvPr id="9" name="Gráfico 8">
                <a:extLst>
                  <a:ext uri="{FF2B5EF4-FFF2-40B4-BE49-F238E27FC236}">
                    <a16:creationId xmlns:a16="http://schemas.microsoft.com/office/drawing/2014/main" id="{B422E4FD-A27D-4FA1-A76B-1979B2961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48511" y="1897223"/>
                <a:ext cx="2894979" cy="3811057"/>
              </a:xfrm>
              <a:prstGeom prst="rect">
                <a:avLst/>
              </a:prstGeom>
            </p:spPr>
          </p:pic>
          <p:pic>
            <p:nvPicPr>
              <p:cNvPr id="14" name="Gráfico 13">
                <a:extLst>
                  <a:ext uri="{FF2B5EF4-FFF2-40B4-BE49-F238E27FC236}">
                    <a16:creationId xmlns:a16="http://schemas.microsoft.com/office/drawing/2014/main" id="{2F52E62D-059F-4473-9CB9-44F760075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429250" y="126277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27DF5F8-F286-4C97-87DB-95E64B5E3297}"/>
                  </a:ext>
                </a:extLst>
              </p:cNvPr>
              <p:cNvSpPr txBox="1"/>
              <p:nvPr/>
            </p:nvSpPr>
            <p:spPr>
              <a:xfrm>
                <a:off x="5276386" y="2655082"/>
                <a:ext cx="163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Slab SemiBold" pitchFamily="2" charset="0"/>
                    <a:ea typeface="Roboto Slab SemiBold" pitchFamily="2" charset="0"/>
                  </a:rPr>
                  <a:t>BD/Ventas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DEBC28A-A747-45A1-874F-D895E037CAD9}"/>
                  </a:ext>
                </a:extLst>
              </p:cNvPr>
              <p:cNvSpPr txBox="1"/>
              <p:nvPr/>
            </p:nvSpPr>
            <p:spPr>
              <a:xfrm>
                <a:off x="4876800" y="3332452"/>
                <a:ext cx="2438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E-commerce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Planes comerciales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Presentaciones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Material POP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Capacitaciones en ventas</a:t>
                </a:r>
                <a:endParaRPr lang="es-A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514F04E7-0F32-4568-8EC3-4E52E47D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374" y="1521084"/>
              <a:ext cx="801452" cy="801452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77BF34-6932-45BB-848E-131340C6757E}"/>
              </a:ext>
            </a:extLst>
          </p:cNvPr>
          <p:cNvGrpSpPr/>
          <p:nvPr/>
        </p:nvGrpSpPr>
        <p:grpSpPr>
          <a:xfrm>
            <a:off x="8250100" y="1262775"/>
            <a:ext cx="2894979" cy="4458756"/>
            <a:chOff x="8250100" y="1262775"/>
            <a:chExt cx="2894979" cy="4458756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AA8E61A0-E23C-4766-9564-1A5E1EB75155}"/>
                </a:ext>
              </a:extLst>
            </p:cNvPr>
            <p:cNvGrpSpPr/>
            <p:nvPr/>
          </p:nvGrpSpPr>
          <p:grpSpPr>
            <a:xfrm>
              <a:off x="8250100" y="1262775"/>
              <a:ext cx="2894979" cy="4458756"/>
              <a:chOff x="8250100" y="1262775"/>
              <a:chExt cx="2894979" cy="4458756"/>
            </a:xfrm>
          </p:grpSpPr>
          <p:pic>
            <p:nvPicPr>
              <p:cNvPr id="10" name="Gráfico 9">
                <a:extLst>
                  <a:ext uri="{FF2B5EF4-FFF2-40B4-BE49-F238E27FC236}">
                    <a16:creationId xmlns:a16="http://schemas.microsoft.com/office/drawing/2014/main" id="{839E8449-7119-43A0-896F-D1A73A343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250100" y="1910474"/>
                <a:ext cx="2894979" cy="3811057"/>
              </a:xfrm>
              <a:prstGeom prst="rect">
                <a:avLst/>
              </a:prstGeom>
            </p:spPr>
          </p:pic>
          <p:pic>
            <p:nvPicPr>
              <p:cNvPr id="15" name="Gráfico 14">
                <a:extLst>
                  <a:ext uri="{FF2B5EF4-FFF2-40B4-BE49-F238E27FC236}">
                    <a16:creationId xmlns:a16="http://schemas.microsoft.com/office/drawing/2014/main" id="{EA702091-DC54-4432-BB23-BC1D193C5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30839" y="126277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3261824-D214-4CCB-AE0E-A74A04056C22}"/>
                  </a:ext>
                </a:extLst>
              </p:cNvPr>
              <p:cNvSpPr txBox="1"/>
              <p:nvPr/>
            </p:nvSpPr>
            <p:spPr>
              <a:xfrm>
                <a:off x="8724406" y="2661708"/>
                <a:ext cx="1946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Slab SemiBold" pitchFamily="2" charset="0"/>
                    <a:ea typeface="Roboto Slab SemiBold" pitchFamily="2" charset="0"/>
                  </a:rPr>
                  <a:t>Experiencia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38DB617-C3BF-4D58-9735-3FA4553AC95E}"/>
                  </a:ext>
                </a:extLst>
              </p:cNvPr>
              <p:cNvSpPr txBox="1"/>
              <p:nvPr/>
            </p:nvSpPr>
            <p:spPr>
              <a:xfrm>
                <a:off x="8478389" y="3339078"/>
                <a:ext cx="2438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Servicio al cliente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Interacción web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Planes de fidelización</a:t>
                </a:r>
                <a:endParaRPr lang="es-A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268BE7C0-25C3-4DFC-85FF-AA37E393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404" y="1465285"/>
              <a:ext cx="828370" cy="828370"/>
            </a:xfrm>
            <a:prstGeom prst="rect">
              <a:avLst/>
            </a:prstGeom>
          </p:spPr>
        </p:pic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14D6B93-3391-4A9F-B456-43EC2B04285C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1E3A69D-1A18-4448-9649-5A7CAE34EE77}"/>
              </a:ext>
            </a:extLst>
          </p:cNvPr>
          <p:cNvGrpSpPr/>
          <p:nvPr/>
        </p:nvGrpSpPr>
        <p:grpSpPr>
          <a:xfrm>
            <a:off x="2473235" y="3486150"/>
            <a:ext cx="3614056" cy="2606748"/>
            <a:chOff x="2473235" y="3486150"/>
            <a:chExt cx="3614056" cy="2606748"/>
          </a:xfrm>
        </p:grpSpPr>
        <p:pic>
          <p:nvPicPr>
            <p:cNvPr id="35" name="Gráfico 34">
              <a:extLst>
                <a:ext uri="{FF2B5EF4-FFF2-40B4-BE49-F238E27FC236}">
                  <a16:creationId xmlns:a16="http://schemas.microsoft.com/office/drawing/2014/main" id="{02174B06-AA89-427E-B344-C099B5D05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73235" y="5755586"/>
              <a:ext cx="3614056" cy="337312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930FEC3F-1F81-47E8-B39D-F173A2896F5C}"/>
                </a:ext>
              </a:extLst>
            </p:cNvPr>
            <p:cNvSpPr txBox="1"/>
            <p:nvPr/>
          </p:nvSpPr>
          <p:spPr>
            <a:xfrm>
              <a:off x="3867004" y="5722770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vender</a:t>
              </a:r>
            </a:p>
          </p:txBody>
        </p:sp>
        <p:sp>
          <p:nvSpPr>
            <p:cNvPr id="3" name="Flecha: a la derecha 2">
              <a:extLst>
                <a:ext uri="{FF2B5EF4-FFF2-40B4-BE49-F238E27FC236}">
                  <a16:creationId xmlns:a16="http://schemas.microsoft.com/office/drawing/2014/main" id="{C10DA309-61D4-4E1A-BE27-7953FDD18EDE}"/>
                </a:ext>
              </a:extLst>
            </p:cNvPr>
            <p:cNvSpPr/>
            <p:nvPr/>
          </p:nvSpPr>
          <p:spPr>
            <a:xfrm>
              <a:off x="4029075" y="3486150"/>
              <a:ext cx="561975" cy="406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AA92134-0FF4-4332-910B-71A5791D7BF1}"/>
              </a:ext>
            </a:extLst>
          </p:cNvPr>
          <p:cNvGrpSpPr/>
          <p:nvPr/>
        </p:nvGrpSpPr>
        <p:grpSpPr>
          <a:xfrm>
            <a:off x="6113418" y="3486150"/>
            <a:ext cx="3614056" cy="2606748"/>
            <a:chOff x="6113418" y="3486150"/>
            <a:chExt cx="3614056" cy="2606748"/>
          </a:xfrm>
        </p:grpSpPr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E5F59988-C2F5-4FB5-90C7-A356EBD2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113418" y="5755586"/>
              <a:ext cx="3614056" cy="337312"/>
            </a:xfrm>
            <a:prstGeom prst="rect">
              <a:avLst/>
            </a:prstGeom>
          </p:spPr>
        </p:pic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FEA1DEC-3585-4E0C-8333-475FE0EC598B}"/>
                </a:ext>
              </a:extLst>
            </p:cNvPr>
            <p:cNvSpPr txBox="1"/>
            <p:nvPr/>
          </p:nvSpPr>
          <p:spPr>
            <a:xfrm>
              <a:off x="7405828" y="5722770"/>
              <a:ext cx="9989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fidelizar</a:t>
              </a:r>
            </a:p>
          </p:txBody>
        </p:sp>
        <p:sp>
          <p:nvSpPr>
            <p:cNvPr id="25" name="Flecha: a la derecha 24">
              <a:extLst>
                <a:ext uri="{FF2B5EF4-FFF2-40B4-BE49-F238E27FC236}">
                  <a16:creationId xmlns:a16="http://schemas.microsoft.com/office/drawing/2014/main" id="{96C26036-7F72-40A0-B418-D9C09CC10B12}"/>
                </a:ext>
              </a:extLst>
            </p:cNvPr>
            <p:cNvSpPr/>
            <p:nvPr/>
          </p:nvSpPr>
          <p:spPr>
            <a:xfrm>
              <a:off x="7629525" y="3486150"/>
              <a:ext cx="561975" cy="406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4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9D7BB6F6-421E-4C57-AAF6-95177CCB1CA1}"/>
              </a:ext>
            </a:extLst>
          </p:cNvPr>
          <p:cNvSpPr/>
          <p:nvPr/>
        </p:nvSpPr>
        <p:spPr>
          <a:xfrm>
            <a:off x="3922643" y="-3606"/>
            <a:ext cx="8269356" cy="6861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DE083487-1E6D-44C6-84FD-7E03F410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59" y="550443"/>
            <a:ext cx="3280613" cy="2985237"/>
          </a:xfrm>
        </p:spPr>
        <p:txBody>
          <a:bodyPr>
            <a:normAutofit/>
          </a:bodyPr>
          <a:lstStyle/>
          <a:p>
            <a:pPr algn="r"/>
            <a:r>
              <a:rPr lang="es-419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¿Que es BD? </a:t>
            </a:r>
            <a:r>
              <a:rPr lang="es-419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El proceso de convertir “Leads” en Clientes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3F6C78B-19F2-4C0F-B098-5D10595070C6}"/>
              </a:ext>
            </a:extLst>
          </p:cNvPr>
          <p:cNvGrpSpPr/>
          <p:nvPr/>
        </p:nvGrpSpPr>
        <p:grpSpPr>
          <a:xfrm>
            <a:off x="4405249" y="575093"/>
            <a:ext cx="5159835" cy="427874"/>
            <a:chOff x="5310556" y="530643"/>
            <a:chExt cx="5159835" cy="427874"/>
          </a:xfrm>
        </p:grpSpPr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40F40344-CC33-4FB8-9194-034934A8C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10556" y="530643"/>
              <a:ext cx="5159835" cy="427874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39704B3B-960D-4C8F-82DC-4B57657ED47E}"/>
                </a:ext>
              </a:extLst>
            </p:cNvPr>
            <p:cNvSpPr txBox="1"/>
            <p:nvPr/>
          </p:nvSpPr>
          <p:spPr>
            <a:xfrm>
              <a:off x="5436249" y="5557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Roboto Slab Black" pitchFamily="2" charset="0"/>
                  <a:ea typeface="Roboto Slab Black" pitchFamily="2" charset="0"/>
                </a:rPr>
                <a:t>1.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264A8567-1549-43CF-B212-DA69CE008881}"/>
                </a:ext>
              </a:extLst>
            </p:cNvPr>
            <p:cNvSpPr txBox="1"/>
            <p:nvPr/>
          </p:nvSpPr>
          <p:spPr>
            <a:xfrm>
              <a:off x="5955224" y="555751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Roboto Slab Medium" pitchFamily="2" charset="0"/>
                  <a:ea typeface="Roboto Slab Medium" pitchFamily="2" charset="0"/>
                </a:rPr>
                <a:t>Lead/Contacto</a:t>
              </a:r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A24BCF-9583-446F-8494-9E3C04359298}"/>
              </a:ext>
            </a:extLst>
          </p:cNvPr>
          <p:cNvSpPr txBox="1"/>
          <p:nvPr/>
        </p:nvSpPr>
        <p:spPr>
          <a:xfrm>
            <a:off x="4951875" y="1015851"/>
            <a:ext cx="2634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No ha habido conversación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84C643E-C76F-4727-9243-83AFDA33691A}"/>
              </a:ext>
            </a:extLst>
          </p:cNvPr>
          <p:cNvSpPr txBox="1"/>
          <p:nvPr/>
        </p:nvSpPr>
        <p:spPr>
          <a:xfrm>
            <a:off x="4953334" y="1315884"/>
            <a:ext cx="32534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Asistente a webinar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Entrada en tu libreta de contactos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Alguien comentó tu post</a:t>
            </a:r>
            <a:endParaRPr lang="es-AR" sz="13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364B706-C093-4309-B1F0-58DA8B0D7DC2}"/>
              </a:ext>
            </a:extLst>
          </p:cNvPr>
          <p:cNvGrpSpPr/>
          <p:nvPr/>
        </p:nvGrpSpPr>
        <p:grpSpPr>
          <a:xfrm>
            <a:off x="4428943" y="2123285"/>
            <a:ext cx="5077077" cy="410283"/>
            <a:chOff x="5334250" y="2123285"/>
            <a:chExt cx="5077077" cy="410283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1C14FA63-FE8C-4CA3-AF6E-D5C29F6E56A4}"/>
                </a:ext>
              </a:extLst>
            </p:cNvPr>
            <p:cNvSpPr/>
            <p:nvPr/>
          </p:nvSpPr>
          <p:spPr>
            <a:xfrm>
              <a:off x="5334250" y="2123285"/>
              <a:ext cx="3848226" cy="410283"/>
            </a:xfrm>
            <a:custGeom>
              <a:avLst/>
              <a:gdLst>
                <a:gd name="connsiteX0" fmla="*/ 3723988 w 3848226"/>
                <a:gd name="connsiteY0" fmla="*/ 410284 h 410283"/>
                <a:gd name="connsiteX1" fmla="*/ 124239 w 3848226"/>
                <a:gd name="connsiteY1" fmla="*/ 410284 h 410283"/>
                <a:gd name="connsiteX2" fmla="*/ 0 w 3848226"/>
                <a:gd name="connsiteY2" fmla="*/ 204904 h 410283"/>
                <a:gd name="connsiteX3" fmla="*/ 0 w 3848226"/>
                <a:gd name="connsiteY3" fmla="*/ 204904 h 410283"/>
                <a:gd name="connsiteX4" fmla="*/ 124239 w 3848226"/>
                <a:gd name="connsiteY4" fmla="*/ 0 h 410283"/>
                <a:gd name="connsiteX5" fmla="*/ 3723988 w 3848226"/>
                <a:gd name="connsiteY5" fmla="*/ 0 h 410283"/>
                <a:gd name="connsiteX6" fmla="*/ 3848226 w 3848226"/>
                <a:gd name="connsiteY6" fmla="*/ 204904 h 410283"/>
                <a:gd name="connsiteX7" fmla="*/ 3848226 w 3848226"/>
                <a:gd name="connsiteY7" fmla="*/ 204904 h 410283"/>
                <a:gd name="connsiteX8" fmla="*/ 3723988 w 3848226"/>
                <a:gd name="connsiteY8" fmla="*/ 410284 h 41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8226" h="410283">
                  <a:moveTo>
                    <a:pt x="3723988" y="410284"/>
                  </a:moveTo>
                  <a:lnTo>
                    <a:pt x="124239" y="410284"/>
                  </a:lnTo>
                  <a:cubicBezTo>
                    <a:pt x="55922" y="410284"/>
                    <a:pt x="0" y="317578"/>
                    <a:pt x="0" y="204904"/>
                  </a:cubicBezTo>
                  <a:lnTo>
                    <a:pt x="0" y="204904"/>
                  </a:lnTo>
                  <a:cubicBezTo>
                    <a:pt x="0" y="92231"/>
                    <a:pt x="55922" y="0"/>
                    <a:pt x="124239" y="0"/>
                  </a:cubicBezTo>
                  <a:lnTo>
                    <a:pt x="3723988" y="0"/>
                  </a:lnTo>
                  <a:cubicBezTo>
                    <a:pt x="3792304" y="0"/>
                    <a:pt x="3848226" y="92231"/>
                    <a:pt x="3848226" y="204904"/>
                  </a:cubicBezTo>
                  <a:lnTo>
                    <a:pt x="3848226" y="204904"/>
                  </a:lnTo>
                  <a:cubicBezTo>
                    <a:pt x="3848226" y="317578"/>
                    <a:pt x="3792304" y="410284"/>
                    <a:pt x="3723988" y="410284"/>
                  </a:cubicBez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2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C5222B72-DF9B-4D31-BB97-C151099943EF}"/>
                </a:ext>
              </a:extLst>
            </p:cNvPr>
            <p:cNvSpPr/>
            <p:nvPr/>
          </p:nvSpPr>
          <p:spPr>
            <a:xfrm>
              <a:off x="5788254" y="2123760"/>
              <a:ext cx="4623073" cy="409808"/>
            </a:xfrm>
            <a:custGeom>
              <a:avLst/>
              <a:gdLst>
                <a:gd name="connsiteX0" fmla="*/ 3723988 w 3848226"/>
                <a:gd name="connsiteY0" fmla="*/ 409808 h 409808"/>
                <a:gd name="connsiteX1" fmla="*/ 124239 w 3848226"/>
                <a:gd name="connsiteY1" fmla="*/ 409808 h 409808"/>
                <a:gd name="connsiteX2" fmla="*/ 0 w 3848226"/>
                <a:gd name="connsiteY2" fmla="*/ 204904 h 409808"/>
                <a:gd name="connsiteX3" fmla="*/ 0 w 3848226"/>
                <a:gd name="connsiteY3" fmla="*/ 204904 h 409808"/>
                <a:gd name="connsiteX4" fmla="*/ 124239 w 3848226"/>
                <a:gd name="connsiteY4" fmla="*/ 0 h 409808"/>
                <a:gd name="connsiteX5" fmla="*/ 3723988 w 3848226"/>
                <a:gd name="connsiteY5" fmla="*/ 0 h 409808"/>
                <a:gd name="connsiteX6" fmla="*/ 3848226 w 3848226"/>
                <a:gd name="connsiteY6" fmla="*/ 204904 h 409808"/>
                <a:gd name="connsiteX7" fmla="*/ 3848226 w 3848226"/>
                <a:gd name="connsiteY7" fmla="*/ 204904 h 409808"/>
                <a:gd name="connsiteX8" fmla="*/ 3723988 w 3848226"/>
                <a:gd name="connsiteY8" fmla="*/ 409808 h 40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8226" h="409808">
                  <a:moveTo>
                    <a:pt x="3723988" y="409808"/>
                  </a:moveTo>
                  <a:lnTo>
                    <a:pt x="124239" y="409808"/>
                  </a:lnTo>
                  <a:cubicBezTo>
                    <a:pt x="55922" y="409808"/>
                    <a:pt x="0" y="317578"/>
                    <a:pt x="0" y="204904"/>
                  </a:cubicBezTo>
                  <a:lnTo>
                    <a:pt x="0" y="204904"/>
                  </a:lnTo>
                  <a:cubicBezTo>
                    <a:pt x="0" y="92231"/>
                    <a:pt x="55922" y="0"/>
                    <a:pt x="124239" y="0"/>
                  </a:cubicBezTo>
                  <a:lnTo>
                    <a:pt x="3723988" y="0"/>
                  </a:lnTo>
                  <a:cubicBezTo>
                    <a:pt x="3792304" y="0"/>
                    <a:pt x="3848226" y="92231"/>
                    <a:pt x="3848226" y="204904"/>
                  </a:cubicBezTo>
                  <a:lnTo>
                    <a:pt x="3848226" y="204904"/>
                  </a:lnTo>
                  <a:cubicBezTo>
                    <a:pt x="3848226" y="317102"/>
                    <a:pt x="3792304" y="409808"/>
                    <a:pt x="3723988" y="409808"/>
                  </a:cubicBezTo>
                  <a:close/>
                </a:path>
              </a:pathLst>
            </a:custGeom>
            <a:solidFill>
              <a:schemeClr val="accent4"/>
            </a:solidFill>
            <a:ln w="2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E401257F-EC0A-49BC-AC73-F43BCBF05C1C}"/>
                </a:ext>
              </a:extLst>
            </p:cNvPr>
            <p:cNvSpPr txBox="1"/>
            <p:nvPr/>
          </p:nvSpPr>
          <p:spPr>
            <a:xfrm>
              <a:off x="5432646" y="214839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Roboto Slab Black" pitchFamily="2" charset="0"/>
                  <a:ea typeface="Roboto Slab Black" pitchFamily="2" charset="0"/>
                </a:rPr>
                <a:t>2.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B519B13C-4E48-4D86-A62E-664E1132EB10}"/>
                </a:ext>
              </a:extLst>
            </p:cNvPr>
            <p:cNvSpPr txBox="1"/>
            <p:nvPr/>
          </p:nvSpPr>
          <p:spPr>
            <a:xfrm>
              <a:off x="5951621" y="2148393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Roboto Slab Medium" pitchFamily="2" charset="0"/>
                  <a:ea typeface="Roboto Slab Medium" pitchFamily="2" charset="0"/>
                </a:rPr>
                <a:t>Prospecto</a:t>
              </a:r>
            </a:p>
          </p:txBody>
        </p:sp>
      </p:grp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AF194ED-9259-4C28-8491-C85C48C36B4D}"/>
              </a:ext>
            </a:extLst>
          </p:cNvPr>
          <p:cNvSpPr txBox="1"/>
          <p:nvPr/>
        </p:nvSpPr>
        <p:spPr>
          <a:xfrm>
            <a:off x="4951875" y="2595942"/>
            <a:ext cx="3429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Contacto que ha demostrado interés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6FEB1D6-4409-4988-A461-49B28FBEEDB4}"/>
              </a:ext>
            </a:extLst>
          </p:cNvPr>
          <p:cNvSpPr txBox="1"/>
          <p:nvPr/>
        </p:nvSpPr>
        <p:spPr>
          <a:xfrm>
            <a:off x="4959911" y="2895975"/>
            <a:ext cx="43601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Personas que están buscando solución e investigado el 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Personas que han buscado tener una conversación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Referidos</a:t>
            </a:r>
            <a:endParaRPr lang="es-AR" sz="13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F94A6867-EA64-43F7-8D0E-94EFB8E78A44}"/>
              </a:ext>
            </a:extLst>
          </p:cNvPr>
          <p:cNvGrpSpPr/>
          <p:nvPr/>
        </p:nvGrpSpPr>
        <p:grpSpPr>
          <a:xfrm>
            <a:off x="4428943" y="3902536"/>
            <a:ext cx="5077077" cy="410283"/>
            <a:chOff x="5334250" y="3902536"/>
            <a:chExt cx="5077077" cy="410283"/>
          </a:xfrm>
        </p:grpSpPr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205F632B-E917-432F-BCD0-D4A2F7D6834E}"/>
                </a:ext>
              </a:extLst>
            </p:cNvPr>
            <p:cNvSpPr/>
            <p:nvPr/>
          </p:nvSpPr>
          <p:spPr>
            <a:xfrm>
              <a:off x="5334250" y="3902536"/>
              <a:ext cx="3848226" cy="410283"/>
            </a:xfrm>
            <a:custGeom>
              <a:avLst/>
              <a:gdLst>
                <a:gd name="connsiteX0" fmla="*/ 3723988 w 3848226"/>
                <a:gd name="connsiteY0" fmla="*/ 410284 h 410283"/>
                <a:gd name="connsiteX1" fmla="*/ 124239 w 3848226"/>
                <a:gd name="connsiteY1" fmla="*/ 410284 h 410283"/>
                <a:gd name="connsiteX2" fmla="*/ 0 w 3848226"/>
                <a:gd name="connsiteY2" fmla="*/ 204904 h 410283"/>
                <a:gd name="connsiteX3" fmla="*/ 0 w 3848226"/>
                <a:gd name="connsiteY3" fmla="*/ 204904 h 410283"/>
                <a:gd name="connsiteX4" fmla="*/ 124239 w 3848226"/>
                <a:gd name="connsiteY4" fmla="*/ 0 h 410283"/>
                <a:gd name="connsiteX5" fmla="*/ 3723988 w 3848226"/>
                <a:gd name="connsiteY5" fmla="*/ 0 h 410283"/>
                <a:gd name="connsiteX6" fmla="*/ 3848226 w 3848226"/>
                <a:gd name="connsiteY6" fmla="*/ 204904 h 410283"/>
                <a:gd name="connsiteX7" fmla="*/ 3848226 w 3848226"/>
                <a:gd name="connsiteY7" fmla="*/ 204904 h 410283"/>
                <a:gd name="connsiteX8" fmla="*/ 3723988 w 3848226"/>
                <a:gd name="connsiteY8" fmla="*/ 410284 h 41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8226" h="410283">
                  <a:moveTo>
                    <a:pt x="3723988" y="410284"/>
                  </a:moveTo>
                  <a:lnTo>
                    <a:pt x="124239" y="410284"/>
                  </a:lnTo>
                  <a:cubicBezTo>
                    <a:pt x="55922" y="410284"/>
                    <a:pt x="0" y="317578"/>
                    <a:pt x="0" y="204904"/>
                  </a:cubicBezTo>
                  <a:lnTo>
                    <a:pt x="0" y="204904"/>
                  </a:lnTo>
                  <a:cubicBezTo>
                    <a:pt x="0" y="92231"/>
                    <a:pt x="55922" y="0"/>
                    <a:pt x="124239" y="0"/>
                  </a:cubicBezTo>
                  <a:lnTo>
                    <a:pt x="3723988" y="0"/>
                  </a:lnTo>
                  <a:cubicBezTo>
                    <a:pt x="3792304" y="0"/>
                    <a:pt x="3848226" y="92231"/>
                    <a:pt x="3848226" y="204904"/>
                  </a:cubicBezTo>
                  <a:lnTo>
                    <a:pt x="3848226" y="204904"/>
                  </a:lnTo>
                  <a:cubicBezTo>
                    <a:pt x="3848226" y="317578"/>
                    <a:pt x="3792304" y="410284"/>
                    <a:pt x="3723988" y="410284"/>
                  </a:cubicBezTo>
                  <a:close/>
                </a:path>
              </a:pathLst>
            </a:custGeom>
            <a:solidFill>
              <a:srgbClr val="EA734C">
                <a:alpha val="40000"/>
              </a:srgbClr>
            </a:solidFill>
            <a:ln w="2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E853DA10-1E30-444A-ABFF-201BDC53CBF5}"/>
                </a:ext>
              </a:extLst>
            </p:cNvPr>
            <p:cNvSpPr/>
            <p:nvPr/>
          </p:nvSpPr>
          <p:spPr>
            <a:xfrm>
              <a:off x="5788254" y="3903011"/>
              <a:ext cx="4623073" cy="409808"/>
            </a:xfrm>
            <a:custGeom>
              <a:avLst/>
              <a:gdLst>
                <a:gd name="connsiteX0" fmla="*/ 3723988 w 3848226"/>
                <a:gd name="connsiteY0" fmla="*/ 409808 h 409808"/>
                <a:gd name="connsiteX1" fmla="*/ 124239 w 3848226"/>
                <a:gd name="connsiteY1" fmla="*/ 409808 h 409808"/>
                <a:gd name="connsiteX2" fmla="*/ 0 w 3848226"/>
                <a:gd name="connsiteY2" fmla="*/ 204904 h 409808"/>
                <a:gd name="connsiteX3" fmla="*/ 0 w 3848226"/>
                <a:gd name="connsiteY3" fmla="*/ 204904 h 409808"/>
                <a:gd name="connsiteX4" fmla="*/ 124239 w 3848226"/>
                <a:gd name="connsiteY4" fmla="*/ 0 h 409808"/>
                <a:gd name="connsiteX5" fmla="*/ 3723988 w 3848226"/>
                <a:gd name="connsiteY5" fmla="*/ 0 h 409808"/>
                <a:gd name="connsiteX6" fmla="*/ 3848226 w 3848226"/>
                <a:gd name="connsiteY6" fmla="*/ 204904 h 409808"/>
                <a:gd name="connsiteX7" fmla="*/ 3848226 w 3848226"/>
                <a:gd name="connsiteY7" fmla="*/ 204904 h 409808"/>
                <a:gd name="connsiteX8" fmla="*/ 3723988 w 3848226"/>
                <a:gd name="connsiteY8" fmla="*/ 409808 h 40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8226" h="409808">
                  <a:moveTo>
                    <a:pt x="3723988" y="409808"/>
                  </a:moveTo>
                  <a:lnTo>
                    <a:pt x="124239" y="409808"/>
                  </a:lnTo>
                  <a:cubicBezTo>
                    <a:pt x="55922" y="409808"/>
                    <a:pt x="0" y="317578"/>
                    <a:pt x="0" y="204904"/>
                  </a:cubicBezTo>
                  <a:lnTo>
                    <a:pt x="0" y="204904"/>
                  </a:lnTo>
                  <a:cubicBezTo>
                    <a:pt x="0" y="92231"/>
                    <a:pt x="55922" y="0"/>
                    <a:pt x="124239" y="0"/>
                  </a:cubicBezTo>
                  <a:lnTo>
                    <a:pt x="3723988" y="0"/>
                  </a:lnTo>
                  <a:cubicBezTo>
                    <a:pt x="3792304" y="0"/>
                    <a:pt x="3848226" y="92231"/>
                    <a:pt x="3848226" y="204904"/>
                  </a:cubicBezTo>
                  <a:lnTo>
                    <a:pt x="3848226" y="204904"/>
                  </a:lnTo>
                  <a:cubicBezTo>
                    <a:pt x="3848226" y="317102"/>
                    <a:pt x="3792304" y="409808"/>
                    <a:pt x="3723988" y="409808"/>
                  </a:cubicBezTo>
                  <a:close/>
                </a:path>
              </a:pathLst>
            </a:custGeom>
            <a:solidFill>
              <a:srgbClr val="EA734C"/>
            </a:solidFill>
            <a:ln w="2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0654E9F7-4B3E-47B8-AC2E-7C4E546C2102}"/>
                </a:ext>
              </a:extLst>
            </p:cNvPr>
            <p:cNvSpPr txBox="1"/>
            <p:nvPr/>
          </p:nvSpPr>
          <p:spPr>
            <a:xfrm>
              <a:off x="5446294" y="3927644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Roboto Slab Black" pitchFamily="2" charset="0"/>
                  <a:ea typeface="Roboto Slab Black" pitchFamily="2" charset="0"/>
                </a:rPr>
                <a:t>3.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DC860D1E-A520-4F18-88E7-A7865F630753}"/>
                </a:ext>
              </a:extLst>
            </p:cNvPr>
            <p:cNvSpPr txBox="1"/>
            <p:nvPr/>
          </p:nvSpPr>
          <p:spPr>
            <a:xfrm>
              <a:off x="5951621" y="3927644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Roboto Slab Medium" pitchFamily="2" charset="0"/>
                  <a:ea typeface="Roboto Slab Medium" pitchFamily="2" charset="0"/>
                </a:rPr>
                <a:t>Oportunidad</a:t>
              </a:r>
            </a:p>
          </p:txBody>
        </p:sp>
      </p:grp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10AC373-0B6F-4678-9B96-2AA1FF53DE03}"/>
              </a:ext>
            </a:extLst>
          </p:cNvPr>
          <p:cNvSpPr txBox="1"/>
          <p:nvPr/>
        </p:nvSpPr>
        <p:spPr>
          <a:xfrm>
            <a:off x="4951875" y="4364560"/>
            <a:ext cx="19143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Contacto calificado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856F0A5-1E96-47FC-9341-DD360BBB7F32}"/>
              </a:ext>
            </a:extLst>
          </p:cNvPr>
          <p:cNvSpPr txBox="1"/>
          <p:nvPr/>
        </p:nvSpPr>
        <p:spPr>
          <a:xfrm>
            <a:off x="4946264" y="4664593"/>
            <a:ext cx="445703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tiene una necesidad que puedes atender y que está abierto a trabajar contigo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Empresas con RFP’s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Personas a quienes hayas presentado una propuesta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Coss selling de otros abogados</a:t>
            </a:r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B6BE5D8B-8179-45E2-B944-9AAE12FA6C28}"/>
              </a:ext>
            </a:extLst>
          </p:cNvPr>
          <p:cNvGrpSpPr/>
          <p:nvPr/>
        </p:nvGrpSpPr>
        <p:grpSpPr>
          <a:xfrm>
            <a:off x="4428943" y="5876405"/>
            <a:ext cx="5077077" cy="410283"/>
            <a:chOff x="5334250" y="5984355"/>
            <a:chExt cx="5077077" cy="410283"/>
          </a:xfrm>
        </p:grpSpPr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50D29D2F-1ED2-4BC5-A425-74AA3C3197C6}"/>
                </a:ext>
              </a:extLst>
            </p:cNvPr>
            <p:cNvSpPr/>
            <p:nvPr/>
          </p:nvSpPr>
          <p:spPr>
            <a:xfrm>
              <a:off x="5334250" y="5984355"/>
              <a:ext cx="3848226" cy="410283"/>
            </a:xfrm>
            <a:custGeom>
              <a:avLst/>
              <a:gdLst>
                <a:gd name="connsiteX0" fmla="*/ 3723988 w 3848226"/>
                <a:gd name="connsiteY0" fmla="*/ 410284 h 410283"/>
                <a:gd name="connsiteX1" fmla="*/ 124239 w 3848226"/>
                <a:gd name="connsiteY1" fmla="*/ 410284 h 410283"/>
                <a:gd name="connsiteX2" fmla="*/ 0 w 3848226"/>
                <a:gd name="connsiteY2" fmla="*/ 204904 h 410283"/>
                <a:gd name="connsiteX3" fmla="*/ 0 w 3848226"/>
                <a:gd name="connsiteY3" fmla="*/ 204904 h 410283"/>
                <a:gd name="connsiteX4" fmla="*/ 124239 w 3848226"/>
                <a:gd name="connsiteY4" fmla="*/ 0 h 410283"/>
                <a:gd name="connsiteX5" fmla="*/ 3723988 w 3848226"/>
                <a:gd name="connsiteY5" fmla="*/ 0 h 410283"/>
                <a:gd name="connsiteX6" fmla="*/ 3848226 w 3848226"/>
                <a:gd name="connsiteY6" fmla="*/ 204904 h 410283"/>
                <a:gd name="connsiteX7" fmla="*/ 3848226 w 3848226"/>
                <a:gd name="connsiteY7" fmla="*/ 204904 h 410283"/>
                <a:gd name="connsiteX8" fmla="*/ 3723988 w 3848226"/>
                <a:gd name="connsiteY8" fmla="*/ 410284 h 41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8226" h="410283">
                  <a:moveTo>
                    <a:pt x="3723988" y="410284"/>
                  </a:moveTo>
                  <a:lnTo>
                    <a:pt x="124239" y="410284"/>
                  </a:lnTo>
                  <a:cubicBezTo>
                    <a:pt x="55922" y="410284"/>
                    <a:pt x="0" y="317578"/>
                    <a:pt x="0" y="204904"/>
                  </a:cubicBezTo>
                  <a:lnTo>
                    <a:pt x="0" y="204904"/>
                  </a:lnTo>
                  <a:cubicBezTo>
                    <a:pt x="0" y="92231"/>
                    <a:pt x="55922" y="0"/>
                    <a:pt x="124239" y="0"/>
                  </a:cubicBezTo>
                  <a:lnTo>
                    <a:pt x="3723988" y="0"/>
                  </a:lnTo>
                  <a:cubicBezTo>
                    <a:pt x="3792304" y="0"/>
                    <a:pt x="3848226" y="92231"/>
                    <a:pt x="3848226" y="204904"/>
                  </a:cubicBezTo>
                  <a:lnTo>
                    <a:pt x="3848226" y="204904"/>
                  </a:lnTo>
                  <a:cubicBezTo>
                    <a:pt x="3848226" y="317578"/>
                    <a:pt x="3792304" y="410284"/>
                    <a:pt x="3723988" y="410284"/>
                  </a:cubicBezTo>
                  <a:close/>
                </a:path>
              </a:pathLst>
            </a:custGeom>
            <a:solidFill>
              <a:srgbClr val="FF4C4C">
                <a:alpha val="40000"/>
              </a:srgbClr>
            </a:solidFill>
            <a:ln w="2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D71535DF-011D-4BE4-AF30-B3067D36C4F7}"/>
                </a:ext>
              </a:extLst>
            </p:cNvPr>
            <p:cNvSpPr/>
            <p:nvPr/>
          </p:nvSpPr>
          <p:spPr>
            <a:xfrm>
              <a:off x="5788254" y="5984830"/>
              <a:ext cx="4623073" cy="409808"/>
            </a:xfrm>
            <a:custGeom>
              <a:avLst/>
              <a:gdLst>
                <a:gd name="connsiteX0" fmla="*/ 3723988 w 3848226"/>
                <a:gd name="connsiteY0" fmla="*/ 409808 h 409808"/>
                <a:gd name="connsiteX1" fmla="*/ 124239 w 3848226"/>
                <a:gd name="connsiteY1" fmla="*/ 409808 h 409808"/>
                <a:gd name="connsiteX2" fmla="*/ 0 w 3848226"/>
                <a:gd name="connsiteY2" fmla="*/ 204904 h 409808"/>
                <a:gd name="connsiteX3" fmla="*/ 0 w 3848226"/>
                <a:gd name="connsiteY3" fmla="*/ 204904 h 409808"/>
                <a:gd name="connsiteX4" fmla="*/ 124239 w 3848226"/>
                <a:gd name="connsiteY4" fmla="*/ 0 h 409808"/>
                <a:gd name="connsiteX5" fmla="*/ 3723988 w 3848226"/>
                <a:gd name="connsiteY5" fmla="*/ 0 h 409808"/>
                <a:gd name="connsiteX6" fmla="*/ 3848226 w 3848226"/>
                <a:gd name="connsiteY6" fmla="*/ 204904 h 409808"/>
                <a:gd name="connsiteX7" fmla="*/ 3848226 w 3848226"/>
                <a:gd name="connsiteY7" fmla="*/ 204904 h 409808"/>
                <a:gd name="connsiteX8" fmla="*/ 3723988 w 3848226"/>
                <a:gd name="connsiteY8" fmla="*/ 409808 h 40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8226" h="409808">
                  <a:moveTo>
                    <a:pt x="3723988" y="409808"/>
                  </a:moveTo>
                  <a:lnTo>
                    <a:pt x="124239" y="409808"/>
                  </a:lnTo>
                  <a:cubicBezTo>
                    <a:pt x="55922" y="409808"/>
                    <a:pt x="0" y="317578"/>
                    <a:pt x="0" y="204904"/>
                  </a:cubicBezTo>
                  <a:lnTo>
                    <a:pt x="0" y="204904"/>
                  </a:lnTo>
                  <a:cubicBezTo>
                    <a:pt x="0" y="92231"/>
                    <a:pt x="55922" y="0"/>
                    <a:pt x="124239" y="0"/>
                  </a:cubicBezTo>
                  <a:lnTo>
                    <a:pt x="3723988" y="0"/>
                  </a:lnTo>
                  <a:cubicBezTo>
                    <a:pt x="3792304" y="0"/>
                    <a:pt x="3848226" y="92231"/>
                    <a:pt x="3848226" y="204904"/>
                  </a:cubicBezTo>
                  <a:lnTo>
                    <a:pt x="3848226" y="204904"/>
                  </a:lnTo>
                  <a:cubicBezTo>
                    <a:pt x="3848226" y="317102"/>
                    <a:pt x="3792304" y="409808"/>
                    <a:pt x="3723988" y="409808"/>
                  </a:cubicBezTo>
                  <a:close/>
                </a:path>
              </a:pathLst>
            </a:custGeom>
            <a:solidFill>
              <a:srgbClr val="FF4C4C"/>
            </a:solidFill>
            <a:ln w="2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6274725A-AF0C-4556-9932-92023F01BA8A}"/>
                </a:ext>
              </a:extLst>
            </p:cNvPr>
            <p:cNvSpPr txBox="1"/>
            <p:nvPr/>
          </p:nvSpPr>
          <p:spPr>
            <a:xfrm>
              <a:off x="5446294" y="600946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Roboto Slab Black" pitchFamily="2" charset="0"/>
                  <a:ea typeface="Roboto Slab Black" pitchFamily="2" charset="0"/>
                </a:rPr>
                <a:t>4.</a:t>
              </a: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743E4992-E7C4-4E56-85A7-295E073A6CE8}"/>
                </a:ext>
              </a:extLst>
            </p:cNvPr>
            <p:cNvSpPr txBox="1"/>
            <p:nvPr/>
          </p:nvSpPr>
          <p:spPr>
            <a:xfrm>
              <a:off x="5951621" y="600946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Roboto Slab Medium" pitchFamily="2" charset="0"/>
                  <a:ea typeface="Roboto Slab Medium" pitchFamily="2" charset="0"/>
                </a:rPr>
                <a:t>Cliente</a:t>
              </a:r>
            </a:p>
          </p:txBody>
        </p:sp>
      </p:grp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F6B28998-E671-4EBD-BB16-56F78C0AFD3E}"/>
              </a:ext>
            </a:extLst>
          </p:cNvPr>
          <p:cNvSpPr/>
          <p:nvPr/>
        </p:nvSpPr>
        <p:spPr>
          <a:xfrm>
            <a:off x="9800770" y="522287"/>
            <a:ext cx="2149360" cy="6181447"/>
          </a:xfrm>
          <a:custGeom>
            <a:avLst/>
            <a:gdLst>
              <a:gd name="connsiteX0" fmla="*/ 0 w 2149360"/>
              <a:gd name="connsiteY0" fmla="*/ 6181448 h 6181447"/>
              <a:gd name="connsiteX1" fmla="*/ 2149361 w 2149360"/>
              <a:gd name="connsiteY1" fmla="*/ 6181448 h 6181447"/>
              <a:gd name="connsiteX2" fmla="*/ 2149361 w 2149360"/>
              <a:gd name="connsiteY2" fmla="*/ 0 h 6181447"/>
              <a:gd name="connsiteX3" fmla="*/ 0 w 2149360"/>
              <a:gd name="connsiteY3" fmla="*/ 0 h 6181447"/>
              <a:gd name="connsiteX4" fmla="*/ 0 w 2149360"/>
              <a:gd name="connsiteY4" fmla="*/ 6181448 h 618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360" h="6181447">
                <a:moveTo>
                  <a:pt x="0" y="6181448"/>
                </a:moveTo>
                <a:lnTo>
                  <a:pt x="2149361" y="6181448"/>
                </a:lnTo>
                <a:lnTo>
                  <a:pt x="2149361" y="0"/>
                </a:lnTo>
                <a:lnTo>
                  <a:pt x="0" y="0"/>
                </a:lnTo>
                <a:lnTo>
                  <a:pt x="0" y="6181448"/>
                </a:lnTo>
                <a:close/>
              </a:path>
            </a:pathLst>
          </a:custGeom>
          <a:noFill/>
          <a:ln w="12177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29E54E0-3C19-49FF-B791-5F092EDBBAE1}"/>
              </a:ext>
            </a:extLst>
          </p:cNvPr>
          <p:cNvSpPr/>
          <p:nvPr/>
        </p:nvSpPr>
        <p:spPr>
          <a:xfrm>
            <a:off x="10764448" y="6124624"/>
            <a:ext cx="202020" cy="569580"/>
          </a:xfrm>
          <a:custGeom>
            <a:avLst/>
            <a:gdLst>
              <a:gd name="connsiteX0" fmla="*/ 0 w 202020"/>
              <a:gd name="connsiteY0" fmla="*/ 0 h 587999"/>
              <a:gd name="connsiteX1" fmla="*/ 100888 w 202020"/>
              <a:gd name="connsiteY1" fmla="*/ 588000 h 587999"/>
              <a:gd name="connsiteX2" fmla="*/ 202020 w 202020"/>
              <a:gd name="connsiteY2" fmla="*/ 0 h 587999"/>
              <a:gd name="connsiteX3" fmla="*/ 0 w 202020"/>
              <a:gd name="connsiteY3" fmla="*/ 0 h 58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20" h="587999">
                <a:moveTo>
                  <a:pt x="0" y="0"/>
                </a:moveTo>
                <a:lnTo>
                  <a:pt x="100888" y="588000"/>
                </a:lnTo>
                <a:lnTo>
                  <a:pt x="2020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C4C"/>
          </a:solidFill>
          <a:ln w="12177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D150632A-3F04-4F08-9DE4-08868613727C}"/>
              </a:ext>
            </a:extLst>
          </p:cNvPr>
          <p:cNvSpPr/>
          <p:nvPr/>
        </p:nvSpPr>
        <p:spPr>
          <a:xfrm>
            <a:off x="10421330" y="4193170"/>
            <a:ext cx="887890" cy="1931453"/>
          </a:xfrm>
          <a:custGeom>
            <a:avLst/>
            <a:gdLst>
              <a:gd name="connsiteX0" fmla="*/ 545138 w 887890"/>
              <a:gd name="connsiteY0" fmla="*/ 1993911 h 1993911"/>
              <a:gd name="connsiteX1" fmla="*/ 887891 w 887890"/>
              <a:gd name="connsiteY1" fmla="*/ 0 h 1993911"/>
              <a:gd name="connsiteX2" fmla="*/ 0 w 887890"/>
              <a:gd name="connsiteY2" fmla="*/ 0 h 1993911"/>
              <a:gd name="connsiteX3" fmla="*/ 343118 w 887890"/>
              <a:gd name="connsiteY3" fmla="*/ 1993911 h 1993911"/>
              <a:gd name="connsiteX4" fmla="*/ 545138 w 887890"/>
              <a:gd name="connsiteY4" fmla="*/ 1993911 h 199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890" h="1993911">
                <a:moveTo>
                  <a:pt x="545138" y="1993911"/>
                </a:moveTo>
                <a:lnTo>
                  <a:pt x="887891" y="0"/>
                </a:lnTo>
                <a:lnTo>
                  <a:pt x="0" y="0"/>
                </a:lnTo>
                <a:lnTo>
                  <a:pt x="343118" y="1993911"/>
                </a:lnTo>
                <a:lnTo>
                  <a:pt x="545138" y="1993911"/>
                </a:lnTo>
                <a:close/>
              </a:path>
            </a:pathLst>
          </a:custGeom>
          <a:solidFill>
            <a:schemeClr val="accent2"/>
          </a:solidFill>
          <a:ln w="12177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50E06B87-46A4-4778-A4EC-068A1157881C}"/>
              </a:ext>
            </a:extLst>
          </p:cNvPr>
          <p:cNvSpPr/>
          <p:nvPr/>
        </p:nvSpPr>
        <p:spPr>
          <a:xfrm>
            <a:off x="10089179" y="2321001"/>
            <a:ext cx="1552438" cy="1872169"/>
          </a:xfrm>
          <a:custGeom>
            <a:avLst/>
            <a:gdLst>
              <a:gd name="connsiteX0" fmla="*/ 0 w 1552438"/>
              <a:gd name="connsiteY0" fmla="*/ 0 h 1932709"/>
              <a:gd name="connsiteX1" fmla="*/ 332152 w 1552438"/>
              <a:gd name="connsiteY1" fmla="*/ 1932709 h 1932709"/>
              <a:gd name="connsiteX2" fmla="*/ 1220043 w 1552438"/>
              <a:gd name="connsiteY2" fmla="*/ 1932709 h 1932709"/>
              <a:gd name="connsiteX3" fmla="*/ 1552438 w 1552438"/>
              <a:gd name="connsiteY3" fmla="*/ 0 h 1932709"/>
              <a:gd name="connsiteX4" fmla="*/ 0 w 1552438"/>
              <a:gd name="connsiteY4" fmla="*/ 0 h 193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438" h="1932709">
                <a:moveTo>
                  <a:pt x="0" y="0"/>
                </a:moveTo>
                <a:lnTo>
                  <a:pt x="332152" y="1932709"/>
                </a:lnTo>
                <a:lnTo>
                  <a:pt x="1220043" y="1932709"/>
                </a:lnTo>
                <a:lnTo>
                  <a:pt x="15524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CBF0C"/>
          </a:solidFill>
          <a:ln w="12177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1DDFF861-E0BD-462E-86EF-44F1BF37AB44}"/>
              </a:ext>
            </a:extLst>
          </p:cNvPr>
          <p:cNvSpPr/>
          <p:nvPr/>
        </p:nvSpPr>
        <p:spPr>
          <a:xfrm>
            <a:off x="9804181" y="715617"/>
            <a:ext cx="2122311" cy="1605384"/>
          </a:xfrm>
          <a:custGeom>
            <a:avLst/>
            <a:gdLst>
              <a:gd name="connsiteX0" fmla="*/ 1837436 w 2122311"/>
              <a:gd name="connsiteY0" fmla="*/ 1657298 h 1657297"/>
              <a:gd name="connsiteX1" fmla="*/ 2122311 w 2122311"/>
              <a:gd name="connsiteY1" fmla="*/ 0 h 1657297"/>
              <a:gd name="connsiteX2" fmla="*/ 0 w 2122311"/>
              <a:gd name="connsiteY2" fmla="*/ 0 h 1657297"/>
              <a:gd name="connsiteX3" fmla="*/ 284997 w 2122311"/>
              <a:gd name="connsiteY3" fmla="*/ 1657298 h 1657297"/>
              <a:gd name="connsiteX4" fmla="*/ 1837436 w 2122311"/>
              <a:gd name="connsiteY4" fmla="*/ 1657298 h 165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2311" h="1657297">
                <a:moveTo>
                  <a:pt x="1837436" y="1657298"/>
                </a:moveTo>
                <a:lnTo>
                  <a:pt x="2122311" y="0"/>
                </a:lnTo>
                <a:lnTo>
                  <a:pt x="0" y="0"/>
                </a:lnTo>
                <a:lnTo>
                  <a:pt x="284997" y="1657298"/>
                </a:lnTo>
                <a:lnTo>
                  <a:pt x="1837436" y="1657298"/>
                </a:lnTo>
                <a:close/>
              </a:path>
            </a:pathLst>
          </a:custGeom>
          <a:solidFill>
            <a:srgbClr val="2F8ECE"/>
          </a:solidFill>
          <a:ln w="12177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E9E13136-0030-4C00-B903-2D49740598AA}"/>
              </a:ext>
            </a:extLst>
          </p:cNvPr>
          <p:cNvSpPr/>
          <p:nvPr/>
        </p:nvSpPr>
        <p:spPr>
          <a:xfrm>
            <a:off x="9800770" y="522287"/>
            <a:ext cx="2149360" cy="6181447"/>
          </a:xfrm>
          <a:custGeom>
            <a:avLst/>
            <a:gdLst>
              <a:gd name="connsiteX0" fmla="*/ 0 w 2149360"/>
              <a:gd name="connsiteY0" fmla="*/ 6181448 h 6181447"/>
              <a:gd name="connsiteX1" fmla="*/ 2149361 w 2149360"/>
              <a:gd name="connsiteY1" fmla="*/ 6181448 h 6181447"/>
              <a:gd name="connsiteX2" fmla="*/ 2149361 w 2149360"/>
              <a:gd name="connsiteY2" fmla="*/ 0 h 6181447"/>
              <a:gd name="connsiteX3" fmla="*/ 0 w 2149360"/>
              <a:gd name="connsiteY3" fmla="*/ 0 h 6181447"/>
              <a:gd name="connsiteX4" fmla="*/ 0 w 2149360"/>
              <a:gd name="connsiteY4" fmla="*/ 6181448 h 618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360" h="6181447">
                <a:moveTo>
                  <a:pt x="0" y="6181448"/>
                </a:moveTo>
                <a:lnTo>
                  <a:pt x="2149361" y="6181448"/>
                </a:lnTo>
                <a:lnTo>
                  <a:pt x="2149361" y="0"/>
                </a:lnTo>
                <a:lnTo>
                  <a:pt x="0" y="0"/>
                </a:lnTo>
                <a:lnTo>
                  <a:pt x="0" y="6181448"/>
                </a:lnTo>
                <a:close/>
              </a:path>
            </a:pathLst>
          </a:custGeom>
          <a:noFill/>
          <a:ln w="12177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AB1C5446-42FC-457C-A6B7-3A7DCE7C7B4F}"/>
              </a:ext>
            </a:extLst>
          </p:cNvPr>
          <p:cNvSpPr/>
          <p:nvPr/>
        </p:nvSpPr>
        <p:spPr>
          <a:xfrm>
            <a:off x="9800770" y="522287"/>
            <a:ext cx="2149360" cy="6181447"/>
          </a:xfrm>
          <a:custGeom>
            <a:avLst/>
            <a:gdLst>
              <a:gd name="connsiteX0" fmla="*/ 0 w 2149360"/>
              <a:gd name="connsiteY0" fmla="*/ 0 h 6181447"/>
              <a:gd name="connsiteX1" fmla="*/ 2149361 w 2149360"/>
              <a:gd name="connsiteY1" fmla="*/ 0 h 6181447"/>
              <a:gd name="connsiteX2" fmla="*/ 2149361 w 2149360"/>
              <a:gd name="connsiteY2" fmla="*/ 6181448 h 6181447"/>
              <a:gd name="connsiteX3" fmla="*/ 0 w 2149360"/>
              <a:gd name="connsiteY3" fmla="*/ 6181448 h 6181447"/>
              <a:gd name="connsiteX4" fmla="*/ 0 w 2149360"/>
              <a:gd name="connsiteY4" fmla="*/ 0 h 618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360" h="6181447">
                <a:moveTo>
                  <a:pt x="0" y="0"/>
                </a:moveTo>
                <a:lnTo>
                  <a:pt x="2149361" y="0"/>
                </a:lnTo>
                <a:lnTo>
                  <a:pt x="2149361" y="6181448"/>
                </a:lnTo>
                <a:lnTo>
                  <a:pt x="0" y="6181448"/>
                </a:lnTo>
                <a:lnTo>
                  <a:pt x="0" y="0"/>
                </a:lnTo>
                <a:close/>
              </a:path>
            </a:pathLst>
          </a:custGeom>
          <a:noFill/>
          <a:ln w="12177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90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6" grpId="0"/>
      <p:bldP spid="58" grpId="0"/>
      <p:bldP spid="68" grpId="0"/>
      <p:bldP spid="69" grpId="0"/>
      <p:bldP spid="76" grpId="0" animBg="1"/>
      <p:bldP spid="77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9827705-E482-47D2-B38D-F91435B3DF0C}"/>
              </a:ext>
            </a:extLst>
          </p:cNvPr>
          <p:cNvSpPr/>
          <p:nvPr/>
        </p:nvSpPr>
        <p:spPr>
          <a:xfrm>
            <a:off x="1200151" y="1771610"/>
            <a:ext cx="9791700" cy="4266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8AE1B09-EFD0-42A6-B70A-9B6633BA1086}"/>
              </a:ext>
            </a:extLst>
          </p:cNvPr>
          <p:cNvGrpSpPr/>
          <p:nvPr/>
        </p:nvGrpSpPr>
        <p:grpSpPr>
          <a:xfrm>
            <a:off x="1074069" y="1300079"/>
            <a:ext cx="10055142" cy="470628"/>
            <a:chOff x="1074069" y="1588168"/>
            <a:chExt cx="10398896" cy="398439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53B80A8-A253-4C0D-BD82-BDF9EBCE1A33}"/>
                </a:ext>
              </a:extLst>
            </p:cNvPr>
            <p:cNvSpPr/>
            <p:nvPr/>
          </p:nvSpPr>
          <p:spPr>
            <a:xfrm>
              <a:off x="1074069" y="1588168"/>
              <a:ext cx="5199448" cy="398439"/>
            </a:xfrm>
            <a:custGeom>
              <a:avLst/>
              <a:gdLst>
                <a:gd name="connsiteX0" fmla="*/ 5199449 w 5199448"/>
                <a:gd name="connsiteY0" fmla="*/ 0 h 398439"/>
                <a:gd name="connsiteX1" fmla="*/ 155353 w 5199448"/>
                <a:gd name="connsiteY1" fmla="*/ 0 h 398439"/>
                <a:gd name="connsiteX2" fmla="*/ 0 w 5199448"/>
                <a:gd name="connsiteY2" fmla="*/ 176311 h 398439"/>
                <a:gd name="connsiteX3" fmla="*/ 0 w 5199448"/>
                <a:gd name="connsiteY3" fmla="*/ 221719 h 398439"/>
                <a:gd name="connsiteX4" fmla="*/ 155353 w 5199448"/>
                <a:gd name="connsiteY4" fmla="*/ 398439 h 398439"/>
                <a:gd name="connsiteX5" fmla="*/ 5199449 w 5199448"/>
                <a:gd name="connsiteY5" fmla="*/ 398439 h 398439"/>
                <a:gd name="connsiteX6" fmla="*/ 5199449 w 5199448"/>
                <a:gd name="connsiteY6" fmla="*/ 0 h 39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9448" h="398439">
                  <a:moveTo>
                    <a:pt x="5199449" y="0"/>
                  </a:moveTo>
                  <a:lnTo>
                    <a:pt x="155353" y="0"/>
                  </a:lnTo>
                  <a:cubicBezTo>
                    <a:pt x="69927" y="0"/>
                    <a:pt x="0" y="79361"/>
                    <a:pt x="0" y="176311"/>
                  </a:cubicBezTo>
                  <a:lnTo>
                    <a:pt x="0" y="221719"/>
                  </a:lnTo>
                  <a:cubicBezTo>
                    <a:pt x="0" y="319079"/>
                    <a:pt x="69927" y="398439"/>
                    <a:pt x="155353" y="398439"/>
                  </a:cubicBezTo>
                  <a:lnTo>
                    <a:pt x="5199449" y="398439"/>
                  </a:lnTo>
                  <a:lnTo>
                    <a:pt x="5199449" y="0"/>
                  </a:lnTo>
                  <a:close/>
                </a:path>
              </a:pathLst>
            </a:custGeom>
            <a:solidFill>
              <a:srgbClr val="6CB0DD"/>
            </a:solidFill>
            <a:ln w="36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0E665945-EBAB-46FB-A829-AD9E11559544}"/>
                </a:ext>
              </a:extLst>
            </p:cNvPr>
            <p:cNvSpPr/>
            <p:nvPr/>
          </p:nvSpPr>
          <p:spPr>
            <a:xfrm>
              <a:off x="6273517" y="1588168"/>
              <a:ext cx="5199448" cy="398029"/>
            </a:xfrm>
            <a:custGeom>
              <a:avLst/>
              <a:gdLst>
                <a:gd name="connsiteX0" fmla="*/ 0 w 5199448"/>
                <a:gd name="connsiteY0" fmla="*/ 0 h 398029"/>
                <a:gd name="connsiteX1" fmla="*/ 5044096 w 5199448"/>
                <a:gd name="connsiteY1" fmla="*/ 0 h 398029"/>
                <a:gd name="connsiteX2" fmla="*/ 5199449 w 5199448"/>
                <a:gd name="connsiteY2" fmla="*/ 176311 h 398029"/>
                <a:gd name="connsiteX3" fmla="*/ 5199449 w 5199448"/>
                <a:gd name="connsiteY3" fmla="*/ 221719 h 398029"/>
                <a:gd name="connsiteX4" fmla="*/ 5044096 w 5199448"/>
                <a:gd name="connsiteY4" fmla="*/ 398030 h 398029"/>
                <a:gd name="connsiteX5" fmla="*/ 0 w 5199448"/>
                <a:gd name="connsiteY5" fmla="*/ 398030 h 398029"/>
                <a:gd name="connsiteX6" fmla="*/ 0 w 5199448"/>
                <a:gd name="connsiteY6" fmla="*/ 0 h 39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9448" h="398029">
                  <a:moveTo>
                    <a:pt x="0" y="0"/>
                  </a:moveTo>
                  <a:lnTo>
                    <a:pt x="5044096" y="0"/>
                  </a:lnTo>
                  <a:cubicBezTo>
                    <a:pt x="5129522" y="0"/>
                    <a:pt x="5199449" y="79361"/>
                    <a:pt x="5199449" y="176311"/>
                  </a:cubicBezTo>
                  <a:lnTo>
                    <a:pt x="5199449" y="221719"/>
                  </a:lnTo>
                  <a:cubicBezTo>
                    <a:pt x="5199449" y="318669"/>
                    <a:pt x="5129522" y="398030"/>
                    <a:pt x="5044096" y="398030"/>
                  </a:cubicBezTo>
                  <a:lnTo>
                    <a:pt x="0" y="398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FCE"/>
            </a:solidFill>
            <a:ln w="36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6D26E7C-DEBF-4C1A-BC2E-4F1ECCC8B9BA}"/>
              </a:ext>
            </a:extLst>
          </p:cNvPr>
          <p:cNvCxnSpPr>
            <a:cxnSpLocks/>
          </p:cNvCxnSpPr>
          <p:nvPr/>
        </p:nvCxnSpPr>
        <p:spPr>
          <a:xfrm>
            <a:off x="6096001" y="1155700"/>
            <a:ext cx="0" cy="51181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B97CAF1-871E-498C-8190-38DADCE35EE9}"/>
              </a:ext>
            </a:extLst>
          </p:cNvPr>
          <p:cNvCxnSpPr>
            <a:cxnSpLocks/>
          </p:cNvCxnSpPr>
          <p:nvPr/>
        </p:nvCxnSpPr>
        <p:spPr>
          <a:xfrm flipH="1">
            <a:off x="1143000" y="3213100"/>
            <a:ext cx="9848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CF6E56B-E14E-4AA4-90E9-B621428F1D15}"/>
              </a:ext>
            </a:extLst>
          </p:cNvPr>
          <p:cNvCxnSpPr>
            <a:cxnSpLocks/>
          </p:cNvCxnSpPr>
          <p:nvPr/>
        </p:nvCxnSpPr>
        <p:spPr>
          <a:xfrm flipH="1">
            <a:off x="1143000" y="4644858"/>
            <a:ext cx="9848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AD093A7-77D7-4C3C-AB7A-8108EEB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74"/>
            <a:ext cx="10515600" cy="736980"/>
          </a:xfrm>
        </p:spPr>
        <p:txBody>
          <a:bodyPr>
            <a:normAutofit/>
          </a:bodyPr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Un nuevo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enfoque</a:t>
            </a:r>
            <a:endParaRPr lang="es-419" dirty="0">
              <a:solidFill>
                <a:schemeClr val="tx1">
                  <a:lumMod val="75000"/>
                  <a:lumOff val="25000"/>
                </a:schemeClr>
              </a:solidFill>
              <a:latin typeface="Roboto Slab Light" pitchFamily="2" charset="0"/>
              <a:ea typeface="Roboto Slab Light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3017E-C0C6-4D8B-A130-98D1B59A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541" y="3477620"/>
            <a:ext cx="4295410" cy="119130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419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Las habilidades y expertise del abogado se ponen al servicio del cliente para solucionar sus problemas o alcanzar sus metas.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CFCE0-0B44-45B3-AF5B-19D5158E7416}"/>
              </a:ext>
            </a:extLst>
          </p:cNvPr>
          <p:cNvSpPr txBox="1"/>
          <p:nvPr/>
        </p:nvSpPr>
        <p:spPr>
          <a:xfrm>
            <a:off x="1416051" y="3484173"/>
            <a:ext cx="43195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Se trata de empujar a alguien a que te compre algo de lo que tú eres el principal beneficiario.</a:t>
            </a:r>
            <a:endParaRPr lang="es-419" sz="17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73AF2B8-3F63-4620-87B4-61E2BF9A3D15}"/>
              </a:ext>
            </a:extLst>
          </p:cNvPr>
          <p:cNvSpPr txBox="1"/>
          <p:nvPr/>
        </p:nvSpPr>
        <p:spPr>
          <a:xfrm>
            <a:off x="1416050" y="2040381"/>
            <a:ext cx="43195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Venta tradicional es percibida como un acto i</a:t>
            </a:r>
            <a:r>
              <a:rPr lang="es-419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nherentemente egoísta.</a:t>
            </a:r>
            <a:endParaRPr lang="es-419" sz="17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CF92C3-FD0E-431A-AF4D-F667DDC657C3}"/>
              </a:ext>
            </a:extLst>
          </p:cNvPr>
          <p:cNvSpPr txBox="1"/>
          <p:nvPr/>
        </p:nvSpPr>
        <p:spPr>
          <a:xfrm>
            <a:off x="1426133" y="4939997"/>
            <a:ext cx="43095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Es incomoda y relacionada con falta </a:t>
            </a:r>
          </a:p>
          <a:p>
            <a:pPr algn="ctr"/>
            <a:r>
              <a:rPr lang="es-419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 transparencia.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C43487-410D-47FD-84FA-A96AC725E011}"/>
              </a:ext>
            </a:extLst>
          </p:cNvPr>
          <p:cNvSpPr txBox="1"/>
          <p:nvPr/>
        </p:nvSpPr>
        <p:spPr>
          <a:xfrm>
            <a:off x="2158173" y="1334792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AR" sz="2000" dirty="0">
                <a:solidFill>
                  <a:schemeClr val="bg1"/>
                </a:solidFill>
                <a:latin typeface="Roboto Slab SemiBold" pitchFamily="2" charset="0"/>
                <a:ea typeface="Roboto Slab SemiBold" pitchFamily="2" charset="0"/>
              </a:rPr>
              <a:t>Venta tradicional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FBC540-E97F-4548-8730-A98805343EE3}"/>
              </a:ext>
            </a:extLst>
          </p:cNvPr>
          <p:cNvSpPr txBox="1"/>
          <p:nvPr/>
        </p:nvSpPr>
        <p:spPr>
          <a:xfrm>
            <a:off x="7146514" y="1334792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AR" sz="2000" dirty="0">
                <a:solidFill>
                  <a:schemeClr val="bg1"/>
                </a:solidFill>
                <a:latin typeface="Roboto Slab SemiBold" pitchFamily="2" charset="0"/>
                <a:ea typeface="Roboto Slab SemiBold" pitchFamily="2" charset="0"/>
              </a:rPr>
              <a:t>Venta reinventada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F67C9E3D-8DA3-4E2C-B1EB-32D0469C0493}"/>
              </a:ext>
            </a:extLst>
          </p:cNvPr>
          <p:cNvSpPr txBox="1">
            <a:spLocks/>
          </p:cNvSpPr>
          <p:nvPr/>
        </p:nvSpPr>
        <p:spPr>
          <a:xfrm>
            <a:off x="6456363" y="2033831"/>
            <a:ext cx="4319587" cy="1167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419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Venta como un acto de servicio, dar antes de recibir, siempre  fundamentado relaciones auténticas.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AE5A3BC2-69B0-4F63-971A-CF23BE8C69B6}"/>
              </a:ext>
            </a:extLst>
          </p:cNvPr>
          <p:cNvSpPr txBox="1">
            <a:spLocks/>
          </p:cNvSpPr>
          <p:nvPr/>
        </p:nvSpPr>
        <p:spPr>
          <a:xfrm>
            <a:off x="6456363" y="4926592"/>
            <a:ext cx="4319587" cy="1107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419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 su vez, esta gestión genera ingresos predecibles, sostenibles y rentables para la firma a lo largo del tiempo.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C79D281-7614-4EBC-9F03-6F97E4692B38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build="p"/>
      <p:bldP spid="4" grpId="0"/>
      <p:bldP spid="16" grpId="0"/>
      <p:bldP spid="17" grpId="0"/>
      <p:bldP spid="11" grpId="0"/>
      <p:bldP spid="15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2340A-9DE3-4D58-B3BD-5D9A628B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138"/>
            <a:ext cx="10515600" cy="830879"/>
          </a:xfrm>
        </p:spPr>
        <p:txBody>
          <a:bodyPr>
            <a:normAutofit/>
          </a:bodyPr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La venta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como un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331C6-E25A-43A2-B42C-C2506E7B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719" y="5592410"/>
            <a:ext cx="2501787" cy="1035601"/>
          </a:xfrm>
        </p:spPr>
        <p:txBody>
          <a:bodyPr>
            <a:normAutofit/>
          </a:bodyPr>
          <a:lstStyle/>
          <a:p>
            <a:pPr marL="0" marR="0" lvl="1" indent="0" algn="l" defTabSz="59261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Construir y cultivar relaciones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autenticas dando solucion a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problemas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que necesitan solucion.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s-419" sz="13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s-419" sz="13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E07B3BD-D6E8-4ECD-AD23-78DB143ECB63}"/>
              </a:ext>
            </a:extLst>
          </p:cNvPr>
          <p:cNvGrpSpPr/>
          <p:nvPr/>
        </p:nvGrpSpPr>
        <p:grpSpPr>
          <a:xfrm>
            <a:off x="535463" y="2752101"/>
            <a:ext cx="11121075" cy="2464905"/>
            <a:chOff x="839579" y="2902225"/>
            <a:chExt cx="11121075" cy="2464905"/>
          </a:xfrm>
        </p:grpSpPr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36425034-8760-4988-ADAE-BD0E9A5A9068}"/>
                </a:ext>
              </a:extLst>
            </p:cNvPr>
            <p:cNvSpPr/>
            <p:nvPr/>
          </p:nvSpPr>
          <p:spPr>
            <a:xfrm>
              <a:off x="839579" y="2902225"/>
              <a:ext cx="11121075" cy="246490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36E5235-5D2C-40AA-9164-2DF6593ACDFE}"/>
                </a:ext>
              </a:extLst>
            </p:cNvPr>
            <p:cNvSpPr txBox="1"/>
            <p:nvPr/>
          </p:nvSpPr>
          <p:spPr>
            <a:xfrm>
              <a:off x="1431234" y="3551584"/>
              <a:ext cx="717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200" dirty="0">
                  <a:solidFill>
                    <a:schemeClr val="bg1">
                      <a:lumMod val="6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T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E527E67-E47D-44B8-A7DD-FB8351A3CB21}"/>
                </a:ext>
              </a:extLst>
            </p:cNvPr>
            <p:cNvSpPr txBox="1"/>
            <p:nvPr/>
          </p:nvSpPr>
          <p:spPr>
            <a:xfrm>
              <a:off x="3155147" y="3551584"/>
              <a:ext cx="4633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200" dirty="0">
                  <a:solidFill>
                    <a:schemeClr val="bg1">
                      <a:lumMod val="6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I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17768FD-37A2-4463-A5C9-67C718AAECE3}"/>
                </a:ext>
              </a:extLst>
            </p:cNvPr>
            <p:cNvSpPr txBox="1"/>
            <p:nvPr/>
          </p:nvSpPr>
          <p:spPr>
            <a:xfrm>
              <a:off x="4624748" y="3551584"/>
              <a:ext cx="6861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200" dirty="0">
                  <a:solidFill>
                    <a:schemeClr val="bg1">
                      <a:lumMod val="6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E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85AA15F-1954-4C75-A29D-FE5F898D5D14}"/>
                </a:ext>
              </a:extLst>
            </p:cNvPr>
            <p:cNvSpPr txBox="1"/>
            <p:nvPr/>
          </p:nvSpPr>
          <p:spPr>
            <a:xfrm>
              <a:off x="6317091" y="3551584"/>
              <a:ext cx="959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200" dirty="0">
                  <a:solidFill>
                    <a:schemeClr val="bg1">
                      <a:lumMod val="6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M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2525320-4D93-492C-A6E1-F1EBF37EDA9E}"/>
                </a:ext>
              </a:extLst>
            </p:cNvPr>
            <p:cNvSpPr txBox="1"/>
            <p:nvPr/>
          </p:nvSpPr>
          <p:spPr>
            <a:xfrm>
              <a:off x="8283038" y="3551584"/>
              <a:ext cx="6896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200" dirty="0">
                  <a:solidFill>
                    <a:schemeClr val="bg1">
                      <a:lumMod val="6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P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A5E14D8-5908-4134-81AF-19BEFA8D8F7A}"/>
                </a:ext>
              </a:extLst>
            </p:cNvPr>
            <p:cNvSpPr txBox="1"/>
            <p:nvPr/>
          </p:nvSpPr>
          <p:spPr>
            <a:xfrm>
              <a:off x="9978888" y="3551584"/>
              <a:ext cx="7299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7200" dirty="0">
                  <a:solidFill>
                    <a:schemeClr val="bg1">
                      <a:lumMod val="6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O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AA31157-94FD-45E0-83F4-0F12271E4716}"/>
                </a:ext>
              </a:extLst>
            </p:cNvPr>
            <p:cNvSpPr/>
            <p:nvPr/>
          </p:nvSpPr>
          <p:spPr>
            <a:xfrm>
              <a:off x="2451651" y="3949147"/>
              <a:ext cx="405607" cy="405607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D492E82-80D3-475A-8853-60B1F3059CCB}"/>
                </a:ext>
              </a:extLst>
            </p:cNvPr>
            <p:cNvSpPr/>
            <p:nvPr/>
          </p:nvSpPr>
          <p:spPr>
            <a:xfrm>
              <a:off x="3959086" y="3949147"/>
              <a:ext cx="405607" cy="405607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BAA18D7-3E31-4376-A953-A0EA271CB221}"/>
                </a:ext>
              </a:extLst>
            </p:cNvPr>
            <p:cNvSpPr/>
            <p:nvPr/>
          </p:nvSpPr>
          <p:spPr>
            <a:xfrm>
              <a:off x="5691808" y="3949147"/>
              <a:ext cx="405607" cy="405607"/>
            </a:xfrm>
            <a:prstGeom prst="ellipse">
              <a:avLst/>
            </a:prstGeom>
            <a:solidFill>
              <a:srgbClr val="9954C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5BE8513-71FA-4FB4-81B3-15F71610FBFE}"/>
                </a:ext>
              </a:extLst>
            </p:cNvPr>
            <p:cNvSpPr/>
            <p:nvPr/>
          </p:nvSpPr>
          <p:spPr>
            <a:xfrm>
              <a:off x="7649817" y="3949147"/>
              <a:ext cx="405607" cy="405607"/>
            </a:xfrm>
            <a:prstGeom prst="ellipse">
              <a:avLst/>
            </a:prstGeom>
            <a:solidFill>
              <a:srgbClr val="2E8FCE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56901C4-6C01-4089-A4C4-9688693BB5D6}"/>
                </a:ext>
              </a:extLst>
            </p:cNvPr>
            <p:cNvSpPr/>
            <p:nvPr/>
          </p:nvSpPr>
          <p:spPr>
            <a:xfrm>
              <a:off x="9342783" y="3949147"/>
              <a:ext cx="405607" cy="405607"/>
            </a:xfrm>
            <a:prstGeom prst="ellipse">
              <a:avLst/>
            </a:prstGeom>
            <a:solidFill>
              <a:srgbClr val="FF4C4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CB8CDEC3-2C14-41A1-A506-B28DD1712BBE}"/>
              </a:ext>
            </a:extLst>
          </p:cNvPr>
          <p:cNvGrpSpPr/>
          <p:nvPr/>
        </p:nvGrpSpPr>
        <p:grpSpPr>
          <a:xfrm>
            <a:off x="980660" y="1709631"/>
            <a:ext cx="2381891" cy="1511598"/>
            <a:chOff x="980660" y="1709631"/>
            <a:chExt cx="2381891" cy="1511598"/>
          </a:xfrm>
        </p:grpSpPr>
        <p:sp>
          <p:nvSpPr>
            <p:cNvPr id="19" name="Marcador de contenido 2">
              <a:extLst>
                <a:ext uri="{FF2B5EF4-FFF2-40B4-BE49-F238E27FC236}">
                  <a16:creationId xmlns:a16="http://schemas.microsoft.com/office/drawing/2014/main" id="{32BE54FE-E889-40D1-99B7-5A37F6E0EDF0}"/>
                </a:ext>
              </a:extLst>
            </p:cNvPr>
            <p:cNvSpPr txBox="1">
              <a:spLocks/>
            </p:cNvSpPr>
            <p:nvPr/>
          </p:nvSpPr>
          <p:spPr>
            <a:xfrm>
              <a:off x="983972" y="2132274"/>
              <a:ext cx="2378579" cy="10889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s-A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Identifica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s-A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el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3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contacto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de tu mercado target y encuentra el “in” que cree una afinidad o interes en tener una relación. </a:t>
              </a:r>
            </a:p>
            <a:p>
              <a:pPr>
                <a:lnSpc>
                  <a:spcPct val="100000"/>
                </a:lnSpc>
              </a:pPr>
              <a:endParaRPr lang="es-419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endParaRPr lang="es-419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E8A9ADA-72ED-473C-982F-5A45DA551410}"/>
                </a:ext>
              </a:extLst>
            </p:cNvPr>
            <p:cNvSpPr txBox="1"/>
            <p:nvPr/>
          </p:nvSpPr>
          <p:spPr>
            <a:xfrm>
              <a:off x="980660" y="1709631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rgbClr val="92D050"/>
                  </a:solidFill>
                  <a:latin typeface="Roboto Slab SemiBold" pitchFamily="2" charset="0"/>
                  <a:ea typeface="Roboto Slab SemiBold" pitchFamily="2" charset="0"/>
                </a:rPr>
                <a:t>1. Target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181608C-2F43-4CE4-960E-D2D7B1336721}"/>
              </a:ext>
            </a:extLst>
          </p:cNvPr>
          <p:cNvGrpSpPr/>
          <p:nvPr/>
        </p:nvGrpSpPr>
        <p:grpSpPr>
          <a:xfrm>
            <a:off x="4147929" y="1507998"/>
            <a:ext cx="2504662" cy="1779488"/>
            <a:chOff x="4147929" y="1507998"/>
            <a:chExt cx="2504662" cy="1779488"/>
          </a:xfrm>
        </p:grpSpPr>
        <p:sp>
          <p:nvSpPr>
            <p:cNvPr id="20" name="Marcador de contenido 2">
              <a:extLst>
                <a:ext uri="{FF2B5EF4-FFF2-40B4-BE49-F238E27FC236}">
                  <a16:creationId xmlns:a16="http://schemas.microsoft.com/office/drawing/2014/main" id="{4E48D450-6FF1-4118-8222-1707EE1B8D04}"/>
                </a:ext>
              </a:extLst>
            </p:cNvPr>
            <p:cNvSpPr txBox="1">
              <a:spLocks/>
            </p:cNvSpPr>
            <p:nvPr/>
          </p:nvSpPr>
          <p:spPr>
            <a:xfrm>
              <a:off x="4164499" y="1927379"/>
              <a:ext cx="2488092" cy="13601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592614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  <a:defRPr/>
              </a:pP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Estar alerta a cuando cualquier “evento gatillo” ocurre. En este puntose identifica la necesidad legal, un problema u oportunidad para el cliente.</a:t>
              </a:r>
            </a:p>
            <a:p>
              <a:pPr>
                <a:lnSpc>
                  <a:spcPct val="100000"/>
                </a:lnSpc>
              </a:pPr>
              <a:endParaRPr lang="es-419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endParaRPr lang="es-419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3EC253B-7BAB-4362-9FB5-E23DD326812F}"/>
                </a:ext>
              </a:extLst>
            </p:cNvPr>
            <p:cNvSpPr txBox="1"/>
            <p:nvPr/>
          </p:nvSpPr>
          <p:spPr>
            <a:xfrm>
              <a:off x="4147929" y="1507998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rgbClr val="A86ED4"/>
                  </a:solidFill>
                  <a:latin typeface="Roboto Slab SemiBold" pitchFamily="2" charset="0"/>
                  <a:ea typeface="Roboto Slab SemiBold" pitchFamily="2" charset="0"/>
                </a:rPr>
                <a:t>3. Transición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E4BEA6-825E-46AA-87CF-93DFAEA32FF8}"/>
              </a:ext>
            </a:extLst>
          </p:cNvPr>
          <p:cNvSpPr txBox="1"/>
          <p:nvPr/>
        </p:nvSpPr>
        <p:spPr>
          <a:xfrm>
            <a:off x="2504659" y="4965215"/>
            <a:ext cx="225734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dirty="0">
                <a:solidFill>
                  <a:schemeClr val="accent4"/>
                </a:solidFill>
                <a:latin typeface="Roboto Slab SemiBold" pitchFamily="2" charset="0"/>
                <a:ea typeface="Roboto Slab SemiBold" pitchFamily="2" charset="0"/>
              </a:rPr>
              <a:t>2. Construcción de </a:t>
            </a:r>
          </a:p>
          <a:p>
            <a:pPr>
              <a:lnSpc>
                <a:spcPct val="90000"/>
              </a:lnSpc>
            </a:pPr>
            <a:r>
              <a:rPr lang="es-AR" dirty="0">
                <a:solidFill>
                  <a:schemeClr val="accent4"/>
                </a:solidFill>
                <a:latin typeface="Roboto Slab SemiBold" pitchFamily="2" charset="0"/>
                <a:ea typeface="Roboto Slab SemiBold" pitchFamily="2" charset="0"/>
              </a:rPr>
              <a:t>relaciones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D910985-FEFF-4CEB-A2AF-BAF0290E648C}"/>
              </a:ext>
            </a:extLst>
          </p:cNvPr>
          <p:cNvGrpSpPr/>
          <p:nvPr/>
        </p:nvGrpSpPr>
        <p:grpSpPr>
          <a:xfrm>
            <a:off x="5988050" y="4971643"/>
            <a:ext cx="3082170" cy="1013197"/>
            <a:chOff x="5988050" y="4971643"/>
            <a:chExt cx="3082170" cy="1013197"/>
          </a:xfrm>
        </p:grpSpPr>
        <p:sp>
          <p:nvSpPr>
            <p:cNvPr id="6" name="Marcador de contenido 2">
              <a:extLst>
                <a:ext uri="{FF2B5EF4-FFF2-40B4-BE49-F238E27FC236}">
                  <a16:creationId xmlns:a16="http://schemas.microsoft.com/office/drawing/2014/main" id="{D1048598-9505-4689-9489-5F2CA7837DC4}"/>
                </a:ext>
              </a:extLst>
            </p:cNvPr>
            <p:cNvSpPr txBox="1">
              <a:spLocks/>
            </p:cNvSpPr>
            <p:nvPr/>
          </p:nvSpPr>
          <p:spPr>
            <a:xfrm>
              <a:off x="5988050" y="5351497"/>
              <a:ext cx="3082170" cy="633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592614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  <a:defRPr/>
              </a:pP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Propuesta de servicios, ajustada a la necesidad legal.</a:t>
              </a:r>
            </a:p>
            <a:p>
              <a:pPr marL="0" lvl="1" indent="0" defTabSz="592614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  <a:defRPr/>
              </a:pPr>
              <a:endPara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endParaRPr lang="es-419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endParaRPr lang="es-419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6B66C633-7C49-4317-8AF6-70535DB64CA5}"/>
                </a:ext>
              </a:extLst>
            </p:cNvPr>
            <p:cNvSpPr txBox="1"/>
            <p:nvPr/>
          </p:nvSpPr>
          <p:spPr>
            <a:xfrm>
              <a:off x="5988050" y="4971643"/>
              <a:ext cx="275428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s-AR" dirty="0">
                  <a:solidFill>
                    <a:srgbClr val="2E8FCE"/>
                  </a:solidFill>
                  <a:latin typeface="Roboto Slab SemiBold" pitchFamily="2" charset="0"/>
                  <a:ea typeface="Roboto Slab SemiBold" pitchFamily="2" charset="0"/>
                </a:rPr>
                <a:t>4. Ejecución de la venta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5139887-0F31-4894-B3DF-A8AAB7E444DF}"/>
              </a:ext>
            </a:extLst>
          </p:cNvPr>
          <p:cNvGrpSpPr/>
          <p:nvPr/>
        </p:nvGrpSpPr>
        <p:grpSpPr>
          <a:xfrm>
            <a:off x="7312926" y="1502698"/>
            <a:ext cx="3096345" cy="1470906"/>
            <a:chOff x="7312926" y="1502698"/>
            <a:chExt cx="3096345" cy="1470906"/>
          </a:xfrm>
        </p:grpSpPr>
        <p:sp>
          <p:nvSpPr>
            <p:cNvPr id="4" name="Rectangle 25">
              <a:extLst>
                <a:ext uri="{FF2B5EF4-FFF2-40B4-BE49-F238E27FC236}">
                  <a16:creationId xmlns:a16="http://schemas.microsoft.com/office/drawing/2014/main" id="{AB2CD4C9-4B70-43CF-A61A-7FADDB5C84E9}"/>
                </a:ext>
              </a:extLst>
            </p:cNvPr>
            <p:cNvSpPr/>
            <p:nvPr/>
          </p:nvSpPr>
          <p:spPr>
            <a:xfrm>
              <a:off x="7312927" y="2168432"/>
              <a:ext cx="1576659" cy="6006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94451" marR="0" lvl="2" indent="-194451" algn="l" defTabSz="592614" rtl="0" eaLnBrk="1" fontAlgn="auto" latinLnBrk="0" hangingPunct="1">
                <a:lnSpc>
                  <a:spcPct val="90000"/>
                </a:lnSpc>
                <a:spcBef>
                  <a:spcPts val="90"/>
                </a:spcBef>
                <a:spcAft>
                  <a:spcPts val="9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</a:rPr>
                <a:t>Id del problema</a:t>
              </a:r>
            </a:p>
            <a:p>
              <a:pPr marL="194451" marR="0" lvl="2" indent="-194451" algn="l" defTabSz="592614" rtl="0" eaLnBrk="1" fontAlgn="auto" latinLnBrk="0" hangingPunct="1">
                <a:lnSpc>
                  <a:spcPct val="90000"/>
                </a:lnSpc>
                <a:spcBef>
                  <a:spcPts val="90"/>
                </a:spcBef>
                <a:spcAft>
                  <a:spcPts val="9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</a:rPr>
                <a:t>Solución</a:t>
              </a:r>
            </a:p>
            <a:p>
              <a:pPr marL="194451" marR="0" lvl="2" indent="-194451" algn="l" defTabSz="592614" rtl="0" eaLnBrk="1" fontAlgn="auto" latinLnBrk="0" hangingPunct="1">
                <a:lnSpc>
                  <a:spcPct val="90000"/>
                </a:lnSpc>
                <a:spcBef>
                  <a:spcPts val="90"/>
                </a:spcBef>
                <a:spcAft>
                  <a:spcPts val="9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</a:rPr>
                <a:t>Urgencia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B5661F5-4D26-4D65-A73A-B1852815BB62}"/>
                </a:ext>
              </a:extLst>
            </p:cNvPr>
            <p:cNvSpPr/>
            <p:nvPr/>
          </p:nvSpPr>
          <p:spPr>
            <a:xfrm>
              <a:off x="7312926" y="1921794"/>
              <a:ext cx="3096211" cy="29238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592614">
                <a:spcBef>
                  <a:spcPct val="0"/>
                </a:spcBef>
                <a:spcAft>
                  <a:spcPct val="15000"/>
                </a:spcAft>
                <a:buFontTx/>
                <a:buNone/>
                <a:defRPr/>
              </a:pP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Cerrar cumpliendo 6 requisitos claves: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229EDC97-61CD-4CDE-822C-CB128042C95C}"/>
                </a:ext>
              </a:extLst>
            </p:cNvPr>
            <p:cNvSpPr/>
            <p:nvPr/>
          </p:nvSpPr>
          <p:spPr>
            <a:xfrm>
              <a:off x="8741693" y="2163126"/>
              <a:ext cx="1667578" cy="81047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94451" marR="0" lvl="0" indent="-194451" algn="l" defTabSz="761931" rtl="0" eaLnBrk="1" fontAlgn="auto" latinLnBrk="0" hangingPunct="1">
                <a:lnSpc>
                  <a:spcPts val="1320"/>
                </a:lnSpc>
                <a:spcBef>
                  <a:spcPts val="90"/>
                </a:spcBef>
                <a:spcAft>
                  <a:spcPts val="90"/>
                </a:spcAft>
                <a:buClrTx/>
                <a:buSzTx/>
                <a:buFont typeface="+mj-lt"/>
                <a:buAutoNum type="arabicPeriod" startAt="4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</a:rPr>
                <a:t>Acceso a tomador de decisión</a:t>
              </a:r>
            </a:p>
            <a:p>
              <a:pPr marL="194451" marR="0" lvl="0" indent="-194451" algn="l" defTabSz="761931" rtl="0" eaLnBrk="1" fontAlgn="auto" latinLnBrk="0" hangingPunct="1">
                <a:lnSpc>
                  <a:spcPts val="1320"/>
                </a:lnSpc>
                <a:spcBef>
                  <a:spcPts val="90"/>
                </a:spcBef>
                <a:spcAft>
                  <a:spcPts val="90"/>
                </a:spcAft>
                <a:buClrTx/>
                <a:buSzTx/>
                <a:buFont typeface="+mj-lt"/>
                <a:buAutoNum type="arabicPeriod" startAt="4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</a:rPr>
                <a:t>Expectativas</a:t>
              </a:r>
            </a:p>
            <a:p>
              <a:pPr marL="194451" marR="0" lvl="0" indent="-194451" algn="l" defTabSz="761931" rtl="0" eaLnBrk="1" fontAlgn="auto" latinLnBrk="0" hangingPunct="1">
                <a:lnSpc>
                  <a:spcPts val="1320"/>
                </a:lnSpc>
                <a:spcBef>
                  <a:spcPts val="90"/>
                </a:spcBef>
                <a:spcAft>
                  <a:spcPts val="90"/>
                </a:spcAft>
                <a:buClrTx/>
                <a:buSzTx/>
                <a:buFont typeface="+mj-lt"/>
                <a:buAutoNum type="arabicPeriod" startAt="4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</a:rPr>
                <a:t>Presupuesto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ED5A317E-FC7D-42EE-9656-90980CCC91D0}"/>
                </a:ext>
              </a:extLst>
            </p:cNvPr>
            <p:cNvSpPr txBox="1"/>
            <p:nvPr/>
          </p:nvSpPr>
          <p:spPr>
            <a:xfrm>
              <a:off x="7315199" y="1502698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rgbClr val="FF4C4C"/>
                  </a:solidFill>
                  <a:latin typeface="Roboto Slab SemiBold" pitchFamily="2" charset="0"/>
                  <a:ea typeface="Roboto Slab SemiBold" pitchFamily="2" charset="0"/>
                </a:rPr>
                <a:t>5. Cierre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23BB108-D72B-402C-958B-94A5012F93F6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9DD0E98-32E5-4D3A-A9EB-A33F678E2855}"/>
              </a:ext>
            </a:extLst>
          </p:cNvPr>
          <p:cNvSpPr txBox="1"/>
          <p:nvPr/>
        </p:nvSpPr>
        <p:spPr>
          <a:xfrm>
            <a:off x="8574157" y="5927677"/>
            <a:ext cx="204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Tomado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Growth Play</a:t>
            </a:r>
            <a:endParaRPr lang="es-419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925B4-D98A-4DFC-A612-14417706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0" y="2698407"/>
            <a:ext cx="4203700" cy="70519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 gestión de ventas con estrategia y propósito.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CA360-43D8-4236-A907-6F8B5FBE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798" y="3598863"/>
            <a:ext cx="3163404" cy="1658937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00000"/>
              </a:lnSpc>
              <a:spcBef>
                <a:spcPts val="90"/>
              </a:spcBef>
              <a:spcAft>
                <a:spcPts val="600"/>
              </a:spcAft>
              <a:buClr>
                <a:srgbClr val="FF4C4C"/>
              </a:buClr>
              <a:buFont typeface="+mj-lt"/>
              <a:buAutoNum type="arabicPeriod"/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Target</a:t>
            </a:r>
          </a:p>
          <a:p>
            <a:pPr marL="360000" indent="-360000">
              <a:lnSpc>
                <a:spcPct val="100000"/>
              </a:lnSpc>
              <a:spcBef>
                <a:spcPts val="90"/>
              </a:spcBef>
              <a:spcAft>
                <a:spcPts val="600"/>
              </a:spcAft>
              <a:buClr>
                <a:srgbClr val="FF4C4C"/>
              </a:buClr>
              <a:buFont typeface="+mj-lt"/>
              <a:buAutoNum type="arabicPeriod"/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 de Contactos</a:t>
            </a:r>
          </a:p>
          <a:p>
            <a:pPr marL="360000" indent="-360000">
              <a:lnSpc>
                <a:spcPct val="100000"/>
              </a:lnSpc>
              <a:spcBef>
                <a:spcPts val="90"/>
              </a:spcBef>
              <a:spcAft>
                <a:spcPts val="600"/>
              </a:spcAft>
              <a:buClr>
                <a:srgbClr val="FF4C4C"/>
              </a:buClr>
              <a:buFont typeface="+mj-lt"/>
              <a:buAutoNum type="arabicPeriod"/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Mensaje</a:t>
            </a:r>
          </a:p>
          <a:p>
            <a:pPr marL="360000" indent="-360000">
              <a:lnSpc>
                <a:spcPct val="100000"/>
              </a:lnSpc>
              <a:spcBef>
                <a:spcPts val="90"/>
              </a:spcBef>
              <a:spcAft>
                <a:spcPts val="600"/>
              </a:spcAft>
              <a:buClr>
                <a:srgbClr val="FF4C4C"/>
              </a:buClr>
              <a:buFont typeface="+mj-lt"/>
              <a:buAutoNum type="arabicPeriod"/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Cultivando relaciones</a:t>
            </a:r>
          </a:p>
          <a:p>
            <a:pPr marL="360000" indent="-360000">
              <a:lnSpc>
                <a:spcPct val="100000"/>
              </a:lnSpc>
              <a:spcBef>
                <a:spcPts val="90"/>
              </a:spcBef>
            </a:pPr>
            <a:endParaRPr lang="es-419" sz="20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360000" indent="-360000">
              <a:lnSpc>
                <a:spcPct val="100000"/>
              </a:lnSpc>
              <a:spcBef>
                <a:spcPts val="90"/>
              </a:spcBef>
            </a:pPr>
            <a:endParaRPr lang="es-419" sz="20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47E43D-646C-45EC-BF91-05AEC7BD327B}"/>
              </a:ext>
            </a:extLst>
          </p:cNvPr>
          <p:cNvSpPr txBox="1">
            <a:spLocks/>
          </p:cNvSpPr>
          <p:nvPr/>
        </p:nvSpPr>
        <p:spPr>
          <a:xfrm>
            <a:off x="3997187" y="1501983"/>
            <a:ext cx="4197627" cy="125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4000" dirty="0">
                <a:solidFill>
                  <a:srgbClr val="FF4C4C"/>
                </a:solidFill>
                <a:latin typeface="Roboto Slab SemiBold" pitchFamily="2" charset="0"/>
                <a:ea typeface="Roboto Slab SemiBold" pitchFamily="2" charset="0"/>
              </a:rPr>
              <a:t>Segunda Parte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C903279-4499-4207-BF7F-83FB8A59AD09}"/>
              </a:ext>
            </a:extLst>
          </p:cNvPr>
          <p:cNvGrpSpPr/>
          <p:nvPr/>
        </p:nvGrpSpPr>
        <p:grpSpPr>
          <a:xfrm>
            <a:off x="3713143" y="6162675"/>
            <a:ext cx="4765715" cy="306486"/>
            <a:chOff x="3632023" y="484090"/>
            <a:chExt cx="4765715" cy="306486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B86E0B37-E778-4327-96F7-94FD0DBD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51B13B41-2B31-4019-8099-99D59849F35E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CAFBB20-6468-49CE-B074-8003462877B9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2AEC008-7EF1-4980-B43A-328D6E54E8AB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2508C1B0-76EA-48B1-8EE6-8924C655E647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7B773ECD-C95B-40E8-B2D0-53F35B27F2F2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52B2808E-D1A8-4AB9-A28F-34014F70D885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82BAA28C-AD14-4196-914A-2AB5E3F177AB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C52E2E33-09AD-4134-B546-1438122DB06F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7D5F1BA4-5BF8-4D25-A2F6-24C57FEB9AFC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963E6265-0E51-460D-91CB-2E973B213D2B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C3CD382-F5B1-4552-84BA-428A57111F3A}"/>
              </a:ext>
            </a:extLst>
          </p:cNvPr>
          <p:cNvGrpSpPr/>
          <p:nvPr/>
        </p:nvGrpSpPr>
        <p:grpSpPr>
          <a:xfrm>
            <a:off x="3713143" y="409575"/>
            <a:ext cx="4765715" cy="306486"/>
            <a:chOff x="3632023" y="484090"/>
            <a:chExt cx="4765715" cy="306486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DD12945D-DAFD-4BCA-8D0A-AA3069DA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F2DC99D-6731-4413-93CA-22037F6BB891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B7597DE7-F2D4-437C-931E-D25E29ADBBAC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3F551C76-6F7A-44C7-AC02-17CDBE2A3F0B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27C55C1-54C2-446A-AB60-D0C11B4C54C5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BBCBC70D-23A4-4F0B-9F51-BCF6A2B39D46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F45E4D35-09E4-40B2-960D-7F49D20EE176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F45F2E1-DEF6-45B8-B4C2-3CD45BE67030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CAFDEC3C-4DAC-45E4-A3DB-C7283748DFE1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1C7F001D-8FDD-4502-A1B2-4D8F578DE56D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CD5DD2A6-2187-4803-87BE-63A93BF8DE91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00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272140D1-8DA9-4BAF-8F53-86313CE44E98}"/>
              </a:ext>
            </a:extLst>
          </p:cNvPr>
          <p:cNvSpPr/>
          <p:nvPr/>
        </p:nvSpPr>
        <p:spPr>
          <a:xfrm>
            <a:off x="4863841" y="3633836"/>
            <a:ext cx="2425574" cy="2425574"/>
          </a:xfrm>
          <a:custGeom>
            <a:avLst/>
            <a:gdLst>
              <a:gd name="connsiteX0" fmla="*/ 2425575 w 2425574"/>
              <a:gd name="connsiteY0" fmla="*/ 1212787 h 2425574"/>
              <a:gd name="connsiteX1" fmla="*/ 1212788 w 2425574"/>
              <a:gd name="connsiteY1" fmla="*/ 2425575 h 2425574"/>
              <a:gd name="connsiteX2" fmla="*/ 0 w 2425574"/>
              <a:gd name="connsiteY2" fmla="*/ 1212787 h 2425574"/>
              <a:gd name="connsiteX3" fmla="*/ 1212788 w 2425574"/>
              <a:gd name="connsiteY3" fmla="*/ 0 h 2425574"/>
              <a:gd name="connsiteX4" fmla="*/ 2425575 w 2425574"/>
              <a:gd name="connsiteY4" fmla="*/ 1212787 h 2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574" h="2425574">
                <a:moveTo>
                  <a:pt x="2425575" y="1212787"/>
                </a:moveTo>
                <a:cubicBezTo>
                  <a:pt x="2425575" y="1882591"/>
                  <a:pt x="1882591" y="2425575"/>
                  <a:pt x="1212788" y="2425575"/>
                </a:cubicBezTo>
                <a:cubicBezTo>
                  <a:pt x="542984" y="2425575"/>
                  <a:pt x="0" y="1882591"/>
                  <a:pt x="0" y="1212787"/>
                </a:cubicBezTo>
                <a:cubicBezTo>
                  <a:pt x="0" y="542983"/>
                  <a:pt x="542984" y="0"/>
                  <a:pt x="1212788" y="0"/>
                </a:cubicBezTo>
                <a:cubicBezTo>
                  <a:pt x="1882591" y="0"/>
                  <a:pt x="2425575" y="542983"/>
                  <a:pt x="2425575" y="1212787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21207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FEBB9E0-ADAF-49D9-8F60-6D87EE3D81AD}"/>
              </a:ext>
            </a:extLst>
          </p:cNvPr>
          <p:cNvSpPr/>
          <p:nvPr/>
        </p:nvSpPr>
        <p:spPr>
          <a:xfrm>
            <a:off x="3847097" y="1894304"/>
            <a:ext cx="2425574" cy="2425574"/>
          </a:xfrm>
          <a:custGeom>
            <a:avLst/>
            <a:gdLst>
              <a:gd name="connsiteX0" fmla="*/ 2425575 w 2425574"/>
              <a:gd name="connsiteY0" fmla="*/ 1212787 h 2425574"/>
              <a:gd name="connsiteX1" fmla="*/ 1212787 w 2425574"/>
              <a:gd name="connsiteY1" fmla="*/ 2425575 h 2425574"/>
              <a:gd name="connsiteX2" fmla="*/ 0 w 2425574"/>
              <a:gd name="connsiteY2" fmla="*/ 1212787 h 2425574"/>
              <a:gd name="connsiteX3" fmla="*/ 1212787 w 2425574"/>
              <a:gd name="connsiteY3" fmla="*/ 0 h 2425574"/>
              <a:gd name="connsiteX4" fmla="*/ 2425575 w 2425574"/>
              <a:gd name="connsiteY4" fmla="*/ 1212787 h 2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574" h="2425574">
                <a:moveTo>
                  <a:pt x="2425575" y="1212787"/>
                </a:moveTo>
                <a:cubicBezTo>
                  <a:pt x="2425575" y="1882591"/>
                  <a:pt x="1882591" y="2425575"/>
                  <a:pt x="1212787" y="2425575"/>
                </a:cubicBezTo>
                <a:cubicBezTo>
                  <a:pt x="542983" y="2425575"/>
                  <a:pt x="0" y="1882591"/>
                  <a:pt x="0" y="1212787"/>
                </a:cubicBezTo>
                <a:cubicBezTo>
                  <a:pt x="0" y="542983"/>
                  <a:pt x="542983" y="0"/>
                  <a:pt x="1212787" y="0"/>
                </a:cubicBezTo>
                <a:cubicBezTo>
                  <a:pt x="1882591" y="0"/>
                  <a:pt x="2425575" y="542983"/>
                  <a:pt x="2425575" y="1212787"/>
                </a:cubicBezTo>
                <a:close/>
              </a:path>
            </a:pathLst>
          </a:custGeom>
          <a:solidFill>
            <a:srgbClr val="2E8FCE">
              <a:alpha val="70000"/>
            </a:srgbClr>
          </a:solidFill>
          <a:ln w="21207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F2BD8DD6-C11A-4619-8E89-CF8BB6B2C6CA}"/>
              </a:ext>
            </a:extLst>
          </p:cNvPr>
          <p:cNvSpPr/>
          <p:nvPr/>
        </p:nvSpPr>
        <p:spPr>
          <a:xfrm>
            <a:off x="5929650" y="1894304"/>
            <a:ext cx="2425574" cy="2425574"/>
          </a:xfrm>
          <a:custGeom>
            <a:avLst/>
            <a:gdLst>
              <a:gd name="connsiteX0" fmla="*/ 2425575 w 2425574"/>
              <a:gd name="connsiteY0" fmla="*/ 1212787 h 2425574"/>
              <a:gd name="connsiteX1" fmla="*/ 1212787 w 2425574"/>
              <a:gd name="connsiteY1" fmla="*/ 2425575 h 2425574"/>
              <a:gd name="connsiteX2" fmla="*/ 0 w 2425574"/>
              <a:gd name="connsiteY2" fmla="*/ 1212787 h 2425574"/>
              <a:gd name="connsiteX3" fmla="*/ 1212787 w 2425574"/>
              <a:gd name="connsiteY3" fmla="*/ 0 h 2425574"/>
              <a:gd name="connsiteX4" fmla="*/ 2425575 w 2425574"/>
              <a:gd name="connsiteY4" fmla="*/ 1212787 h 2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574" h="2425574">
                <a:moveTo>
                  <a:pt x="2425575" y="1212787"/>
                </a:moveTo>
                <a:cubicBezTo>
                  <a:pt x="2425575" y="1882591"/>
                  <a:pt x="1882591" y="2425575"/>
                  <a:pt x="1212787" y="2425575"/>
                </a:cubicBezTo>
                <a:cubicBezTo>
                  <a:pt x="542983" y="2425575"/>
                  <a:pt x="0" y="1882591"/>
                  <a:pt x="0" y="1212787"/>
                </a:cubicBezTo>
                <a:cubicBezTo>
                  <a:pt x="0" y="542983"/>
                  <a:pt x="542983" y="0"/>
                  <a:pt x="1212787" y="0"/>
                </a:cubicBezTo>
                <a:cubicBezTo>
                  <a:pt x="1882591" y="0"/>
                  <a:pt x="2425575" y="542983"/>
                  <a:pt x="2425575" y="1212787"/>
                </a:cubicBezTo>
                <a:close/>
              </a:path>
            </a:pathLst>
          </a:custGeom>
          <a:solidFill>
            <a:srgbClr val="92D050">
              <a:alpha val="70000"/>
            </a:srgbClr>
          </a:solidFill>
          <a:ln w="21207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51" name="TextBox 38">
            <a:extLst>
              <a:ext uri="{FF2B5EF4-FFF2-40B4-BE49-F238E27FC236}">
                <a16:creationId xmlns:a16="http://schemas.microsoft.com/office/drawing/2014/main" id="{8C640EC3-A8B3-4DCC-9289-F8F57377814D}"/>
              </a:ext>
            </a:extLst>
          </p:cNvPr>
          <p:cNvSpPr txBox="1"/>
          <p:nvPr/>
        </p:nvSpPr>
        <p:spPr>
          <a:xfrm>
            <a:off x="6512784" y="2918337"/>
            <a:ext cx="160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INTERESES</a:t>
            </a:r>
          </a:p>
        </p:txBody>
      </p:sp>
      <p:sp>
        <p:nvSpPr>
          <p:cNvPr id="53" name="TextBox 40">
            <a:extLst>
              <a:ext uri="{FF2B5EF4-FFF2-40B4-BE49-F238E27FC236}">
                <a16:creationId xmlns:a16="http://schemas.microsoft.com/office/drawing/2014/main" id="{0D726B9C-8D94-4060-B994-2E6EF70D9BA8}"/>
              </a:ext>
            </a:extLst>
          </p:cNvPr>
          <p:cNvSpPr txBox="1"/>
          <p:nvPr/>
        </p:nvSpPr>
        <p:spPr>
          <a:xfrm>
            <a:off x="4914900" y="471104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OPORTUNIDADES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7AE80B-D252-4584-93FC-8F412E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13"/>
            <a:ext cx="10515600" cy="808582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1. Target -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3 niveles</a:t>
            </a:r>
          </a:p>
        </p:txBody>
      </p:sp>
      <p:sp>
        <p:nvSpPr>
          <p:cNvPr id="28" name="TextBox 39">
            <a:extLst>
              <a:ext uri="{FF2B5EF4-FFF2-40B4-BE49-F238E27FC236}">
                <a16:creationId xmlns:a16="http://schemas.microsoft.com/office/drawing/2014/main" id="{6FAC6DC5-AA61-4749-B5EE-FF81DE20E8C2}"/>
              </a:ext>
            </a:extLst>
          </p:cNvPr>
          <p:cNvSpPr txBox="1"/>
          <p:nvPr/>
        </p:nvSpPr>
        <p:spPr>
          <a:xfrm>
            <a:off x="4152900" y="2900598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</a:rPr>
              <a:t>DESTREZAS</a:t>
            </a:r>
          </a:p>
        </p:txBody>
      </p:sp>
      <p:sp>
        <p:nvSpPr>
          <p:cNvPr id="43" name="TextBox 67">
            <a:extLst>
              <a:ext uri="{FF2B5EF4-FFF2-40B4-BE49-F238E27FC236}">
                <a16:creationId xmlns:a16="http://schemas.microsoft.com/office/drawing/2014/main" id="{E020D834-67CB-463E-8144-936FBECDF21D}"/>
              </a:ext>
            </a:extLst>
          </p:cNvPr>
          <p:cNvSpPr txBox="1"/>
          <p:nvPr/>
        </p:nvSpPr>
        <p:spPr>
          <a:xfrm>
            <a:off x="4048571" y="1354527"/>
            <a:ext cx="4094858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33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Slab Light" pitchFamily="2" charset="0"/>
                <a:ea typeface="Roboto Slab Light" pitchFamily="2" charset="0"/>
              </a:rPr>
              <a:t>¿Cuál es tu mercado target?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7EAF57F-7E76-4248-9078-A86B9ADDDDB4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6929108-4274-4D00-BFF2-79C6970733FD}"/>
              </a:ext>
            </a:extLst>
          </p:cNvPr>
          <p:cNvGrpSpPr/>
          <p:nvPr/>
        </p:nvGrpSpPr>
        <p:grpSpPr>
          <a:xfrm>
            <a:off x="5881080" y="3443981"/>
            <a:ext cx="437170" cy="437170"/>
            <a:chOff x="5881080" y="3443981"/>
            <a:chExt cx="437170" cy="437170"/>
          </a:xfrm>
        </p:grpSpPr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3BCB0F2D-E82A-4868-B146-A336403BA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2437" y="3478605"/>
              <a:ext cx="353646" cy="353646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450D280-34D9-4DED-83CB-9F3E31669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080" y="3443981"/>
              <a:ext cx="437170" cy="437170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425F5C4-9F23-4A88-AC5C-318DE6D1D0EA}"/>
              </a:ext>
            </a:extLst>
          </p:cNvPr>
          <p:cNvGrpSpPr/>
          <p:nvPr/>
        </p:nvGrpSpPr>
        <p:grpSpPr>
          <a:xfrm>
            <a:off x="706250" y="1985211"/>
            <a:ext cx="2894979" cy="3846598"/>
            <a:chOff x="706250" y="1985211"/>
            <a:chExt cx="2894979" cy="3846598"/>
          </a:xfrm>
        </p:grpSpPr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28DDA15E-FAC5-43A6-B292-6B66CE015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6250" y="1985211"/>
              <a:ext cx="2894979" cy="3846598"/>
            </a:xfrm>
            <a:prstGeom prst="rect">
              <a:avLst/>
            </a:prstGeom>
          </p:spPr>
        </p:pic>
        <p:sp>
          <p:nvSpPr>
            <p:cNvPr id="42" name="TextBox 4">
              <a:extLst>
                <a:ext uri="{FF2B5EF4-FFF2-40B4-BE49-F238E27FC236}">
                  <a16:creationId xmlns:a16="http://schemas.microsoft.com/office/drawing/2014/main" id="{E7982A21-E9F0-49B6-BE70-7D1ABBC13C58}"/>
                </a:ext>
              </a:extLst>
            </p:cNvPr>
            <p:cNvSpPr txBox="1"/>
            <p:nvPr/>
          </p:nvSpPr>
          <p:spPr>
            <a:xfrm>
              <a:off x="1074831" y="3648122"/>
              <a:ext cx="2375743" cy="13280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4400" marR="0" lvl="0" indent="-2844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Problemas</a:t>
              </a:r>
            </a:p>
            <a:p>
              <a:pPr marL="284400" marR="0" lvl="0" indent="-2844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Preocupaciones</a:t>
              </a:r>
            </a:p>
            <a:p>
              <a:pPr marL="284400" marR="0" lvl="0" indent="-2844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Oportunidades</a:t>
              </a:r>
            </a:p>
            <a:p>
              <a:pPr marL="284400" marR="0" lvl="0" indent="-2844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Metas</a:t>
              </a:r>
            </a:p>
          </p:txBody>
        </p:sp>
        <p:sp>
          <p:nvSpPr>
            <p:cNvPr id="59" name="TextBox 4">
              <a:extLst>
                <a:ext uri="{FF2B5EF4-FFF2-40B4-BE49-F238E27FC236}">
                  <a16:creationId xmlns:a16="http://schemas.microsoft.com/office/drawing/2014/main" id="{B55B24B0-CBC5-4033-894B-CE6B153805F2}"/>
                </a:ext>
              </a:extLst>
            </p:cNvPr>
            <p:cNvSpPr txBox="1"/>
            <p:nvPr/>
          </p:nvSpPr>
          <p:spPr>
            <a:xfrm>
              <a:off x="1065259" y="2819733"/>
              <a:ext cx="2176960" cy="77638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8098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Slab" pitchFamily="2" charset="0"/>
                  <a:ea typeface="Roboto Slab" pitchFamily="2" charset="0"/>
                </a:rPr>
                <a:t>¿Quién es tu cliente ideal?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737279D-B490-4F6A-AA65-88DDA918E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812" y="2133480"/>
              <a:ext cx="705855" cy="705855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D7A78A5-EF21-4B50-9E23-1BE87DB4E856}"/>
              </a:ext>
            </a:extLst>
          </p:cNvPr>
          <p:cNvGrpSpPr/>
          <p:nvPr/>
        </p:nvGrpSpPr>
        <p:grpSpPr>
          <a:xfrm>
            <a:off x="8624919" y="2241550"/>
            <a:ext cx="2921483" cy="3587750"/>
            <a:chOff x="8624919" y="2241550"/>
            <a:chExt cx="2921483" cy="3587750"/>
          </a:xfrm>
        </p:grpSpPr>
        <p:pic>
          <p:nvPicPr>
            <p:cNvPr id="60" name="Gráfico 59">
              <a:extLst>
                <a:ext uri="{FF2B5EF4-FFF2-40B4-BE49-F238E27FC236}">
                  <a16:creationId xmlns:a16="http://schemas.microsoft.com/office/drawing/2014/main" id="{22129212-34A8-44EF-91D0-E8A3AAEE2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24919" y="2241550"/>
              <a:ext cx="2894979" cy="3587750"/>
            </a:xfrm>
            <a:prstGeom prst="rect">
              <a:avLst/>
            </a:prstGeom>
          </p:spPr>
        </p:pic>
        <p:sp>
          <p:nvSpPr>
            <p:cNvPr id="61" name="TextBox 4">
              <a:extLst>
                <a:ext uri="{FF2B5EF4-FFF2-40B4-BE49-F238E27FC236}">
                  <a16:creationId xmlns:a16="http://schemas.microsoft.com/office/drawing/2014/main" id="{954E00BA-3C0A-404C-A30C-360752FAA000}"/>
                </a:ext>
              </a:extLst>
            </p:cNvPr>
            <p:cNvSpPr txBox="1"/>
            <p:nvPr/>
          </p:nvSpPr>
          <p:spPr>
            <a:xfrm>
              <a:off x="8773093" y="3648778"/>
              <a:ext cx="2773309" cy="13280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4400" marR="0" lvl="0" indent="-2844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Dentro de la firma</a:t>
              </a:r>
            </a:p>
            <a:p>
              <a:pPr marL="284400" marR="0" lvl="0" indent="-2844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Clientes</a:t>
              </a:r>
            </a:p>
            <a:p>
              <a:pPr marL="284400" marR="0" lvl="0" indent="-2844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Network Personal/profesional</a:t>
              </a:r>
            </a:p>
          </p:txBody>
        </p:sp>
        <p:sp>
          <p:nvSpPr>
            <p:cNvPr id="62" name="TextBox 4">
              <a:extLst>
                <a:ext uri="{FF2B5EF4-FFF2-40B4-BE49-F238E27FC236}">
                  <a16:creationId xmlns:a16="http://schemas.microsoft.com/office/drawing/2014/main" id="{0F3E1969-8CC5-4D36-9FDB-0E479531E155}"/>
                </a:ext>
              </a:extLst>
            </p:cNvPr>
            <p:cNvSpPr txBox="1"/>
            <p:nvPr/>
          </p:nvSpPr>
          <p:spPr>
            <a:xfrm>
              <a:off x="8724871" y="3109491"/>
              <a:ext cx="2695074" cy="47672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Slab" pitchFamily="2" charset="0"/>
                  <a:ea typeface="Roboto Slab" pitchFamily="2" charset="0"/>
                </a:rPr>
                <a:t>¿A quién conoces?</a:t>
              </a: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0F3FC96-B780-4B9A-9B76-8CA3A7D36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445" y="2362505"/>
              <a:ext cx="849927" cy="849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6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51" grpId="0"/>
      <p:bldP spid="53" grpId="0"/>
      <p:bldP spid="28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6">
            <a:extLst>
              <a:ext uri="{FF2B5EF4-FFF2-40B4-BE49-F238E27FC236}">
                <a16:creationId xmlns:a16="http://schemas.microsoft.com/office/drawing/2014/main" id="{EC82FE47-9856-4725-93D4-72C446D56401}"/>
              </a:ext>
            </a:extLst>
          </p:cNvPr>
          <p:cNvSpPr/>
          <p:nvPr/>
        </p:nvSpPr>
        <p:spPr>
          <a:xfrm>
            <a:off x="4914522" y="1917181"/>
            <a:ext cx="3101547" cy="3102081"/>
          </a:xfrm>
          <a:custGeom>
            <a:avLst/>
            <a:gdLst>
              <a:gd name="connsiteX0" fmla="*/ 0 w 3721856"/>
              <a:gd name="connsiteY0" fmla="*/ 1861249 h 3722497"/>
              <a:gd name="connsiteX1" fmla="*/ 1860928 w 3721856"/>
              <a:gd name="connsiteY1" fmla="*/ 0 h 3722497"/>
              <a:gd name="connsiteX2" fmla="*/ 3721856 w 3721856"/>
              <a:gd name="connsiteY2" fmla="*/ 1861249 h 3722497"/>
              <a:gd name="connsiteX3" fmla="*/ 1860928 w 3721856"/>
              <a:gd name="connsiteY3" fmla="*/ 3722498 h 3722497"/>
              <a:gd name="connsiteX4" fmla="*/ 0 w 3721856"/>
              <a:gd name="connsiteY4" fmla="*/ 1861249 h 372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856" h="3722497">
                <a:moveTo>
                  <a:pt x="0" y="1861249"/>
                </a:moveTo>
                <a:cubicBezTo>
                  <a:pt x="0" y="833310"/>
                  <a:pt x="833166" y="0"/>
                  <a:pt x="1860928" y="0"/>
                </a:cubicBezTo>
                <a:cubicBezTo>
                  <a:pt x="2888690" y="0"/>
                  <a:pt x="3721856" y="833310"/>
                  <a:pt x="3721856" y="1861249"/>
                </a:cubicBezTo>
                <a:cubicBezTo>
                  <a:pt x="3721856" y="2889188"/>
                  <a:pt x="2888690" y="3722498"/>
                  <a:pt x="1860928" y="3722498"/>
                </a:cubicBezTo>
                <a:cubicBezTo>
                  <a:pt x="833166" y="3722498"/>
                  <a:pt x="0" y="2889188"/>
                  <a:pt x="0" y="1861249"/>
                </a:cubicBezTo>
                <a:close/>
              </a:path>
            </a:pathLst>
          </a:custGeom>
          <a:solidFill>
            <a:srgbClr val="2E8FCE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2786" tIns="482864" rIns="482786" bIns="482864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33" b="1" kern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TARGET MARKET</a:t>
            </a:r>
          </a:p>
        </p:txBody>
      </p:sp>
      <p:sp>
        <p:nvSpPr>
          <p:cNvPr id="6" name="Oval 17">
            <a:extLst>
              <a:ext uri="{FF2B5EF4-FFF2-40B4-BE49-F238E27FC236}">
                <a16:creationId xmlns:a16="http://schemas.microsoft.com/office/drawing/2014/main" id="{D679BDE8-7F0C-4D9D-A811-B7E2C5EC3C23}"/>
              </a:ext>
            </a:extLst>
          </p:cNvPr>
          <p:cNvSpPr/>
          <p:nvPr/>
        </p:nvSpPr>
        <p:spPr>
          <a:xfrm>
            <a:off x="5055407" y="4674357"/>
            <a:ext cx="250032" cy="250007"/>
          </a:xfrm>
          <a:prstGeom prst="ellipse">
            <a:avLst/>
          </a:prstGeom>
          <a:solidFill>
            <a:srgbClr val="FF4C4C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C6C351D9-0918-4AD4-998A-33E0C83190E4}"/>
              </a:ext>
            </a:extLst>
          </p:cNvPr>
          <p:cNvSpPr/>
          <p:nvPr/>
        </p:nvSpPr>
        <p:spPr>
          <a:xfrm>
            <a:off x="8292040" y="3468185"/>
            <a:ext cx="250032" cy="250007"/>
          </a:xfrm>
          <a:prstGeom prst="ellipse">
            <a:avLst/>
          </a:prstGeom>
          <a:solidFill>
            <a:srgbClr val="A86ED4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9A7AEEEC-80EB-4C37-9352-667D4400F203}"/>
              </a:ext>
            </a:extLst>
          </p:cNvPr>
          <p:cNvSpPr/>
          <p:nvPr/>
        </p:nvSpPr>
        <p:spPr>
          <a:xfrm>
            <a:off x="8494229" y="5410339"/>
            <a:ext cx="344828" cy="345353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C9A13ADE-94CB-4560-BCB6-93291EB3E4F9}"/>
              </a:ext>
            </a:extLst>
          </p:cNvPr>
          <p:cNvSpPr/>
          <p:nvPr/>
        </p:nvSpPr>
        <p:spPr>
          <a:xfrm>
            <a:off x="5861991" y="2392860"/>
            <a:ext cx="250032" cy="250007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E2B456CB-FAE2-4770-AF83-4A521FC477A2}"/>
              </a:ext>
            </a:extLst>
          </p:cNvPr>
          <p:cNvSpPr/>
          <p:nvPr/>
        </p:nvSpPr>
        <p:spPr>
          <a:xfrm>
            <a:off x="5151193" y="3696609"/>
            <a:ext cx="250032" cy="2500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72E3F926-88E7-4977-B44C-805C1739E76A}"/>
              </a:ext>
            </a:extLst>
          </p:cNvPr>
          <p:cNvSpPr/>
          <p:nvPr/>
        </p:nvSpPr>
        <p:spPr>
          <a:xfrm>
            <a:off x="3944930" y="2477064"/>
            <a:ext cx="1260978" cy="1261121"/>
          </a:xfrm>
          <a:custGeom>
            <a:avLst/>
            <a:gdLst>
              <a:gd name="connsiteX0" fmla="*/ 0 w 1513173"/>
              <a:gd name="connsiteY0" fmla="*/ 756673 h 1513345"/>
              <a:gd name="connsiteX1" fmla="*/ 756587 w 1513173"/>
              <a:gd name="connsiteY1" fmla="*/ 0 h 1513345"/>
              <a:gd name="connsiteX2" fmla="*/ 1513174 w 1513173"/>
              <a:gd name="connsiteY2" fmla="*/ 756673 h 1513345"/>
              <a:gd name="connsiteX3" fmla="*/ 756587 w 1513173"/>
              <a:gd name="connsiteY3" fmla="*/ 1513346 h 1513345"/>
              <a:gd name="connsiteX4" fmla="*/ 0 w 1513173"/>
              <a:gd name="connsiteY4" fmla="*/ 756673 h 1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73" h="1513345">
                <a:moveTo>
                  <a:pt x="0" y="756673"/>
                </a:moveTo>
                <a:cubicBezTo>
                  <a:pt x="0" y="338774"/>
                  <a:pt x="338736" y="0"/>
                  <a:pt x="756587" y="0"/>
                </a:cubicBezTo>
                <a:cubicBezTo>
                  <a:pt x="1174438" y="0"/>
                  <a:pt x="1513174" y="338774"/>
                  <a:pt x="1513174" y="756673"/>
                </a:cubicBezTo>
                <a:cubicBezTo>
                  <a:pt x="1513174" y="1174572"/>
                  <a:pt x="1174438" y="1513346"/>
                  <a:pt x="756587" y="1513346"/>
                </a:cubicBezTo>
                <a:cubicBezTo>
                  <a:pt x="338736" y="1513346"/>
                  <a:pt x="0" y="1174572"/>
                  <a:pt x="0" y="756673"/>
                </a:cubicBezTo>
                <a:close/>
              </a:path>
            </a:pathLst>
          </a:custGeom>
          <a:solidFill>
            <a:srgbClr val="FF4C4C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241" tIns="213262" rIns="213241" bIns="213262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Clientes existentes</a:t>
            </a: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6759BB0C-82C4-4350-994D-ED7FEE573D10}"/>
              </a:ext>
            </a:extLst>
          </p:cNvPr>
          <p:cNvSpPr/>
          <p:nvPr/>
        </p:nvSpPr>
        <p:spPr>
          <a:xfrm>
            <a:off x="7008926" y="2619847"/>
            <a:ext cx="344828" cy="345353"/>
          </a:xfrm>
          <a:prstGeom prst="ellipse">
            <a:avLst/>
          </a:prstGeom>
          <a:solidFill>
            <a:srgbClr val="A86ED4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24">
            <a:extLst>
              <a:ext uri="{FF2B5EF4-FFF2-40B4-BE49-F238E27FC236}">
                <a16:creationId xmlns:a16="http://schemas.microsoft.com/office/drawing/2014/main" id="{49A87A73-5A92-45FD-862B-B1D97E737EDE}"/>
              </a:ext>
            </a:extLst>
          </p:cNvPr>
          <p:cNvSpPr/>
          <p:nvPr/>
        </p:nvSpPr>
        <p:spPr>
          <a:xfrm>
            <a:off x="4076603" y="3967163"/>
            <a:ext cx="623490" cy="623631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25">
            <a:extLst>
              <a:ext uri="{FF2B5EF4-FFF2-40B4-BE49-F238E27FC236}">
                <a16:creationId xmlns:a16="http://schemas.microsoft.com/office/drawing/2014/main" id="{47CC9A62-990A-4DB4-9C9E-4DB02419B38B}"/>
              </a:ext>
            </a:extLst>
          </p:cNvPr>
          <p:cNvSpPr/>
          <p:nvPr/>
        </p:nvSpPr>
        <p:spPr>
          <a:xfrm>
            <a:off x="8519446" y="3967163"/>
            <a:ext cx="1199787" cy="1199923"/>
          </a:xfrm>
          <a:custGeom>
            <a:avLst/>
            <a:gdLst>
              <a:gd name="connsiteX0" fmla="*/ 0 w 1513173"/>
              <a:gd name="connsiteY0" fmla="*/ 756673 h 1513345"/>
              <a:gd name="connsiteX1" fmla="*/ 756587 w 1513173"/>
              <a:gd name="connsiteY1" fmla="*/ 0 h 1513345"/>
              <a:gd name="connsiteX2" fmla="*/ 1513174 w 1513173"/>
              <a:gd name="connsiteY2" fmla="*/ 756673 h 1513345"/>
              <a:gd name="connsiteX3" fmla="*/ 756587 w 1513173"/>
              <a:gd name="connsiteY3" fmla="*/ 1513346 h 1513345"/>
              <a:gd name="connsiteX4" fmla="*/ 0 w 1513173"/>
              <a:gd name="connsiteY4" fmla="*/ 756673 h 1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73" h="1513345">
                <a:moveTo>
                  <a:pt x="0" y="756673"/>
                </a:moveTo>
                <a:cubicBezTo>
                  <a:pt x="0" y="338774"/>
                  <a:pt x="338736" y="0"/>
                  <a:pt x="756587" y="0"/>
                </a:cubicBezTo>
                <a:cubicBezTo>
                  <a:pt x="1174438" y="0"/>
                  <a:pt x="1513174" y="338774"/>
                  <a:pt x="1513174" y="756673"/>
                </a:cubicBezTo>
                <a:cubicBezTo>
                  <a:pt x="1513174" y="1174572"/>
                  <a:pt x="1174438" y="1513346"/>
                  <a:pt x="756587" y="1513346"/>
                </a:cubicBezTo>
                <a:cubicBezTo>
                  <a:pt x="338736" y="1513346"/>
                  <a:pt x="0" y="1174572"/>
                  <a:pt x="0" y="756673"/>
                </a:cubicBezTo>
                <a:close/>
              </a:path>
            </a:pathLst>
          </a:custGeom>
          <a:solidFill>
            <a:srgbClr val="6CB0DD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241" tIns="213262" rIns="213241" bIns="213262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Industria</a:t>
            </a:r>
          </a:p>
        </p:txBody>
      </p:sp>
      <p:sp>
        <p:nvSpPr>
          <p:cNvPr id="15" name="Oval 26">
            <a:extLst>
              <a:ext uri="{FF2B5EF4-FFF2-40B4-BE49-F238E27FC236}">
                <a16:creationId xmlns:a16="http://schemas.microsoft.com/office/drawing/2014/main" id="{6286E2BA-2C5C-454B-AC15-42A44BB013DD}"/>
              </a:ext>
            </a:extLst>
          </p:cNvPr>
          <p:cNvSpPr/>
          <p:nvPr/>
        </p:nvSpPr>
        <p:spPr>
          <a:xfrm>
            <a:off x="7835263" y="2271633"/>
            <a:ext cx="344828" cy="34535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C06D4AC8-89C7-462B-80DB-41641172D22C}"/>
              </a:ext>
            </a:extLst>
          </p:cNvPr>
          <p:cNvSpPr/>
          <p:nvPr/>
        </p:nvSpPr>
        <p:spPr>
          <a:xfrm>
            <a:off x="3686894" y="4798834"/>
            <a:ext cx="250032" cy="250007"/>
          </a:xfrm>
          <a:prstGeom prst="ellipse">
            <a:avLst/>
          </a:prstGeom>
          <a:solidFill>
            <a:srgbClr val="FF4C4C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F21AFD6D-1036-4ED5-91D2-6A0369B20227}"/>
              </a:ext>
            </a:extLst>
          </p:cNvPr>
          <p:cNvSpPr/>
          <p:nvPr/>
        </p:nvSpPr>
        <p:spPr>
          <a:xfrm>
            <a:off x="6318012" y="4493748"/>
            <a:ext cx="250032" cy="250007"/>
          </a:xfrm>
          <a:prstGeom prst="ellipse">
            <a:avLst/>
          </a:prstGeom>
          <a:solidFill>
            <a:srgbClr val="A86ED4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30">
            <a:extLst>
              <a:ext uri="{FF2B5EF4-FFF2-40B4-BE49-F238E27FC236}">
                <a16:creationId xmlns:a16="http://schemas.microsoft.com/office/drawing/2014/main" id="{CC917884-6297-44B1-8CC8-F42014A6AC60}"/>
              </a:ext>
            </a:extLst>
          </p:cNvPr>
          <p:cNvSpPr/>
          <p:nvPr/>
        </p:nvSpPr>
        <p:spPr>
          <a:xfrm>
            <a:off x="9130921" y="3308034"/>
            <a:ext cx="250032" cy="250007"/>
          </a:xfrm>
          <a:prstGeom prst="ellipse">
            <a:avLst/>
          </a:prstGeom>
          <a:solidFill>
            <a:srgbClr val="6CB0DD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: Shape 31">
            <a:extLst>
              <a:ext uri="{FF2B5EF4-FFF2-40B4-BE49-F238E27FC236}">
                <a16:creationId xmlns:a16="http://schemas.microsoft.com/office/drawing/2014/main" id="{6754946A-E5FE-4447-B755-7B78F804D76B}"/>
              </a:ext>
            </a:extLst>
          </p:cNvPr>
          <p:cNvSpPr/>
          <p:nvPr/>
        </p:nvSpPr>
        <p:spPr>
          <a:xfrm>
            <a:off x="3866003" y="4974594"/>
            <a:ext cx="1353480" cy="1353633"/>
          </a:xfrm>
          <a:custGeom>
            <a:avLst/>
            <a:gdLst>
              <a:gd name="connsiteX0" fmla="*/ 0 w 1513173"/>
              <a:gd name="connsiteY0" fmla="*/ 756673 h 1513345"/>
              <a:gd name="connsiteX1" fmla="*/ 756587 w 1513173"/>
              <a:gd name="connsiteY1" fmla="*/ 0 h 1513345"/>
              <a:gd name="connsiteX2" fmla="*/ 1513174 w 1513173"/>
              <a:gd name="connsiteY2" fmla="*/ 756673 h 1513345"/>
              <a:gd name="connsiteX3" fmla="*/ 756587 w 1513173"/>
              <a:gd name="connsiteY3" fmla="*/ 1513346 h 1513345"/>
              <a:gd name="connsiteX4" fmla="*/ 0 w 1513173"/>
              <a:gd name="connsiteY4" fmla="*/ 756673 h 1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73" h="1513345">
                <a:moveTo>
                  <a:pt x="0" y="756673"/>
                </a:moveTo>
                <a:cubicBezTo>
                  <a:pt x="0" y="338774"/>
                  <a:pt x="338736" y="0"/>
                  <a:pt x="756587" y="0"/>
                </a:cubicBezTo>
                <a:cubicBezTo>
                  <a:pt x="1174438" y="0"/>
                  <a:pt x="1513174" y="338774"/>
                  <a:pt x="1513174" y="756673"/>
                </a:cubicBezTo>
                <a:cubicBezTo>
                  <a:pt x="1513174" y="1174572"/>
                  <a:pt x="1174438" y="1513346"/>
                  <a:pt x="756587" y="1513346"/>
                </a:cubicBezTo>
                <a:cubicBezTo>
                  <a:pt x="338736" y="1513346"/>
                  <a:pt x="0" y="1174572"/>
                  <a:pt x="0" y="756673"/>
                </a:cubicBezTo>
                <a:close/>
              </a:path>
            </a:pathLst>
          </a:cu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241" tIns="213262" rIns="213241" bIns="213262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Tipo de comprador</a:t>
            </a:r>
          </a:p>
        </p:txBody>
      </p:sp>
      <p:sp>
        <p:nvSpPr>
          <p:cNvPr id="21" name="Oval 32">
            <a:extLst>
              <a:ext uri="{FF2B5EF4-FFF2-40B4-BE49-F238E27FC236}">
                <a16:creationId xmlns:a16="http://schemas.microsoft.com/office/drawing/2014/main" id="{9335C91D-545B-48FC-8175-51A5AFAE12AC}"/>
              </a:ext>
            </a:extLst>
          </p:cNvPr>
          <p:cNvSpPr/>
          <p:nvPr/>
        </p:nvSpPr>
        <p:spPr>
          <a:xfrm>
            <a:off x="7631906" y="5848941"/>
            <a:ext cx="250032" cy="250007"/>
          </a:xfrm>
          <a:prstGeom prst="ellipse">
            <a:avLst/>
          </a:prstGeom>
          <a:solidFill>
            <a:srgbClr val="EA734C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: Shape 33">
            <a:extLst>
              <a:ext uri="{FF2B5EF4-FFF2-40B4-BE49-F238E27FC236}">
                <a16:creationId xmlns:a16="http://schemas.microsoft.com/office/drawing/2014/main" id="{90EB7E62-FB5A-465B-8573-4A76512F106B}"/>
              </a:ext>
            </a:extLst>
          </p:cNvPr>
          <p:cNvSpPr/>
          <p:nvPr/>
        </p:nvSpPr>
        <p:spPr>
          <a:xfrm>
            <a:off x="6681244" y="1034539"/>
            <a:ext cx="1260978" cy="1261121"/>
          </a:xfrm>
          <a:custGeom>
            <a:avLst/>
            <a:gdLst>
              <a:gd name="connsiteX0" fmla="*/ 0 w 1513173"/>
              <a:gd name="connsiteY0" fmla="*/ 756673 h 1513345"/>
              <a:gd name="connsiteX1" fmla="*/ 756587 w 1513173"/>
              <a:gd name="connsiteY1" fmla="*/ 0 h 1513345"/>
              <a:gd name="connsiteX2" fmla="*/ 1513174 w 1513173"/>
              <a:gd name="connsiteY2" fmla="*/ 756673 h 1513345"/>
              <a:gd name="connsiteX3" fmla="*/ 756587 w 1513173"/>
              <a:gd name="connsiteY3" fmla="*/ 1513346 h 1513345"/>
              <a:gd name="connsiteX4" fmla="*/ 0 w 1513173"/>
              <a:gd name="connsiteY4" fmla="*/ 756673 h 1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73" h="1513345">
                <a:moveTo>
                  <a:pt x="0" y="756673"/>
                </a:moveTo>
                <a:cubicBezTo>
                  <a:pt x="0" y="338774"/>
                  <a:pt x="338736" y="0"/>
                  <a:pt x="756587" y="0"/>
                </a:cubicBezTo>
                <a:cubicBezTo>
                  <a:pt x="1174438" y="0"/>
                  <a:pt x="1513174" y="338774"/>
                  <a:pt x="1513174" y="756673"/>
                </a:cubicBezTo>
                <a:cubicBezTo>
                  <a:pt x="1513174" y="1174572"/>
                  <a:pt x="1174438" y="1513346"/>
                  <a:pt x="756587" y="1513346"/>
                </a:cubicBezTo>
                <a:cubicBezTo>
                  <a:pt x="338736" y="1513346"/>
                  <a:pt x="0" y="1174572"/>
                  <a:pt x="0" y="756673"/>
                </a:cubicBezTo>
                <a:close/>
              </a:path>
            </a:pathLst>
          </a:custGeom>
          <a:solidFill>
            <a:srgbClr val="A86ED4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241" tIns="213262" rIns="213241" bIns="213262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Tamaño o tipo de negocio</a:t>
            </a:r>
          </a:p>
        </p:txBody>
      </p:sp>
      <p:sp>
        <p:nvSpPr>
          <p:cNvPr id="23" name="Oval 34">
            <a:extLst>
              <a:ext uri="{FF2B5EF4-FFF2-40B4-BE49-F238E27FC236}">
                <a16:creationId xmlns:a16="http://schemas.microsoft.com/office/drawing/2014/main" id="{295EAF7E-3716-4068-AD04-206C3AFB739E}"/>
              </a:ext>
            </a:extLst>
          </p:cNvPr>
          <p:cNvSpPr/>
          <p:nvPr/>
        </p:nvSpPr>
        <p:spPr>
          <a:xfrm>
            <a:off x="4651075" y="2125456"/>
            <a:ext cx="250032" cy="2500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Oval 35">
            <a:extLst>
              <a:ext uri="{FF2B5EF4-FFF2-40B4-BE49-F238E27FC236}">
                <a16:creationId xmlns:a16="http://schemas.microsoft.com/office/drawing/2014/main" id="{70F51235-8F81-465E-9BA6-E071A0679B6A}"/>
              </a:ext>
            </a:extLst>
          </p:cNvPr>
          <p:cNvSpPr/>
          <p:nvPr/>
        </p:nvSpPr>
        <p:spPr>
          <a:xfrm>
            <a:off x="8057695" y="1233986"/>
            <a:ext cx="250032" cy="250007"/>
          </a:xfrm>
          <a:prstGeom prst="ellipse">
            <a:avLst/>
          </a:prstGeom>
          <a:solidFill>
            <a:srgbClr val="EA734C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: Shape 37">
            <a:extLst>
              <a:ext uri="{FF2B5EF4-FFF2-40B4-BE49-F238E27FC236}">
                <a16:creationId xmlns:a16="http://schemas.microsoft.com/office/drawing/2014/main" id="{45664806-B8BC-46B2-B5AE-989B60F649A2}"/>
              </a:ext>
            </a:extLst>
          </p:cNvPr>
          <p:cNvSpPr/>
          <p:nvPr/>
        </p:nvSpPr>
        <p:spPr>
          <a:xfrm>
            <a:off x="3091805" y="1215942"/>
            <a:ext cx="1260978" cy="1261121"/>
          </a:xfrm>
          <a:custGeom>
            <a:avLst/>
            <a:gdLst>
              <a:gd name="connsiteX0" fmla="*/ 0 w 1513173"/>
              <a:gd name="connsiteY0" fmla="*/ 756673 h 1513345"/>
              <a:gd name="connsiteX1" fmla="*/ 756587 w 1513173"/>
              <a:gd name="connsiteY1" fmla="*/ 0 h 1513345"/>
              <a:gd name="connsiteX2" fmla="*/ 1513174 w 1513173"/>
              <a:gd name="connsiteY2" fmla="*/ 756673 h 1513345"/>
              <a:gd name="connsiteX3" fmla="*/ 756587 w 1513173"/>
              <a:gd name="connsiteY3" fmla="*/ 1513346 h 1513345"/>
              <a:gd name="connsiteX4" fmla="*/ 0 w 1513173"/>
              <a:gd name="connsiteY4" fmla="*/ 756673 h 1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73" h="1513345">
                <a:moveTo>
                  <a:pt x="0" y="756673"/>
                </a:moveTo>
                <a:cubicBezTo>
                  <a:pt x="0" y="338774"/>
                  <a:pt x="338736" y="0"/>
                  <a:pt x="756587" y="0"/>
                </a:cubicBezTo>
                <a:cubicBezTo>
                  <a:pt x="1174438" y="0"/>
                  <a:pt x="1513174" y="338774"/>
                  <a:pt x="1513174" y="756673"/>
                </a:cubicBezTo>
                <a:cubicBezTo>
                  <a:pt x="1513174" y="1174572"/>
                  <a:pt x="1174438" y="1513346"/>
                  <a:pt x="756587" y="1513346"/>
                </a:cubicBezTo>
                <a:cubicBezTo>
                  <a:pt x="338736" y="1513346"/>
                  <a:pt x="0" y="1174572"/>
                  <a:pt x="0" y="756673"/>
                </a:cubicBezTo>
                <a:close/>
              </a:path>
            </a:pathLst>
          </a:custGeom>
          <a:solidFill>
            <a:srgbClr val="EA734C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241" tIns="213262" rIns="213241" bIns="213262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Tipo de problema</a:t>
            </a:r>
            <a:endParaRPr lang="en-US" sz="1400" kern="1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6" name="Freeform: Shape 38">
            <a:extLst>
              <a:ext uri="{FF2B5EF4-FFF2-40B4-BE49-F238E27FC236}">
                <a16:creationId xmlns:a16="http://schemas.microsoft.com/office/drawing/2014/main" id="{633B1C28-F944-4D00-8E60-7156DFA67AE9}"/>
              </a:ext>
            </a:extLst>
          </p:cNvPr>
          <p:cNvSpPr/>
          <p:nvPr/>
        </p:nvSpPr>
        <p:spPr>
          <a:xfrm>
            <a:off x="6949774" y="3628572"/>
            <a:ext cx="1260978" cy="1312786"/>
          </a:xfrm>
          <a:custGeom>
            <a:avLst/>
            <a:gdLst>
              <a:gd name="connsiteX0" fmla="*/ 0 w 1513173"/>
              <a:gd name="connsiteY0" fmla="*/ 756673 h 1513345"/>
              <a:gd name="connsiteX1" fmla="*/ 756587 w 1513173"/>
              <a:gd name="connsiteY1" fmla="*/ 0 h 1513345"/>
              <a:gd name="connsiteX2" fmla="*/ 1513174 w 1513173"/>
              <a:gd name="connsiteY2" fmla="*/ 756673 h 1513345"/>
              <a:gd name="connsiteX3" fmla="*/ 756587 w 1513173"/>
              <a:gd name="connsiteY3" fmla="*/ 1513346 h 1513345"/>
              <a:gd name="connsiteX4" fmla="*/ 0 w 1513173"/>
              <a:gd name="connsiteY4" fmla="*/ 756673 h 1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73" h="1513345">
                <a:moveTo>
                  <a:pt x="0" y="756673"/>
                </a:moveTo>
                <a:cubicBezTo>
                  <a:pt x="0" y="338774"/>
                  <a:pt x="338736" y="0"/>
                  <a:pt x="756587" y="0"/>
                </a:cubicBezTo>
                <a:cubicBezTo>
                  <a:pt x="1174438" y="0"/>
                  <a:pt x="1513174" y="338774"/>
                  <a:pt x="1513174" y="756673"/>
                </a:cubicBezTo>
                <a:cubicBezTo>
                  <a:pt x="1513174" y="1174572"/>
                  <a:pt x="1174438" y="1513346"/>
                  <a:pt x="756587" y="1513346"/>
                </a:cubicBezTo>
                <a:cubicBezTo>
                  <a:pt x="338736" y="1513346"/>
                  <a:pt x="0" y="1174572"/>
                  <a:pt x="0" y="756673"/>
                </a:cubicBezTo>
                <a:close/>
              </a:path>
            </a:pathLst>
          </a:custGeom>
          <a:solidFill>
            <a:srgbClr val="EA734C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241" tIns="213262" rIns="213241" bIns="213262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Grupo de afinidad</a:t>
            </a:r>
          </a:p>
        </p:txBody>
      </p:sp>
      <p:sp>
        <p:nvSpPr>
          <p:cNvPr id="27" name="Freeform: Shape 39">
            <a:extLst>
              <a:ext uri="{FF2B5EF4-FFF2-40B4-BE49-F238E27FC236}">
                <a16:creationId xmlns:a16="http://schemas.microsoft.com/office/drawing/2014/main" id="{9E412F29-5696-46FE-9579-5AC47E7F50CC}"/>
              </a:ext>
            </a:extLst>
          </p:cNvPr>
          <p:cNvSpPr/>
          <p:nvPr/>
        </p:nvSpPr>
        <p:spPr>
          <a:xfrm>
            <a:off x="1983116" y="3535088"/>
            <a:ext cx="1531579" cy="1531753"/>
          </a:xfrm>
          <a:custGeom>
            <a:avLst/>
            <a:gdLst>
              <a:gd name="connsiteX0" fmla="*/ 0 w 1513173"/>
              <a:gd name="connsiteY0" fmla="*/ 756673 h 1513345"/>
              <a:gd name="connsiteX1" fmla="*/ 756587 w 1513173"/>
              <a:gd name="connsiteY1" fmla="*/ 0 h 1513345"/>
              <a:gd name="connsiteX2" fmla="*/ 1513174 w 1513173"/>
              <a:gd name="connsiteY2" fmla="*/ 756673 h 1513345"/>
              <a:gd name="connsiteX3" fmla="*/ 756587 w 1513173"/>
              <a:gd name="connsiteY3" fmla="*/ 1513346 h 1513345"/>
              <a:gd name="connsiteX4" fmla="*/ 0 w 1513173"/>
              <a:gd name="connsiteY4" fmla="*/ 756673 h 1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73" h="1513345">
                <a:moveTo>
                  <a:pt x="0" y="756673"/>
                </a:moveTo>
                <a:cubicBezTo>
                  <a:pt x="0" y="338774"/>
                  <a:pt x="338736" y="0"/>
                  <a:pt x="756587" y="0"/>
                </a:cubicBezTo>
                <a:cubicBezTo>
                  <a:pt x="1174438" y="0"/>
                  <a:pt x="1513174" y="338774"/>
                  <a:pt x="1513174" y="756673"/>
                </a:cubicBezTo>
                <a:cubicBezTo>
                  <a:pt x="1513174" y="1174572"/>
                  <a:pt x="1174438" y="1513346"/>
                  <a:pt x="756587" y="1513346"/>
                </a:cubicBezTo>
                <a:cubicBezTo>
                  <a:pt x="338736" y="1513346"/>
                  <a:pt x="0" y="1174572"/>
                  <a:pt x="0" y="756673"/>
                </a:cubicBezTo>
                <a:close/>
              </a:path>
            </a:pathLst>
          </a:custGeom>
          <a:solidFill>
            <a:srgbClr val="6CB0DD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241" tIns="213262" rIns="213241" bIns="213262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Geografía</a:t>
            </a:r>
          </a:p>
        </p:txBody>
      </p:sp>
      <p:sp>
        <p:nvSpPr>
          <p:cNvPr id="28" name="Freeform: Shape 40">
            <a:extLst>
              <a:ext uri="{FF2B5EF4-FFF2-40B4-BE49-F238E27FC236}">
                <a16:creationId xmlns:a16="http://schemas.microsoft.com/office/drawing/2014/main" id="{E7D1FD2E-BCE1-4695-A2EA-2382B97DFBB2}"/>
              </a:ext>
            </a:extLst>
          </p:cNvPr>
          <p:cNvSpPr/>
          <p:nvPr/>
        </p:nvSpPr>
        <p:spPr>
          <a:xfrm>
            <a:off x="5848535" y="4829694"/>
            <a:ext cx="1389796" cy="1418238"/>
          </a:xfrm>
          <a:custGeom>
            <a:avLst/>
            <a:gdLst>
              <a:gd name="connsiteX0" fmla="*/ 0 w 1513173"/>
              <a:gd name="connsiteY0" fmla="*/ 756673 h 1513345"/>
              <a:gd name="connsiteX1" fmla="*/ 756587 w 1513173"/>
              <a:gd name="connsiteY1" fmla="*/ 0 h 1513345"/>
              <a:gd name="connsiteX2" fmla="*/ 1513174 w 1513173"/>
              <a:gd name="connsiteY2" fmla="*/ 756673 h 1513345"/>
              <a:gd name="connsiteX3" fmla="*/ 756587 w 1513173"/>
              <a:gd name="connsiteY3" fmla="*/ 1513346 h 1513345"/>
              <a:gd name="connsiteX4" fmla="*/ 0 w 1513173"/>
              <a:gd name="connsiteY4" fmla="*/ 756673 h 1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73" h="1513345">
                <a:moveTo>
                  <a:pt x="0" y="756673"/>
                </a:moveTo>
                <a:cubicBezTo>
                  <a:pt x="0" y="338774"/>
                  <a:pt x="338736" y="0"/>
                  <a:pt x="756587" y="0"/>
                </a:cubicBezTo>
                <a:cubicBezTo>
                  <a:pt x="1174438" y="0"/>
                  <a:pt x="1513174" y="338774"/>
                  <a:pt x="1513174" y="756673"/>
                </a:cubicBezTo>
                <a:cubicBezTo>
                  <a:pt x="1513174" y="1174572"/>
                  <a:pt x="1174438" y="1513346"/>
                  <a:pt x="756587" y="1513346"/>
                </a:cubicBezTo>
                <a:cubicBezTo>
                  <a:pt x="338736" y="1513346"/>
                  <a:pt x="0" y="1174572"/>
                  <a:pt x="0" y="756673"/>
                </a:cubicBezTo>
                <a:close/>
              </a:path>
            </a:pathLst>
          </a:custGeom>
          <a:solidFill>
            <a:srgbClr val="A86ED4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241" tIns="213262" rIns="213241" bIns="213262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Estado del negocio</a:t>
            </a:r>
          </a:p>
        </p:txBody>
      </p:sp>
      <p:sp>
        <p:nvSpPr>
          <p:cNvPr id="29" name="Oval 41">
            <a:extLst>
              <a:ext uri="{FF2B5EF4-FFF2-40B4-BE49-F238E27FC236}">
                <a16:creationId xmlns:a16="http://schemas.microsoft.com/office/drawing/2014/main" id="{F252E776-8A22-4488-A59B-65650ACB46EA}"/>
              </a:ext>
            </a:extLst>
          </p:cNvPr>
          <p:cNvSpPr/>
          <p:nvPr/>
        </p:nvSpPr>
        <p:spPr>
          <a:xfrm>
            <a:off x="3051899" y="3197837"/>
            <a:ext cx="250032" cy="250007"/>
          </a:xfrm>
          <a:prstGeom prst="ellipse">
            <a:avLst/>
          </a:prstGeom>
          <a:solidFill>
            <a:srgbClr val="6CB0DD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Oval 42">
            <a:extLst>
              <a:ext uri="{FF2B5EF4-FFF2-40B4-BE49-F238E27FC236}">
                <a16:creationId xmlns:a16="http://schemas.microsoft.com/office/drawing/2014/main" id="{B62A07C3-4732-4D3F-8BF0-AA8CDF5B654C}"/>
              </a:ext>
            </a:extLst>
          </p:cNvPr>
          <p:cNvSpPr/>
          <p:nvPr/>
        </p:nvSpPr>
        <p:spPr>
          <a:xfrm>
            <a:off x="3316668" y="2582791"/>
            <a:ext cx="344828" cy="345353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Oval 43">
            <a:extLst>
              <a:ext uri="{FF2B5EF4-FFF2-40B4-BE49-F238E27FC236}">
                <a16:creationId xmlns:a16="http://schemas.microsoft.com/office/drawing/2014/main" id="{5284AE81-45C4-4EB1-A51A-6F04FCD94C91}"/>
              </a:ext>
            </a:extLst>
          </p:cNvPr>
          <p:cNvSpPr/>
          <p:nvPr/>
        </p:nvSpPr>
        <p:spPr>
          <a:xfrm>
            <a:off x="2613650" y="2021800"/>
            <a:ext cx="250032" cy="2500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Oval 44">
            <a:extLst>
              <a:ext uri="{FF2B5EF4-FFF2-40B4-BE49-F238E27FC236}">
                <a16:creationId xmlns:a16="http://schemas.microsoft.com/office/drawing/2014/main" id="{5C0DA87E-0446-47C0-90DD-03B370F17CF9}"/>
              </a:ext>
            </a:extLst>
          </p:cNvPr>
          <p:cNvSpPr/>
          <p:nvPr/>
        </p:nvSpPr>
        <p:spPr>
          <a:xfrm>
            <a:off x="2374477" y="2792792"/>
            <a:ext cx="250032" cy="250007"/>
          </a:xfrm>
          <a:prstGeom prst="ellipse">
            <a:avLst/>
          </a:prstGeom>
          <a:solidFill>
            <a:srgbClr val="FF4C4C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Oval 45">
            <a:extLst>
              <a:ext uri="{FF2B5EF4-FFF2-40B4-BE49-F238E27FC236}">
                <a16:creationId xmlns:a16="http://schemas.microsoft.com/office/drawing/2014/main" id="{0CCB6A94-D99E-4E1F-B648-356C9ECF4D60}"/>
              </a:ext>
            </a:extLst>
          </p:cNvPr>
          <p:cNvSpPr/>
          <p:nvPr/>
        </p:nvSpPr>
        <p:spPr>
          <a:xfrm>
            <a:off x="7819143" y="5081159"/>
            <a:ext cx="250032" cy="250007"/>
          </a:xfrm>
          <a:prstGeom prst="ellipse">
            <a:avLst/>
          </a:prstGeom>
          <a:solidFill>
            <a:srgbClr val="FF4C4C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eform: Shape 36">
            <a:extLst>
              <a:ext uri="{FF2B5EF4-FFF2-40B4-BE49-F238E27FC236}">
                <a16:creationId xmlns:a16="http://schemas.microsoft.com/office/drawing/2014/main" id="{A00EAC71-E481-4BD9-930C-57ECB5ACD8F2}"/>
              </a:ext>
            </a:extLst>
          </p:cNvPr>
          <p:cNvSpPr/>
          <p:nvPr/>
        </p:nvSpPr>
        <p:spPr>
          <a:xfrm>
            <a:off x="4912743" y="943429"/>
            <a:ext cx="1261972" cy="1279251"/>
          </a:xfrm>
          <a:custGeom>
            <a:avLst/>
            <a:gdLst>
              <a:gd name="connsiteX0" fmla="*/ 0 w 1513173"/>
              <a:gd name="connsiteY0" fmla="*/ 756673 h 1513345"/>
              <a:gd name="connsiteX1" fmla="*/ 756587 w 1513173"/>
              <a:gd name="connsiteY1" fmla="*/ 0 h 1513345"/>
              <a:gd name="connsiteX2" fmla="*/ 1513174 w 1513173"/>
              <a:gd name="connsiteY2" fmla="*/ 756673 h 1513345"/>
              <a:gd name="connsiteX3" fmla="*/ 756587 w 1513173"/>
              <a:gd name="connsiteY3" fmla="*/ 1513346 h 1513345"/>
              <a:gd name="connsiteX4" fmla="*/ 0 w 1513173"/>
              <a:gd name="connsiteY4" fmla="*/ 756673 h 1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73" h="1513345">
                <a:moveTo>
                  <a:pt x="0" y="756673"/>
                </a:moveTo>
                <a:cubicBezTo>
                  <a:pt x="0" y="338774"/>
                  <a:pt x="338736" y="0"/>
                  <a:pt x="756587" y="0"/>
                </a:cubicBezTo>
                <a:cubicBezTo>
                  <a:pt x="1174438" y="0"/>
                  <a:pt x="1513174" y="338774"/>
                  <a:pt x="1513174" y="756673"/>
                </a:cubicBezTo>
                <a:cubicBezTo>
                  <a:pt x="1513174" y="1174572"/>
                  <a:pt x="1174438" y="1513346"/>
                  <a:pt x="756587" y="1513346"/>
                </a:cubicBezTo>
                <a:cubicBezTo>
                  <a:pt x="338736" y="1513346"/>
                  <a:pt x="0" y="1174572"/>
                  <a:pt x="0" y="756673"/>
                </a:cubicBezTo>
                <a:close/>
              </a:path>
            </a:pathLst>
          </a:cu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241" tIns="213262" rIns="213241" bIns="213262" numCol="1" spcCol="1270" anchor="ctr" anchorCtr="0">
            <a:noAutofit/>
          </a:bodyPr>
          <a:lstStyle>
            <a:defPPr>
              <a:defRPr lang="en-US"/>
            </a:defPPr>
            <a:lvl1pPr marL="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33336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Situación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0A4B788-D862-44E4-B073-DEE1E017CAE6}"/>
              </a:ext>
            </a:extLst>
          </p:cNvPr>
          <p:cNvSpPr txBox="1">
            <a:spLocks/>
          </p:cNvSpPr>
          <p:nvPr/>
        </p:nvSpPr>
        <p:spPr>
          <a:xfrm>
            <a:off x="280130" y="317500"/>
            <a:ext cx="10911016" cy="596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3809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380985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Mercado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 Target</a:t>
            </a:r>
            <a:endParaRPr lang="en-US" sz="4000" i="1" dirty="0">
              <a:solidFill>
                <a:schemeClr val="tx1">
                  <a:lumMod val="75000"/>
                  <a:lumOff val="25000"/>
                </a:schemeClr>
              </a:solidFill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FC2384A-8801-418A-9440-96975E678593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20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>
            <a:extLst>
              <a:ext uri="{FF2B5EF4-FFF2-40B4-BE49-F238E27FC236}">
                <a16:creationId xmlns:a16="http://schemas.microsoft.com/office/drawing/2014/main" id="{2DA3560E-7F4C-4536-925B-351F31B73F98}"/>
              </a:ext>
            </a:extLst>
          </p:cNvPr>
          <p:cNvGrpSpPr/>
          <p:nvPr/>
        </p:nvGrpSpPr>
        <p:grpSpPr>
          <a:xfrm>
            <a:off x="5517273" y="6162675"/>
            <a:ext cx="1144128" cy="306486"/>
            <a:chOff x="5436153" y="484090"/>
            <a:chExt cx="1144128" cy="306486"/>
          </a:xfrm>
        </p:grpSpPr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BEB911DC-BF2E-4DEC-9304-C732092E6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7BDB90AC-E365-4B3C-9F45-C2C5E2754931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A795679F-626C-4D2A-A318-B630F08C03C9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4BBD7775-83D7-4284-BDBD-372A25984FB0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82BD67F4-5B19-49CB-9C46-C0D13EE77860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4A206FF7-8AEA-4F8A-B974-CCEBD393A0D9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0CBCE704-054E-4B22-949C-D26E930D2C17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A073969-BE9A-43B6-BC08-9050AE7ECDDD}"/>
              </a:ext>
            </a:extLst>
          </p:cNvPr>
          <p:cNvGrpSpPr/>
          <p:nvPr/>
        </p:nvGrpSpPr>
        <p:grpSpPr>
          <a:xfrm>
            <a:off x="5517273" y="409575"/>
            <a:ext cx="1144128" cy="306486"/>
            <a:chOff x="5436153" y="484090"/>
            <a:chExt cx="1144128" cy="306486"/>
          </a:xfrm>
        </p:grpSpPr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A04C5E75-4987-423A-97BB-53A51752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BED67F30-EE86-438C-870A-B30BABAC1129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AC4178F3-AC72-43D2-8635-9FF24564AF34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83AC3F5B-EE7E-4460-B033-E887FA140A9D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3724CE0D-D9A7-4482-96C4-57BEC4A49C47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5B7B8055-F7EF-44B6-BCBE-D203C1D4B6E6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C963069E-75F5-4FCD-9994-389CEF497D48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2AEC0B0-DBAE-4B89-BF73-242F13D1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187" y="1441345"/>
            <a:ext cx="3150704" cy="920335"/>
          </a:xfrm>
        </p:spPr>
        <p:txBody>
          <a:bodyPr/>
          <a:lstStyle/>
          <a:p>
            <a:pPr algn="ctr"/>
            <a:r>
              <a:rPr lang="es-419" dirty="0">
                <a:solidFill>
                  <a:srgbClr val="FF4C4C"/>
                </a:solidFill>
                <a:latin typeface="Roboto Slab Medium" pitchFamily="2" charset="0"/>
                <a:ea typeface="Roboto Slab Medium" pitchFamily="2" charset="0"/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EA615-4F3A-4521-8924-CC06EA79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313" y="2439996"/>
            <a:ext cx="5457374" cy="2980142"/>
          </a:xfrm>
        </p:spPr>
        <p:txBody>
          <a:bodyPr>
            <a:normAutofit/>
          </a:bodyPr>
          <a:lstStyle/>
          <a:p>
            <a:pPr marL="284400" indent="-28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Entender las tendencias en BD para el mercado legal</a:t>
            </a:r>
          </a:p>
          <a:p>
            <a:pPr marL="284400" indent="-28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Conocer las mejores practicas para desarrollar relaciones comerciales.</a:t>
            </a:r>
          </a:p>
          <a:p>
            <a:pPr marL="284400" indent="-28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Crear una hoja de ruta de BD para poner en práctica lo aprendido.</a:t>
            </a:r>
          </a:p>
        </p:txBody>
      </p:sp>
    </p:spTree>
    <p:extLst>
      <p:ext uri="{BB962C8B-B14F-4D97-AF65-F5344CB8AC3E}">
        <p14:creationId xmlns:p14="http://schemas.microsoft.com/office/powerpoint/2010/main" val="23942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16CA-32F6-486E-815E-661917CF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879475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Ejercicio: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define tu mercado target</a:t>
            </a:r>
          </a:p>
        </p:txBody>
      </p:sp>
      <p:graphicFrame>
        <p:nvGraphicFramePr>
          <p:cNvPr id="35" name="Table 7">
            <a:extLst>
              <a:ext uri="{FF2B5EF4-FFF2-40B4-BE49-F238E27FC236}">
                <a16:creationId xmlns:a16="http://schemas.microsoft.com/office/drawing/2014/main" id="{3394CDE2-C03C-4B60-B773-EC3118453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44248"/>
              </p:ext>
            </p:extLst>
          </p:nvPr>
        </p:nvGraphicFramePr>
        <p:xfrm>
          <a:off x="838200" y="1605783"/>
          <a:ext cx="10515601" cy="424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695">
                  <a:extLst>
                    <a:ext uri="{9D8B030D-6E8A-4147-A177-3AD203B41FA5}">
                      <a16:colId xmlns:a16="http://schemas.microsoft.com/office/drawing/2014/main" val="1764711328"/>
                    </a:ext>
                  </a:extLst>
                </a:gridCol>
                <a:gridCol w="1850639">
                  <a:extLst>
                    <a:ext uri="{9D8B030D-6E8A-4147-A177-3AD203B41FA5}">
                      <a16:colId xmlns:a16="http://schemas.microsoft.com/office/drawing/2014/main" val="4215526157"/>
                    </a:ext>
                  </a:extLst>
                </a:gridCol>
                <a:gridCol w="3365926">
                  <a:extLst>
                    <a:ext uri="{9D8B030D-6E8A-4147-A177-3AD203B41FA5}">
                      <a16:colId xmlns:a16="http://schemas.microsoft.com/office/drawing/2014/main" val="3807392610"/>
                    </a:ext>
                  </a:extLst>
                </a:gridCol>
                <a:gridCol w="3323341">
                  <a:extLst>
                    <a:ext uri="{9D8B030D-6E8A-4147-A177-3AD203B41FA5}">
                      <a16:colId xmlns:a16="http://schemas.microsoft.com/office/drawing/2014/main" val="2735944965"/>
                    </a:ext>
                  </a:extLst>
                </a:gridCol>
              </a:tblGrid>
              <a:tr h="666243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Mercado target</a:t>
                      </a:r>
                    </a:p>
                  </a:txBody>
                  <a:tcPr marL="87722" marR="87722" marT="45710" marB="4571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Comprador Típico</a:t>
                      </a:r>
                    </a:p>
                  </a:txBody>
                  <a:tcPr marL="87722" marR="87722" marT="45710" marB="4571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9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Problemas / preocupaciones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9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Oportunidades / Metas</a:t>
                      </a:r>
                    </a:p>
                  </a:txBody>
                  <a:tcPr marL="87722" marR="87722" marT="45710" marB="4571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  <a:cs typeface="+mn-cs"/>
                        </a:rPr>
                        <a:t>Tu oferta / Solución</a:t>
                      </a:r>
                    </a:p>
                  </a:txBody>
                  <a:tcPr marL="87722" marR="87722" marT="45710" marB="4571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03561"/>
                  </a:ext>
                </a:extLst>
              </a:tr>
              <a:tr h="89367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064020"/>
                  </a:ext>
                </a:extLst>
              </a:tr>
              <a:tr h="893675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57696"/>
                  </a:ext>
                </a:extLst>
              </a:tr>
              <a:tr h="893675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777083"/>
                  </a:ext>
                </a:extLst>
              </a:tr>
              <a:tr h="893675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5426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17F9787-196D-445A-A5DC-F574505268C0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18B72-674A-4F45-8D9C-36AAD64B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2. Tu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red de contactos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FC6C0E-BECD-4AF8-B9A3-5B16C596A5F7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37503B9-8432-4277-971C-66C97FFEC6FC}"/>
              </a:ext>
            </a:extLst>
          </p:cNvPr>
          <p:cNvGrpSpPr/>
          <p:nvPr/>
        </p:nvGrpSpPr>
        <p:grpSpPr>
          <a:xfrm>
            <a:off x="1018494" y="1975061"/>
            <a:ext cx="3132591" cy="3407925"/>
            <a:chOff x="1018494" y="1975061"/>
            <a:chExt cx="3132591" cy="3407925"/>
          </a:xfrm>
        </p:grpSpPr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A6D8715D-0557-42B8-8EC3-D0971BBC2D9A}"/>
                </a:ext>
              </a:extLst>
            </p:cNvPr>
            <p:cNvSpPr txBox="1">
              <a:spLocks/>
            </p:cNvSpPr>
            <p:nvPr/>
          </p:nvSpPr>
          <p:spPr>
            <a:xfrm>
              <a:off x="1018494" y="4140590"/>
              <a:ext cx="3132591" cy="124239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20941" marR="0" lvl="0" indent="-320941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8FCE"/>
                </a:solidFill>
                <a:effectLst/>
                <a:uLnTx/>
                <a:uFillTx/>
                <a:latin typeface="Roboto Slab SemiBold" pitchFamily="2" charset="0"/>
                <a:ea typeface="Roboto Slab SemiBold" pitchFamily="2" charset="0"/>
              </a:endParaRPr>
            </a:p>
            <a:p>
              <a:pPr marL="0" marR="0" lvl="0" indent="0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Cualquier persona que quiera comprar servicios ahora o en un futuro cercano. </a:t>
              </a: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0C7471A4-FDB9-45C3-B7A3-763DAD6B2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4664" y="1975061"/>
              <a:ext cx="1900251" cy="1900251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2E21833-F7C2-45B5-BE09-F3714DA6B376}"/>
                </a:ext>
              </a:extLst>
            </p:cNvPr>
            <p:cNvSpPr txBox="1"/>
            <p:nvPr/>
          </p:nvSpPr>
          <p:spPr>
            <a:xfrm>
              <a:off x="1860071" y="4020457"/>
              <a:ext cx="1449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E8FCE"/>
                  </a:solidFill>
                  <a:effectLst/>
                  <a:uLnTx/>
                  <a:uFillTx/>
                  <a:latin typeface="Roboto Slab SemiBold" pitchFamily="2" charset="0"/>
                  <a:ea typeface="Roboto Slab SemiBold" pitchFamily="2" charset="0"/>
                </a:rPr>
                <a:t>Prospecto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E8FCE"/>
                  </a:solidFill>
                  <a:effectLst/>
                  <a:uLnTx/>
                  <a:uFillTx/>
                  <a:latin typeface="Roboto Slab SemiBold" pitchFamily="2" charset="0"/>
                  <a:ea typeface="Roboto Slab SemiBold" pitchFamily="2" charset="0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8FCE"/>
                </a:solidFill>
                <a:effectLst/>
                <a:uLnTx/>
                <a:uFillTx/>
                <a:latin typeface="Roboto Slab SemiBold" pitchFamily="2" charset="0"/>
                <a:ea typeface="Roboto Slab SemiBold" pitchFamily="2" charset="0"/>
              </a:endParaRP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D243763E-AC57-4016-B39C-C73761E92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138" y="2077110"/>
              <a:ext cx="1701496" cy="1701496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C7DB5A0-EF89-48CF-BD3F-457994271DB2}"/>
              </a:ext>
            </a:extLst>
          </p:cNvPr>
          <p:cNvGrpSpPr/>
          <p:nvPr/>
        </p:nvGrpSpPr>
        <p:grpSpPr>
          <a:xfrm>
            <a:off x="4835754" y="1975061"/>
            <a:ext cx="2697162" cy="3095178"/>
            <a:chOff x="4835754" y="1975061"/>
            <a:chExt cx="2697162" cy="3095178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B404B9B-4A14-4EBE-9A07-2A2784746B1B}"/>
                </a:ext>
              </a:extLst>
            </p:cNvPr>
            <p:cNvSpPr/>
            <p:nvPr/>
          </p:nvSpPr>
          <p:spPr>
            <a:xfrm>
              <a:off x="4835754" y="4134085"/>
              <a:ext cx="2697162" cy="9361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856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</a:p>
            <a:p>
              <a:pPr marR="0" lvl="0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Cualquier persona que </a:t>
              </a:r>
              <a:r>
                <a:rPr lang="en-US" sz="1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conozca </a:t>
              </a:r>
              <a:r>
                <a:rPr lang="en-US" sz="18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prospectos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86778516-79D6-465F-B52E-9E6D3656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41464" y="1975061"/>
              <a:ext cx="1900251" cy="1900251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0E8B567-7789-409D-B0DB-FE152A4B49C8}"/>
                </a:ext>
              </a:extLst>
            </p:cNvPr>
            <p:cNvSpPr txBox="1"/>
            <p:nvPr/>
          </p:nvSpPr>
          <p:spPr>
            <a:xfrm>
              <a:off x="5518928" y="4049485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2D050"/>
                  </a:solidFill>
                  <a:latin typeface="Roboto Slab SemiBold" pitchFamily="2" charset="0"/>
                  <a:ea typeface="Roboto Slab SemiBold" pitchFamily="2" charset="0"/>
                </a:rPr>
                <a:t>Conector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Roboto Slab SemiBold" pitchFamily="2" charset="0"/>
                  <a:ea typeface="Roboto Slab SemiBold" pitchFamily="2" charset="0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boto Slab SemiBold" pitchFamily="2" charset="0"/>
                <a:ea typeface="Roboto Slab SemiBold" pitchFamily="2" charset="0"/>
              </a:endParaRPr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1669308-2D3B-43AF-9E53-ABC247E3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106" y="2108198"/>
              <a:ext cx="1610781" cy="1610781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B4A3FAB-C525-4046-B001-197156A959FD}"/>
              </a:ext>
            </a:extLst>
          </p:cNvPr>
          <p:cNvGrpSpPr/>
          <p:nvPr/>
        </p:nvGrpSpPr>
        <p:grpSpPr>
          <a:xfrm>
            <a:off x="8217581" y="1975061"/>
            <a:ext cx="3161619" cy="3385929"/>
            <a:chOff x="8217581" y="1975061"/>
            <a:chExt cx="3161619" cy="3385929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E02923E9-E1EA-49D8-9CBA-BAD80414540C}"/>
                </a:ext>
              </a:extLst>
            </p:cNvPr>
            <p:cNvSpPr/>
            <p:nvPr/>
          </p:nvSpPr>
          <p:spPr>
            <a:xfrm>
              <a:off x="8217581" y="4147837"/>
              <a:ext cx="3161619" cy="121315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856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</a:p>
            <a:p>
              <a:pPr marR="0" lvl="0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r>
                <a:rPr lang="en-US" sz="1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ualquier persona con quien puedas promocionar servicios conjuntamente.</a:t>
              </a:r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3DB52763-3FAE-4A4B-8F12-F439DB009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8265" y="1975061"/>
              <a:ext cx="1900251" cy="1900251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C74D347-22A7-411C-A87D-907ABA990B04}"/>
                </a:ext>
              </a:extLst>
            </p:cNvPr>
            <p:cNvSpPr txBox="1"/>
            <p:nvPr/>
          </p:nvSpPr>
          <p:spPr>
            <a:xfrm>
              <a:off x="9281262" y="4049485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4C4C"/>
                  </a:solidFill>
                  <a:latin typeface="Roboto Slab SemiBold" pitchFamily="2" charset="0"/>
                  <a:ea typeface="Roboto Slab SemiBold" pitchFamily="2" charset="0"/>
                </a:rPr>
                <a:t>Aliado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4C4C"/>
                  </a:solidFill>
                  <a:effectLst/>
                  <a:uLnTx/>
                  <a:uFillTx/>
                  <a:latin typeface="Roboto Slab SemiBold" pitchFamily="2" charset="0"/>
                  <a:ea typeface="Roboto Slab SemiBold" pitchFamily="2" charset="0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4C4C"/>
                </a:solidFill>
                <a:effectLst/>
                <a:uLnTx/>
                <a:uFillTx/>
                <a:latin typeface="Roboto Slab SemiBold" pitchFamily="2" charset="0"/>
                <a:ea typeface="Roboto Slab SemiBold" pitchFamily="2" charset="0"/>
              </a:endParaRPr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1B751A3B-471A-4656-889C-F504F2E07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7329" y="2151741"/>
              <a:ext cx="1454557" cy="1454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7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1DEB3-ED37-4A7F-8693-F86F1F65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70"/>
            <a:ext cx="10515600" cy="822230"/>
          </a:xfrm>
        </p:spPr>
        <p:txBody>
          <a:bodyPr>
            <a:normAutofit/>
          </a:bodyPr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¿Dónde está tu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red de contactos? 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1C649A4-C7DB-4B95-B927-3A55914E1284}"/>
              </a:ext>
            </a:extLst>
          </p:cNvPr>
          <p:cNvGrpSpPr/>
          <p:nvPr/>
        </p:nvGrpSpPr>
        <p:grpSpPr>
          <a:xfrm>
            <a:off x="6073255" y="1733266"/>
            <a:ext cx="2600392" cy="638805"/>
            <a:chOff x="6073255" y="1733266"/>
            <a:chExt cx="2600392" cy="638805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6AE21E3-A9B9-4D31-A278-AC3B361584F7}"/>
                </a:ext>
              </a:extLst>
            </p:cNvPr>
            <p:cNvSpPr txBox="1"/>
            <p:nvPr/>
          </p:nvSpPr>
          <p:spPr>
            <a:xfrm>
              <a:off x="6073255" y="1733266"/>
              <a:ext cx="260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rgbClr val="FF4C4C"/>
                  </a:solidFill>
                  <a:latin typeface="Roboto Slab SemiBold" pitchFamily="2" charset="0"/>
                  <a:ea typeface="Roboto Slab SemiBold" pitchFamily="2" charset="0"/>
                </a:rPr>
                <a:t>Red dentro de la firma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6D3D0E9-0AC1-49B1-86DE-9E08D306292D}"/>
                </a:ext>
              </a:extLst>
            </p:cNvPr>
            <p:cNvSpPr txBox="1"/>
            <p:nvPr/>
          </p:nvSpPr>
          <p:spPr>
            <a:xfrm>
              <a:off x="6168789" y="2033517"/>
              <a:ext cx="2387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Miembros de la firma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B155F92-4320-4EEE-B1C6-5E8CD895C61C}"/>
              </a:ext>
            </a:extLst>
          </p:cNvPr>
          <p:cNvGrpSpPr/>
          <p:nvPr/>
        </p:nvGrpSpPr>
        <p:grpSpPr>
          <a:xfrm>
            <a:off x="6073255" y="2565780"/>
            <a:ext cx="3069425" cy="1131248"/>
            <a:chOff x="6073255" y="2565780"/>
            <a:chExt cx="3069425" cy="1131248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DB5B7FF-1A0A-4DED-AA7E-BFE9534A90C2}"/>
                </a:ext>
              </a:extLst>
            </p:cNvPr>
            <p:cNvSpPr txBox="1"/>
            <p:nvPr/>
          </p:nvSpPr>
          <p:spPr>
            <a:xfrm>
              <a:off x="6073255" y="2565780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accent4"/>
                  </a:solidFill>
                  <a:latin typeface="Roboto Slab SemiBold" pitchFamily="2" charset="0"/>
                  <a:ea typeface="Roboto Slab SemiBold" pitchFamily="2" charset="0"/>
                </a:rPr>
                <a:t>Red profesional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465B4CD-0F4A-459E-9A70-3C3E3AAA433B}"/>
                </a:ext>
              </a:extLst>
            </p:cNvPr>
            <p:cNvSpPr txBox="1"/>
            <p:nvPr/>
          </p:nvSpPr>
          <p:spPr>
            <a:xfrm>
              <a:off x="6168789" y="2866031"/>
              <a:ext cx="29738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Clientes actuales y pasados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Colegas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Asociaciones y eventos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4D4D286-9B59-4DE3-9D3A-42968B3ED834}"/>
              </a:ext>
            </a:extLst>
          </p:cNvPr>
          <p:cNvGrpSpPr/>
          <p:nvPr/>
        </p:nvGrpSpPr>
        <p:grpSpPr>
          <a:xfrm>
            <a:off x="6073255" y="4026091"/>
            <a:ext cx="4067032" cy="1623690"/>
            <a:chOff x="6073255" y="4026091"/>
            <a:chExt cx="4067032" cy="162369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1004BC2-49F5-4C16-AFFD-B46B7CD8769B}"/>
                </a:ext>
              </a:extLst>
            </p:cNvPr>
            <p:cNvSpPr txBox="1"/>
            <p:nvPr/>
          </p:nvSpPr>
          <p:spPr>
            <a:xfrm>
              <a:off x="6073255" y="4026091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rgbClr val="2E8FCE"/>
                  </a:solidFill>
                  <a:latin typeface="Roboto Slab SemiBold" pitchFamily="2" charset="0"/>
                  <a:ea typeface="Roboto Slab SemiBold" pitchFamily="2" charset="0"/>
                </a:rPr>
                <a:t>Red personal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9A02E42-3A71-4805-822E-22FD816FC428}"/>
                </a:ext>
              </a:extLst>
            </p:cNvPr>
            <p:cNvSpPr txBox="1"/>
            <p:nvPr/>
          </p:nvSpPr>
          <p:spPr>
            <a:xfrm>
              <a:off x="6168789" y="4326342"/>
              <a:ext cx="39714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Intereses personales, organizaciones y actividades deportivas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Compañeros de universidad y colegio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Vecinos, amigos o familiares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Proveedores de servicios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D6CF0A-CAB7-4FA6-A916-28056CCDF632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F5A90AF-2E0E-4852-985B-7F2809DD9008}"/>
              </a:ext>
            </a:extLst>
          </p:cNvPr>
          <p:cNvGrpSpPr/>
          <p:nvPr/>
        </p:nvGrpSpPr>
        <p:grpSpPr>
          <a:xfrm>
            <a:off x="2047764" y="3905783"/>
            <a:ext cx="3342856" cy="1904788"/>
            <a:chOff x="2047764" y="3905783"/>
            <a:chExt cx="3342856" cy="1904788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79D200F5-2E58-4F56-87C5-92F2CF10D786}"/>
                </a:ext>
              </a:extLst>
            </p:cNvPr>
            <p:cNvSpPr/>
            <p:nvPr/>
          </p:nvSpPr>
          <p:spPr>
            <a:xfrm rot="16200000">
              <a:off x="2766798" y="3186749"/>
              <a:ext cx="1904788" cy="3342856"/>
            </a:xfrm>
            <a:custGeom>
              <a:avLst/>
              <a:gdLst>
                <a:gd name="connsiteX0" fmla="*/ 1392106 w 1904788"/>
                <a:gd name="connsiteY0" fmla="*/ 0 h 3363401"/>
                <a:gd name="connsiteX1" fmla="*/ 1391820 w 1904788"/>
                <a:gd name="connsiteY1" fmla="*/ 252317 h 3363401"/>
                <a:gd name="connsiteX2" fmla="*/ 1390772 w 1904788"/>
                <a:gd name="connsiteY2" fmla="*/ 2611184 h 3363401"/>
                <a:gd name="connsiteX3" fmla="*/ 1477545 w 1904788"/>
                <a:gd name="connsiteY3" fmla="*/ 2622804 h 3363401"/>
                <a:gd name="connsiteX4" fmla="*/ 1623087 w 1904788"/>
                <a:gd name="connsiteY4" fmla="*/ 2584418 h 3363401"/>
                <a:gd name="connsiteX5" fmla="*/ 1798157 w 1904788"/>
                <a:gd name="connsiteY5" fmla="*/ 2590705 h 3363401"/>
                <a:gd name="connsiteX6" fmla="*/ 1903503 w 1904788"/>
                <a:gd name="connsiteY6" fmla="*/ 2776442 h 3363401"/>
                <a:gd name="connsiteX7" fmla="*/ 1817778 w 1904788"/>
                <a:gd name="connsiteY7" fmla="*/ 2991612 h 3363401"/>
                <a:gd name="connsiteX8" fmla="*/ 1598989 w 1904788"/>
                <a:gd name="connsiteY8" fmla="*/ 2942463 h 3363401"/>
                <a:gd name="connsiteX9" fmla="*/ 1446303 w 1904788"/>
                <a:gd name="connsiteY9" fmla="*/ 2908554 h 3363401"/>
                <a:gd name="connsiteX10" fmla="*/ 1391153 w 1904788"/>
                <a:gd name="connsiteY10" fmla="*/ 2943606 h 3363401"/>
                <a:gd name="connsiteX11" fmla="*/ 1392296 w 1904788"/>
                <a:gd name="connsiteY11" fmla="*/ 3359849 h 3363401"/>
                <a:gd name="connsiteX12" fmla="*/ 459323 w 1904788"/>
                <a:gd name="connsiteY12" fmla="*/ 3357182 h 3363401"/>
                <a:gd name="connsiteX13" fmla="*/ 38508 w 1904788"/>
                <a:gd name="connsiteY13" fmla="*/ 3020759 h 3363401"/>
                <a:gd name="connsiteX14" fmla="*/ 122 w 1904788"/>
                <a:gd name="connsiteY14" fmla="*/ 2811495 h 3363401"/>
                <a:gd name="connsiteX15" fmla="*/ 599 w 1904788"/>
                <a:gd name="connsiteY15" fmla="*/ 540353 h 3363401"/>
                <a:gd name="connsiteX16" fmla="*/ 365882 w 1904788"/>
                <a:gd name="connsiteY16" fmla="*/ 15526 h 336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4788" h="3363401">
                  <a:moveTo>
                    <a:pt x="1392106" y="0"/>
                  </a:moveTo>
                  <a:cubicBezTo>
                    <a:pt x="1392011" y="84106"/>
                    <a:pt x="1391820" y="168212"/>
                    <a:pt x="1391820" y="252317"/>
                  </a:cubicBezTo>
                  <a:cubicBezTo>
                    <a:pt x="1391820" y="810863"/>
                    <a:pt x="1392296" y="2052638"/>
                    <a:pt x="1390772" y="2611184"/>
                  </a:cubicBezTo>
                  <a:cubicBezTo>
                    <a:pt x="1390677" y="2652617"/>
                    <a:pt x="1440969" y="2611088"/>
                    <a:pt x="1477545" y="2622804"/>
                  </a:cubicBezTo>
                  <a:cubicBezTo>
                    <a:pt x="1546887" y="2644997"/>
                    <a:pt x="1574700" y="2631662"/>
                    <a:pt x="1623087" y="2584418"/>
                  </a:cubicBezTo>
                  <a:cubicBezTo>
                    <a:pt x="1658425" y="2549938"/>
                    <a:pt x="1749389" y="2580608"/>
                    <a:pt x="1798157" y="2590705"/>
                  </a:cubicBezTo>
                  <a:cubicBezTo>
                    <a:pt x="1882167" y="2607945"/>
                    <a:pt x="1891406" y="2677097"/>
                    <a:pt x="1903503" y="2776442"/>
                  </a:cubicBezTo>
                  <a:cubicBezTo>
                    <a:pt x="1911695" y="2843594"/>
                    <a:pt x="1880453" y="2958465"/>
                    <a:pt x="1817778" y="2991612"/>
                  </a:cubicBezTo>
                  <a:cubicBezTo>
                    <a:pt x="1768439" y="3017806"/>
                    <a:pt x="1657282" y="3001232"/>
                    <a:pt x="1598989" y="2942463"/>
                  </a:cubicBezTo>
                  <a:cubicBezTo>
                    <a:pt x="1552126" y="2895314"/>
                    <a:pt x="1512407" y="2887980"/>
                    <a:pt x="1446303" y="2908554"/>
                  </a:cubicBezTo>
                  <a:cubicBezTo>
                    <a:pt x="1414299" y="2918555"/>
                    <a:pt x="1391058" y="2908745"/>
                    <a:pt x="1391153" y="2943606"/>
                  </a:cubicBezTo>
                  <a:cubicBezTo>
                    <a:pt x="1392392" y="3310128"/>
                    <a:pt x="1392106" y="2993327"/>
                    <a:pt x="1392296" y="3359849"/>
                  </a:cubicBezTo>
                  <a:cubicBezTo>
                    <a:pt x="1081210" y="3360039"/>
                    <a:pt x="769838" y="3369278"/>
                    <a:pt x="459323" y="3357182"/>
                  </a:cubicBezTo>
                  <a:cubicBezTo>
                    <a:pt x="247010" y="3348895"/>
                    <a:pt x="115851" y="3210878"/>
                    <a:pt x="38508" y="3020759"/>
                  </a:cubicBezTo>
                  <a:cubicBezTo>
                    <a:pt x="11457" y="2954274"/>
                    <a:pt x="122" y="2883694"/>
                    <a:pt x="122" y="2811495"/>
                  </a:cubicBezTo>
                  <a:cubicBezTo>
                    <a:pt x="218" y="2054447"/>
                    <a:pt x="-449" y="1297400"/>
                    <a:pt x="599" y="540353"/>
                  </a:cubicBezTo>
                  <a:cubicBezTo>
                    <a:pt x="789" y="292608"/>
                    <a:pt x="151475" y="78581"/>
                    <a:pt x="365882" y="15526"/>
                  </a:cubicBezTo>
                </a:path>
              </a:pathLst>
            </a:custGeom>
            <a:solidFill>
              <a:srgbClr val="2E8FCE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440B8F93-BF5D-4B65-98B0-6EDAAEBD03EF}"/>
                </a:ext>
              </a:extLst>
            </p:cNvPr>
            <p:cNvGrpSpPr/>
            <p:nvPr/>
          </p:nvGrpSpPr>
          <p:grpSpPr>
            <a:xfrm>
              <a:off x="2664369" y="4676994"/>
              <a:ext cx="2128545" cy="923705"/>
              <a:chOff x="2703805" y="4676994"/>
              <a:chExt cx="2128545" cy="923705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AACC2FE-2E36-441E-956F-44B6F59015C5}"/>
                  </a:ext>
                </a:extLst>
              </p:cNvPr>
              <p:cNvSpPr txBox="1"/>
              <p:nvPr/>
            </p:nvSpPr>
            <p:spPr>
              <a:xfrm>
                <a:off x="3685019" y="4843381"/>
                <a:ext cx="1147331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AR" dirty="0">
                    <a:solidFill>
                      <a:schemeClr val="bg1"/>
                    </a:solidFill>
                    <a:latin typeface="Roboto Slab Medium" pitchFamily="2" charset="0"/>
                    <a:ea typeface="Roboto Slab Medium" pitchFamily="2" charset="0"/>
                  </a:rPr>
                  <a:t>Red personal</a:t>
                </a:r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ED3C504F-C291-4FD6-863A-2384A77F7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3805" y="4676994"/>
                <a:ext cx="923705" cy="923705"/>
              </a:xfrm>
              <a:prstGeom prst="rect">
                <a:avLst/>
              </a:prstGeom>
            </p:spPr>
          </p:pic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8BCA7B7-161E-4C33-B57F-AC529AB6ABE0}"/>
              </a:ext>
            </a:extLst>
          </p:cNvPr>
          <p:cNvGrpSpPr/>
          <p:nvPr/>
        </p:nvGrpSpPr>
        <p:grpSpPr>
          <a:xfrm>
            <a:off x="2051095" y="1649355"/>
            <a:ext cx="3339890" cy="1885965"/>
            <a:chOff x="2051095" y="1649355"/>
            <a:chExt cx="3339890" cy="1885965"/>
          </a:xfrm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1387689-8EE4-451F-A191-D4BA03C5289F}"/>
                </a:ext>
              </a:extLst>
            </p:cNvPr>
            <p:cNvSpPr/>
            <p:nvPr/>
          </p:nvSpPr>
          <p:spPr>
            <a:xfrm rot="16200000">
              <a:off x="2778057" y="922393"/>
              <a:ext cx="1885965" cy="3339890"/>
            </a:xfrm>
            <a:custGeom>
              <a:avLst/>
              <a:gdLst>
                <a:gd name="connsiteX0" fmla="*/ 1426643 w 1885965"/>
                <a:gd name="connsiteY0" fmla="*/ 2667 h 3360419"/>
                <a:gd name="connsiteX1" fmla="*/ 1847457 w 1885965"/>
                <a:gd name="connsiteY1" fmla="*/ 339090 h 3360419"/>
                <a:gd name="connsiteX2" fmla="*/ 1885843 w 1885965"/>
                <a:gd name="connsiteY2" fmla="*/ 548354 h 3360419"/>
                <a:gd name="connsiteX3" fmla="*/ 1885367 w 1885965"/>
                <a:gd name="connsiteY3" fmla="*/ 2819495 h 3360419"/>
                <a:gd name="connsiteX4" fmla="*/ 1519988 w 1885965"/>
                <a:gd name="connsiteY4" fmla="*/ 3344323 h 3360419"/>
                <a:gd name="connsiteX5" fmla="*/ 1436358 w 1885965"/>
                <a:gd name="connsiteY5" fmla="*/ 3360325 h 3360419"/>
                <a:gd name="connsiteX6" fmla="*/ 490907 w 1885965"/>
                <a:gd name="connsiteY6" fmla="*/ 3356515 h 3360419"/>
                <a:gd name="connsiteX7" fmla="*/ 493955 w 1885965"/>
                <a:gd name="connsiteY7" fmla="*/ 3107531 h 3360419"/>
                <a:gd name="connsiteX8" fmla="*/ 475381 w 1885965"/>
                <a:gd name="connsiteY8" fmla="*/ 977170 h 3360419"/>
                <a:gd name="connsiteX9" fmla="*/ 421755 w 1885965"/>
                <a:gd name="connsiteY9" fmla="*/ 927164 h 3360419"/>
                <a:gd name="connsiteX10" fmla="*/ 274117 w 1885965"/>
                <a:gd name="connsiteY10" fmla="*/ 989076 h 3360419"/>
                <a:gd name="connsiteX11" fmla="*/ 127718 w 1885965"/>
                <a:gd name="connsiteY11" fmla="*/ 1012889 h 3360419"/>
                <a:gd name="connsiteX12" fmla="*/ 941 w 1885965"/>
                <a:gd name="connsiteY12" fmla="*/ 820007 h 3360419"/>
                <a:gd name="connsiteX13" fmla="*/ 101715 w 1885965"/>
                <a:gd name="connsiteY13" fmla="*/ 633508 h 3360419"/>
                <a:gd name="connsiteX14" fmla="*/ 292120 w 1885965"/>
                <a:gd name="connsiteY14" fmla="*/ 653320 h 3360419"/>
                <a:gd name="connsiteX15" fmla="*/ 424327 w 1885965"/>
                <a:gd name="connsiteY15" fmla="*/ 691420 h 3360419"/>
                <a:gd name="connsiteX16" fmla="*/ 485096 w 1885965"/>
                <a:gd name="connsiteY16" fmla="*/ 643795 h 3360419"/>
                <a:gd name="connsiteX17" fmla="*/ 493764 w 1885965"/>
                <a:gd name="connsiteY17" fmla="*/ 0 h 336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85965" h="3360419">
                  <a:moveTo>
                    <a:pt x="1426643" y="2667"/>
                  </a:moveTo>
                  <a:cubicBezTo>
                    <a:pt x="1638955" y="10954"/>
                    <a:pt x="1770114" y="148971"/>
                    <a:pt x="1847457" y="339090"/>
                  </a:cubicBezTo>
                  <a:cubicBezTo>
                    <a:pt x="1874508" y="405575"/>
                    <a:pt x="1885843" y="476155"/>
                    <a:pt x="1885843" y="548354"/>
                  </a:cubicBezTo>
                  <a:cubicBezTo>
                    <a:pt x="1885748" y="1305401"/>
                    <a:pt x="1886414" y="2062448"/>
                    <a:pt x="1885367" y="2819495"/>
                  </a:cubicBezTo>
                  <a:cubicBezTo>
                    <a:pt x="1885081" y="3067241"/>
                    <a:pt x="1734395" y="3281267"/>
                    <a:pt x="1519988" y="3344323"/>
                  </a:cubicBezTo>
                  <a:cubicBezTo>
                    <a:pt x="1492841" y="3352324"/>
                    <a:pt x="1464266" y="3360325"/>
                    <a:pt x="1436358" y="3360325"/>
                  </a:cubicBezTo>
                  <a:cubicBezTo>
                    <a:pt x="1122128" y="3361087"/>
                    <a:pt x="805136" y="3356991"/>
                    <a:pt x="490907" y="3356515"/>
                  </a:cubicBezTo>
                  <a:cubicBezTo>
                    <a:pt x="491002" y="3272409"/>
                    <a:pt x="493955" y="3191637"/>
                    <a:pt x="493955" y="3107531"/>
                  </a:cubicBezTo>
                  <a:cubicBezTo>
                    <a:pt x="493955" y="2548985"/>
                    <a:pt x="473761" y="1535716"/>
                    <a:pt x="475381" y="977170"/>
                  </a:cubicBezTo>
                  <a:cubicBezTo>
                    <a:pt x="475476" y="935736"/>
                    <a:pt x="458426" y="938879"/>
                    <a:pt x="421755" y="927164"/>
                  </a:cubicBezTo>
                  <a:cubicBezTo>
                    <a:pt x="352413" y="904970"/>
                    <a:pt x="322505" y="941832"/>
                    <a:pt x="274117" y="989076"/>
                  </a:cubicBezTo>
                  <a:cubicBezTo>
                    <a:pt x="238780" y="1023557"/>
                    <a:pt x="176391" y="1022890"/>
                    <a:pt x="127718" y="1012889"/>
                  </a:cubicBezTo>
                  <a:cubicBezTo>
                    <a:pt x="43708" y="995648"/>
                    <a:pt x="13037" y="919353"/>
                    <a:pt x="941" y="820007"/>
                  </a:cubicBezTo>
                  <a:cubicBezTo>
                    <a:pt x="-7251" y="752856"/>
                    <a:pt x="39041" y="666655"/>
                    <a:pt x="101715" y="633508"/>
                  </a:cubicBezTo>
                  <a:cubicBezTo>
                    <a:pt x="151055" y="607314"/>
                    <a:pt x="233732" y="594646"/>
                    <a:pt x="292120" y="653320"/>
                  </a:cubicBezTo>
                  <a:cubicBezTo>
                    <a:pt x="338983" y="700469"/>
                    <a:pt x="358223" y="711994"/>
                    <a:pt x="424327" y="691420"/>
                  </a:cubicBezTo>
                  <a:cubicBezTo>
                    <a:pt x="456331" y="681419"/>
                    <a:pt x="485192" y="678752"/>
                    <a:pt x="485096" y="643795"/>
                  </a:cubicBezTo>
                  <a:cubicBezTo>
                    <a:pt x="483858" y="277273"/>
                    <a:pt x="493859" y="366522"/>
                    <a:pt x="493764" y="0"/>
                  </a:cubicBezTo>
                </a:path>
              </a:pathLst>
            </a:custGeom>
            <a:solidFill>
              <a:srgbClr val="FF4C4C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31710316-7130-4ECC-BB98-A3843158AE5F}"/>
                </a:ext>
              </a:extLst>
            </p:cNvPr>
            <p:cNvGrpSpPr/>
            <p:nvPr/>
          </p:nvGrpSpPr>
          <p:grpSpPr>
            <a:xfrm>
              <a:off x="2602913" y="1852519"/>
              <a:ext cx="2251456" cy="1210055"/>
              <a:chOff x="2593594" y="1852519"/>
              <a:chExt cx="2251456" cy="1210055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5456967-FC88-406B-BF8E-44406FF465D8}"/>
                  </a:ext>
                </a:extLst>
              </p:cNvPr>
              <p:cNvSpPr txBox="1"/>
              <p:nvPr/>
            </p:nvSpPr>
            <p:spPr>
              <a:xfrm>
                <a:off x="3790429" y="2294886"/>
                <a:ext cx="1054621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AR" dirty="0">
                    <a:solidFill>
                      <a:schemeClr val="bg1"/>
                    </a:solidFill>
                    <a:latin typeface="Roboto Slab SemiBold" pitchFamily="2" charset="0"/>
                    <a:ea typeface="Roboto Slab SemiBold" pitchFamily="2" charset="0"/>
                  </a:rPr>
                  <a:t>Red de </a:t>
                </a:r>
              </a:p>
              <a:p>
                <a:pPr>
                  <a:lnSpc>
                    <a:spcPct val="90000"/>
                  </a:lnSpc>
                </a:pPr>
                <a:r>
                  <a:rPr lang="es-AR" dirty="0">
                    <a:solidFill>
                      <a:schemeClr val="bg1"/>
                    </a:solidFill>
                    <a:latin typeface="Roboto Slab SemiBold" pitchFamily="2" charset="0"/>
                    <a:ea typeface="Roboto Slab SemiBold" pitchFamily="2" charset="0"/>
                  </a:rPr>
                  <a:t>la firma</a:t>
                </a:r>
              </a:p>
            </p:txBody>
          </p:sp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FEEC8175-C679-4192-88A4-8E2CBD7F7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3594" y="1852519"/>
                <a:ext cx="1210055" cy="1210055"/>
              </a:xfrm>
              <a:prstGeom prst="rect">
                <a:avLst/>
              </a:prstGeom>
            </p:spPr>
          </p:pic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1EAE580-8FA2-49DF-A8D6-EF36B5FF97C6}"/>
              </a:ext>
            </a:extLst>
          </p:cNvPr>
          <p:cNvGrpSpPr/>
          <p:nvPr/>
        </p:nvGrpSpPr>
        <p:grpSpPr>
          <a:xfrm>
            <a:off x="2048048" y="3042890"/>
            <a:ext cx="3361472" cy="1392079"/>
            <a:chOff x="2048048" y="3042890"/>
            <a:chExt cx="3361472" cy="1392079"/>
          </a:xfrm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6949007-468F-4547-93A8-679850767F25}"/>
                </a:ext>
              </a:extLst>
            </p:cNvPr>
            <p:cNvSpPr/>
            <p:nvPr/>
          </p:nvSpPr>
          <p:spPr>
            <a:xfrm rot="16200000">
              <a:off x="3032744" y="2058194"/>
              <a:ext cx="1392079" cy="3361472"/>
            </a:xfrm>
            <a:custGeom>
              <a:avLst/>
              <a:gdLst>
                <a:gd name="connsiteX0" fmla="*/ 1390650 w 1392079"/>
                <a:gd name="connsiteY0" fmla="*/ 191 h 3361472"/>
                <a:gd name="connsiteX1" fmla="*/ 1392079 w 1392079"/>
                <a:gd name="connsiteY1" fmla="*/ 640461 h 3361472"/>
                <a:gd name="connsiteX2" fmla="*/ 1325309 w 1392079"/>
                <a:gd name="connsiteY2" fmla="*/ 718280 h 3361472"/>
                <a:gd name="connsiteX3" fmla="*/ 1193292 w 1392079"/>
                <a:gd name="connsiteY3" fmla="*/ 678847 h 3361472"/>
                <a:gd name="connsiteX4" fmla="*/ 1000506 w 1392079"/>
                <a:gd name="connsiteY4" fmla="*/ 638746 h 3361472"/>
                <a:gd name="connsiteX5" fmla="*/ 906685 w 1392079"/>
                <a:gd name="connsiteY5" fmla="*/ 837533 h 3361472"/>
                <a:gd name="connsiteX6" fmla="*/ 1022223 w 1392079"/>
                <a:gd name="connsiteY6" fmla="*/ 993648 h 3361472"/>
                <a:gd name="connsiteX7" fmla="*/ 1193959 w 1392079"/>
                <a:gd name="connsiteY7" fmla="*/ 944404 h 3361472"/>
                <a:gd name="connsiteX8" fmla="*/ 1301877 w 1392079"/>
                <a:gd name="connsiteY8" fmla="*/ 903161 h 3361472"/>
                <a:gd name="connsiteX9" fmla="*/ 1390650 w 1392079"/>
                <a:gd name="connsiteY9" fmla="*/ 993077 h 3361472"/>
                <a:gd name="connsiteX10" fmla="*/ 1390650 w 1392079"/>
                <a:gd name="connsiteY10" fmla="*/ 3359753 h 3361472"/>
                <a:gd name="connsiteX11" fmla="*/ 952691 w 1392079"/>
                <a:gd name="connsiteY11" fmla="*/ 3361468 h 3361472"/>
                <a:gd name="connsiteX12" fmla="*/ 476 w 1392079"/>
                <a:gd name="connsiteY12" fmla="*/ 3359944 h 3361472"/>
                <a:gd name="connsiteX13" fmla="*/ 0 w 1392079"/>
                <a:gd name="connsiteY13" fmla="*/ 2917412 h 3361472"/>
                <a:gd name="connsiteX14" fmla="*/ 209550 w 1392079"/>
                <a:gd name="connsiteY14" fmla="*/ 2921222 h 3361472"/>
                <a:gd name="connsiteX15" fmla="*/ 491300 w 1392079"/>
                <a:gd name="connsiteY15" fmla="*/ 2831306 h 3361472"/>
                <a:gd name="connsiteX16" fmla="*/ 442150 w 1392079"/>
                <a:gd name="connsiteY16" fmla="*/ 2645569 h 3361472"/>
                <a:gd name="connsiteX17" fmla="*/ 222504 w 1392079"/>
                <a:gd name="connsiteY17" fmla="*/ 2639282 h 3361472"/>
                <a:gd name="connsiteX18" fmla="*/ 0 w 1392079"/>
                <a:gd name="connsiteY18" fmla="*/ 2656237 h 3361472"/>
                <a:gd name="connsiteX19" fmla="*/ 762 w 1392079"/>
                <a:gd name="connsiteY19" fmla="*/ 0 h 336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92079" h="3361472">
                  <a:moveTo>
                    <a:pt x="1390650" y="191"/>
                  </a:moveTo>
                  <a:cubicBezTo>
                    <a:pt x="1390650" y="816959"/>
                    <a:pt x="1390078" y="-176308"/>
                    <a:pt x="1392079" y="640461"/>
                  </a:cubicBezTo>
                  <a:cubicBezTo>
                    <a:pt x="1392174" y="693992"/>
                    <a:pt x="1367790" y="710756"/>
                    <a:pt x="1325309" y="718280"/>
                  </a:cubicBezTo>
                  <a:cubicBezTo>
                    <a:pt x="1275207" y="727234"/>
                    <a:pt x="1231487" y="711518"/>
                    <a:pt x="1193292" y="678847"/>
                  </a:cubicBezTo>
                  <a:cubicBezTo>
                    <a:pt x="1118140" y="614744"/>
                    <a:pt x="1063657" y="603409"/>
                    <a:pt x="1000506" y="638746"/>
                  </a:cubicBezTo>
                  <a:cubicBezTo>
                    <a:pt x="934403" y="675704"/>
                    <a:pt x="894397" y="757333"/>
                    <a:pt x="906685" y="837533"/>
                  </a:cubicBezTo>
                  <a:cubicBezTo>
                    <a:pt x="917638" y="908971"/>
                    <a:pt x="950500" y="968407"/>
                    <a:pt x="1022223" y="993648"/>
                  </a:cubicBezTo>
                  <a:cubicBezTo>
                    <a:pt x="1088898" y="1017175"/>
                    <a:pt x="1146048" y="995553"/>
                    <a:pt x="1193959" y="944404"/>
                  </a:cubicBezTo>
                  <a:cubicBezTo>
                    <a:pt x="1222629" y="913829"/>
                    <a:pt x="1260634" y="902684"/>
                    <a:pt x="1301877" y="903161"/>
                  </a:cubicBezTo>
                  <a:cubicBezTo>
                    <a:pt x="1368552" y="903827"/>
                    <a:pt x="1390650" y="926402"/>
                    <a:pt x="1390650" y="993077"/>
                  </a:cubicBezTo>
                  <a:cubicBezTo>
                    <a:pt x="1390650" y="1178624"/>
                    <a:pt x="1390650" y="3174206"/>
                    <a:pt x="1390650" y="3359753"/>
                  </a:cubicBezTo>
                  <a:cubicBezTo>
                    <a:pt x="1244632" y="3360325"/>
                    <a:pt x="1098709" y="3361563"/>
                    <a:pt x="952691" y="3361468"/>
                  </a:cubicBezTo>
                  <a:cubicBezTo>
                    <a:pt x="635318" y="3361278"/>
                    <a:pt x="317849" y="3360515"/>
                    <a:pt x="476" y="3359944"/>
                  </a:cubicBezTo>
                  <a:cubicBezTo>
                    <a:pt x="286" y="2497646"/>
                    <a:pt x="95" y="3779711"/>
                    <a:pt x="0" y="2917412"/>
                  </a:cubicBezTo>
                  <a:cubicBezTo>
                    <a:pt x="76676" y="2866930"/>
                    <a:pt x="150590" y="2868263"/>
                    <a:pt x="209550" y="2921222"/>
                  </a:cubicBezTo>
                  <a:cubicBezTo>
                    <a:pt x="322993" y="3023140"/>
                    <a:pt x="459962" y="2980278"/>
                    <a:pt x="491300" y="2831306"/>
                  </a:cubicBezTo>
                  <a:cubicBezTo>
                    <a:pt x="505682" y="2762726"/>
                    <a:pt x="491300" y="2698432"/>
                    <a:pt x="442150" y="2645569"/>
                  </a:cubicBezTo>
                  <a:cubicBezTo>
                    <a:pt x="379000" y="2577751"/>
                    <a:pt x="290227" y="2575560"/>
                    <a:pt x="222504" y="2639282"/>
                  </a:cubicBezTo>
                  <a:cubicBezTo>
                    <a:pt x="150400" y="2707005"/>
                    <a:pt x="80963" y="2712244"/>
                    <a:pt x="0" y="2656237"/>
                  </a:cubicBezTo>
                  <a:cubicBezTo>
                    <a:pt x="857" y="2033302"/>
                    <a:pt x="857" y="5429"/>
                    <a:pt x="762" y="0"/>
                  </a:cubicBezTo>
                </a:path>
              </a:pathLst>
            </a:custGeom>
            <a:solidFill>
              <a:schemeClr val="accent4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BC81F10-14E0-48CE-81EF-32F55EA9B684}"/>
                </a:ext>
              </a:extLst>
            </p:cNvPr>
            <p:cNvGrpSpPr/>
            <p:nvPr/>
          </p:nvGrpSpPr>
          <p:grpSpPr>
            <a:xfrm>
              <a:off x="2311321" y="3270249"/>
              <a:ext cx="2438400" cy="958851"/>
              <a:chOff x="2285999" y="3270249"/>
              <a:chExt cx="2438400" cy="958851"/>
            </a:xfrm>
          </p:grpSpPr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006037F-7625-4137-8F39-C32D312A4765}"/>
                  </a:ext>
                </a:extLst>
              </p:cNvPr>
              <p:cNvSpPr txBox="1"/>
              <p:nvPr/>
            </p:nvSpPr>
            <p:spPr>
              <a:xfrm>
                <a:off x="2285999" y="3454209"/>
                <a:ext cx="1460501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s-AR" dirty="0">
                    <a:solidFill>
                      <a:schemeClr val="bg1"/>
                    </a:solidFill>
                    <a:latin typeface="Roboto Slab Medium" pitchFamily="2" charset="0"/>
                    <a:ea typeface="Roboto Slab Medium" pitchFamily="2" charset="0"/>
                  </a:rPr>
                  <a:t>Red profesional</a:t>
                </a:r>
              </a:p>
            </p:txBody>
          </p:sp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007B4CED-C368-41F2-A5D8-6988DA72A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13679" y="3270249"/>
                <a:ext cx="1010720" cy="9588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866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7FEE3-B772-4FE6-B90F-95A7FF70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841375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Prioriza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tus contactos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1487D4F-B85B-4B88-A438-2B82F41A6A2F}"/>
              </a:ext>
            </a:extLst>
          </p:cNvPr>
          <p:cNvSpPr/>
          <p:nvPr/>
        </p:nvSpPr>
        <p:spPr>
          <a:xfrm>
            <a:off x="1625600" y="1600200"/>
            <a:ext cx="65405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EF06296-E6E4-4540-913E-235DF64F53AD}"/>
              </a:ext>
            </a:extLst>
          </p:cNvPr>
          <p:cNvSpPr/>
          <p:nvPr/>
        </p:nvSpPr>
        <p:spPr>
          <a:xfrm>
            <a:off x="8445500" y="1612900"/>
            <a:ext cx="2120900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B29EA36-FDEB-4576-B9A6-C81291A71F02}"/>
              </a:ext>
            </a:extLst>
          </p:cNvPr>
          <p:cNvSpPr/>
          <p:nvPr/>
        </p:nvSpPr>
        <p:spPr>
          <a:xfrm>
            <a:off x="8788400" y="1892300"/>
            <a:ext cx="292100" cy="292100"/>
          </a:xfrm>
          <a:prstGeom prst="rect">
            <a:avLst/>
          </a:prstGeom>
          <a:solidFill>
            <a:srgbClr val="2E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482BB22-344B-43B5-B9E2-FA9696CCDE86}"/>
              </a:ext>
            </a:extLst>
          </p:cNvPr>
          <p:cNvSpPr txBox="1"/>
          <p:nvPr/>
        </p:nvSpPr>
        <p:spPr>
          <a:xfrm>
            <a:off x="9105900" y="18542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Tiempo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9D9595C-F926-47D1-9D6D-BE2605CBEF09}"/>
              </a:ext>
            </a:extLst>
          </p:cNvPr>
          <p:cNvSpPr/>
          <p:nvPr/>
        </p:nvSpPr>
        <p:spPr>
          <a:xfrm>
            <a:off x="8788400" y="2298700"/>
            <a:ext cx="292100" cy="292100"/>
          </a:xfrm>
          <a:prstGeom prst="rect">
            <a:avLst/>
          </a:prstGeom>
          <a:solidFill>
            <a:srgbClr val="FFD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ED51F8D-F98E-41FC-A471-60B0E18462AD}"/>
              </a:ext>
            </a:extLst>
          </p:cNvPr>
          <p:cNvSpPr txBox="1"/>
          <p:nvPr/>
        </p:nvSpPr>
        <p:spPr>
          <a:xfrm>
            <a:off x="9105900" y="22606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Recursos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3B01353-6274-40A2-88D9-24985F731F34}"/>
              </a:ext>
            </a:extLst>
          </p:cNvPr>
          <p:cNvCxnSpPr>
            <a:cxnSpLocks/>
          </p:cNvCxnSpPr>
          <p:nvPr/>
        </p:nvCxnSpPr>
        <p:spPr>
          <a:xfrm flipH="1">
            <a:off x="2057400" y="3797300"/>
            <a:ext cx="56388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F3BE46-7339-4AA9-9B7C-81C3B0FB908E}"/>
              </a:ext>
            </a:extLst>
          </p:cNvPr>
          <p:cNvCxnSpPr>
            <a:cxnSpLocks/>
          </p:cNvCxnSpPr>
          <p:nvPr/>
        </p:nvCxnSpPr>
        <p:spPr>
          <a:xfrm flipH="1">
            <a:off x="2057400" y="3441700"/>
            <a:ext cx="56388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CD6B84-C580-4470-84DB-3512C923ECF9}"/>
              </a:ext>
            </a:extLst>
          </p:cNvPr>
          <p:cNvCxnSpPr>
            <a:cxnSpLocks/>
          </p:cNvCxnSpPr>
          <p:nvPr/>
        </p:nvCxnSpPr>
        <p:spPr>
          <a:xfrm flipH="1">
            <a:off x="2057400" y="3086100"/>
            <a:ext cx="56388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8418BE1-AB81-43E8-A9A8-C0658787BA36}"/>
              </a:ext>
            </a:extLst>
          </p:cNvPr>
          <p:cNvCxnSpPr>
            <a:cxnSpLocks/>
          </p:cNvCxnSpPr>
          <p:nvPr/>
        </p:nvCxnSpPr>
        <p:spPr>
          <a:xfrm flipH="1">
            <a:off x="2057400" y="2705100"/>
            <a:ext cx="56388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7E6B83B-415E-4857-B6D8-554AB230733A}"/>
              </a:ext>
            </a:extLst>
          </p:cNvPr>
          <p:cNvCxnSpPr>
            <a:cxnSpLocks/>
          </p:cNvCxnSpPr>
          <p:nvPr/>
        </p:nvCxnSpPr>
        <p:spPr>
          <a:xfrm flipH="1">
            <a:off x="2057400" y="2362200"/>
            <a:ext cx="56388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7D93856-4593-44CC-B2B5-0BB60019043C}"/>
              </a:ext>
            </a:extLst>
          </p:cNvPr>
          <p:cNvCxnSpPr>
            <a:cxnSpLocks/>
          </p:cNvCxnSpPr>
          <p:nvPr/>
        </p:nvCxnSpPr>
        <p:spPr>
          <a:xfrm flipH="1">
            <a:off x="2057400" y="2006600"/>
            <a:ext cx="56388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5653101-7944-4280-AD11-ACB6455CBA07}"/>
              </a:ext>
            </a:extLst>
          </p:cNvPr>
          <p:cNvCxnSpPr/>
          <p:nvPr/>
        </p:nvCxnSpPr>
        <p:spPr>
          <a:xfrm>
            <a:off x="2235200" y="1739900"/>
            <a:ext cx="0" cy="2540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E25CDFE-9D40-4668-B44A-4B252D2D7EAD}"/>
              </a:ext>
            </a:extLst>
          </p:cNvPr>
          <p:cNvCxnSpPr>
            <a:cxnSpLocks/>
          </p:cNvCxnSpPr>
          <p:nvPr/>
        </p:nvCxnSpPr>
        <p:spPr>
          <a:xfrm flipH="1">
            <a:off x="2057400" y="4152900"/>
            <a:ext cx="5638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C5930D30-6475-44F6-B9DC-34059DA97FE8}"/>
              </a:ext>
            </a:extLst>
          </p:cNvPr>
          <p:cNvGrpSpPr/>
          <p:nvPr/>
        </p:nvGrpSpPr>
        <p:grpSpPr>
          <a:xfrm>
            <a:off x="2197100" y="1955800"/>
            <a:ext cx="1663700" cy="3618131"/>
            <a:chOff x="2197100" y="1955800"/>
            <a:chExt cx="1663700" cy="3618131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D766B70A-B866-49A7-A5D6-B4C8F6935C59}"/>
                </a:ext>
              </a:extLst>
            </p:cNvPr>
            <p:cNvGrpSpPr/>
            <p:nvPr/>
          </p:nvGrpSpPr>
          <p:grpSpPr>
            <a:xfrm>
              <a:off x="2501900" y="1955800"/>
              <a:ext cx="1079500" cy="2184400"/>
              <a:chOff x="1308100" y="1955800"/>
              <a:chExt cx="1079500" cy="2184400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CFBEB9D-EFA8-4D77-B458-FEE56F6EC475}"/>
                  </a:ext>
                </a:extLst>
              </p:cNvPr>
              <p:cNvSpPr/>
              <p:nvPr/>
            </p:nvSpPr>
            <p:spPr>
              <a:xfrm>
                <a:off x="1308100" y="1955800"/>
                <a:ext cx="508000" cy="2184400"/>
              </a:xfrm>
              <a:prstGeom prst="rect">
                <a:avLst/>
              </a:prstGeom>
              <a:solidFill>
                <a:srgbClr val="2E8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D286823-AFA6-4D5B-9E42-5E87D60AAECB}"/>
                  </a:ext>
                </a:extLst>
              </p:cNvPr>
              <p:cNvSpPr/>
              <p:nvPr/>
            </p:nvSpPr>
            <p:spPr>
              <a:xfrm>
                <a:off x="1879600" y="2019300"/>
                <a:ext cx="508000" cy="2120900"/>
              </a:xfrm>
              <a:prstGeom prst="rect">
                <a:avLst/>
              </a:prstGeom>
              <a:solidFill>
                <a:srgbClr val="FFD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5138AC6-7B98-4347-BD2E-47AFBF22CD6E}"/>
                </a:ext>
              </a:extLst>
            </p:cNvPr>
            <p:cNvSpPr txBox="1"/>
            <p:nvPr/>
          </p:nvSpPr>
          <p:spPr>
            <a:xfrm>
              <a:off x="2755900" y="4241800"/>
              <a:ext cx="5693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A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6B7F09A5-C65C-4ABD-A526-8F9051C85AF9}"/>
                </a:ext>
              </a:extLst>
            </p:cNvPr>
            <p:cNvSpPr txBox="1"/>
            <p:nvPr/>
          </p:nvSpPr>
          <p:spPr>
            <a:xfrm>
              <a:off x="2197100" y="4927600"/>
              <a:ext cx="166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Mayor tiempo y recursos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6B61272-B057-4C51-9382-D5067EA06D24}"/>
              </a:ext>
            </a:extLst>
          </p:cNvPr>
          <p:cNvGrpSpPr/>
          <p:nvPr/>
        </p:nvGrpSpPr>
        <p:grpSpPr>
          <a:xfrm>
            <a:off x="4114800" y="2781300"/>
            <a:ext cx="1663700" cy="2515632"/>
            <a:chOff x="4114800" y="2781300"/>
            <a:chExt cx="1663700" cy="2515632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6C743D3-28DE-4ABA-9488-349A4AC897B7}"/>
                </a:ext>
              </a:extLst>
            </p:cNvPr>
            <p:cNvGrpSpPr/>
            <p:nvPr/>
          </p:nvGrpSpPr>
          <p:grpSpPr>
            <a:xfrm>
              <a:off x="4438650" y="2781300"/>
              <a:ext cx="1079500" cy="1358900"/>
              <a:chOff x="3314700" y="2781300"/>
              <a:chExt cx="1079500" cy="1358900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EABB54C-5311-4C10-87C0-DFD2BEC4D856}"/>
                  </a:ext>
                </a:extLst>
              </p:cNvPr>
              <p:cNvSpPr/>
              <p:nvPr/>
            </p:nvSpPr>
            <p:spPr>
              <a:xfrm>
                <a:off x="3314700" y="2781300"/>
                <a:ext cx="508000" cy="1358900"/>
              </a:xfrm>
              <a:prstGeom prst="rect">
                <a:avLst/>
              </a:prstGeom>
              <a:solidFill>
                <a:srgbClr val="2E8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6C7EF29-9E19-4AE3-A773-8CA0B0D92EAC}"/>
                  </a:ext>
                </a:extLst>
              </p:cNvPr>
              <p:cNvSpPr/>
              <p:nvPr/>
            </p:nvSpPr>
            <p:spPr>
              <a:xfrm>
                <a:off x="3886200" y="2933700"/>
                <a:ext cx="508000" cy="1206500"/>
              </a:xfrm>
              <a:prstGeom prst="rect">
                <a:avLst/>
              </a:prstGeom>
              <a:solidFill>
                <a:srgbClr val="FFD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B44248C-5B35-4538-B0CC-00F7778BA71C}"/>
                </a:ext>
              </a:extLst>
            </p:cNvPr>
            <p:cNvSpPr txBox="1"/>
            <p:nvPr/>
          </p:nvSpPr>
          <p:spPr>
            <a:xfrm>
              <a:off x="4711700" y="4241800"/>
              <a:ext cx="5485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B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718ADD81-41D7-4128-8E72-279578C6E5A6}"/>
                </a:ext>
              </a:extLst>
            </p:cNvPr>
            <p:cNvSpPr txBox="1"/>
            <p:nvPr/>
          </p:nvSpPr>
          <p:spPr>
            <a:xfrm>
              <a:off x="4114800" y="4927600"/>
              <a:ext cx="166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Intermedio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C59EF57-3BF6-43A8-AAEF-A68300E0AD7E}"/>
              </a:ext>
            </a:extLst>
          </p:cNvPr>
          <p:cNvGrpSpPr/>
          <p:nvPr/>
        </p:nvGrpSpPr>
        <p:grpSpPr>
          <a:xfrm>
            <a:off x="5842000" y="3594100"/>
            <a:ext cx="2120900" cy="1979831"/>
            <a:chOff x="5842000" y="3594100"/>
            <a:chExt cx="2120900" cy="1979831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90CF3E36-7F95-4CDA-A7BA-30D003E561B0}"/>
                </a:ext>
              </a:extLst>
            </p:cNvPr>
            <p:cNvGrpSpPr/>
            <p:nvPr/>
          </p:nvGrpSpPr>
          <p:grpSpPr>
            <a:xfrm>
              <a:off x="6375400" y="3594100"/>
              <a:ext cx="1079500" cy="546100"/>
              <a:chOff x="5181600" y="3594100"/>
              <a:chExt cx="1079500" cy="546100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A153023-BC22-4120-AFF4-D5D74D92D225}"/>
                  </a:ext>
                </a:extLst>
              </p:cNvPr>
              <p:cNvSpPr/>
              <p:nvPr/>
            </p:nvSpPr>
            <p:spPr>
              <a:xfrm>
                <a:off x="5181600" y="3594100"/>
                <a:ext cx="508000" cy="546100"/>
              </a:xfrm>
              <a:prstGeom prst="rect">
                <a:avLst/>
              </a:prstGeom>
              <a:solidFill>
                <a:srgbClr val="2E8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17E5C04-EB3E-4FC0-B3AF-C9D69C3F575F}"/>
                  </a:ext>
                </a:extLst>
              </p:cNvPr>
              <p:cNvSpPr/>
              <p:nvPr/>
            </p:nvSpPr>
            <p:spPr>
              <a:xfrm>
                <a:off x="5753100" y="3759200"/>
                <a:ext cx="508000" cy="381000"/>
              </a:xfrm>
              <a:prstGeom prst="rect">
                <a:avLst/>
              </a:prstGeom>
              <a:solidFill>
                <a:srgbClr val="FFD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D77D0B1-1107-4951-8C94-860728E2848E}"/>
                </a:ext>
              </a:extLst>
            </p:cNvPr>
            <p:cNvSpPr txBox="1"/>
            <p:nvPr/>
          </p:nvSpPr>
          <p:spPr>
            <a:xfrm>
              <a:off x="6629400" y="4241800"/>
              <a:ext cx="5693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C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A7B702BA-2D6C-4E9E-926D-ECD7CC8B3193}"/>
                </a:ext>
              </a:extLst>
            </p:cNvPr>
            <p:cNvSpPr txBox="1"/>
            <p:nvPr/>
          </p:nvSpPr>
          <p:spPr>
            <a:xfrm>
              <a:off x="5842000" y="4927600"/>
              <a:ext cx="212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Tiempo y recursos limitados</a:t>
              </a: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53D08FA-69BB-417A-97A6-5B5F834E6614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A29BE-43E3-458D-85AD-9FA7A1A6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</p:spPr>
        <p:txBody>
          <a:bodyPr>
            <a:normAutofit/>
          </a:bodyPr>
          <a:lstStyle/>
          <a:p>
            <a:pPr algn="ctr"/>
            <a:r>
              <a:rPr lang="es-419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Ejercicio: </a:t>
            </a:r>
            <a:r>
              <a:rPr lang="es-419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Tus top 15 contactos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7A92AD4-6EA6-4FD7-943F-1E73DAAD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Name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Company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648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P, C, A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A, B or C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Last Date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Next Date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Definitive Next Step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Name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Company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648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P, C, A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A, B or C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Last Date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Next Date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Definitive Next Step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Name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Company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648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P, C, A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A, B or C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Last Date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Next Date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Definitive Next Step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Name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Company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648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P, C, A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A, B or C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Last Date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Next Date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</a:rPr>
              <a:t>Definitive Next Step</a:t>
            </a:r>
            <a:endParaRPr lang="es-419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BB25B0-E337-47EA-9B12-7C952445674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AA592E9F-6A83-418F-98B0-64516999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51312"/>
              </p:ext>
            </p:extLst>
          </p:nvPr>
        </p:nvGraphicFramePr>
        <p:xfrm>
          <a:off x="907909" y="1394064"/>
          <a:ext cx="10376182" cy="48559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2312">
                  <a:extLst>
                    <a:ext uri="{9D8B030D-6E8A-4147-A177-3AD203B41FA5}">
                      <a16:colId xmlns:a16="http://schemas.microsoft.com/office/drawing/2014/main" val="1764711328"/>
                    </a:ext>
                  </a:extLst>
                </a:gridCol>
                <a:gridCol w="1482312">
                  <a:extLst>
                    <a:ext uri="{9D8B030D-6E8A-4147-A177-3AD203B41FA5}">
                      <a16:colId xmlns:a16="http://schemas.microsoft.com/office/drawing/2014/main" val="2735944965"/>
                    </a:ext>
                  </a:extLst>
                </a:gridCol>
                <a:gridCol w="1482312">
                  <a:extLst>
                    <a:ext uri="{9D8B030D-6E8A-4147-A177-3AD203B41FA5}">
                      <a16:colId xmlns:a16="http://schemas.microsoft.com/office/drawing/2014/main" val="824740002"/>
                    </a:ext>
                  </a:extLst>
                </a:gridCol>
                <a:gridCol w="1482312">
                  <a:extLst>
                    <a:ext uri="{9D8B030D-6E8A-4147-A177-3AD203B41FA5}">
                      <a16:colId xmlns:a16="http://schemas.microsoft.com/office/drawing/2014/main" val="3786467018"/>
                    </a:ext>
                  </a:extLst>
                </a:gridCol>
                <a:gridCol w="1133136">
                  <a:extLst>
                    <a:ext uri="{9D8B030D-6E8A-4147-A177-3AD203B41FA5}">
                      <a16:colId xmlns:a16="http://schemas.microsoft.com/office/drawing/2014/main" val="1444139465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val="1993624453"/>
                    </a:ext>
                  </a:extLst>
                </a:gridCol>
                <a:gridCol w="2071852">
                  <a:extLst>
                    <a:ext uri="{9D8B030D-6E8A-4147-A177-3AD203B41FA5}">
                      <a16:colId xmlns:a16="http://schemas.microsoft.com/office/drawing/2014/main" val="3097702941"/>
                    </a:ext>
                  </a:extLst>
                </a:gridCol>
              </a:tblGrid>
              <a:tr h="432991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Nombre</a:t>
                      </a:r>
                    </a:p>
                  </a:txBody>
                  <a:tcPr marL="103572" marR="103572" marT="53969" marB="5396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Compañía</a:t>
                      </a:r>
                    </a:p>
                  </a:txBody>
                  <a:tcPr marL="103572" marR="103572" marT="53969" marB="5396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P, c, a</a:t>
                      </a:r>
                    </a:p>
                  </a:txBody>
                  <a:tcPr marL="103572" marR="103572" marT="53969" marB="5396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A,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b o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c</a:t>
                      </a:r>
                    </a:p>
                  </a:txBody>
                  <a:tcPr marL="103572" marR="103572" marT="53969" marB="5396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Ultima reunión</a:t>
                      </a:r>
                    </a:p>
                  </a:txBody>
                  <a:tcPr marL="103572" marR="103572" marT="53969" marB="5396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30000"/>
                        </a:spcBef>
                        <a:buClr>
                          <a:srgbClr val="FF6600"/>
                        </a:buClr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30000"/>
                        </a:spcBef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4D4D4D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Siguiente reunión</a:t>
                      </a:r>
                    </a:p>
                  </a:txBody>
                  <a:tcPr marL="103572" marR="103572" marT="53969" marB="5396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 Slab SemiBold" pitchFamily="2" charset="0"/>
                          <a:ea typeface="Roboto Slab SemiBold" pitchFamily="2" charset="0"/>
                        </a:rPr>
                        <a:t>Siguiente paso</a:t>
                      </a:r>
                    </a:p>
                  </a:txBody>
                  <a:tcPr marL="103572" marR="103572" marT="53969" marB="5396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8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03561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064020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57696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777083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20226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21038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29130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211666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53775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230016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53513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51826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1579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34776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25222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9968" marR="89968" marT="44984" marB="4498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6296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79568E7-1A12-49F0-9336-74FF1081893F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CA3C-B625-4E14-8460-C6E1B616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1096479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3. El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Mensaje </a:t>
            </a:r>
            <a:endParaRPr lang="es-419" sz="2000" dirty="0">
              <a:solidFill>
                <a:schemeClr val="tx1">
                  <a:lumMod val="75000"/>
                  <a:lumOff val="25000"/>
                </a:schemeClr>
              </a:solidFill>
              <a:latin typeface="Roboto Slab Light" pitchFamily="2" charset="0"/>
              <a:ea typeface="Roboto Slab Light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20B2C92-87D8-43C6-A6E4-61514C4F11DC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Bocadillo: ovalado 31">
            <a:extLst>
              <a:ext uri="{FF2B5EF4-FFF2-40B4-BE49-F238E27FC236}">
                <a16:creationId xmlns:a16="http://schemas.microsoft.com/office/drawing/2014/main" id="{FFFE3047-DC89-4E3A-89E8-AA95E706BCAD}"/>
              </a:ext>
            </a:extLst>
          </p:cNvPr>
          <p:cNvSpPr/>
          <p:nvPr/>
        </p:nvSpPr>
        <p:spPr>
          <a:xfrm>
            <a:off x="1776248" y="1479125"/>
            <a:ext cx="3163614" cy="2119850"/>
          </a:xfrm>
          <a:prstGeom prst="wedgeEllipseCallout">
            <a:avLst>
              <a:gd name="adj1" fmla="val -47743"/>
              <a:gd name="adj2" fmla="val 610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419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¿A qué te dedicas / qué haces?</a:t>
            </a:r>
          </a:p>
        </p:txBody>
      </p:sp>
      <p:sp>
        <p:nvSpPr>
          <p:cNvPr id="33" name="Bocadillo: ovalado 32">
            <a:extLst>
              <a:ext uri="{FF2B5EF4-FFF2-40B4-BE49-F238E27FC236}">
                <a16:creationId xmlns:a16="http://schemas.microsoft.com/office/drawing/2014/main" id="{6DC06075-1A08-49BA-82D0-FA1057568D6A}"/>
              </a:ext>
            </a:extLst>
          </p:cNvPr>
          <p:cNvSpPr/>
          <p:nvPr/>
        </p:nvSpPr>
        <p:spPr>
          <a:xfrm>
            <a:off x="1763288" y="4215818"/>
            <a:ext cx="3163614" cy="2119850"/>
          </a:xfrm>
          <a:prstGeom prst="wedgeEllipseCallout">
            <a:avLst>
              <a:gd name="adj1" fmla="val -53391"/>
              <a:gd name="adj2" fmla="val 550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419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¿A qué te dedicas / qué haces?</a:t>
            </a:r>
          </a:p>
        </p:txBody>
      </p:sp>
      <p:sp>
        <p:nvSpPr>
          <p:cNvPr id="34" name="Bocadillo: ovalado 33">
            <a:extLst>
              <a:ext uri="{FF2B5EF4-FFF2-40B4-BE49-F238E27FC236}">
                <a16:creationId xmlns:a16="http://schemas.microsoft.com/office/drawing/2014/main" id="{7AF57F7F-162B-4295-B865-2C7839EC65FD}"/>
              </a:ext>
            </a:extLst>
          </p:cNvPr>
          <p:cNvSpPr/>
          <p:nvPr/>
        </p:nvSpPr>
        <p:spPr>
          <a:xfrm>
            <a:off x="7031421" y="1548968"/>
            <a:ext cx="3163614" cy="2119850"/>
          </a:xfrm>
          <a:prstGeom prst="wedgeEllipseCallout">
            <a:avLst>
              <a:gd name="adj1" fmla="val 49931"/>
              <a:gd name="adj2" fmla="val 570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419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Quick Pitch</a:t>
            </a:r>
          </a:p>
        </p:txBody>
      </p:sp>
      <p:sp>
        <p:nvSpPr>
          <p:cNvPr id="35" name="Bocadillo: ovalado 34">
            <a:extLst>
              <a:ext uri="{FF2B5EF4-FFF2-40B4-BE49-F238E27FC236}">
                <a16:creationId xmlns:a16="http://schemas.microsoft.com/office/drawing/2014/main" id="{3DCD2E47-43C7-4778-9CFD-70BE722BEDB5}"/>
              </a:ext>
            </a:extLst>
          </p:cNvPr>
          <p:cNvSpPr/>
          <p:nvPr/>
        </p:nvSpPr>
        <p:spPr>
          <a:xfrm>
            <a:off x="6973614" y="3963851"/>
            <a:ext cx="3163614" cy="2119850"/>
          </a:xfrm>
          <a:prstGeom prst="wedgeEllipseCallout">
            <a:avLst>
              <a:gd name="adj1" fmla="val 54250"/>
              <a:gd name="adj2" fmla="val 560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419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Titular profesional </a:t>
            </a:r>
          </a:p>
          <a:p>
            <a:pPr algn="ctr"/>
            <a:r>
              <a:rPr lang="es-A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/ personal</a:t>
            </a:r>
          </a:p>
        </p:txBody>
      </p:sp>
    </p:spTree>
    <p:extLst>
      <p:ext uri="{BB962C8B-B14F-4D97-AF65-F5344CB8AC3E}">
        <p14:creationId xmlns:p14="http://schemas.microsoft.com/office/powerpoint/2010/main" val="14716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960A7B-5471-48C8-A060-430D8B13131B}"/>
              </a:ext>
            </a:extLst>
          </p:cNvPr>
          <p:cNvSpPr>
            <a:spLocks noGrp="1"/>
          </p:cNvSpPr>
          <p:nvPr/>
        </p:nvSpPr>
        <p:spPr>
          <a:xfrm>
            <a:off x="2199886" y="2186610"/>
            <a:ext cx="7474201" cy="219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419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“La gente olvidará lo que dijiste, la gente olvidará lo que hiciste, pero la gente nunca olvidará cómo les hiciste sentir.” </a:t>
            </a:r>
            <a:endParaRPr lang="es-419" sz="18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CCD8D65-5721-4756-91A6-7F7C05D9C97D}"/>
              </a:ext>
            </a:extLst>
          </p:cNvPr>
          <p:cNvGrpSpPr/>
          <p:nvPr/>
        </p:nvGrpSpPr>
        <p:grpSpPr>
          <a:xfrm>
            <a:off x="3404821" y="6152307"/>
            <a:ext cx="4765715" cy="306486"/>
            <a:chOff x="3632023" y="484090"/>
            <a:chExt cx="4765715" cy="306486"/>
          </a:xfrm>
        </p:grpSpPr>
        <p:pic>
          <p:nvPicPr>
            <p:cNvPr id="18" name="Gráfico 8">
              <a:extLst>
                <a:ext uri="{FF2B5EF4-FFF2-40B4-BE49-F238E27FC236}">
                  <a16:creationId xmlns:a16="http://schemas.microsoft.com/office/drawing/2014/main" id="{AA12F29A-2C2A-4071-ADE4-463C4098B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63CE3769-051D-4177-800D-68E7431BD993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A807D1C6-D17B-4171-B5B7-D48D8BC93996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914987B2-7C4C-4A5C-8388-F66F44367B1A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1794D5F2-9787-4B4F-BEA1-F98F924D62FD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84080FD-94AA-4E0F-8668-7A2D6319CA12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8B65BA98-17EA-49A0-98B8-BC29D906C396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BA322305-337B-4091-A12D-292124141512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AA1F93B8-851A-46CA-BAF9-2DF7B99D33D1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B389DDD3-8143-4E7B-96FC-FA24735B0E04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AB47ECA3-6955-4D65-9C42-B297AA5173FD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788437A-ACA9-470A-B53D-676D8B7B89C3}"/>
              </a:ext>
            </a:extLst>
          </p:cNvPr>
          <p:cNvGrpSpPr/>
          <p:nvPr/>
        </p:nvGrpSpPr>
        <p:grpSpPr>
          <a:xfrm>
            <a:off x="3404821" y="399207"/>
            <a:ext cx="4765715" cy="306486"/>
            <a:chOff x="3632023" y="484090"/>
            <a:chExt cx="4765715" cy="306486"/>
          </a:xfrm>
        </p:grpSpPr>
        <p:pic>
          <p:nvPicPr>
            <p:cNvPr id="7" name="Gráfico 22">
              <a:extLst>
                <a:ext uri="{FF2B5EF4-FFF2-40B4-BE49-F238E27FC236}">
                  <a16:creationId xmlns:a16="http://schemas.microsoft.com/office/drawing/2014/main" id="{3F96DB4A-8EB6-426E-A7AF-2EEFE7DAF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8D285097-C330-41BB-9486-222D032F6A0C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C9657264-CDB2-4C1E-8838-88928098CC54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381B9FE2-04B6-4305-9FC4-43D93F6C6F56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D2D5E769-57F7-4013-8C9C-51ABAED39112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90614886-C430-4CA7-AF01-D9E4447518E5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CBFF3E6-21E9-4D6D-9C11-CE869EC20D49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75857484-A1F0-43B6-98EB-AB6B54F7A9D3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680A3FBA-DA15-4727-A6D0-695D90236CCE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0C55E79-AD19-447F-A85A-8BEB0DDE0C22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925BC770-2F28-4F14-8459-E2A9C67A20A4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419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AR" dirty="0"/>
            </a:p>
          </p:txBody>
        </p:sp>
      </p:grpSp>
      <p:sp>
        <p:nvSpPr>
          <p:cNvPr id="35" name="Título 1">
            <a:extLst>
              <a:ext uri="{FF2B5EF4-FFF2-40B4-BE49-F238E27FC236}">
                <a16:creationId xmlns:a16="http://schemas.microsoft.com/office/drawing/2014/main" id="{6CB6FE5E-FC23-4B19-8759-8A284682549F}"/>
              </a:ext>
            </a:extLst>
          </p:cNvPr>
          <p:cNvSpPr>
            <a:spLocks noGrp="1"/>
          </p:cNvSpPr>
          <p:nvPr/>
        </p:nvSpPr>
        <p:spPr>
          <a:xfrm>
            <a:off x="6506843" y="3710609"/>
            <a:ext cx="2146827" cy="64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br>
              <a:rPr lang="es-419" sz="1800" dirty="0">
                <a:solidFill>
                  <a:srgbClr val="2E8FCE"/>
                </a:solidFill>
                <a:latin typeface="Roboto Slab SemiBold" pitchFamily="2" charset="0"/>
                <a:ea typeface="Roboto Slab SemiBold" pitchFamily="2" charset="0"/>
              </a:rPr>
            </a:br>
            <a:r>
              <a:rPr lang="es-419" sz="1800" b="1" dirty="0">
                <a:solidFill>
                  <a:srgbClr val="2E8FCE"/>
                </a:solidFill>
                <a:latin typeface="Roboto Slab SemiBold" pitchFamily="2" charset="0"/>
                <a:ea typeface="Roboto Slab SemiBold" pitchFamily="2" charset="0"/>
              </a:rPr>
              <a:t>Maya Angelou</a:t>
            </a:r>
          </a:p>
        </p:txBody>
      </p:sp>
    </p:spTree>
    <p:extLst>
      <p:ext uri="{BB962C8B-B14F-4D97-AF65-F5344CB8AC3E}">
        <p14:creationId xmlns:p14="http://schemas.microsoft.com/office/powerpoint/2010/main" val="28256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53B8A-5634-42A7-BC0C-C89B0E79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Ejercicio: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el “Quick Pitch”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05303E4-7265-4B4B-81C8-25EE819FFF43}"/>
              </a:ext>
            </a:extLst>
          </p:cNvPr>
          <p:cNvGrpSpPr/>
          <p:nvPr/>
        </p:nvGrpSpPr>
        <p:grpSpPr>
          <a:xfrm>
            <a:off x="1771650" y="1333500"/>
            <a:ext cx="8648700" cy="2171700"/>
            <a:chOff x="1771650" y="1333500"/>
            <a:chExt cx="8648700" cy="21717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E7443AE-26FB-4BC4-B782-990DE60D7EAE}"/>
                </a:ext>
              </a:extLst>
            </p:cNvPr>
            <p:cNvSpPr/>
            <p:nvPr/>
          </p:nvSpPr>
          <p:spPr>
            <a:xfrm>
              <a:off x="1771650" y="1333500"/>
              <a:ext cx="864870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A6BD24E-4B4D-4E25-A862-91B5616E8DC0}"/>
                </a:ext>
              </a:extLst>
            </p:cNvPr>
            <p:cNvSpPr txBox="1"/>
            <p:nvPr/>
          </p:nvSpPr>
          <p:spPr>
            <a:xfrm>
              <a:off x="5373594" y="1460500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Quick Pitch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8F75181-FB96-4B33-B466-0DD9211251ED}"/>
                </a:ext>
              </a:extLst>
            </p:cNvPr>
            <p:cNvCxnSpPr>
              <a:cxnSpLocks/>
            </p:cNvCxnSpPr>
            <p:nvPr/>
          </p:nvCxnSpPr>
          <p:spPr>
            <a:xfrm>
              <a:off x="6434138" y="2155825"/>
              <a:ext cx="32639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754AFBCE-DC29-4900-ABA4-B9A7810E6F9F}"/>
                </a:ext>
              </a:extLst>
            </p:cNvPr>
            <p:cNvGrpSpPr/>
            <p:nvPr/>
          </p:nvGrpSpPr>
          <p:grpSpPr>
            <a:xfrm>
              <a:off x="2541588" y="1873250"/>
              <a:ext cx="7127875" cy="1372374"/>
              <a:chOff x="2579688" y="1873250"/>
              <a:chExt cx="7127875" cy="1372374"/>
            </a:xfrm>
          </p:grpSpPr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12D7F2B-A025-4CCF-9DBB-BD32F5BCB1D9}"/>
                  </a:ext>
                </a:extLst>
              </p:cNvPr>
              <p:cNvSpPr txBox="1"/>
              <p:nvPr/>
            </p:nvSpPr>
            <p:spPr>
              <a:xfrm>
                <a:off x="2579688" y="1873250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Yo</a:t>
                </a:r>
              </a:p>
            </p:txBody>
          </p: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B5C3106C-94D5-4E77-A2C1-69F7EED87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713" y="2155825"/>
                <a:ext cx="32639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DB0F20-6736-4534-BCC6-DFB6629A178C}"/>
                  </a:ext>
                </a:extLst>
              </p:cNvPr>
              <p:cNvSpPr txBox="1"/>
              <p:nvPr/>
            </p:nvSpPr>
            <p:spPr>
              <a:xfrm>
                <a:off x="4328872" y="2244725"/>
                <a:ext cx="6735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(verbo)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863D437-CD6B-44FA-AADF-A993B0F22945}"/>
                  </a:ext>
                </a:extLst>
              </p:cNvPr>
              <p:cNvSpPr txBox="1"/>
              <p:nvPr/>
            </p:nvSpPr>
            <p:spPr>
              <a:xfrm>
                <a:off x="6891728" y="2244725"/>
                <a:ext cx="23487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(target market / target persona)</a:t>
                </a:r>
              </a:p>
            </p:txBody>
          </p: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992DEAC8-4E1F-40D3-9A9D-8B963157E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713" y="2851150"/>
                <a:ext cx="667385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8E7296B-3272-4A96-96A8-BBCFE9DE0F8A}"/>
                  </a:ext>
                </a:extLst>
              </p:cNvPr>
              <p:cNvSpPr txBox="1"/>
              <p:nvPr/>
            </p:nvSpPr>
            <p:spPr>
              <a:xfrm>
                <a:off x="4408403" y="2968625"/>
                <a:ext cx="39244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(problema que se resuelve, oportunidad que se realiza)</a:t>
                </a:r>
              </a:p>
            </p:txBody>
          </p:sp>
        </p:grp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B4157EEF-F8A9-4382-B0A5-CEF83C38627B}"/>
              </a:ext>
            </a:extLst>
          </p:cNvPr>
          <p:cNvGrpSpPr/>
          <p:nvPr/>
        </p:nvGrpSpPr>
        <p:grpSpPr>
          <a:xfrm>
            <a:off x="1781175" y="3743326"/>
            <a:ext cx="4675188" cy="1990724"/>
            <a:chOff x="1781175" y="3743326"/>
            <a:chExt cx="4675188" cy="1990724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6EC383F-E59F-41CF-9280-D2846176F60C}"/>
                </a:ext>
              </a:extLst>
            </p:cNvPr>
            <p:cNvSpPr/>
            <p:nvPr/>
          </p:nvSpPr>
          <p:spPr>
            <a:xfrm>
              <a:off x="1781175" y="3743326"/>
              <a:ext cx="4675188" cy="1990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CB5ACB92-7CF2-42B7-9EEB-C4F54251DFA8}"/>
                </a:ext>
              </a:extLst>
            </p:cNvPr>
            <p:cNvSpPr txBox="1"/>
            <p:nvPr/>
          </p:nvSpPr>
          <p:spPr>
            <a:xfrm>
              <a:off x="2941203" y="3941763"/>
              <a:ext cx="235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¿Qué hay de nuevo?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6623E115-859A-4D0B-AD59-A7E118FD1574}"/>
                </a:ext>
              </a:extLst>
            </p:cNvPr>
            <p:cNvGrpSpPr/>
            <p:nvPr/>
          </p:nvGrpSpPr>
          <p:grpSpPr>
            <a:xfrm>
              <a:off x="2133258" y="4492625"/>
              <a:ext cx="3971022" cy="338554"/>
              <a:chOff x="2105928" y="4340225"/>
              <a:chExt cx="3971022" cy="338554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9B4E62B-CA21-40D6-BE55-3BEE24873F2A}"/>
                  </a:ext>
                </a:extLst>
              </p:cNvPr>
              <p:cNvSpPr txBox="1"/>
              <p:nvPr/>
            </p:nvSpPr>
            <p:spPr>
              <a:xfrm>
                <a:off x="2105928" y="4340225"/>
                <a:ext cx="18565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A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Titular profesional:</a:t>
                </a:r>
              </a:p>
            </p:txBody>
          </p: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2FA95564-8327-433F-A353-8327181CD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8113" y="4584700"/>
                <a:ext cx="212883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F5016CCA-0ECE-487A-A9A3-514C7BAE0F7F}"/>
                </a:ext>
              </a:extLst>
            </p:cNvPr>
            <p:cNvGrpSpPr/>
            <p:nvPr/>
          </p:nvGrpSpPr>
          <p:grpSpPr>
            <a:xfrm>
              <a:off x="2375867" y="4921250"/>
              <a:ext cx="3733455" cy="338554"/>
              <a:chOff x="2343495" y="4768850"/>
              <a:chExt cx="3733455" cy="338554"/>
            </a:xfrm>
          </p:grpSpPr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7907A95-EBB8-46F7-807B-6EFBFA9DE8F1}"/>
                  </a:ext>
                </a:extLst>
              </p:cNvPr>
              <p:cNvSpPr txBox="1"/>
              <p:nvPr/>
            </p:nvSpPr>
            <p:spPr>
              <a:xfrm>
                <a:off x="2343495" y="4768850"/>
                <a:ext cx="16273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A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Titular personal:</a:t>
                </a:r>
              </a:p>
            </p:txBody>
          </p: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1011E0DC-7A99-4B7D-9629-1F025CB50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8113" y="4994275"/>
                <a:ext cx="212883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2E258064-8BCD-4F85-B3B2-DD8F712ACF01}"/>
              </a:ext>
            </a:extLst>
          </p:cNvPr>
          <p:cNvGrpSpPr/>
          <p:nvPr/>
        </p:nvGrpSpPr>
        <p:grpSpPr>
          <a:xfrm>
            <a:off x="6810375" y="3743325"/>
            <a:ext cx="3619500" cy="2447925"/>
            <a:chOff x="6810375" y="3743325"/>
            <a:chExt cx="3619500" cy="2447925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3CBBBEDE-2C04-4AA2-9512-06C7E2069362}"/>
                </a:ext>
              </a:extLst>
            </p:cNvPr>
            <p:cNvSpPr/>
            <p:nvPr/>
          </p:nvSpPr>
          <p:spPr>
            <a:xfrm>
              <a:off x="6810375" y="3743325"/>
              <a:ext cx="3619500" cy="2447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02C7B2C-8861-46B1-AE00-5A1B1A907712}"/>
                </a:ext>
              </a:extLst>
            </p:cNvPr>
            <p:cNvSpPr txBox="1"/>
            <p:nvPr/>
          </p:nvSpPr>
          <p:spPr>
            <a:xfrm>
              <a:off x="7864149" y="3941763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 SemiBold" pitchFamily="2" charset="0"/>
                  <a:ea typeface="Roboto Slab SemiBold" pitchFamily="2" charset="0"/>
                </a:rPr>
                <a:t>¿Por qué tú?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26E56BAF-D113-4365-A523-02D2B1BF4FEC}"/>
                </a:ext>
              </a:extLst>
            </p:cNvPr>
            <p:cNvSpPr txBox="1"/>
            <p:nvPr/>
          </p:nvSpPr>
          <p:spPr>
            <a:xfrm>
              <a:off x="7571601" y="5426075"/>
              <a:ext cx="20970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(evidencia, historia de éxito)</a:t>
              </a:r>
            </a:p>
          </p:txBody>
        </p: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FCC94ED9-9836-463D-92DA-C892AE7DDB0D}"/>
                </a:ext>
              </a:extLst>
            </p:cNvPr>
            <p:cNvCxnSpPr>
              <a:cxnSpLocks/>
            </p:cNvCxnSpPr>
            <p:nvPr/>
          </p:nvCxnSpPr>
          <p:spPr>
            <a:xfrm>
              <a:off x="7193757" y="4613275"/>
              <a:ext cx="285273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7B997DB0-3B6A-4AAB-803E-72D745E80C3A}"/>
                </a:ext>
              </a:extLst>
            </p:cNvPr>
            <p:cNvCxnSpPr>
              <a:cxnSpLocks/>
            </p:cNvCxnSpPr>
            <p:nvPr/>
          </p:nvCxnSpPr>
          <p:spPr>
            <a:xfrm>
              <a:off x="7193757" y="4918075"/>
              <a:ext cx="285273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B79BA3EF-4FF6-4E05-A055-A11BEC5DDFE3}"/>
                </a:ext>
              </a:extLst>
            </p:cNvPr>
            <p:cNvCxnSpPr>
              <a:cxnSpLocks/>
            </p:cNvCxnSpPr>
            <p:nvPr/>
          </p:nvCxnSpPr>
          <p:spPr>
            <a:xfrm>
              <a:off x="7193757" y="5280025"/>
              <a:ext cx="285273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4721F3C-961F-463D-94DC-742AAA1BF2AB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ACE2B8C-788A-4DA3-89F9-9939DCBD4724}"/>
              </a:ext>
            </a:extLst>
          </p:cNvPr>
          <p:cNvSpPr txBox="1"/>
          <p:nvPr/>
        </p:nvSpPr>
        <p:spPr>
          <a:xfrm>
            <a:off x="4678018" y="5914425"/>
            <a:ext cx="204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Tomado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Growth Play</a:t>
            </a:r>
            <a:endParaRPr lang="es-419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FDF7A-817A-4DDA-85FD-0A092882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10515600" cy="893832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4. Construyendo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relaciones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C89401D-5CAD-4AFF-BA74-267557C41B62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CCE0437-0D87-4DFB-AC9C-4D15AD0FB9B5}"/>
              </a:ext>
            </a:extLst>
          </p:cNvPr>
          <p:cNvGrpSpPr/>
          <p:nvPr/>
        </p:nvGrpSpPr>
        <p:grpSpPr>
          <a:xfrm>
            <a:off x="1657907" y="2305261"/>
            <a:ext cx="1900251" cy="2622339"/>
            <a:chOff x="1657907" y="2305261"/>
            <a:chExt cx="1900251" cy="2622339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65991FFC-E28D-4B2F-8DD3-56D1C39AAE11}"/>
                </a:ext>
              </a:extLst>
            </p:cNvPr>
            <p:cNvSpPr txBox="1">
              <a:spLocks/>
            </p:cNvSpPr>
            <p:nvPr/>
          </p:nvSpPr>
          <p:spPr>
            <a:xfrm>
              <a:off x="1687282" y="4343790"/>
              <a:ext cx="1841500" cy="583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La ley de platino </a:t>
              </a: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1DB56F8E-C979-4C16-A77D-80A6EECF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7907" y="2305261"/>
              <a:ext cx="1900251" cy="1900251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D0895104-B5B3-404A-AB21-6735277B9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865" y="2739218"/>
              <a:ext cx="1032336" cy="1032336"/>
            </a:xfrm>
            <a:prstGeom prst="rect">
              <a:avLst/>
            </a:prstGeom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2D1D1AD-7FC8-481A-B2C2-A98E97179D74}"/>
              </a:ext>
            </a:extLst>
          </p:cNvPr>
          <p:cNvGrpSpPr/>
          <p:nvPr/>
        </p:nvGrpSpPr>
        <p:grpSpPr>
          <a:xfrm>
            <a:off x="4640942" y="2305261"/>
            <a:ext cx="2910116" cy="2898144"/>
            <a:chOff x="4640942" y="2305261"/>
            <a:chExt cx="2910116" cy="289814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7FC66EC4-5BE4-47DB-80EB-E2C738E22A4D}"/>
                </a:ext>
              </a:extLst>
            </p:cNvPr>
            <p:cNvSpPr/>
            <p:nvPr/>
          </p:nvSpPr>
          <p:spPr>
            <a:xfrm>
              <a:off x="4640942" y="4349985"/>
              <a:ext cx="2910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Conseguir un “IN” auténtico</a:t>
              </a:r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40D5F9D2-44FF-4BB8-ADDD-EC59FE0A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45875" y="2305261"/>
              <a:ext cx="1900251" cy="1900251"/>
            </a:xfrm>
            <a:prstGeom prst="rect">
              <a:avLst/>
            </a:prstGeom>
          </p:spPr>
        </p:pic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A803A3AB-4A13-4737-B757-7268664E4515}"/>
                </a:ext>
              </a:extLst>
            </p:cNvPr>
            <p:cNvSpPr/>
            <p:nvPr/>
          </p:nvSpPr>
          <p:spPr>
            <a:xfrm>
              <a:off x="4849927" y="4680185"/>
              <a:ext cx="24921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(Invitaciones, introducciones o información)</a:t>
              </a:r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225D1FF9-C65E-4DB3-80C8-45C697E94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023" y="2750408"/>
              <a:ext cx="1009956" cy="1009956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9800F9D-BAE8-434F-9405-9A922C79DC46}"/>
              </a:ext>
            </a:extLst>
          </p:cNvPr>
          <p:cNvGrpSpPr/>
          <p:nvPr/>
        </p:nvGrpSpPr>
        <p:grpSpPr>
          <a:xfrm>
            <a:off x="8217581" y="2305261"/>
            <a:ext cx="3161619" cy="2692107"/>
            <a:chOff x="8217581" y="2305261"/>
            <a:chExt cx="3161619" cy="2692107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5BD251D-E924-4433-B770-4B0656E9EB50}"/>
                </a:ext>
              </a:extLst>
            </p:cNvPr>
            <p:cNvSpPr/>
            <p:nvPr/>
          </p:nvSpPr>
          <p:spPr>
            <a:xfrm>
              <a:off x="8217581" y="4351037"/>
              <a:ext cx="31616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380985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855844" rtl="0" eaLnBrk="1" fontAlgn="auto" latinLnBrk="0" hangingPunct="1">
                <a:spcBef>
                  <a:spcPts val="90"/>
                </a:spcBef>
                <a:spcAft>
                  <a:spcPts val="0"/>
                </a:spcAft>
                <a:buClr>
                  <a:srgbClr val="0574A7"/>
                </a:buClr>
                <a:buSzPct val="90000"/>
                <a:buFontTx/>
                <a:buNone/>
                <a:tabLst>
                  <a:tab pos="59285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Permiso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 para dar los siguientes pasos</a:t>
              </a: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7C869D73-A95D-48FE-8670-A5AB70F2B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8265" y="2305261"/>
              <a:ext cx="1900251" cy="1900251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91A77A26-668E-4C39-B9F9-CAE7F3679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182" y="2690577"/>
              <a:ext cx="1180418" cy="1180418"/>
            </a:xfrm>
            <a:prstGeom prst="rect">
              <a:avLst/>
            </a:prstGeom>
          </p:spPr>
        </p:pic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FBD867-F7A3-480A-9414-533FB60B0D42}"/>
              </a:ext>
            </a:extLst>
          </p:cNvPr>
          <p:cNvSpPr txBox="1"/>
          <p:nvPr/>
        </p:nvSpPr>
        <p:spPr>
          <a:xfrm>
            <a:off x="8865705" y="5609625"/>
            <a:ext cx="204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Tomado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Growth Play</a:t>
            </a:r>
            <a:endParaRPr lang="es-419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45586-CCE4-489A-9C30-7A5E0841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La preparación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A08BEE-AD5F-45B9-AA7C-9926CE98852B}"/>
              </a:ext>
            </a:extLst>
          </p:cNvPr>
          <p:cNvSpPr txBox="1"/>
          <p:nvPr/>
        </p:nvSpPr>
        <p:spPr>
          <a:xfrm>
            <a:off x="3048000" y="13717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Las 4 Claves de Preparación de cualquier encuentro: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6E0A6E-DF34-47D7-841E-76759A4228DA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644E6546-D35D-4D97-8F30-37EF5C2FA12A}"/>
              </a:ext>
            </a:extLst>
          </p:cNvPr>
          <p:cNvGrpSpPr/>
          <p:nvPr/>
        </p:nvGrpSpPr>
        <p:grpSpPr>
          <a:xfrm>
            <a:off x="3213100" y="2223929"/>
            <a:ext cx="2820456" cy="1609413"/>
            <a:chOff x="3213100" y="2223929"/>
            <a:chExt cx="2820456" cy="1609413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52F55C3C-A95B-449C-A427-A5359FA104F7}"/>
                </a:ext>
              </a:extLst>
            </p:cNvPr>
            <p:cNvSpPr/>
            <p:nvPr/>
          </p:nvSpPr>
          <p:spPr>
            <a:xfrm>
              <a:off x="4429690" y="2223929"/>
              <a:ext cx="1603866" cy="1609413"/>
            </a:xfrm>
            <a:custGeom>
              <a:avLst/>
              <a:gdLst>
                <a:gd name="connsiteX0" fmla="*/ 1961458 w 1961457"/>
                <a:gd name="connsiteY0" fmla="*/ 1326367 h 1968240"/>
                <a:gd name="connsiteX1" fmla="*/ 1944514 w 1961457"/>
                <a:gd name="connsiteY1" fmla="*/ 1855723 h 1968240"/>
                <a:gd name="connsiteX2" fmla="*/ 1848422 w 1961457"/>
                <a:gd name="connsiteY2" fmla="*/ 1945281 h 1968240"/>
                <a:gd name="connsiteX3" fmla="*/ 719514 w 1961457"/>
                <a:gd name="connsiteY3" fmla="*/ 1908974 h 1968240"/>
                <a:gd name="connsiteX4" fmla="*/ 40088 w 1961457"/>
                <a:gd name="connsiteY4" fmla="*/ 1253510 h 1968240"/>
                <a:gd name="connsiteX5" fmla="*/ 1074355 w 1961457"/>
                <a:gd name="connsiteY5" fmla="*/ 7936 h 1968240"/>
                <a:gd name="connsiteX6" fmla="*/ 1899978 w 1961457"/>
                <a:gd name="connsiteY6" fmla="*/ 680343 h 1968240"/>
                <a:gd name="connsiteX7" fmla="*/ 1961458 w 1961457"/>
                <a:gd name="connsiteY7" fmla="*/ 1326367 h 196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457" h="1968240">
                  <a:moveTo>
                    <a:pt x="1961458" y="1326367"/>
                  </a:moveTo>
                  <a:cubicBezTo>
                    <a:pt x="1950566" y="1509596"/>
                    <a:pt x="1964604" y="1682660"/>
                    <a:pt x="1944514" y="1855723"/>
                  </a:cubicBezTo>
                  <a:cubicBezTo>
                    <a:pt x="1937011" y="1920592"/>
                    <a:pt x="1914017" y="1942861"/>
                    <a:pt x="1848422" y="1945281"/>
                  </a:cubicBezTo>
                  <a:cubicBezTo>
                    <a:pt x="1471070" y="1958593"/>
                    <a:pt x="1090088" y="2005067"/>
                    <a:pt x="719514" y="1908974"/>
                  </a:cubicBezTo>
                  <a:cubicBezTo>
                    <a:pt x="378470" y="1820143"/>
                    <a:pt x="137875" y="1586083"/>
                    <a:pt x="40088" y="1253510"/>
                  </a:cubicBezTo>
                  <a:cubicBezTo>
                    <a:pt x="-163231" y="561498"/>
                    <a:pt x="441402" y="-78959"/>
                    <a:pt x="1074355" y="7936"/>
                  </a:cubicBezTo>
                  <a:cubicBezTo>
                    <a:pt x="1459936" y="60945"/>
                    <a:pt x="1764189" y="284596"/>
                    <a:pt x="1899978" y="680343"/>
                  </a:cubicBezTo>
                  <a:cubicBezTo>
                    <a:pt x="1975255" y="899880"/>
                    <a:pt x="1936043" y="1118448"/>
                    <a:pt x="1961458" y="1326367"/>
                  </a:cubicBezTo>
                  <a:close/>
                </a:path>
              </a:pathLst>
            </a:custGeom>
            <a:solidFill>
              <a:srgbClr val="2E8FCE"/>
            </a:solidFill>
            <a:ln w="24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C5A7D6B-E240-4B19-8562-622946C36FE2}"/>
                </a:ext>
              </a:extLst>
            </p:cNvPr>
            <p:cNvSpPr txBox="1"/>
            <p:nvPr/>
          </p:nvSpPr>
          <p:spPr>
            <a:xfrm>
              <a:off x="3213100" y="2565400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rgbClr val="2E8FCE"/>
                  </a:solidFill>
                  <a:latin typeface="Roboto Slab SemiBold" pitchFamily="2" charset="0"/>
                  <a:ea typeface="Roboto Slab SemiBold" pitchFamily="2" charset="0"/>
                </a:rPr>
                <a:t>Objetivo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91EBD14F-8E63-46A3-952D-A9D3A6612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906" y="2438604"/>
              <a:ext cx="1129894" cy="1129892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F283136-2573-4B04-9A9E-051B7C2ECD3E}"/>
              </a:ext>
            </a:extLst>
          </p:cNvPr>
          <p:cNvGrpSpPr/>
          <p:nvPr/>
        </p:nvGrpSpPr>
        <p:grpSpPr>
          <a:xfrm>
            <a:off x="2349500" y="3945373"/>
            <a:ext cx="3693716" cy="1620627"/>
            <a:chOff x="2349500" y="3945373"/>
            <a:chExt cx="3693716" cy="1620627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C14A410C-68E1-42A7-B1C5-C5CA9D1B88DD}"/>
                </a:ext>
              </a:extLst>
            </p:cNvPr>
            <p:cNvSpPr/>
            <p:nvPr/>
          </p:nvSpPr>
          <p:spPr>
            <a:xfrm>
              <a:off x="4413348" y="3945373"/>
              <a:ext cx="1629868" cy="1620627"/>
            </a:xfrm>
            <a:custGeom>
              <a:avLst/>
              <a:gdLst>
                <a:gd name="connsiteX0" fmla="*/ 1355267 w 1993256"/>
                <a:gd name="connsiteY0" fmla="*/ 1960 h 1981954"/>
                <a:gd name="connsiteX1" fmla="*/ 1906166 w 1993256"/>
                <a:gd name="connsiteY1" fmla="*/ 508 h 1981954"/>
                <a:gd name="connsiteX2" fmla="*/ 1991367 w 1993256"/>
                <a:gd name="connsiteY2" fmla="*/ 90065 h 1981954"/>
                <a:gd name="connsiteX3" fmla="*/ 1987494 w 1993256"/>
                <a:gd name="connsiteY3" fmla="*/ 1032597 h 1981954"/>
                <a:gd name="connsiteX4" fmla="*/ 1166471 w 1993256"/>
                <a:gd name="connsiteY4" fmla="*/ 1965688 h 1981954"/>
                <a:gd name="connsiteX5" fmla="*/ 11422 w 1993256"/>
                <a:gd name="connsiteY5" fmla="*/ 1137645 h 1981954"/>
                <a:gd name="connsiteX6" fmla="*/ 773386 w 1993256"/>
                <a:gd name="connsiteY6" fmla="*/ 23744 h 1981954"/>
                <a:gd name="connsiteX7" fmla="*/ 1355267 w 1993256"/>
                <a:gd name="connsiteY7" fmla="*/ 1960 h 198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3256" h="1981954">
                  <a:moveTo>
                    <a:pt x="1355267" y="1960"/>
                  </a:moveTo>
                  <a:cubicBezTo>
                    <a:pt x="1576014" y="1960"/>
                    <a:pt x="1741090" y="5107"/>
                    <a:pt x="1906166" y="508"/>
                  </a:cubicBezTo>
                  <a:cubicBezTo>
                    <a:pt x="1977086" y="-1429"/>
                    <a:pt x="1992093" y="23744"/>
                    <a:pt x="1991367" y="90065"/>
                  </a:cubicBezTo>
                  <a:cubicBezTo>
                    <a:pt x="1987978" y="404242"/>
                    <a:pt x="1999839" y="718904"/>
                    <a:pt x="1987494" y="1032597"/>
                  </a:cubicBezTo>
                  <a:cubicBezTo>
                    <a:pt x="1968857" y="1506525"/>
                    <a:pt x="1608449" y="1879519"/>
                    <a:pt x="1166471" y="1965688"/>
                  </a:cubicBezTo>
                  <a:cubicBezTo>
                    <a:pt x="677536" y="2061054"/>
                    <a:pt x="98801" y="1730902"/>
                    <a:pt x="11422" y="1137645"/>
                  </a:cubicBezTo>
                  <a:cubicBezTo>
                    <a:pt x="-66517" y="609014"/>
                    <a:pt x="261699" y="136538"/>
                    <a:pt x="773386" y="23744"/>
                  </a:cubicBezTo>
                  <a:cubicBezTo>
                    <a:pt x="984451" y="-22487"/>
                    <a:pt x="1198421" y="15515"/>
                    <a:pt x="1355267" y="1960"/>
                  </a:cubicBezTo>
                  <a:close/>
                </a:path>
              </a:pathLst>
            </a:custGeom>
            <a:solidFill>
              <a:srgbClr val="92D050"/>
            </a:solidFill>
            <a:ln w="24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F68E2EC-5F50-48BA-AF59-D691939FB6F4}"/>
                </a:ext>
              </a:extLst>
            </p:cNvPr>
            <p:cNvSpPr txBox="1"/>
            <p:nvPr/>
          </p:nvSpPr>
          <p:spPr>
            <a:xfrm>
              <a:off x="2349500" y="4495800"/>
              <a:ext cx="2006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dirty="0">
                  <a:solidFill>
                    <a:srgbClr val="92D050"/>
                  </a:solidFill>
                  <a:latin typeface="Roboto Slab SemiBold" pitchFamily="2" charset="0"/>
                  <a:ea typeface="Roboto Slab SemiBold" pitchFamily="2" charset="0"/>
                </a:rPr>
                <a:t>Descubrimiento / investigación #SMTYKM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48FEB12-6B44-425C-AC46-74000A204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606" y="4191000"/>
              <a:ext cx="1066494" cy="1066494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58BED80-8A40-49FD-8F5A-132FD800359E}"/>
              </a:ext>
            </a:extLst>
          </p:cNvPr>
          <p:cNvGrpSpPr/>
          <p:nvPr/>
        </p:nvGrpSpPr>
        <p:grpSpPr>
          <a:xfrm>
            <a:off x="6159236" y="3953339"/>
            <a:ext cx="3911864" cy="1609215"/>
            <a:chOff x="6159236" y="3953339"/>
            <a:chExt cx="3911864" cy="1609215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116038E-4E4F-4C2D-B1B1-C602E4126543}"/>
                </a:ext>
              </a:extLst>
            </p:cNvPr>
            <p:cNvSpPr/>
            <p:nvPr/>
          </p:nvSpPr>
          <p:spPr>
            <a:xfrm>
              <a:off x="6159236" y="3953339"/>
              <a:ext cx="1604064" cy="1609215"/>
            </a:xfrm>
            <a:custGeom>
              <a:avLst/>
              <a:gdLst>
                <a:gd name="connsiteX0" fmla="*/ 0 w 1961699"/>
                <a:gd name="connsiteY0" fmla="*/ 641874 h 1967998"/>
                <a:gd name="connsiteX1" fmla="*/ 16943 w 1961699"/>
                <a:gd name="connsiteY1" fmla="*/ 112517 h 1967998"/>
                <a:gd name="connsiteX2" fmla="*/ 113036 w 1961699"/>
                <a:gd name="connsiteY2" fmla="*/ 22960 h 1967998"/>
                <a:gd name="connsiteX3" fmla="*/ 1241943 w 1961699"/>
                <a:gd name="connsiteY3" fmla="*/ 59267 h 1967998"/>
                <a:gd name="connsiteX4" fmla="*/ 1921612 w 1961699"/>
                <a:gd name="connsiteY4" fmla="*/ 714488 h 1967998"/>
                <a:gd name="connsiteX5" fmla="*/ 887344 w 1961699"/>
                <a:gd name="connsiteY5" fmla="*/ 1960063 h 1967998"/>
                <a:gd name="connsiteX6" fmla="*/ 61722 w 1961699"/>
                <a:gd name="connsiteY6" fmla="*/ 1287656 h 1967998"/>
                <a:gd name="connsiteX7" fmla="*/ 0 w 1961699"/>
                <a:gd name="connsiteY7" fmla="*/ 641874 h 196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699" h="1967998">
                  <a:moveTo>
                    <a:pt x="0" y="641874"/>
                  </a:moveTo>
                  <a:cubicBezTo>
                    <a:pt x="10892" y="458645"/>
                    <a:pt x="-3147" y="285581"/>
                    <a:pt x="16943" y="112517"/>
                  </a:cubicBezTo>
                  <a:cubicBezTo>
                    <a:pt x="24447" y="47649"/>
                    <a:pt x="47441" y="25380"/>
                    <a:pt x="113036" y="22960"/>
                  </a:cubicBezTo>
                  <a:cubicBezTo>
                    <a:pt x="490387" y="9647"/>
                    <a:pt x="871369" y="-36826"/>
                    <a:pt x="1241943" y="59267"/>
                  </a:cubicBezTo>
                  <a:cubicBezTo>
                    <a:pt x="1582988" y="147856"/>
                    <a:pt x="1823825" y="382158"/>
                    <a:pt x="1921612" y="714488"/>
                  </a:cubicBezTo>
                  <a:cubicBezTo>
                    <a:pt x="2124931" y="1406501"/>
                    <a:pt x="1520298" y="2046958"/>
                    <a:pt x="887344" y="1960063"/>
                  </a:cubicBezTo>
                  <a:cubicBezTo>
                    <a:pt x="501763" y="1907054"/>
                    <a:pt x="197510" y="1683403"/>
                    <a:pt x="61722" y="1287656"/>
                  </a:cubicBezTo>
                  <a:cubicBezTo>
                    <a:pt x="-13555" y="1068603"/>
                    <a:pt x="25657" y="849793"/>
                    <a:pt x="0" y="641874"/>
                  </a:cubicBezTo>
                  <a:close/>
                </a:path>
              </a:pathLst>
            </a:custGeom>
            <a:solidFill>
              <a:srgbClr val="FF4C4C"/>
            </a:solidFill>
            <a:ln w="24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8D1A95D-BEB9-4170-ABCA-26D42145C336}"/>
                </a:ext>
              </a:extLst>
            </p:cNvPr>
            <p:cNvSpPr txBox="1"/>
            <p:nvPr/>
          </p:nvSpPr>
          <p:spPr>
            <a:xfrm>
              <a:off x="7886700" y="4495800"/>
              <a:ext cx="218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FF4C4C"/>
                  </a:solidFill>
                  <a:latin typeface="Roboto Slab SemiBold" pitchFamily="2" charset="0"/>
                  <a:ea typeface="Roboto Slab SemiBold" pitchFamily="2" charset="0"/>
                </a:rPr>
                <a:t>Permisos para siguientes pasos</a:t>
              </a:r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21653AA9-81D5-437E-B4EB-23F7C819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103" y="4213301"/>
              <a:ext cx="1238098" cy="1238098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CCA5E84-A501-422A-8A1B-C7D7E1397A4E}"/>
              </a:ext>
            </a:extLst>
          </p:cNvPr>
          <p:cNvGrpSpPr/>
          <p:nvPr/>
        </p:nvGrpSpPr>
        <p:grpSpPr>
          <a:xfrm>
            <a:off x="6148784" y="2209992"/>
            <a:ext cx="3211117" cy="1620627"/>
            <a:chOff x="6148784" y="2209992"/>
            <a:chExt cx="3211117" cy="1620627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1031E21D-E099-456D-B3DB-D7A620908EBF}"/>
                </a:ext>
              </a:extLst>
            </p:cNvPr>
            <p:cNvSpPr/>
            <p:nvPr/>
          </p:nvSpPr>
          <p:spPr>
            <a:xfrm>
              <a:off x="6148784" y="2209992"/>
              <a:ext cx="1629868" cy="1620627"/>
            </a:xfrm>
            <a:custGeom>
              <a:avLst/>
              <a:gdLst>
                <a:gd name="connsiteX0" fmla="*/ 637989 w 1993256"/>
                <a:gd name="connsiteY0" fmla="*/ 1979994 h 1981954"/>
                <a:gd name="connsiteX1" fmla="*/ 87090 w 1993256"/>
                <a:gd name="connsiteY1" fmla="*/ 1981446 h 1981954"/>
                <a:gd name="connsiteX2" fmla="*/ 1889 w 1993256"/>
                <a:gd name="connsiteY2" fmla="*/ 1891889 h 1981954"/>
                <a:gd name="connsiteX3" fmla="*/ 5762 w 1993256"/>
                <a:gd name="connsiteY3" fmla="*/ 949358 h 1981954"/>
                <a:gd name="connsiteX4" fmla="*/ 826786 w 1993256"/>
                <a:gd name="connsiteY4" fmla="*/ 16266 h 1981954"/>
                <a:gd name="connsiteX5" fmla="*/ 1981834 w 1993256"/>
                <a:gd name="connsiteY5" fmla="*/ 844309 h 1981954"/>
                <a:gd name="connsiteX6" fmla="*/ 1219870 w 1993256"/>
                <a:gd name="connsiteY6" fmla="*/ 1958210 h 1981954"/>
                <a:gd name="connsiteX7" fmla="*/ 637989 w 1993256"/>
                <a:gd name="connsiteY7" fmla="*/ 1979994 h 198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3256" h="1981954">
                  <a:moveTo>
                    <a:pt x="637989" y="1979994"/>
                  </a:moveTo>
                  <a:cubicBezTo>
                    <a:pt x="417242" y="1979994"/>
                    <a:pt x="252166" y="1976847"/>
                    <a:pt x="87090" y="1981446"/>
                  </a:cubicBezTo>
                  <a:cubicBezTo>
                    <a:pt x="16170" y="1983383"/>
                    <a:pt x="1163" y="1958210"/>
                    <a:pt x="1889" y="1891889"/>
                  </a:cubicBezTo>
                  <a:cubicBezTo>
                    <a:pt x="5278" y="1577712"/>
                    <a:pt x="-6582" y="1263051"/>
                    <a:pt x="5762" y="949358"/>
                  </a:cubicBezTo>
                  <a:cubicBezTo>
                    <a:pt x="24400" y="475430"/>
                    <a:pt x="384808" y="102435"/>
                    <a:pt x="826786" y="16266"/>
                  </a:cubicBezTo>
                  <a:cubicBezTo>
                    <a:pt x="1315721" y="-79100"/>
                    <a:pt x="1894455" y="251052"/>
                    <a:pt x="1981834" y="844309"/>
                  </a:cubicBezTo>
                  <a:cubicBezTo>
                    <a:pt x="2059773" y="1372940"/>
                    <a:pt x="1731557" y="1845416"/>
                    <a:pt x="1219870" y="1958210"/>
                  </a:cubicBezTo>
                  <a:cubicBezTo>
                    <a:pt x="1008563" y="2004441"/>
                    <a:pt x="794593" y="1966439"/>
                    <a:pt x="637989" y="1979994"/>
                  </a:cubicBezTo>
                  <a:close/>
                </a:path>
              </a:pathLst>
            </a:custGeom>
            <a:solidFill>
              <a:srgbClr val="FFC000"/>
            </a:solidFill>
            <a:ln w="242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2D60686-3E71-4FA8-8304-CEFCC18235D4}"/>
                </a:ext>
              </a:extLst>
            </p:cNvPr>
            <p:cNvSpPr txBox="1"/>
            <p:nvPr/>
          </p:nvSpPr>
          <p:spPr>
            <a:xfrm>
              <a:off x="7886701" y="2565400"/>
              <a:ext cx="147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accent4"/>
                  </a:solidFill>
                  <a:latin typeface="Roboto Slab SemiBold" pitchFamily="2" charset="0"/>
                  <a:ea typeface="Roboto Slab SemiBold" pitchFamily="2" charset="0"/>
                </a:rPr>
                <a:t>Mensajes claves</a:t>
              </a:r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42B8D3AA-577E-40C2-838E-8ABA1B41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505" y="2381403"/>
              <a:ext cx="1320494" cy="1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6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5C4E-B0B7-4DEA-AF9B-E8F54883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485" y="838200"/>
            <a:ext cx="2662030" cy="876451"/>
          </a:xfrm>
        </p:spPr>
        <p:txBody>
          <a:bodyPr>
            <a:normAutofit/>
          </a:bodyPr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Agenda: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8C8F-541E-40EA-87DC-F86F97D9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109" y="2349309"/>
            <a:ext cx="2951922" cy="1169366"/>
          </a:xfrm>
        </p:spPr>
        <p:txBody>
          <a:bodyPr>
            <a:normAutofit/>
          </a:bodyPr>
          <a:lstStyle/>
          <a:p>
            <a:pPr marL="284400" lvl="1" indent="-284400"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Por qué hablar de BD</a:t>
            </a:r>
          </a:p>
          <a:p>
            <a:pPr marL="284400" lvl="1" indent="-284400"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Qué es BD</a:t>
            </a:r>
          </a:p>
          <a:p>
            <a:pPr marL="284400" lvl="1" indent="-284400"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 nuevo enfoque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51CACF-05F7-437E-A252-F1D393C8519A}"/>
              </a:ext>
            </a:extLst>
          </p:cNvPr>
          <p:cNvSpPr txBox="1"/>
          <p:nvPr/>
        </p:nvSpPr>
        <p:spPr>
          <a:xfrm>
            <a:off x="3429785" y="1772544"/>
            <a:ext cx="286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2E8FCE"/>
                </a:solidFill>
                <a:latin typeface="Roboto Slab SemiBold" pitchFamily="2" charset="0"/>
                <a:ea typeface="Roboto Slab SemiBold" pitchFamily="2" charset="0"/>
              </a:rPr>
              <a:t>1. Introducción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BD6231-E1A4-4E91-BAAB-3D2410492E8B}"/>
              </a:ext>
            </a:extLst>
          </p:cNvPr>
          <p:cNvSpPr txBox="1"/>
          <p:nvPr/>
        </p:nvSpPr>
        <p:spPr>
          <a:xfrm>
            <a:off x="3441460" y="3450045"/>
            <a:ext cx="560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2E8FCE"/>
                </a:solidFill>
                <a:latin typeface="Roboto Slab SemiBold" pitchFamily="2" charset="0"/>
                <a:ea typeface="Roboto Slab SemiBold" pitchFamily="2" charset="0"/>
              </a:rPr>
              <a:t>2. BD con estrategia y propósito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C1BB3B-83ED-42A5-B4BB-FCE374F2BF76}"/>
              </a:ext>
            </a:extLst>
          </p:cNvPr>
          <p:cNvSpPr txBox="1"/>
          <p:nvPr/>
        </p:nvSpPr>
        <p:spPr>
          <a:xfrm>
            <a:off x="3437267" y="5428585"/>
            <a:ext cx="444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2E8FCE"/>
                </a:solidFill>
                <a:latin typeface="Roboto Slab SemiBold" pitchFamily="2" charset="0"/>
                <a:ea typeface="Roboto Slab SemiBold" pitchFamily="2" charset="0"/>
              </a:rPr>
              <a:t>3. La suma de las partes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CA0925D-772C-4DCE-A726-15757C2702AA}"/>
              </a:ext>
            </a:extLst>
          </p:cNvPr>
          <p:cNvSpPr txBox="1">
            <a:spLocks/>
          </p:cNvSpPr>
          <p:nvPr/>
        </p:nvSpPr>
        <p:spPr>
          <a:xfrm>
            <a:off x="3474507" y="4013295"/>
            <a:ext cx="3395869" cy="148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400" lvl="1" indent="-284400"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Target</a:t>
            </a:r>
          </a:p>
          <a:p>
            <a:pPr marL="284400" lvl="1" indent="-284400"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 de contactos</a:t>
            </a:r>
          </a:p>
          <a:p>
            <a:pPr marL="284400" lvl="1" indent="-284400"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Mensaje</a:t>
            </a:r>
          </a:p>
          <a:p>
            <a:pPr marL="284400" lvl="1" indent="-284400">
              <a:buClr>
                <a:schemeClr val="tx1">
                  <a:lumMod val="75000"/>
                  <a:lumOff val="25000"/>
                </a:schemeClr>
              </a:buClr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Construyendo relaciones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A3E8EF-E31A-46B4-A711-8C921EDB1C79}"/>
              </a:ext>
            </a:extLst>
          </p:cNvPr>
          <p:cNvGrpSpPr/>
          <p:nvPr/>
        </p:nvGrpSpPr>
        <p:grpSpPr>
          <a:xfrm>
            <a:off x="5517273" y="6162675"/>
            <a:ext cx="1144128" cy="306486"/>
            <a:chOff x="5436153" y="484090"/>
            <a:chExt cx="1144128" cy="306486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2928D241-4005-43A0-82CA-93C956981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071F128-34B5-486A-BE49-4135E6D9DBF3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A2637CD-CE4F-47A7-A728-7A9C403E9F0E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92DD4562-4167-41D0-ADC7-7F4D86598211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834C38ED-3648-4C05-8F4F-C316B010F71C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03D2B27-E337-4B96-B3FF-FAE90983B594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BC431043-12E0-456B-BCA2-08047814B187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B26B5A7-1954-4CBC-A3D6-074743BF8954}"/>
              </a:ext>
            </a:extLst>
          </p:cNvPr>
          <p:cNvGrpSpPr/>
          <p:nvPr/>
        </p:nvGrpSpPr>
        <p:grpSpPr>
          <a:xfrm>
            <a:off x="5517273" y="409575"/>
            <a:ext cx="1144128" cy="306486"/>
            <a:chOff x="5436153" y="484090"/>
            <a:chExt cx="1144128" cy="306486"/>
          </a:xfrm>
        </p:grpSpPr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452BE72B-72FE-4057-996A-5D0564F9F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D42EA245-AD73-447E-88A6-B9255C64DB94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0F97BD85-1F5F-44CC-8ACC-1A8BB12687AB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41720E16-A422-4726-8C9A-42227181690F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968D24A2-2A21-4A0C-A0B2-9A7B45F50471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41EB71ED-FCFB-4DB8-8296-DA2BA84C02A2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4950A2CD-6AFB-40D0-9915-857550272E57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6016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1F118173-F668-439F-8239-619DAA3A815B}"/>
              </a:ext>
            </a:extLst>
          </p:cNvPr>
          <p:cNvSpPr/>
          <p:nvPr/>
        </p:nvSpPr>
        <p:spPr>
          <a:xfrm>
            <a:off x="1041009" y="2307101"/>
            <a:ext cx="3601329" cy="36013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C03E90-E1BB-44E2-ACB1-B3406CDF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Armando una red de contactos 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con la estrategia en mano </a:t>
            </a:r>
            <a:endParaRPr lang="es-419" sz="1800" dirty="0">
              <a:solidFill>
                <a:schemeClr val="tx1">
                  <a:lumMod val="75000"/>
                  <a:lumOff val="25000"/>
                </a:schemeClr>
              </a:solidFill>
              <a:latin typeface="Roboto Slab Light" pitchFamily="2" charset="0"/>
              <a:ea typeface="Roboto Slab Light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578A8-968A-446A-8921-5BA7E58F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925" y="2126638"/>
            <a:ext cx="5628861" cy="4351338"/>
          </a:xfrm>
        </p:spPr>
        <p:txBody>
          <a:bodyPr>
            <a:normAutofit fontScale="92500" lnSpcReduction="10000"/>
          </a:bodyPr>
          <a:lstStyle/>
          <a:p>
            <a:pPr marL="284400" indent="-284400">
              <a:lnSpc>
                <a:spcPct val="100000"/>
              </a:lnSpc>
              <a:buNone/>
            </a:pPr>
            <a:r>
              <a:rPr lang="es-419" sz="2000" dirty="0">
                <a:solidFill>
                  <a:srgbClr val="2E8FCE"/>
                </a:solidFill>
                <a:latin typeface="Roboto Slab SemiBold" pitchFamily="2" charset="0"/>
                <a:ea typeface="Roboto Slab SemiBold" pitchFamily="2" charset="0"/>
              </a:rPr>
              <a:t>Alianzas y colaboraciones</a:t>
            </a:r>
          </a:p>
          <a:p>
            <a:pPr marL="284400" lvl="1" indent="-284400">
              <a:lnSpc>
                <a:spcPct val="100000"/>
              </a:lnSpc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Apalancarse en red internacional de CMS</a:t>
            </a:r>
          </a:p>
          <a:p>
            <a:pPr marL="284400" lvl="1" indent="-284400">
              <a:lnSpc>
                <a:spcPct val="100000"/>
              </a:lnSpc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Aliados relevantes para el mercado target. </a:t>
            </a:r>
          </a:p>
          <a:p>
            <a:pPr marL="284400" indent="-284400">
              <a:lnSpc>
                <a:spcPct val="100000"/>
              </a:lnSpc>
              <a:buNone/>
            </a:pPr>
            <a:endParaRPr lang="es-419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4400" indent="-284400">
              <a:lnSpc>
                <a:spcPct val="100000"/>
              </a:lnSpc>
              <a:buNone/>
            </a:pPr>
            <a:r>
              <a:rPr lang="es-419" sz="2000" dirty="0">
                <a:solidFill>
                  <a:schemeClr val="accent4"/>
                </a:solidFill>
                <a:latin typeface="Roboto Slab SemiBold" pitchFamily="2" charset="0"/>
                <a:ea typeface="Roboto Slab SemiBold" pitchFamily="2" charset="0"/>
              </a:rPr>
              <a:t>Networking y Grupos</a:t>
            </a:r>
          </a:p>
          <a:p>
            <a:pPr marL="284400" lvl="1" indent="-284400">
              <a:lnSpc>
                <a:spcPct val="100000"/>
              </a:lnSpc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Gremios y asociaciones relevantes</a:t>
            </a:r>
          </a:p>
          <a:p>
            <a:pPr marL="284400" lvl="1" indent="-284400">
              <a:lnSpc>
                <a:spcPct val="100000"/>
              </a:lnSpc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Grupos de practica  IBA etc. </a:t>
            </a:r>
          </a:p>
          <a:p>
            <a:pPr marL="284400" indent="-284400">
              <a:lnSpc>
                <a:spcPct val="100000"/>
              </a:lnSpc>
            </a:pPr>
            <a:endParaRPr lang="es-419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4400" indent="-284400">
              <a:lnSpc>
                <a:spcPct val="100000"/>
              </a:lnSpc>
              <a:buNone/>
            </a:pPr>
            <a:r>
              <a:rPr lang="es-419" sz="2000" dirty="0">
                <a:solidFill>
                  <a:srgbClr val="FF4C4C"/>
                </a:solidFill>
                <a:latin typeface="Roboto Slab SemiBold" pitchFamily="2" charset="0"/>
                <a:ea typeface="Roboto Slab SemiBold" pitchFamily="2" charset="0"/>
              </a:rPr>
              <a:t>Contenido y posicionamiento / marca personal</a:t>
            </a:r>
          </a:p>
          <a:p>
            <a:pPr marL="284400" lvl="1" indent="-284400">
              <a:lnSpc>
                <a:spcPct val="100000"/>
              </a:lnSpc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Producir o curar contenido relevante para el mercado target</a:t>
            </a:r>
          </a:p>
          <a:p>
            <a:pPr marL="284400" lvl="1" indent="-284400">
              <a:lnSpc>
                <a:spcPct val="100000"/>
              </a:lnSpc>
            </a:pPr>
            <a:r>
              <a:rPr lang="es-419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Interactuar en redes sociales con un propósito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10421F-B769-4546-925D-FE122AE77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02" y="2782386"/>
            <a:ext cx="2481943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42196-D071-4DD9-82C2-1DEE7B66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365125"/>
            <a:ext cx="10236200" cy="752475"/>
          </a:xfrm>
        </p:spPr>
        <p:txBody>
          <a:bodyPr>
            <a:normAutofit/>
          </a:bodyPr>
          <a:lstStyle/>
          <a:p>
            <a:pPr algn="ctr"/>
            <a:r>
              <a:rPr lang="es-419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Hoja de Ruta </a:t>
            </a:r>
            <a:r>
              <a:rPr lang="es-419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de BD 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7FDCF20-C689-4305-84AF-C5718DC8E498}"/>
              </a:ext>
            </a:extLst>
          </p:cNvPr>
          <p:cNvGrpSpPr/>
          <p:nvPr/>
        </p:nvGrpSpPr>
        <p:grpSpPr>
          <a:xfrm>
            <a:off x="501650" y="1104900"/>
            <a:ext cx="11188700" cy="5575300"/>
            <a:chOff x="501650" y="1104900"/>
            <a:chExt cx="11188700" cy="55753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B5D3776-306C-48DC-A163-7BF4625C2764}"/>
                </a:ext>
              </a:extLst>
            </p:cNvPr>
            <p:cNvSpPr/>
            <p:nvPr/>
          </p:nvSpPr>
          <p:spPr>
            <a:xfrm>
              <a:off x="501650" y="1104900"/>
              <a:ext cx="11188700" cy="557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F4601172-0BCC-41D3-AC51-6064822EE426}"/>
                </a:ext>
              </a:extLst>
            </p:cNvPr>
            <p:cNvGrpSpPr/>
            <p:nvPr/>
          </p:nvGrpSpPr>
          <p:grpSpPr>
            <a:xfrm>
              <a:off x="714587" y="1188720"/>
              <a:ext cx="10762826" cy="401044"/>
              <a:chOff x="590974" y="1188720"/>
              <a:chExt cx="10762826" cy="401044"/>
            </a:xfrm>
          </p:grpSpPr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8380253-BECB-4315-8677-6026263319BB}"/>
                  </a:ext>
                </a:extLst>
              </p:cNvPr>
              <p:cNvSpPr txBox="1"/>
              <p:nvPr/>
            </p:nvSpPr>
            <p:spPr>
              <a:xfrm>
                <a:off x="590974" y="1188720"/>
                <a:ext cx="5359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Mercado target _____________________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172A7B3-2941-4D9B-84EA-F0BF8D7D5D0A}"/>
                  </a:ext>
                </a:extLst>
              </p:cNvPr>
              <p:cNvSpPr txBox="1"/>
              <p:nvPr/>
            </p:nvSpPr>
            <p:spPr>
              <a:xfrm>
                <a:off x="5994402" y="1220432"/>
                <a:ext cx="5359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Propuesta de valor_____________________</a:t>
                </a: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850E53E6-1114-4FC7-B8CF-6F8A27C52F6F}"/>
                </a:ext>
              </a:extLst>
            </p:cNvPr>
            <p:cNvGrpSpPr/>
            <p:nvPr/>
          </p:nvGrpSpPr>
          <p:grpSpPr>
            <a:xfrm>
              <a:off x="770468" y="1825625"/>
              <a:ext cx="10651064" cy="4582530"/>
              <a:chOff x="590974" y="1825625"/>
              <a:chExt cx="10651064" cy="4582530"/>
            </a:xfrm>
          </p:grpSpPr>
          <p:grpSp>
            <p:nvGrpSpPr>
              <p:cNvPr id="4" name="Group 12">
                <a:extLst>
                  <a:ext uri="{FF2B5EF4-FFF2-40B4-BE49-F238E27FC236}">
                    <a16:creationId xmlns:a16="http://schemas.microsoft.com/office/drawing/2014/main" id="{77616CD0-F644-4DBB-9481-3363600C4AC4}"/>
                  </a:ext>
                </a:extLst>
              </p:cNvPr>
              <p:cNvGrpSpPr/>
              <p:nvPr/>
            </p:nvGrpSpPr>
            <p:grpSpPr>
              <a:xfrm>
                <a:off x="590974" y="1825625"/>
                <a:ext cx="5291666" cy="2246939"/>
                <a:chOff x="1871134" y="1870530"/>
                <a:chExt cx="5257800" cy="2683934"/>
              </a:xfrm>
            </p:grpSpPr>
            <p:sp>
              <p:nvSpPr>
                <p:cNvPr id="5" name="Rectangle 3">
                  <a:extLst>
                    <a:ext uri="{FF2B5EF4-FFF2-40B4-BE49-F238E27FC236}">
                      <a16:creationId xmlns:a16="http://schemas.microsoft.com/office/drawing/2014/main" id="{41FBB343-6786-472F-8075-CC309D27A44F}"/>
                    </a:ext>
                  </a:extLst>
                </p:cNvPr>
                <p:cNvSpPr/>
                <p:nvPr/>
              </p:nvSpPr>
              <p:spPr>
                <a:xfrm>
                  <a:off x="1871134" y="1870530"/>
                  <a:ext cx="5257800" cy="26839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6" name="Rectangle 8">
                  <a:extLst>
                    <a:ext uri="{FF2B5EF4-FFF2-40B4-BE49-F238E27FC236}">
                      <a16:creationId xmlns:a16="http://schemas.microsoft.com/office/drawing/2014/main" id="{1EBA5148-C132-4304-A532-E62F7A3352A3}"/>
                    </a:ext>
                  </a:extLst>
                </p:cNvPr>
                <p:cNvSpPr/>
                <p:nvPr/>
              </p:nvSpPr>
              <p:spPr>
                <a:xfrm>
                  <a:off x="1871134" y="1870530"/>
                  <a:ext cx="5257800" cy="499534"/>
                </a:xfrm>
                <a:prstGeom prst="rect">
                  <a:avLst/>
                </a:prstGeom>
                <a:solidFill>
                  <a:srgbClr val="2E8F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Roboto Slab SemiBold" pitchFamily="2" charset="0"/>
                      <a:ea typeface="Roboto Slab SemiBold" pitchFamily="2" charset="0"/>
                    </a:rPr>
                    <a:t>Prospectos y conectores</a:t>
                  </a:r>
                </a:p>
              </p:txBody>
            </p:sp>
          </p:grpSp>
          <p:grpSp>
            <p:nvGrpSpPr>
              <p:cNvPr id="7" name="Group 13">
                <a:extLst>
                  <a:ext uri="{FF2B5EF4-FFF2-40B4-BE49-F238E27FC236}">
                    <a16:creationId xmlns:a16="http://schemas.microsoft.com/office/drawing/2014/main" id="{13637DAA-E62D-408B-916B-F73A009ED3F7}"/>
                  </a:ext>
                </a:extLst>
              </p:cNvPr>
              <p:cNvGrpSpPr/>
              <p:nvPr/>
            </p:nvGrpSpPr>
            <p:grpSpPr>
              <a:xfrm>
                <a:off x="5950372" y="1825625"/>
                <a:ext cx="5291666" cy="2246939"/>
                <a:chOff x="7230532" y="1870530"/>
                <a:chExt cx="5257800" cy="2683934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D2DA94FC-CD21-492E-9B60-4C734114CFB3}"/>
                    </a:ext>
                  </a:extLst>
                </p:cNvPr>
                <p:cNvSpPr/>
                <p:nvPr/>
              </p:nvSpPr>
              <p:spPr>
                <a:xfrm>
                  <a:off x="7230532" y="1870530"/>
                  <a:ext cx="5257800" cy="26839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9" name="Rectangle 9">
                  <a:extLst>
                    <a:ext uri="{FF2B5EF4-FFF2-40B4-BE49-F238E27FC236}">
                      <a16:creationId xmlns:a16="http://schemas.microsoft.com/office/drawing/2014/main" id="{1B4A8290-12F0-41A4-8D35-68A68A872D0E}"/>
                    </a:ext>
                  </a:extLst>
                </p:cNvPr>
                <p:cNvSpPr/>
                <p:nvPr/>
              </p:nvSpPr>
              <p:spPr>
                <a:xfrm>
                  <a:off x="7230532" y="1870530"/>
                  <a:ext cx="5257800" cy="499534"/>
                </a:xfrm>
                <a:prstGeom prst="rect">
                  <a:avLst/>
                </a:prstGeom>
                <a:solidFill>
                  <a:srgbClr val="2E8F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Roboto Slab SemiBold" pitchFamily="2" charset="0"/>
                      <a:ea typeface="Roboto Slab SemiBold" pitchFamily="2" charset="0"/>
                    </a:rPr>
                    <a:t>Aliados </a:t>
                  </a:r>
                </a:p>
              </p:txBody>
            </p:sp>
          </p:grpSp>
          <p:grpSp>
            <p:nvGrpSpPr>
              <p:cNvPr id="10" name="Group 14">
                <a:extLst>
                  <a:ext uri="{FF2B5EF4-FFF2-40B4-BE49-F238E27FC236}">
                    <a16:creationId xmlns:a16="http://schemas.microsoft.com/office/drawing/2014/main" id="{7C07E67C-62DD-44C0-A721-66F15E183F5C}"/>
                  </a:ext>
                </a:extLst>
              </p:cNvPr>
              <p:cNvGrpSpPr/>
              <p:nvPr/>
            </p:nvGrpSpPr>
            <p:grpSpPr>
              <a:xfrm>
                <a:off x="590974" y="4161216"/>
                <a:ext cx="5291666" cy="2246939"/>
                <a:chOff x="1871134" y="4656064"/>
                <a:chExt cx="5257800" cy="2683934"/>
              </a:xfrm>
            </p:grpSpPr>
            <p:sp>
              <p:nvSpPr>
                <p:cNvPr id="11" name="Rectangle 6">
                  <a:extLst>
                    <a:ext uri="{FF2B5EF4-FFF2-40B4-BE49-F238E27FC236}">
                      <a16:creationId xmlns:a16="http://schemas.microsoft.com/office/drawing/2014/main" id="{DCEE41F5-0C0B-4A70-95AE-51E351852867}"/>
                    </a:ext>
                  </a:extLst>
                </p:cNvPr>
                <p:cNvSpPr/>
                <p:nvPr/>
              </p:nvSpPr>
              <p:spPr>
                <a:xfrm>
                  <a:off x="1871134" y="4656064"/>
                  <a:ext cx="5257800" cy="26839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2" name="Rectangle 10">
                  <a:extLst>
                    <a:ext uri="{FF2B5EF4-FFF2-40B4-BE49-F238E27FC236}">
                      <a16:creationId xmlns:a16="http://schemas.microsoft.com/office/drawing/2014/main" id="{B8D154C5-4240-4A07-9A25-DF8DDCC37F18}"/>
                    </a:ext>
                  </a:extLst>
                </p:cNvPr>
                <p:cNvSpPr/>
                <p:nvPr/>
              </p:nvSpPr>
              <p:spPr>
                <a:xfrm>
                  <a:off x="1871134" y="4656064"/>
                  <a:ext cx="5257800" cy="499534"/>
                </a:xfrm>
                <a:prstGeom prst="rect">
                  <a:avLst/>
                </a:prstGeom>
                <a:solidFill>
                  <a:srgbClr val="2E8F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Roboto Slab SemiBold" pitchFamily="2" charset="0"/>
                      <a:ea typeface="Roboto Slab SemiBold" pitchFamily="2" charset="0"/>
                    </a:rPr>
                    <a:t>Eventos y grupos</a:t>
                  </a:r>
                </a:p>
              </p:txBody>
            </p:sp>
          </p:grpSp>
          <p:grpSp>
            <p:nvGrpSpPr>
              <p:cNvPr id="13" name="Group 15">
                <a:extLst>
                  <a:ext uri="{FF2B5EF4-FFF2-40B4-BE49-F238E27FC236}">
                    <a16:creationId xmlns:a16="http://schemas.microsoft.com/office/drawing/2014/main" id="{2DE89B4F-28AB-4D01-8507-E24FD85A04B8}"/>
                  </a:ext>
                </a:extLst>
              </p:cNvPr>
              <p:cNvGrpSpPr/>
              <p:nvPr/>
            </p:nvGrpSpPr>
            <p:grpSpPr>
              <a:xfrm>
                <a:off x="5950372" y="4160614"/>
                <a:ext cx="5291666" cy="2247444"/>
                <a:chOff x="7230532" y="4655461"/>
                <a:chExt cx="5257800" cy="2684537"/>
              </a:xfrm>
            </p:grpSpPr>
            <p:sp>
              <p:nvSpPr>
                <p:cNvPr id="14" name="Rectangle 7">
                  <a:extLst>
                    <a:ext uri="{FF2B5EF4-FFF2-40B4-BE49-F238E27FC236}">
                      <a16:creationId xmlns:a16="http://schemas.microsoft.com/office/drawing/2014/main" id="{DAACB6A6-CA1E-49DF-A317-47D7192DC9F7}"/>
                    </a:ext>
                  </a:extLst>
                </p:cNvPr>
                <p:cNvSpPr/>
                <p:nvPr/>
              </p:nvSpPr>
              <p:spPr>
                <a:xfrm>
                  <a:off x="7230532" y="4656064"/>
                  <a:ext cx="5257800" cy="26839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5" name="Rectangle 11">
                  <a:extLst>
                    <a:ext uri="{FF2B5EF4-FFF2-40B4-BE49-F238E27FC236}">
                      <a16:creationId xmlns:a16="http://schemas.microsoft.com/office/drawing/2014/main" id="{A3B60E54-87BA-45BE-9C8D-8C9E77E7862F}"/>
                    </a:ext>
                  </a:extLst>
                </p:cNvPr>
                <p:cNvSpPr/>
                <p:nvPr/>
              </p:nvSpPr>
              <p:spPr>
                <a:xfrm>
                  <a:off x="7230532" y="4655461"/>
                  <a:ext cx="5257800" cy="499534"/>
                </a:xfrm>
                <a:prstGeom prst="rect">
                  <a:avLst/>
                </a:prstGeom>
                <a:solidFill>
                  <a:srgbClr val="2E8F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Roboto Slab SemiBold" pitchFamily="2" charset="0"/>
                      <a:ea typeface="Roboto Slab SemiBold" pitchFamily="2" charset="0"/>
                    </a:rPr>
                    <a:t>Contenido / campañas</a:t>
                  </a:r>
                </a:p>
              </p:txBody>
            </p:sp>
          </p:grpSp>
        </p:grp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2398A4F8-86D6-48F2-822A-D3A048321B6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27925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7818EE06-B900-4FEB-BF78-08583E75D9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31608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B5C6789-94E3-4133-8CB2-5C975C01D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35037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F28E616E-EE9B-486C-9A24-EE21E281AF26}"/>
                </a:ext>
              </a:extLst>
            </p:cNvPr>
            <p:cNvCxnSpPr>
              <a:cxnSpLocks/>
            </p:cNvCxnSpPr>
            <p:nvPr/>
          </p:nvCxnSpPr>
          <p:spPr>
            <a:xfrm>
              <a:off x="6769100" y="27925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214D38F-5819-45E4-B0FC-25E8236DE79B}"/>
                </a:ext>
              </a:extLst>
            </p:cNvPr>
            <p:cNvCxnSpPr>
              <a:cxnSpLocks/>
            </p:cNvCxnSpPr>
            <p:nvPr/>
          </p:nvCxnSpPr>
          <p:spPr>
            <a:xfrm>
              <a:off x="6769100" y="31608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822C6C30-E169-46CC-93B9-BB7C899B5AD3}"/>
                </a:ext>
              </a:extLst>
            </p:cNvPr>
            <p:cNvCxnSpPr>
              <a:cxnSpLocks/>
            </p:cNvCxnSpPr>
            <p:nvPr/>
          </p:nvCxnSpPr>
          <p:spPr>
            <a:xfrm>
              <a:off x="6769100" y="35037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534C429-13F3-48C7-995A-5BDA18D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52055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8590E02-F284-4895-AC04-9B42CBEF4A7F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55738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11DAE1D5-D052-4879-A633-DBD77D34A3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59167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AC025D7-6A42-466A-8C15-1C05E15A5108}"/>
                </a:ext>
              </a:extLst>
            </p:cNvPr>
            <p:cNvCxnSpPr>
              <a:cxnSpLocks/>
            </p:cNvCxnSpPr>
            <p:nvPr/>
          </p:nvCxnSpPr>
          <p:spPr>
            <a:xfrm>
              <a:off x="6769100" y="52055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84B41F3-C7E0-46D7-BEC5-DE1D1E5B42E1}"/>
                </a:ext>
              </a:extLst>
            </p:cNvPr>
            <p:cNvCxnSpPr>
              <a:cxnSpLocks/>
            </p:cNvCxnSpPr>
            <p:nvPr/>
          </p:nvCxnSpPr>
          <p:spPr>
            <a:xfrm>
              <a:off x="6769100" y="55738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D873C375-9DB7-4A14-936D-6C4E140B08EA}"/>
                </a:ext>
              </a:extLst>
            </p:cNvPr>
            <p:cNvCxnSpPr>
              <a:cxnSpLocks/>
            </p:cNvCxnSpPr>
            <p:nvPr/>
          </p:nvCxnSpPr>
          <p:spPr>
            <a:xfrm>
              <a:off x="6769100" y="5916712"/>
              <a:ext cx="4216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4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726A3BC-5F77-453A-AD2A-E4C8CD6EBB13}"/>
              </a:ext>
            </a:extLst>
          </p:cNvPr>
          <p:cNvSpPr txBox="1"/>
          <p:nvPr/>
        </p:nvSpPr>
        <p:spPr>
          <a:xfrm>
            <a:off x="4478048" y="6472204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328C264-7026-496A-9265-5B1E76E3B704}"/>
              </a:ext>
            </a:extLst>
          </p:cNvPr>
          <p:cNvGrpSpPr/>
          <p:nvPr/>
        </p:nvGrpSpPr>
        <p:grpSpPr>
          <a:xfrm>
            <a:off x="3713143" y="6162675"/>
            <a:ext cx="4765715" cy="306486"/>
            <a:chOff x="3632023" y="484090"/>
            <a:chExt cx="4765715" cy="306486"/>
          </a:xfrm>
        </p:grpSpPr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FA729FB9-17E4-4722-B329-8D3B06FB6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7E82FA1-254E-4A45-971C-DD1752BF3280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AAEB70E2-964D-4591-B915-7703BF5196D4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3AE9E6E0-D57C-42C5-9ECD-7FEA2FBB7489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B251C9AF-BC53-4900-8453-BE61452095A9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BAACC276-AEFB-44AF-8C03-A4A14DF7285C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6BB28403-FBB5-4166-AD52-F6559CF559FE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C19EA8CB-ED2B-4B6D-BECD-FD504FDD87DE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0DAC979D-C2FE-4A0F-96D4-2A665A376FAA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341BA3A-307B-4FF6-9BAB-5403AF77A07C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91359D81-4956-47EB-9105-2316D97DF99D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1ED5846C-C03D-46DC-8E85-FD23D62DA649}"/>
              </a:ext>
            </a:extLst>
          </p:cNvPr>
          <p:cNvGrpSpPr/>
          <p:nvPr/>
        </p:nvGrpSpPr>
        <p:grpSpPr>
          <a:xfrm>
            <a:off x="3713143" y="409575"/>
            <a:ext cx="4765715" cy="306486"/>
            <a:chOff x="3632023" y="484090"/>
            <a:chExt cx="4765715" cy="306486"/>
          </a:xfrm>
        </p:grpSpPr>
        <p:pic>
          <p:nvPicPr>
            <p:cNvPr id="48" name="Gráfico 47">
              <a:extLst>
                <a:ext uri="{FF2B5EF4-FFF2-40B4-BE49-F238E27FC236}">
                  <a16:creationId xmlns:a16="http://schemas.microsoft.com/office/drawing/2014/main" id="{9F860013-4B51-4091-B553-BA8B617EE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1A20F247-0C55-4107-B54C-F22BEED21C78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5CC45B24-1E11-40A5-8B21-A670AA8154E9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92C09DB1-353F-4A43-9994-1B7102A417A5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0CBCA25E-53F7-498B-A3EA-BED3F339D5D1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7A85FCFC-732C-4676-9551-AF84BB2AC737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470CCAB-BEC6-492D-AB7C-CC7038BFB0A8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3B8AD0B6-0F58-4581-9C06-ADB40B4FCF19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9E89FB90-FFB1-4315-BCB0-8E6710069F96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A1533501-1119-439F-AA1C-3EC069A06BAC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23D4BACF-3B7D-4DC7-90AE-9A8B58D91B1A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sp>
        <p:nvSpPr>
          <p:cNvPr id="31" name="Título 1">
            <a:extLst>
              <a:ext uri="{FF2B5EF4-FFF2-40B4-BE49-F238E27FC236}">
                <a16:creationId xmlns:a16="http://schemas.microsoft.com/office/drawing/2014/main" id="{A8E9FA4C-3D1F-4809-AA8B-33D9F5088A8C}"/>
              </a:ext>
            </a:extLst>
          </p:cNvPr>
          <p:cNvSpPr txBox="1">
            <a:spLocks/>
          </p:cNvSpPr>
          <p:nvPr/>
        </p:nvSpPr>
        <p:spPr>
          <a:xfrm>
            <a:off x="3997187" y="2803180"/>
            <a:ext cx="4197627" cy="125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4000" dirty="0">
                <a:solidFill>
                  <a:srgbClr val="FF4C4C"/>
                </a:solidFill>
                <a:latin typeface="Roboto Slab SemiBold" pitchFamily="2" charset="0"/>
                <a:ea typeface="Roboto Slab SemiBold" pitchFamily="2" charset="0"/>
              </a:rPr>
              <a:t>Primera Parte</a:t>
            </a:r>
          </a:p>
        </p:txBody>
      </p:sp>
    </p:spTree>
    <p:extLst>
      <p:ext uri="{BB962C8B-B14F-4D97-AF65-F5344CB8AC3E}">
        <p14:creationId xmlns:p14="http://schemas.microsoft.com/office/powerpoint/2010/main" val="39514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92;p42">
            <a:extLst>
              <a:ext uri="{FF2B5EF4-FFF2-40B4-BE49-F238E27FC236}">
                <a16:creationId xmlns:a16="http://schemas.microsoft.com/office/drawing/2014/main" id="{278A7C8A-DA8C-4440-9F89-D9F6AE2AC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85549"/>
            <a:ext cx="10272000" cy="9642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¿Por qué hablar de BD? </a:t>
            </a:r>
            <a:b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</a:br>
            <a: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El contexto: </a:t>
            </a:r>
            <a: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el mercado legal ha cambiado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Roboto Slab Light" pitchFamily="2" charset="0"/>
              <a:ea typeface="Roboto Slab Light" pitchFamily="2" charset="0"/>
            </a:endParaRPr>
          </a:p>
        </p:txBody>
      </p:sp>
      <p:sp>
        <p:nvSpPr>
          <p:cNvPr id="5" name="Google Shape;3093;p42">
            <a:extLst>
              <a:ext uri="{FF2B5EF4-FFF2-40B4-BE49-F238E27FC236}">
                <a16:creationId xmlns:a16="http://schemas.microsoft.com/office/drawing/2014/main" id="{47507087-F195-41FC-81C5-0251569A4E40}"/>
              </a:ext>
            </a:extLst>
          </p:cNvPr>
          <p:cNvSpPr txBox="1">
            <a:spLocks/>
          </p:cNvSpPr>
          <p:nvPr/>
        </p:nvSpPr>
        <p:spPr>
          <a:xfrm>
            <a:off x="3300836" y="3599531"/>
            <a:ext cx="2672800" cy="49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rial"/>
              <a:buNone/>
            </a:pPr>
            <a:r>
              <a:rPr lang="es-419" sz="2000" dirty="0">
                <a:solidFill>
                  <a:schemeClr val="accent4"/>
                </a:solidFill>
                <a:latin typeface="Roboto Slab SemiBold" pitchFamily="2" charset="0"/>
                <a:ea typeface="Roboto Slab SemiBold" pitchFamily="2" charset="0"/>
              </a:rPr>
              <a:t>Lealtad a prueba</a:t>
            </a:r>
          </a:p>
          <a:p>
            <a:pPr marL="0" indent="0" algn="ctr">
              <a:spcAft>
                <a:spcPts val="1600"/>
              </a:spcAft>
              <a:buFont typeface="Arial"/>
              <a:buNone/>
            </a:pPr>
            <a:endParaRPr lang="es-419" sz="2000" dirty="0">
              <a:solidFill>
                <a:schemeClr val="accent4"/>
              </a:solidFill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6" name="Google Shape;3094;p42">
            <a:extLst>
              <a:ext uri="{FF2B5EF4-FFF2-40B4-BE49-F238E27FC236}">
                <a16:creationId xmlns:a16="http://schemas.microsoft.com/office/drawing/2014/main" id="{54451B0C-9017-4AD3-B0BF-A21DF2292CAF}"/>
              </a:ext>
            </a:extLst>
          </p:cNvPr>
          <p:cNvSpPr txBox="1">
            <a:spLocks/>
          </p:cNvSpPr>
          <p:nvPr/>
        </p:nvSpPr>
        <p:spPr>
          <a:xfrm>
            <a:off x="9374049" y="3538983"/>
            <a:ext cx="2262727" cy="8022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s-419" sz="2000" dirty="0">
                <a:solidFill>
                  <a:srgbClr val="FF4C4C"/>
                </a:solidFill>
                <a:latin typeface="Roboto Slab SemiBold" pitchFamily="2" charset="0"/>
                <a:ea typeface="Roboto Slab SemiBold" pitchFamily="2" charset="0"/>
              </a:rPr>
              <a:t>Expectativa de </a:t>
            </a:r>
          </a:p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s-419" sz="2000" dirty="0">
                <a:solidFill>
                  <a:srgbClr val="FF4C4C"/>
                </a:solidFill>
                <a:latin typeface="Roboto Slab SemiBold" pitchFamily="2" charset="0"/>
                <a:ea typeface="Roboto Slab SemiBold" pitchFamily="2" charset="0"/>
              </a:rPr>
              <a:t>Creatividad</a:t>
            </a:r>
          </a:p>
        </p:txBody>
      </p:sp>
      <p:sp>
        <p:nvSpPr>
          <p:cNvPr id="7" name="Google Shape;3095;p42">
            <a:extLst>
              <a:ext uri="{FF2B5EF4-FFF2-40B4-BE49-F238E27FC236}">
                <a16:creationId xmlns:a16="http://schemas.microsoft.com/office/drawing/2014/main" id="{21A23C54-F1C5-4EF3-851E-2E9A0EED8C12}"/>
              </a:ext>
            </a:extLst>
          </p:cNvPr>
          <p:cNvSpPr txBox="1">
            <a:spLocks/>
          </p:cNvSpPr>
          <p:nvPr/>
        </p:nvSpPr>
        <p:spPr>
          <a:xfrm>
            <a:off x="3300836" y="4171163"/>
            <a:ext cx="2672800" cy="1273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4400" indent="-28440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Mercado permeable</a:t>
            </a:r>
          </a:p>
          <a:p>
            <a:pPr marL="284400" indent="-28440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60% del trabajo legal esta disponible</a:t>
            </a:r>
          </a:p>
        </p:txBody>
      </p:sp>
      <p:sp>
        <p:nvSpPr>
          <p:cNvPr id="8" name="Google Shape;3096;p42">
            <a:extLst>
              <a:ext uri="{FF2B5EF4-FFF2-40B4-BE49-F238E27FC236}">
                <a16:creationId xmlns:a16="http://schemas.microsoft.com/office/drawing/2014/main" id="{9EF9BC6A-824A-4E9A-AEAE-6E12CDC71244}"/>
              </a:ext>
            </a:extLst>
          </p:cNvPr>
          <p:cNvSpPr txBox="1">
            <a:spLocks/>
          </p:cNvSpPr>
          <p:nvPr/>
        </p:nvSpPr>
        <p:spPr>
          <a:xfrm>
            <a:off x="9067352" y="4171163"/>
            <a:ext cx="2876120" cy="10121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4400" indent="-28440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Tecnología, honorarios y servicio al cliente</a:t>
            </a:r>
          </a:p>
        </p:txBody>
      </p:sp>
      <p:sp>
        <p:nvSpPr>
          <p:cNvPr id="9" name="Google Shape;3097;p42">
            <a:extLst>
              <a:ext uri="{FF2B5EF4-FFF2-40B4-BE49-F238E27FC236}">
                <a16:creationId xmlns:a16="http://schemas.microsoft.com/office/drawing/2014/main" id="{D3EBBE3B-E868-47BE-BC82-3B36376C098A}"/>
              </a:ext>
            </a:extLst>
          </p:cNvPr>
          <p:cNvSpPr txBox="1">
            <a:spLocks/>
          </p:cNvSpPr>
          <p:nvPr/>
        </p:nvSpPr>
        <p:spPr>
          <a:xfrm>
            <a:off x="287820" y="3599531"/>
            <a:ext cx="2672800" cy="49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s-AR" sz="2000" dirty="0">
                <a:solidFill>
                  <a:srgbClr val="2E8FCE"/>
                </a:solidFill>
                <a:latin typeface="Roboto Slab SemiBold" pitchFamily="2" charset="0"/>
                <a:ea typeface="Roboto Slab SemiBold" pitchFamily="2" charset="0"/>
              </a:rPr>
              <a:t>Cliente v. Abogado</a:t>
            </a:r>
          </a:p>
        </p:txBody>
      </p:sp>
      <p:sp>
        <p:nvSpPr>
          <p:cNvPr id="10" name="Google Shape;3098;p42">
            <a:extLst>
              <a:ext uri="{FF2B5EF4-FFF2-40B4-BE49-F238E27FC236}">
                <a16:creationId xmlns:a16="http://schemas.microsoft.com/office/drawing/2014/main" id="{FF38CBB0-642F-4F43-B27F-A122FC61E932}"/>
              </a:ext>
            </a:extLst>
          </p:cNvPr>
          <p:cNvSpPr txBox="1">
            <a:spLocks/>
          </p:cNvSpPr>
          <p:nvPr/>
        </p:nvSpPr>
        <p:spPr>
          <a:xfrm>
            <a:off x="509072" y="4171163"/>
            <a:ext cx="2230297" cy="9916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4400" indent="-28440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Cambia el peso relativo</a:t>
            </a:r>
          </a:p>
        </p:txBody>
      </p:sp>
      <p:sp>
        <p:nvSpPr>
          <p:cNvPr id="41" name="Google Shape;3094;p42">
            <a:extLst>
              <a:ext uri="{FF2B5EF4-FFF2-40B4-BE49-F238E27FC236}">
                <a16:creationId xmlns:a16="http://schemas.microsoft.com/office/drawing/2014/main" id="{9430F032-B8C8-4836-A2E8-8B8344733772}"/>
              </a:ext>
            </a:extLst>
          </p:cNvPr>
          <p:cNvSpPr txBox="1">
            <a:spLocks/>
          </p:cNvSpPr>
          <p:nvPr/>
        </p:nvSpPr>
        <p:spPr>
          <a:xfrm>
            <a:off x="6267641" y="3599531"/>
            <a:ext cx="2672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419" sz="2000" dirty="0">
                <a:solidFill>
                  <a:srgbClr val="92D050"/>
                </a:solidFill>
                <a:latin typeface="Roboto Slab SemiBold" pitchFamily="2" charset="0"/>
                <a:ea typeface="Roboto Slab SemiBold" pitchFamily="2" charset="0"/>
              </a:rPr>
              <a:t>Competencia</a:t>
            </a:r>
          </a:p>
        </p:txBody>
      </p:sp>
      <p:sp>
        <p:nvSpPr>
          <p:cNvPr id="42" name="Google Shape;3096;p42">
            <a:extLst>
              <a:ext uri="{FF2B5EF4-FFF2-40B4-BE49-F238E27FC236}">
                <a16:creationId xmlns:a16="http://schemas.microsoft.com/office/drawing/2014/main" id="{16ACE846-6AF4-46C6-A74E-7C1CEC3C2B50}"/>
              </a:ext>
            </a:extLst>
          </p:cNvPr>
          <p:cNvSpPr txBox="1">
            <a:spLocks/>
          </p:cNvSpPr>
          <p:nvPr/>
        </p:nvSpPr>
        <p:spPr>
          <a:xfrm>
            <a:off x="6397979" y="4171163"/>
            <a:ext cx="2412125" cy="83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4400" indent="-28440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Más jugadores y más capacitados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6E310A9-2823-4258-9342-8D76FB3DEE33}"/>
              </a:ext>
            </a:extLst>
          </p:cNvPr>
          <p:cNvGrpSpPr/>
          <p:nvPr/>
        </p:nvGrpSpPr>
        <p:grpSpPr>
          <a:xfrm>
            <a:off x="808880" y="1713806"/>
            <a:ext cx="1630680" cy="1630680"/>
            <a:chOff x="808880" y="1713806"/>
            <a:chExt cx="1630680" cy="1630680"/>
          </a:xfrm>
        </p:grpSpPr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B7564406-A620-48ED-91C2-3BE897EF7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80" y="1713806"/>
              <a:ext cx="1630680" cy="1630680"/>
            </a:xfrm>
            <a:prstGeom prst="rect">
              <a:avLst/>
            </a:prstGeom>
          </p:spPr>
        </p:pic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76DD9D5A-0E2E-4D6B-A3CB-CEE9A162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06" y="1960574"/>
              <a:ext cx="1106429" cy="1106429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C6C38FC-746B-405D-BADA-F2C2FE649BA3}"/>
              </a:ext>
            </a:extLst>
          </p:cNvPr>
          <p:cNvGrpSpPr/>
          <p:nvPr/>
        </p:nvGrpSpPr>
        <p:grpSpPr>
          <a:xfrm>
            <a:off x="3821896" y="1721426"/>
            <a:ext cx="1630680" cy="1630680"/>
            <a:chOff x="3821896" y="1721426"/>
            <a:chExt cx="1630680" cy="1630680"/>
          </a:xfrm>
        </p:grpSpPr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76846885-8659-4DBD-AA84-8E3E31C1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21896" y="1721426"/>
              <a:ext cx="1630680" cy="1630680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E648299C-A7AD-4A38-9CD4-E7F65406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539" y="1860227"/>
              <a:ext cx="1363395" cy="1363395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7477921-81CA-4CFA-BB39-31FAD1EBFCB5}"/>
              </a:ext>
            </a:extLst>
          </p:cNvPr>
          <p:cNvGrpSpPr/>
          <p:nvPr/>
        </p:nvGrpSpPr>
        <p:grpSpPr>
          <a:xfrm>
            <a:off x="6788701" y="1721426"/>
            <a:ext cx="1630680" cy="1630680"/>
            <a:chOff x="6788701" y="1721426"/>
            <a:chExt cx="1630680" cy="1630680"/>
          </a:xfrm>
        </p:grpSpPr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180D56FA-1BF7-425C-826B-69D4E4B93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88701" y="1721426"/>
              <a:ext cx="1630680" cy="1630680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22B12C2D-3BFA-41CC-AE18-A8F15FD2F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584" y="1983535"/>
              <a:ext cx="1144914" cy="1144914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37CF407-9C0C-4030-8B04-BF4E18C33ED4}"/>
              </a:ext>
            </a:extLst>
          </p:cNvPr>
          <p:cNvGrpSpPr/>
          <p:nvPr/>
        </p:nvGrpSpPr>
        <p:grpSpPr>
          <a:xfrm>
            <a:off x="9690072" y="1721426"/>
            <a:ext cx="1630680" cy="1630680"/>
            <a:chOff x="9690072" y="1721426"/>
            <a:chExt cx="1630680" cy="1630680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0328530D-72BC-4360-A82F-D8AD0A596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690072" y="1721426"/>
              <a:ext cx="1630680" cy="1630680"/>
            </a:xfrm>
            <a:prstGeom prst="rect">
              <a:avLst/>
            </a:prstGeom>
          </p:spPr>
        </p:pic>
        <p:pic>
          <p:nvPicPr>
            <p:cNvPr id="103" name="Imagen 102">
              <a:extLst>
                <a:ext uri="{FF2B5EF4-FFF2-40B4-BE49-F238E27FC236}">
                  <a16:creationId xmlns:a16="http://schemas.microsoft.com/office/drawing/2014/main" id="{FCF04001-8D8B-4D2A-B8A1-CCF5021BF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6270" y="2012782"/>
              <a:ext cx="1058285" cy="1058285"/>
            </a:xfrm>
            <a:prstGeom prst="rect">
              <a:avLst/>
            </a:prstGeom>
          </p:spPr>
        </p:pic>
      </p:grp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0DA6F4F5-006E-4FED-8155-3A8F62E22F05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401;p48">
            <a:extLst>
              <a:ext uri="{FF2B5EF4-FFF2-40B4-BE49-F238E27FC236}">
                <a16:creationId xmlns:a16="http://schemas.microsoft.com/office/drawing/2014/main" id="{828BA53B-6F3A-4904-BACA-225F17FD2787}"/>
              </a:ext>
            </a:extLst>
          </p:cNvPr>
          <p:cNvSpPr txBox="1">
            <a:spLocks/>
          </p:cNvSpPr>
          <p:nvPr/>
        </p:nvSpPr>
        <p:spPr>
          <a:xfrm>
            <a:off x="959909" y="370489"/>
            <a:ext cx="10272183" cy="764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Áreas funcionales </a:t>
            </a: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empresa v. firma de abogados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16E5EC4-8BA6-428D-B78A-E0E6227B8C9C}"/>
              </a:ext>
            </a:extLst>
          </p:cNvPr>
          <p:cNvGrpSpPr/>
          <p:nvPr/>
        </p:nvGrpSpPr>
        <p:grpSpPr>
          <a:xfrm>
            <a:off x="8372475" y="1333833"/>
            <a:ext cx="2155158" cy="1569660"/>
            <a:chOff x="8372475" y="1333833"/>
            <a:chExt cx="2155158" cy="1569660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D0E86063-342E-4A42-A6A2-28DDED132D78}"/>
                </a:ext>
              </a:extLst>
            </p:cNvPr>
            <p:cNvSpPr txBox="1"/>
            <p:nvPr/>
          </p:nvSpPr>
          <p:spPr>
            <a:xfrm>
              <a:off x="8906839" y="1918273"/>
              <a:ext cx="1620794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sz="26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 Medium" pitchFamily="2" charset="0"/>
                  <a:ea typeface="Roboto Slab Medium" pitchFamily="2" charset="0"/>
                </a:rPr>
                <a:t>Empresa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4BE4E240-6996-4180-BAAB-1177E67F50F1}"/>
                </a:ext>
              </a:extLst>
            </p:cNvPr>
            <p:cNvSpPr txBox="1"/>
            <p:nvPr/>
          </p:nvSpPr>
          <p:spPr>
            <a:xfrm>
              <a:off x="8372475" y="1333833"/>
              <a:ext cx="59182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9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}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213A1C6-DF50-4592-989B-E185F9DC3FC4}"/>
              </a:ext>
            </a:extLst>
          </p:cNvPr>
          <p:cNvGrpSpPr/>
          <p:nvPr/>
        </p:nvGrpSpPr>
        <p:grpSpPr>
          <a:xfrm>
            <a:off x="8374440" y="4014823"/>
            <a:ext cx="1714500" cy="1569660"/>
            <a:chOff x="8374440" y="4014823"/>
            <a:chExt cx="1714500" cy="1569660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0D39C9D-EDE3-4097-A08C-60C92D1AA6BF}"/>
                </a:ext>
              </a:extLst>
            </p:cNvPr>
            <p:cNvSpPr txBox="1"/>
            <p:nvPr/>
          </p:nvSpPr>
          <p:spPr>
            <a:xfrm>
              <a:off x="8908803" y="4599263"/>
              <a:ext cx="1180137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sz="26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Slab Medium" pitchFamily="2" charset="0"/>
                  <a:ea typeface="Roboto Slab Medium" pitchFamily="2" charset="0"/>
                </a:rPr>
                <a:t>Firma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A5C759FE-7B5D-4FA1-A3A9-4BA562BE7FD3}"/>
                </a:ext>
              </a:extLst>
            </p:cNvPr>
            <p:cNvSpPr txBox="1"/>
            <p:nvPr/>
          </p:nvSpPr>
          <p:spPr>
            <a:xfrm>
              <a:off x="8374440" y="4014823"/>
              <a:ext cx="59182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9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}</a:t>
              </a:r>
            </a:p>
          </p:txBody>
        </p:sp>
      </p:grp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DA703EAB-1D14-4411-A5C1-AFBE1AF42DC3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B931101-8F83-4E7D-BF0F-1BE6ECF62554}"/>
              </a:ext>
            </a:extLst>
          </p:cNvPr>
          <p:cNvGrpSpPr/>
          <p:nvPr/>
        </p:nvGrpSpPr>
        <p:grpSpPr>
          <a:xfrm>
            <a:off x="1932099" y="1107404"/>
            <a:ext cx="6348448" cy="2249598"/>
            <a:chOff x="1932099" y="1107404"/>
            <a:chExt cx="6348448" cy="2249598"/>
          </a:xfrm>
        </p:grpSpPr>
        <p:sp>
          <p:nvSpPr>
            <p:cNvPr id="40" name="Google Shape;3409;p48">
              <a:extLst>
                <a:ext uri="{FF2B5EF4-FFF2-40B4-BE49-F238E27FC236}">
                  <a16:creationId xmlns:a16="http://schemas.microsoft.com/office/drawing/2014/main" id="{815A444E-C4B9-448B-B285-CAC4B4747139}"/>
                </a:ext>
              </a:extLst>
            </p:cNvPr>
            <p:cNvSpPr txBox="1"/>
            <p:nvPr/>
          </p:nvSpPr>
          <p:spPr>
            <a:xfrm>
              <a:off x="1932099" y="1107404"/>
              <a:ext cx="1981686" cy="496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Producción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41" name="Google Shape;3409;p48">
              <a:extLst>
                <a:ext uri="{FF2B5EF4-FFF2-40B4-BE49-F238E27FC236}">
                  <a16:creationId xmlns:a16="http://schemas.microsoft.com/office/drawing/2014/main" id="{3DF4256D-E96E-455C-9006-347CBBA6021D}"/>
                </a:ext>
              </a:extLst>
            </p:cNvPr>
            <p:cNvSpPr txBox="1"/>
            <p:nvPr/>
          </p:nvSpPr>
          <p:spPr>
            <a:xfrm>
              <a:off x="3346079" y="2903402"/>
              <a:ext cx="1464171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"/>
                </a:spcBef>
              </a:pPr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Recursos Humanos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42" name="Google Shape;3409;p48">
              <a:extLst>
                <a:ext uri="{FF2B5EF4-FFF2-40B4-BE49-F238E27FC236}">
                  <a16:creationId xmlns:a16="http://schemas.microsoft.com/office/drawing/2014/main" id="{79C3E234-9580-4620-A97D-B04C5FCBCD83}"/>
                </a:ext>
              </a:extLst>
            </p:cNvPr>
            <p:cNvSpPr txBox="1"/>
            <p:nvPr/>
          </p:nvSpPr>
          <p:spPr>
            <a:xfrm>
              <a:off x="6762917" y="1126421"/>
              <a:ext cx="151763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Mercadeo 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43" name="Google Shape;3409;p48">
              <a:extLst>
                <a:ext uri="{FF2B5EF4-FFF2-40B4-BE49-F238E27FC236}">
                  <a16:creationId xmlns:a16="http://schemas.microsoft.com/office/drawing/2014/main" id="{88EEA1F9-2181-4994-82A8-60A902F2C7F7}"/>
                </a:ext>
              </a:extLst>
            </p:cNvPr>
            <p:cNvSpPr txBox="1"/>
            <p:nvPr/>
          </p:nvSpPr>
          <p:spPr>
            <a:xfrm>
              <a:off x="5693915" y="2819870"/>
              <a:ext cx="1373413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Finanzas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44" name="Google Shape;3409;p48">
              <a:extLst>
                <a:ext uri="{FF2B5EF4-FFF2-40B4-BE49-F238E27FC236}">
                  <a16:creationId xmlns:a16="http://schemas.microsoft.com/office/drawing/2014/main" id="{36AEF424-D406-4AB7-A728-93669495A26F}"/>
                </a:ext>
              </a:extLst>
            </p:cNvPr>
            <p:cNvSpPr txBox="1"/>
            <p:nvPr/>
          </p:nvSpPr>
          <p:spPr>
            <a:xfrm>
              <a:off x="4604685" y="1126421"/>
              <a:ext cx="1242115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Ventas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6E8EE9E8-1E88-4DCF-8ACF-A12FA951A6DA}"/>
                </a:ext>
              </a:extLst>
            </p:cNvPr>
            <p:cNvSpPr/>
            <p:nvPr/>
          </p:nvSpPr>
          <p:spPr>
            <a:xfrm>
              <a:off x="2467107" y="1755933"/>
              <a:ext cx="912685" cy="916305"/>
            </a:xfrm>
            <a:custGeom>
              <a:avLst/>
              <a:gdLst>
                <a:gd name="connsiteX0" fmla="*/ 456343 w 912685"/>
                <a:gd name="connsiteY0" fmla="*/ 182118 h 916305"/>
                <a:gd name="connsiteX1" fmla="*/ 731425 w 912685"/>
                <a:gd name="connsiteY1" fmla="*/ 458152 h 916305"/>
                <a:gd name="connsiteX2" fmla="*/ 456343 w 912685"/>
                <a:gd name="connsiteY2" fmla="*/ 734282 h 916305"/>
                <a:gd name="connsiteX3" fmla="*/ 456343 w 912685"/>
                <a:gd name="connsiteY3" fmla="*/ 734282 h 916305"/>
                <a:gd name="connsiteX4" fmla="*/ 181261 w 912685"/>
                <a:gd name="connsiteY4" fmla="*/ 458248 h 916305"/>
                <a:gd name="connsiteX5" fmla="*/ 456343 w 912685"/>
                <a:gd name="connsiteY5" fmla="*/ 182118 h 916305"/>
                <a:gd name="connsiteX6" fmla="*/ 456343 w 912685"/>
                <a:gd name="connsiteY6" fmla="*/ 182118 h 916305"/>
                <a:gd name="connsiteX7" fmla="*/ 392525 w 912685"/>
                <a:gd name="connsiteY7" fmla="*/ 0 h 916305"/>
                <a:gd name="connsiteX8" fmla="*/ 364712 w 912685"/>
                <a:gd name="connsiteY8" fmla="*/ 27908 h 916305"/>
                <a:gd name="connsiteX9" fmla="*/ 364712 w 912685"/>
                <a:gd name="connsiteY9" fmla="*/ 102584 h 916305"/>
                <a:gd name="connsiteX10" fmla="*/ 270700 w 912685"/>
                <a:gd name="connsiteY10" fmla="*/ 141637 h 916305"/>
                <a:gd name="connsiteX11" fmla="*/ 218123 w 912685"/>
                <a:gd name="connsiteY11" fmla="*/ 88868 h 916305"/>
                <a:gd name="connsiteX12" fmla="*/ 198501 w 912685"/>
                <a:gd name="connsiteY12" fmla="*/ 80677 h 916305"/>
                <a:gd name="connsiteX13" fmla="*/ 178784 w 912685"/>
                <a:gd name="connsiteY13" fmla="*/ 88868 h 916305"/>
                <a:gd name="connsiteX14" fmla="*/ 88487 w 912685"/>
                <a:gd name="connsiteY14" fmla="*/ 179546 h 916305"/>
                <a:gd name="connsiteX15" fmla="*/ 88487 w 912685"/>
                <a:gd name="connsiteY15" fmla="*/ 218980 h 916305"/>
                <a:gd name="connsiteX16" fmla="*/ 141065 w 912685"/>
                <a:gd name="connsiteY16" fmla="*/ 271748 h 916305"/>
                <a:gd name="connsiteX17" fmla="*/ 102108 w 912685"/>
                <a:gd name="connsiteY17" fmla="*/ 366141 h 916305"/>
                <a:gd name="connsiteX18" fmla="*/ 27813 w 912685"/>
                <a:gd name="connsiteY18" fmla="*/ 366141 h 916305"/>
                <a:gd name="connsiteX19" fmla="*/ 0 w 912685"/>
                <a:gd name="connsiteY19" fmla="*/ 394049 h 916305"/>
                <a:gd name="connsiteX20" fmla="*/ 0 w 912685"/>
                <a:gd name="connsiteY20" fmla="*/ 522256 h 916305"/>
                <a:gd name="connsiteX21" fmla="*/ 27813 w 912685"/>
                <a:gd name="connsiteY21" fmla="*/ 550164 h 916305"/>
                <a:gd name="connsiteX22" fmla="*/ 102108 w 912685"/>
                <a:gd name="connsiteY22" fmla="*/ 550164 h 916305"/>
                <a:gd name="connsiteX23" fmla="*/ 141065 w 912685"/>
                <a:gd name="connsiteY23" fmla="*/ 644557 h 916305"/>
                <a:gd name="connsiteX24" fmla="*/ 88487 w 912685"/>
                <a:gd name="connsiteY24" fmla="*/ 697325 h 916305"/>
                <a:gd name="connsiteX25" fmla="*/ 88487 w 912685"/>
                <a:gd name="connsiteY25" fmla="*/ 736854 h 916305"/>
                <a:gd name="connsiteX26" fmla="*/ 178784 w 912685"/>
                <a:gd name="connsiteY26" fmla="*/ 827532 h 916305"/>
                <a:gd name="connsiteX27" fmla="*/ 198501 w 912685"/>
                <a:gd name="connsiteY27" fmla="*/ 835723 h 916305"/>
                <a:gd name="connsiteX28" fmla="*/ 218123 w 912685"/>
                <a:gd name="connsiteY28" fmla="*/ 827532 h 916305"/>
                <a:gd name="connsiteX29" fmla="*/ 270700 w 912685"/>
                <a:gd name="connsiteY29" fmla="*/ 774764 h 916305"/>
                <a:gd name="connsiteX30" fmla="*/ 364712 w 912685"/>
                <a:gd name="connsiteY30" fmla="*/ 813816 h 916305"/>
                <a:gd name="connsiteX31" fmla="*/ 364712 w 912685"/>
                <a:gd name="connsiteY31" fmla="*/ 888397 h 916305"/>
                <a:gd name="connsiteX32" fmla="*/ 392525 w 912685"/>
                <a:gd name="connsiteY32" fmla="*/ 916305 h 916305"/>
                <a:gd name="connsiteX33" fmla="*/ 520256 w 912685"/>
                <a:gd name="connsiteY33" fmla="*/ 916305 h 916305"/>
                <a:gd name="connsiteX34" fmla="*/ 547973 w 912685"/>
                <a:gd name="connsiteY34" fmla="*/ 888397 h 916305"/>
                <a:gd name="connsiteX35" fmla="*/ 547973 w 912685"/>
                <a:gd name="connsiteY35" fmla="*/ 813816 h 916305"/>
                <a:gd name="connsiteX36" fmla="*/ 641985 w 912685"/>
                <a:gd name="connsiteY36" fmla="*/ 774764 h 916305"/>
                <a:gd name="connsiteX37" fmla="*/ 694563 w 912685"/>
                <a:gd name="connsiteY37" fmla="*/ 827532 h 916305"/>
                <a:gd name="connsiteX38" fmla="*/ 714280 w 912685"/>
                <a:gd name="connsiteY38" fmla="*/ 835723 h 916305"/>
                <a:gd name="connsiteX39" fmla="*/ 733901 w 912685"/>
                <a:gd name="connsiteY39" fmla="*/ 827532 h 916305"/>
                <a:gd name="connsiteX40" fmla="*/ 824198 w 912685"/>
                <a:gd name="connsiteY40" fmla="*/ 736854 h 916305"/>
                <a:gd name="connsiteX41" fmla="*/ 824198 w 912685"/>
                <a:gd name="connsiteY41" fmla="*/ 697325 h 916305"/>
                <a:gd name="connsiteX42" fmla="*/ 771620 w 912685"/>
                <a:gd name="connsiteY42" fmla="*/ 644557 h 916305"/>
                <a:gd name="connsiteX43" fmla="*/ 810482 w 912685"/>
                <a:gd name="connsiteY43" fmla="*/ 550164 h 916305"/>
                <a:gd name="connsiteX44" fmla="*/ 884873 w 912685"/>
                <a:gd name="connsiteY44" fmla="*/ 550164 h 916305"/>
                <a:gd name="connsiteX45" fmla="*/ 912686 w 912685"/>
                <a:gd name="connsiteY45" fmla="*/ 522256 h 916305"/>
                <a:gd name="connsiteX46" fmla="*/ 912686 w 912685"/>
                <a:gd name="connsiteY46" fmla="*/ 394145 h 916305"/>
                <a:gd name="connsiteX47" fmla="*/ 884968 w 912685"/>
                <a:gd name="connsiteY47" fmla="*/ 366236 h 916305"/>
                <a:gd name="connsiteX48" fmla="*/ 884873 w 912685"/>
                <a:gd name="connsiteY48" fmla="*/ 366236 h 916305"/>
                <a:gd name="connsiteX49" fmla="*/ 810482 w 912685"/>
                <a:gd name="connsiteY49" fmla="*/ 366236 h 916305"/>
                <a:gd name="connsiteX50" fmla="*/ 771620 w 912685"/>
                <a:gd name="connsiteY50" fmla="*/ 271844 h 916305"/>
                <a:gd name="connsiteX51" fmla="*/ 824198 w 912685"/>
                <a:gd name="connsiteY51" fmla="*/ 219075 h 916305"/>
                <a:gd name="connsiteX52" fmla="*/ 824198 w 912685"/>
                <a:gd name="connsiteY52" fmla="*/ 179641 h 916305"/>
                <a:gd name="connsiteX53" fmla="*/ 733901 w 912685"/>
                <a:gd name="connsiteY53" fmla="*/ 88964 h 916305"/>
                <a:gd name="connsiteX54" fmla="*/ 714280 w 912685"/>
                <a:gd name="connsiteY54" fmla="*/ 80772 h 916305"/>
                <a:gd name="connsiteX55" fmla="*/ 694563 w 912685"/>
                <a:gd name="connsiteY55" fmla="*/ 88964 h 916305"/>
                <a:gd name="connsiteX56" fmla="*/ 641985 w 912685"/>
                <a:gd name="connsiteY56" fmla="*/ 141732 h 916305"/>
                <a:gd name="connsiteX57" fmla="*/ 547973 w 912685"/>
                <a:gd name="connsiteY57" fmla="*/ 102679 h 916305"/>
                <a:gd name="connsiteX58" fmla="*/ 547973 w 912685"/>
                <a:gd name="connsiteY58" fmla="*/ 28004 h 916305"/>
                <a:gd name="connsiteX59" fmla="*/ 520256 w 912685"/>
                <a:gd name="connsiteY59" fmla="*/ 95 h 916305"/>
                <a:gd name="connsiteX60" fmla="*/ 392525 w 912685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2685" h="916305">
                  <a:moveTo>
                    <a:pt x="456343" y="182118"/>
                  </a:moveTo>
                  <a:cubicBezTo>
                    <a:pt x="608267" y="182118"/>
                    <a:pt x="731425" y="305753"/>
                    <a:pt x="731425" y="458152"/>
                  </a:cubicBezTo>
                  <a:cubicBezTo>
                    <a:pt x="731425" y="610552"/>
                    <a:pt x="608267" y="734282"/>
                    <a:pt x="456343" y="734282"/>
                  </a:cubicBezTo>
                  <a:lnTo>
                    <a:pt x="456343" y="734282"/>
                  </a:lnTo>
                  <a:cubicBezTo>
                    <a:pt x="304419" y="734282"/>
                    <a:pt x="181261" y="610648"/>
                    <a:pt x="181261" y="458248"/>
                  </a:cubicBezTo>
                  <a:cubicBezTo>
                    <a:pt x="181261" y="305848"/>
                    <a:pt x="304419" y="182118"/>
                    <a:pt x="456343" y="182118"/>
                  </a:cubicBezTo>
                  <a:lnTo>
                    <a:pt x="456343" y="182118"/>
                  </a:lnTo>
                  <a:close/>
                  <a:moveTo>
                    <a:pt x="392525" y="0"/>
                  </a:moveTo>
                  <a:cubicBezTo>
                    <a:pt x="377095" y="0"/>
                    <a:pt x="364712" y="12478"/>
                    <a:pt x="364712" y="27908"/>
                  </a:cubicBezTo>
                  <a:lnTo>
                    <a:pt x="364712" y="102584"/>
                  </a:lnTo>
                  <a:cubicBezTo>
                    <a:pt x="331661" y="111062"/>
                    <a:pt x="300038" y="124206"/>
                    <a:pt x="270700" y="141637"/>
                  </a:cubicBezTo>
                  <a:lnTo>
                    <a:pt x="218123" y="88868"/>
                  </a:lnTo>
                  <a:cubicBezTo>
                    <a:pt x="212693" y="83439"/>
                    <a:pt x="205549" y="80677"/>
                    <a:pt x="198501" y="80677"/>
                  </a:cubicBezTo>
                  <a:cubicBezTo>
                    <a:pt x="191357" y="80677"/>
                    <a:pt x="184309" y="83439"/>
                    <a:pt x="178784" y="88868"/>
                  </a:cubicBezTo>
                  <a:lnTo>
                    <a:pt x="88487" y="179546"/>
                  </a:lnTo>
                  <a:cubicBezTo>
                    <a:pt x="77629" y="190405"/>
                    <a:pt x="77629" y="208121"/>
                    <a:pt x="88487" y="218980"/>
                  </a:cubicBezTo>
                  <a:lnTo>
                    <a:pt x="141065" y="271748"/>
                  </a:lnTo>
                  <a:cubicBezTo>
                    <a:pt x="123730" y="301276"/>
                    <a:pt x="110585" y="332994"/>
                    <a:pt x="102108" y="366141"/>
                  </a:cubicBezTo>
                  <a:lnTo>
                    <a:pt x="27813" y="366141"/>
                  </a:lnTo>
                  <a:cubicBezTo>
                    <a:pt x="12382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478" y="550164"/>
                    <a:pt x="27813" y="550164"/>
                  </a:cubicBezTo>
                  <a:lnTo>
                    <a:pt x="102108" y="550164"/>
                  </a:lnTo>
                  <a:cubicBezTo>
                    <a:pt x="110585" y="583311"/>
                    <a:pt x="123730" y="615029"/>
                    <a:pt x="141065" y="644557"/>
                  </a:cubicBezTo>
                  <a:lnTo>
                    <a:pt x="88487" y="697325"/>
                  </a:lnTo>
                  <a:cubicBezTo>
                    <a:pt x="77629" y="708279"/>
                    <a:pt x="77629" y="725900"/>
                    <a:pt x="88487" y="736854"/>
                  </a:cubicBezTo>
                  <a:lnTo>
                    <a:pt x="178784" y="827532"/>
                  </a:lnTo>
                  <a:cubicBezTo>
                    <a:pt x="184214" y="832961"/>
                    <a:pt x="191357" y="835723"/>
                    <a:pt x="198501" y="835723"/>
                  </a:cubicBezTo>
                  <a:cubicBezTo>
                    <a:pt x="205549" y="835723"/>
                    <a:pt x="212693" y="832961"/>
                    <a:pt x="218123" y="827532"/>
                  </a:cubicBezTo>
                  <a:lnTo>
                    <a:pt x="270700" y="774764"/>
                  </a:lnTo>
                  <a:cubicBezTo>
                    <a:pt x="300038" y="792099"/>
                    <a:pt x="331756" y="805244"/>
                    <a:pt x="364712" y="813816"/>
                  </a:cubicBezTo>
                  <a:lnTo>
                    <a:pt x="364712" y="888397"/>
                  </a:lnTo>
                  <a:cubicBezTo>
                    <a:pt x="364712" y="903732"/>
                    <a:pt x="377190" y="916305"/>
                    <a:pt x="392525" y="916305"/>
                  </a:cubicBezTo>
                  <a:lnTo>
                    <a:pt x="520256" y="916305"/>
                  </a:lnTo>
                  <a:cubicBezTo>
                    <a:pt x="535591" y="916305"/>
                    <a:pt x="547973" y="903827"/>
                    <a:pt x="547973" y="888397"/>
                  </a:cubicBezTo>
                  <a:lnTo>
                    <a:pt x="547973" y="813816"/>
                  </a:lnTo>
                  <a:cubicBezTo>
                    <a:pt x="581025" y="805244"/>
                    <a:pt x="612648" y="792099"/>
                    <a:pt x="641985" y="774764"/>
                  </a:cubicBezTo>
                  <a:lnTo>
                    <a:pt x="694563" y="827532"/>
                  </a:lnTo>
                  <a:cubicBezTo>
                    <a:pt x="699992" y="832961"/>
                    <a:pt x="707136" y="835723"/>
                    <a:pt x="714280" y="835723"/>
                  </a:cubicBezTo>
                  <a:cubicBezTo>
                    <a:pt x="721328" y="835723"/>
                    <a:pt x="728472" y="832961"/>
                    <a:pt x="733901" y="827532"/>
                  </a:cubicBezTo>
                  <a:lnTo>
                    <a:pt x="824198" y="736854"/>
                  </a:lnTo>
                  <a:cubicBezTo>
                    <a:pt x="835057" y="725996"/>
                    <a:pt x="835057" y="708279"/>
                    <a:pt x="824198" y="697325"/>
                  </a:cubicBezTo>
                  <a:lnTo>
                    <a:pt x="771620" y="644557"/>
                  </a:lnTo>
                  <a:cubicBezTo>
                    <a:pt x="788956" y="615125"/>
                    <a:pt x="802005" y="583311"/>
                    <a:pt x="810482" y="550164"/>
                  </a:cubicBezTo>
                  <a:lnTo>
                    <a:pt x="884873" y="550164"/>
                  </a:lnTo>
                  <a:cubicBezTo>
                    <a:pt x="900303" y="550164"/>
                    <a:pt x="912686" y="537686"/>
                    <a:pt x="912686" y="522256"/>
                  </a:cubicBezTo>
                  <a:lnTo>
                    <a:pt x="912686" y="394145"/>
                  </a:lnTo>
                  <a:cubicBezTo>
                    <a:pt x="912686" y="378714"/>
                    <a:pt x="900303" y="366236"/>
                    <a:pt x="884968" y="366236"/>
                  </a:cubicBezTo>
                  <a:cubicBezTo>
                    <a:pt x="884968" y="366236"/>
                    <a:pt x="884873" y="366236"/>
                    <a:pt x="884873" y="366236"/>
                  </a:cubicBezTo>
                  <a:lnTo>
                    <a:pt x="810482" y="366236"/>
                  </a:lnTo>
                  <a:cubicBezTo>
                    <a:pt x="802005" y="332994"/>
                    <a:pt x="788956" y="301371"/>
                    <a:pt x="771620" y="271844"/>
                  </a:cubicBezTo>
                  <a:lnTo>
                    <a:pt x="824198" y="219075"/>
                  </a:lnTo>
                  <a:cubicBezTo>
                    <a:pt x="835057" y="208216"/>
                    <a:pt x="835057" y="190500"/>
                    <a:pt x="824198" y="179641"/>
                  </a:cubicBezTo>
                  <a:lnTo>
                    <a:pt x="733901" y="88964"/>
                  </a:lnTo>
                  <a:cubicBezTo>
                    <a:pt x="728472" y="83534"/>
                    <a:pt x="721328" y="80772"/>
                    <a:pt x="714280" y="80772"/>
                  </a:cubicBezTo>
                  <a:cubicBezTo>
                    <a:pt x="707136" y="80772"/>
                    <a:pt x="700087" y="83534"/>
                    <a:pt x="694563" y="88964"/>
                  </a:cubicBezTo>
                  <a:lnTo>
                    <a:pt x="641985" y="141732"/>
                  </a:lnTo>
                  <a:cubicBezTo>
                    <a:pt x="612648" y="124301"/>
                    <a:pt x="581025" y="111157"/>
                    <a:pt x="547973" y="102679"/>
                  </a:cubicBezTo>
                  <a:lnTo>
                    <a:pt x="547973" y="28004"/>
                  </a:lnTo>
                  <a:cubicBezTo>
                    <a:pt x="547973" y="12573"/>
                    <a:pt x="535496" y="95"/>
                    <a:pt x="520256" y="95"/>
                  </a:cubicBezTo>
                  <a:lnTo>
                    <a:pt x="392525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AC46D03A-F641-45CF-8E31-E4DE046EE52F}"/>
                </a:ext>
              </a:extLst>
            </p:cNvPr>
            <p:cNvSpPr/>
            <p:nvPr/>
          </p:nvSpPr>
          <p:spPr>
            <a:xfrm>
              <a:off x="5741802" y="2209990"/>
              <a:ext cx="1252442" cy="628935"/>
            </a:xfrm>
            <a:custGeom>
              <a:avLst/>
              <a:gdLst>
                <a:gd name="connsiteX0" fmla="*/ 0 w 1252442"/>
                <a:gd name="connsiteY0" fmla="*/ 95 h 628935"/>
                <a:gd name="connsiteX1" fmla="*/ 51625 w 1252442"/>
                <a:gd name="connsiteY1" fmla="*/ 250127 h 628935"/>
                <a:gd name="connsiteX2" fmla="*/ 626364 w 1252442"/>
                <a:gd name="connsiteY2" fmla="*/ 628936 h 628935"/>
                <a:gd name="connsiteX3" fmla="*/ 1252442 w 1252442"/>
                <a:gd name="connsiteY3" fmla="*/ 0 h 628935"/>
                <a:gd name="connsiteX4" fmla="*/ 1148620 w 1252442"/>
                <a:gd name="connsiteY4" fmla="*/ 0 h 628935"/>
                <a:gd name="connsiteX5" fmla="*/ 626364 w 1252442"/>
                <a:gd name="connsiteY5" fmla="*/ 524637 h 628935"/>
                <a:gd name="connsiteX6" fmla="*/ 104013 w 1252442"/>
                <a:gd name="connsiteY6" fmla="*/ 0 h 628935"/>
                <a:gd name="connsiteX7" fmla="*/ 0 w 1252442"/>
                <a:gd name="connsiteY7" fmla="*/ 0 h 62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442" h="628935">
                  <a:moveTo>
                    <a:pt x="0" y="95"/>
                  </a:moveTo>
                  <a:cubicBezTo>
                    <a:pt x="0" y="86011"/>
                    <a:pt x="17716" y="171164"/>
                    <a:pt x="51625" y="250127"/>
                  </a:cubicBezTo>
                  <a:cubicBezTo>
                    <a:pt x="148495" y="473012"/>
                    <a:pt x="369380" y="628936"/>
                    <a:pt x="626364" y="628936"/>
                  </a:cubicBezTo>
                  <a:cubicBezTo>
                    <a:pt x="971740" y="628936"/>
                    <a:pt x="1252442" y="346710"/>
                    <a:pt x="1252442" y="0"/>
                  </a:cubicBezTo>
                  <a:lnTo>
                    <a:pt x="1148620" y="0"/>
                  </a:lnTo>
                  <a:cubicBezTo>
                    <a:pt x="1148620" y="289370"/>
                    <a:pt x="914400" y="524637"/>
                    <a:pt x="626364" y="524637"/>
                  </a:cubicBezTo>
                  <a:cubicBezTo>
                    <a:pt x="338233" y="524637"/>
                    <a:pt x="104013" y="289370"/>
                    <a:pt x="1040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67B6E536-0BCD-4487-9D5D-8D03FF19E686}"/>
                </a:ext>
              </a:extLst>
            </p:cNvPr>
            <p:cNvSpPr/>
            <p:nvPr/>
          </p:nvSpPr>
          <p:spPr>
            <a:xfrm>
              <a:off x="4593753" y="1581150"/>
              <a:ext cx="1252537" cy="628840"/>
            </a:xfrm>
            <a:custGeom>
              <a:avLst/>
              <a:gdLst>
                <a:gd name="connsiteX0" fmla="*/ 626364 w 1252537"/>
                <a:gd name="connsiteY0" fmla="*/ 0 h 628840"/>
                <a:gd name="connsiteX1" fmla="*/ 51816 w 1252537"/>
                <a:gd name="connsiteY1" fmla="*/ 378809 h 628840"/>
                <a:gd name="connsiteX2" fmla="*/ 0 w 1252537"/>
                <a:gd name="connsiteY2" fmla="*/ 628840 h 628840"/>
                <a:gd name="connsiteX3" fmla="*/ 103537 w 1252537"/>
                <a:gd name="connsiteY3" fmla="*/ 628840 h 628840"/>
                <a:gd name="connsiteX4" fmla="*/ 626364 w 1252537"/>
                <a:gd name="connsiteY4" fmla="*/ 104489 h 628840"/>
                <a:gd name="connsiteX5" fmla="*/ 1148715 w 1252537"/>
                <a:gd name="connsiteY5" fmla="*/ 628840 h 628840"/>
                <a:gd name="connsiteX6" fmla="*/ 1252537 w 1252537"/>
                <a:gd name="connsiteY6" fmla="*/ 628840 h 628840"/>
                <a:gd name="connsiteX7" fmla="*/ 1200722 w 1252537"/>
                <a:gd name="connsiteY7" fmla="*/ 378905 h 628840"/>
                <a:gd name="connsiteX8" fmla="*/ 626364 w 1252537"/>
                <a:gd name="connsiteY8" fmla="*/ 0 h 628840"/>
                <a:gd name="connsiteX9" fmla="*/ 626364 w 1252537"/>
                <a:gd name="connsiteY9" fmla="*/ 0 h 62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2537" h="628840">
                  <a:moveTo>
                    <a:pt x="626364" y="0"/>
                  </a:moveTo>
                  <a:cubicBezTo>
                    <a:pt x="369380" y="0"/>
                    <a:pt x="148209" y="156305"/>
                    <a:pt x="51816" y="378809"/>
                  </a:cubicBezTo>
                  <a:cubicBezTo>
                    <a:pt x="17526" y="457486"/>
                    <a:pt x="0" y="542639"/>
                    <a:pt x="0" y="628840"/>
                  </a:cubicBezTo>
                  <a:lnTo>
                    <a:pt x="103537" y="628840"/>
                  </a:lnTo>
                  <a:cubicBezTo>
                    <a:pt x="103537" y="339757"/>
                    <a:pt x="338137" y="104489"/>
                    <a:pt x="626364" y="104489"/>
                  </a:cubicBezTo>
                  <a:cubicBezTo>
                    <a:pt x="914305" y="104489"/>
                    <a:pt x="1148715" y="339757"/>
                    <a:pt x="1148715" y="628840"/>
                  </a:cubicBezTo>
                  <a:lnTo>
                    <a:pt x="1252537" y="628840"/>
                  </a:lnTo>
                  <a:cubicBezTo>
                    <a:pt x="1252537" y="542925"/>
                    <a:pt x="1235107" y="457772"/>
                    <a:pt x="1200722" y="378905"/>
                  </a:cubicBezTo>
                  <a:cubicBezTo>
                    <a:pt x="1104328" y="156305"/>
                    <a:pt x="883158" y="0"/>
                    <a:pt x="626364" y="0"/>
                  </a:cubicBezTo>
                  <a:lnTo>
                    <a:pt x="626364" y="0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D5772B20-461B-4DDC-A999-658724E3FEF5}"/>
                </a:ext>
              </a:extLst>
            </p:cNvPr>
            <p:cNvSpPr/>
            <p:nvPr/>
          </p:nvSpPr>
          <p:spPr>
            <a:xfrm>
              <a:off x="2297178" y="1581150"/>
              <a:ext cx="1251682" cy="630459"/>
            </a:xfrm>
            <a:custGeom>
              <a:avLst/>
              <a:gdLst>
                <a:gd name="connsiteX0" fmla="*/ 625890 w 1251682"/>
                <a:gd name="connsiteY0" fmla="*/ 0 h 630459"/>
                <a:gd name="connsiteX1" fmla="*/ 623985 w 1251682"/>
                <a:gd name="connsiteY1" fmla="*/ 0 h 630459"/>
                <a:gd name="connsiteX2" fmla="*/ 2 w 1251682"/>
                <a:gd name="connsiteY2" fmla="*/ 630460 h 630459"/>
                <a:gd name="connsiteX3" fmla="*/ 103730 w 1251682"/>
                <a:gd name="connsiteY3" fmla="*/ 630269 h 630459"/>
                <a:gd name="connsiteX4" fmla="*/ 624176 w 1251682"/>
                <a:gd name="connsiteY4" fmla="*/ 104203 h 630459"/>
                <a:gd name="connsiteX5" fmla="*/ 626081 w 1251682"/>
                <a:gd name="connsiteY5" fmla="*/ 104203 h 630459"/>
                <a:gd name="connsiteX6" fmla="*/ 1147955 w 1251682"/>
                <a:gd name="connsiteY6" fmla="*/ 626650 h 630459"/>
                <a:gd name="connsiteX7" fmla="*/ 1148241 w 1251682"/>
                <a:gd name="connsiteY7" fmla="*/ 626650 h 630459"/>
                <a:gd name="connsiteX8" fmla="*/ 1251683 w 1251682"/>
                <a:gd name="connsiteY8" fmla="*/ 626459 h 630459"/>
                <a:gd name="connsiteX9" fmla="*/ 1199295 w 1251682"/>
                <a:gd name="connsiteY9" fmla="*/ 376714 h 630459"/>
                <a:gd name="connsiteX10" fmla="*/ 625890 w 1251682"/>
                <a:gd name="connsiteY10" fmla="*/ 0 h 630459"/>
                <a:gd name="connsiteX11" fmla="*/ 625890 w 1251682"/>
                <a:gd name="connsiteY11" fmla="*/ 0 h 63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1682" h="630459">
                  <a:moveTo>
                    <a:pt x="625890" y="0"/>
                  </a:moveTo>
                  <a:cubicBezTo>
                    <a:pt x="625223" y="0"/>
                    <a:pt x="624652" y="0"/>
                    <a:pt x="623985" y="0"/>
                  </a:cubicBezTo>
                  <a:cubicBezTo>
                    <a:pt x="279085" y="953"/>
                    <a:pt x="-950" y="283845"/>
                    <a:pt x="2" y="630460"/>
                  </a:cubicBezTo>
                  <a:lnTo>
                    <a:pt x="103730" y="630269"/>
                  </a:lnTo>
                  <a:cubicBezTo>
                    <a:pt x="103063" y="341090"/>
                    <a:pt x="336521" y="105156"/>
                    <a:pt x="624176" y="104203"/>
                  </a:cubicBezTo>
                  <a:cubicBezTo>
                    <a:pt x="624842" y="104203"/>
                    <a:pt x="625414" y="104203"/>
                    <a:pt x="626081" y="104203"/>
                  </a:cubicBezTo>
                  <a:cubicBezTo>
                    <a:pt x="913069" y="104203"/>
                    <a:pt x="1147003" y="338328"/>
                    <a:pt x="1147955" y="626650"/>
                  </a:cubicBezTo>
                  <a:lnTo>
                    <a:pt x="1148241" y="626650"/>
                  </a:lnTo>
                  <a:lnTo>
                    <a:pt x="1251683" y="626459"/>
                  </a:lnTo>
                  <a:cubicBezTo>
                    <a:pt x="1251397" y="540544"/>
                    <a:pt x="1233585" y="455486"/>
                    <a:pt x="1199295" y="376714"/>
                  </a:cubicBezTo>
                  <a:cubicBezTo>
                    <a:pt x="1102331" y="155258"/>
                    <a:pt x="881636" y="0"/>
                    <a:pt x="625890" y="0"/>
                  </a:cubicBezTo>
                  <a:lnTo>
                    <a:pt x="625890" y="0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E46F8A41-5DE2-4654-8C1B-F14FB326EA73}"/>
                </a:ext>
              </a:extLst>
            </p:cNvPr>
            <p:cNvSpPr/>
            <p:nvPr/>
          </p:nvSpPr>
          <p:spPr>
            <a:xfrm>
              <a:off x="3445991" y="2209990"/>
              <a:ext cx="1252442" cy="628935"/>
            </a:xfrm>
            <a:custGeom>
              <a:avLst/>
              <a:gdLst>
                <a:gd name="connsiteX0" fmla="*/ 0 w 1252442"/>
                <a:gd name="connsiteY0" fmla="*/ 95 h 628935"/>
                <a:gd name="connsiteX1" fmla="*/ 51816 w 1252442"/>
                <a:gd name="connsiteY1" fmla="*/ 250127 h 628935"/>
                <a:gd name="connsiteX2" fmla="*/ 626364 w 1252442"/>
                <a:gd name="connsiteY2" fmla="*/ 628936 h 628935"/>
                <a:gd name="connsiteX3" fmla="*/ 1200436 w 1252442"/>
                <a:gd name="connsiteY3" fmla="*/ 250412 h 628935"/>
                <a:gd name="connsiteX4" fmla="*/ 1252442 w 1252442"/>
                <a:gd name="connsiteY4" fmla="*/ 0 h 628935"/>
                <a:gd name="connsiteX5" fmla="*/ 1148810 w 1252442"/>
                <a:gd name="connsiteY5" fmla="*/ 0 h 628935"/>
                <a:gd name="connsiteX6" fmla="*/ 626459 w 1252442"/>
                <a:gd name="connsiteY6" fmla="*/ 524637 h 628935"/>
                <a:gd name="connsiteX7" fmla="*/ 104108 w 1252442"/>
                <a:gd name="connsiteY7" fmla="*/ 0 h 628935"/>
                <a:gd name="connsiteX8" fmla="*/ 0 w 1252442"/>
                <a:gd name="connsiteY8" fmla="*/ 0 h 62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42" h="628935">
                  <a:moveTo>
                    <a:pt x="0" y="95"/>
                  </a:moveTo>
                  <a:cubicBezTo>
                    <a:pt x="0" y="86011"/>
                    <a:pt x="17431" y="171164"/>
                    <a:pt x="51816" y="250127"/>
                  </a:cubicBezTo>
                  <a:cubicBezTo>
                    <a:pt x="148495" y="473012"/>
                    <a:pt x="369475" y="628936"/>
                    <a:pt x="626364" y="628936"/>
                  </a:cubicBezTo>
                  <a:cubicBezTo>
                    <a:pt x="883253" y="628936"/>
                    <a:pt x="1104043" y="472916"/>
                    <a:pt x="1200436" y="250412"/>
                  </a:cubicBezTo>
                  <a:cubicBezTo>
                    <a:pt x="1234631" y="171260"/>
                    <a:pt x="1252442" y="86106"/>
                    <a:pt x="1252442" y="0"/>
                  </a:cubicBezTo>
                  <a:lnTo>
                    <a:pt x="1148810" y="0"/>
                  </a:lnTo>
                  <a:cubicBezTo>
                    <a:pt x="1148810" y="289370"/>
                    <a:pt x="914400" y="524637"/>
                    <a:pt x="626459" y="524637"/>
                  </a:cubicBezTo>
                  <a:cubicBezTo>
                    <a:pt x="338328" y="524637"/>
                    <a:pt x="104108" y="289370"/>
                    <a:pt x="10410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5A555505-CA46-4B9B-ACC1-3ABE8D6D57FC}"/>
                </a:ext>
              </a:extLst>
            </p:cNvPr>
            <p:cNvSpPr/>
            <p:nvPr/>
          </p:nvSpPr>
          <p:spPr>
            <a:xfrm>
              <a:off x="6890705" y="1581150"/>
              <a:ext cx="1251587" cy="630459"/>
            </a:xfrm>
            <a:custGeom>
              <a:avLst/>
              <a:gdLst>
                <a:gd name="connsiteX0" fmla="*/ 625890 w 1251587"/>
                <a:gd name="connsiteY0" fmla="*/ 0 h 630459"/>
                <a:gd name="connsiteX1" fmla="*/ 623985 w 1251587"/>
                <a:gd name="connsiteY1" fmla="*/ 0 h 630459"/>
                <a:gd name="connsiteX2" fmla="*/ 2 w 1251587"/>
                <a:gd name="connsiteY2" fmla="*/ 630460 h 630459"/>
                <a:gd name="connsiteX3" fmla="*/ 104015 w 1251587"/>
                <a:gd name="connsiteY3" fmla="*/ 630269 h 630459"/>
                <a:gd name="connsiteX4" fmla="*/ 624081 w 1251587"/>
                <a:gd name="connsiteY4" fmla="*/ 104489 h 630459"/>
                <a:gd name="connsiteX5" fmla="*/ 625985 w 1251587"/>
                <a:gd name="connsiteY5" fmla="*/ 104489 h 630459"/>
                <a:gd name="connsiteX6" fmla="*/ 1147860 w 1251587"/>
                <a:gd name="connsiteY6" fmla="*/ 626936 h 630459"/>
                <a:gd name="connsiteX7" fmla="*/ 1148146 w 1251587"/>
                <a:gd name="connsiteY7" fmla="*/ 626936 h 630459"/>
                <a:gd name="connsiteX8" fmla="*/ 1251587 w 1251587"/>
                <a:gd name="connsiteY8" fmla="*/ 626650 h 630459"/>
                <a:gd name="connsiteX9" fmla="*/ 1199010 w 1251587"/>
                <a:gd name="connsiteY9" fmla="*/ 377095 h 630459"/>
                <a:gd name="connsiteX10" fmla="*/ 625890 w 1251587"/>
                <a:gd name="connsiteY10" fmla="*/ 0 h 630459"/>
                <a:gd name="connsiteX11" fmla="*/ 625890 w 1251587"/>
                <a:gd name="connsiteY11" fmla="*/ 0 h 63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1587" h="630459">
                  <a:moveTo>
                    <a:pt x="625890" y="0"/>
                  </a:moveTo>
                  <a:cubicBezTo>
                    <a:pt x="625224" y="0"/>
                    <a:pt x="624652" y="0"/>
                    <a:pt x="623985" y="0"/>
                  </a:cubicBezTo>
                  <a:cubicBezTo>
                    <a:pt x="279085" y="1238"/>
                    <a:pt x="-950" y="284131"/>
                    <a:pt x="2" y="630460"/>
                  </a:cubicBezTo>
                  <a:lnTo>
                    <a:pt x="104015" y="630269"/>
                  </a:lnTo>
                  <a:cubicBezTo>
                    <a:pt x="103063" y="341090"/>
                    <a:pt x="336521" y="105156"/>
                    <a:pt x="624081" y="104489"/>
                  </a:cubicBezTo>
                  <a:cubicBezTo>
                    <a:pt x="624747" y="104489"/>
                    <a:pt x="625318" y="104489"/>
                    <a:pt x="625985" y="104489"/>
                  </a:cubicBezTo>
                  <a:cubicBezTo>
                    <a:pt x="912973" y="104489"/>
                    <a:pt x="1146907" y="338328"/>
                    <a:pt x="1147860" y="626936"/>
                  </a:cubicBezTo>
                  <a:lnTo>
                    <a:pt x="1148146" y="626936"/>
                  </a:lnTo>
                  <a:lnTo>
                    <a:pt x="1251587" y="626650"/>
                  </a:lnTo>
                  <a:cubicBezTo>
                    <a:pt x="1251302" y="540544"/>
                    <a:pt x="1233490" y="455771"/>
                    <a:pt x="1199010" y="377095"/>
                  </a:cubicBezTo>
                  <a:cubicBezTo>
                    <a:pt x="1102235" y="155258"/>
                    <a:pt x="881636" y="0"/>
                    <a:pt x="625890" y="0"/>
                  </a:cubicBezTo>
                  <a:lnTo>
                    <a:pt x="625890" y="0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878D5126-167D-4F01-9CBD-E92608B675F6}"/>
                </a:ext>
              </a:extLst>
            </p:cNvPr>
            <p:cNvSpPr/>
            <p:nvPr/>
          </p:nvSpPr>
          <p:spPr>
            <a:xfrm>
              <a:off x="3616679" y="1755933"/>
              <a:ext cx="911161" cy="916305"/>
            </a:xfrm>
            <a:custGeom>
              <a:avLst/>
              <a:gdLst>
                <a:gd name="connsiteX0" fmla="*/ 455581 w 911161"/>
                <a:gd name="connsiteY0" fmla="*/ 182118 h 916305"/>
                <a:gd name="connsiteX1" fmla="*/ 730091 w 911161"/>
                <a:gd name="connsiteY1" fmla="*/ 458152 h 916305"/>
                <a:gd name="connsiteX2" fmla="*/ 455581 w 911161"/>
                <a:gd name="connsiteY2" fmla="*/ 734187 h 916305"/>
                <a:gd name="connsiteX3" fmla="*/ 455581 w 911161"/>
                <a:gd name="connsiteY3" fmla="*/ 734187 h 916305"/>
                <a:gd name="connsiteX4" fmla="*/ 181070 w 911161"/>
                <a:gd name="connsiteY4" fmla="*/ 458152 h 916305"/>
                <a:gd name="connsiteX5" fmla="*/ 455581 w 911161"/>
                <a:gd name="connsiteY5" fmla="*/ 182118 h 916305"/>
                <a:gd name="connsiteX6" fmla="*/ 455581 w 911161"/>
                <a:gd name="connsiteY6" fmla="*/ 182118 h 916305"/>
                <a:gd name="connsiteX7" fmla="*/ 391859 w 911161"/>
                <a:gd name="connsiteY7" fmla="*/ 0 h 916305"/>
                <a:gd name="connsiteX8" fmla="*/ 364046 w 911161"/>
                <a:gd name="connsiteY8" fmla="*/ 27908 h 916305"/>
                <a:gd name="connsiteX9" fmla="*/ 364046 w 911161"/>
                <a:gd name="connsiteY9" fmla="*/ 102584 h 916305"/>
                <a:gd name="connsiteX10" fmla="*/ 270224 w 911161"/>
                <a:gd name="connsiteY10" fmla="*/ 141637 h 916305"/>
                <a:gd name="connsiteX11" fmla="*/ 217742 w 911161"/>
                <a:gd name="connsiteY11" fmla="*/ 88868 h 916305"/>
                <a:gd name="connsiteX12" fmla="*/ 198120 w 911161"/>
                <a:gd name="connsiteY12" fmla="*/ 80677 h 916305"/>
                <a:gd name="connsiteX13" fmla="*/ 178499 w 911161"/>
                <a:gd name="connsiteY13" fmla="*/ 88868 h 916305"/>
                <a:gd name="connsiteX14" fmla="*/ 88392 w 911161"/>
                <a:gd name="connsiteY14" fmla="*/ 179546 h 916305"/>
                <a:gd name="connsiteX15" fmla="*/ 88392 w 911161"/>
                <a:gd name="connsiteY15" fmla="*/ 218980 h 916305"/>
                <a:gd name="connsiteX16" fmla="*/ 140875 w 911161"/>
                <a:gd name="connsiteY16" fmla="*/ 271748 h 916305"/>
                <a:gd name="connsiteX17" fmla="*/ 102013 w 911161"/>
                <a:gd name="connsiteY17" fmla="*/ 366141 h 916305"/>
                <a:gd name="connsiteX18" fmla="*/ 27813 w 911161"/>
                <a:gd name="connsiteY18" fmla="*/ 366141 h 916305"/>
                <a:gd name="connsiteX19" fmla="*/ 0 w 911161"/>
                <a:gd name="connsiteY19" fmla="*/ 394049 h 916305"/>
                <a:gd name="connsiteX20" fmla="*/ 0 w 911161"/>
                <a:gd name="connsiteY20" fmla="*/ 522256 h 916305"/>
                <a:gd name="connsiteX21" fmla="*/ 27813 w 911161"/>
                <a:gd name="connsiteY21" fmla="*/ 550164 h 916305"/>
                <a:gd name="connsiteX22" fmla="*/ 102013 w 911161"/>
                <a:gd name="connsiteY22" fmla="*/ 550164 h 916305"/>
                <a:gd name="connsiteX23" fmla="*/ 140875 w 911161"/>
                <a:gd name="connsiteY23" fmla="*/ 644557 h 916305"/>
                <a:gd name="connsiteX24" fmla="*/ 88392 w 911161"/>
                <a:gd name="connsiteY24" fmla="*/ 697325 h 916305"/>
                <a:gd name="connsiteX25" fmla="*/ 88392 w 911161"/>
                <a:gd name="connsiteY25" fmla="*/ 736854 h 916305"/>
                <a:gd name="connsiteX26" fmla="*/ 178499 w 911161"/>
                <a:gd name="connsiteY26" fmla="*/ 827532 h 916305"/>
                <a:gd name="connsiteX27" fmla="*/ 198120 w 911161"/>
                <a:gd name="connsiteY27" fmla="*/ 835723 h 916305"/>
                <a:gd name="connsiteX28" fmla="*/ 217742 w 911161"/>
                <a:gd name="connsiteY28" fmla="*/ 827532 h 916305"/>
                <a:gd name="connsiteX29" fmla="*/ 270224 w 911161"/>
                <a:gd name="connsiteY29" fmla="*/ 774764 h 916305"/>
                <a:gd name="connsiteX30" fmla="*/ 364046 w 911161"/>
                <a:gd name="connsiteY30" fmla="*/ 813816 h 916305"/>
                <a:gd name="connsiteX31" fmla="*/ 364046 w 911161"/>
                <a:gd name="connsiteY31" fmla="*/ 888397 h 916305"/>
                <a:gd name="connsiteX32" fmla="*/ 391859 w 911161"/>
                <a:gd name="connsiteY32" fmla="*/ 916305 h 916305"/>
                <a:gd name="connsiteX33" fmla="*/ 519398 w 911161"/>
                <a:gd name="connsiteY33" fmla="*/ 916305 h 916305"/>
                <a:gd name="connsiteX34" fmla="*/ 547116 w 911161"/>
                <a:gd name="connsiteY34" fmla="*/ 888397 h 916305"/>
                <a:gd name="connsiteX35" fmla="*/ 547116 w 911161"/>
                <a:gd name="connsiteY35" fmla="*/ 813816 h 916305"/>
                <a:gd name="connsiteX36" fmla="*/ 640937 w 911161"/>
                <a:gd name="connsiteY36" fmla="*/ 774764 h 916305"/>
                <a:gd name="connsiteX37" fmla="*/ 693420 w 911161"/>
                <a:gd name="connsiteY37" fmla="*/ 827532 h 916305"/>
                <a:gd name="connsiteX38" fmla="*/ 713042 w 911161"/>
                <a:gd name="connsiteY38" fmla="*/ 835723 h 916305"/>
                <a:gd name="connsiteX39" fmla="*/ 732663 w 911161"/>
                <a:gd name="connsiteY39" fmla="*/ 827532 h 916305"/>
                <a:gd name="connsiteX40" fmla="*/ 822865 w 911161"/>
                <a:gd name="connsiteY40" fmla="*/ 736854 h 916305"/>
                <a:gd name="connsiteX41" fmla="*/ 822865 w 911161"/>
                <a:gd name="connsiteY41" fmla="*/ 697325 h 916305"/>
                <a:gd name="connsiteX42" fmla="*/ 770382 w 911161"/>
                <a:gd name="connsiteY42" fmla="*/ 644557 h 916305"/>
                <a:gd name="connsiteX43" fmla="*/ 809149 w 911161"/>
                <a:gd name="connsiteY43" fmla="*/ 550164 h 916305"/>
                <a:gd name="connsiteX44" fmla="*/ 883349 w 911161"/>
                <a:gd name="connsiteY44" fmla="*/ 550164 h 916305"/>
                <a:gd name="connsiteX45" fmla="*/ 911162 w 911161"/>
                <a:gd name="connsiteY45" fmla="*/ 522256 h 916305"/>
                <a:gd name="connsiteX46" fmla="*/ 911162 w 911161"/>
                <a:gd name="connsiteY46" fmla="*/ 394145 h 916305"/>
                <a:gd name="connsiteX47" fmla="*/ 883539 w 911161"/>
                <a:gd name="connsiteY47" fmla="*/ 366236 h 916305"/>
                <a:gd name="connsiteX48" fmla="*/ 883444 w 911161"/>
                <a:gd name="connsiteY48" fmla="*/ 366236 h 916305"/>
                <a:gd name="connsiteX49" fmla="*/ 809244 w 911161"/>
                <a:gd name="connsiteY49" fmla="*/ 366236 h 916305"/>
                <a:gd name="connsiteX50" fmla="*/ 770477 w 911161"/>
                <a:gd name="connsiteY50" fmla="*/ 271844 h 916305"/>
                <a:gd name="connsiteX51" fmla="*/ 822960 w 911161"/>
                <a:gd name="connsiteY51" fmla="*/ 219075 h 916305"/>
                <a:gd name="connsiteX52" fmla="*/ 822960 w 911161"/>
                <a:gd name="connsiteY52" fmla="*/ 179641 h 916305"/>
                <a:gd name="connsiteX53" fmla="*/ 732758 w 911161"/>
                <a:gd name="connsiteY53" fmla="*/ 88964 h 916305"/>
                <a:gd name="connsiteX54" fmla="*/ 713137 w 911161"/>
                <a:gd name="connsiteY54" fmla="*/ 80772 h 916305"/>
                <a:gd name="connsiteX55" fmla="*/ 693515 w 911161"/>
                <a:gd name="connsiteY55" fmla="*/ 88964 h 916305"/>
                <a:gd name="connsiteX56" fmla="*/ 641033 w 911161"/>
                <a:gd name="connsiteY56" fmla="*/ 141732 h 916305"/>
                <a:gd name="connsiteX57" fmla="*/ 547211 w 911161"/>
                <a:gd name="connsiteY57" fmla="*/ 102679 h 916305"/>
                <a:gd name="connsiteX58" fmla="*/ 547211 w 911161"/>
                <a:gd name="connsiteY58" fmla="*/ 28004 h 916305"/>
                <a:gd name="connsiteX59" fmla="*/ 519494 w 911161"/>
                <a:gd name="connsiteY59" fmla="*/ 95 h 916305"/>
                <a:gd name="connsiteX60" fmla="*/ 391859 w 911161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1161" h="916305">
                  <a:moveTo>
                    <a:pt x="455581" y="182118"/>
                  </a:moveTo>
                  <a:cubicBezTo>
                    <a:pt x="607219" y="182118"/>
                    <a:pt x="730091" y="305753"/>
                    <a:pt x="730091" y="458152"/>
                  </a:cubicBezTo>
                  <a:cubicBezTo>
                    <a:pt x="730091" y="610552"/>
                    <a:pt x="607219" y="734187"/>
                    <a:pt x="455581" y="734187"/>
                  </a:cubicBezTo>
                  <a:lnTo>
                    <a:pt x="455581" y="734187"/>
                  </a:lnTo>
                  <a:cubicBezTo>
                    <a:pt x="303943" y="734187"/>
                    <a:pt x="181070" y="610552"/>
                    <a:pt x="181070" y="458152"/>
                  </a:cubicBezTo>
                  <a:cubicBezTo>
                    <a:pt x="181070" y="305753"/>
                    <a:pt x="303847" y="182118"/>
                    <a:pt x="455581" y="182118"/>
                  </a:cubicBezTo>
                  <a:lnTo>
                    <a:pt x="455581" y="182118"/>
                  </a:lnTo>
                  <a:close/>
                  <a:moveTo>
                    <a:pt x="391859" y="0"/>
                  </a:moveTo>
                  <a:cubicBezTo>
                    <a:pt x="376523" y="0"/>
                    <a:pt x="364046" y="12478"/>
                    <a:pt x="364046" y="27908"/>
                  </a:cubicBezTo>
                  <a:lnTo>
                    <a:pt x="364046" y="102584"/>
                  </a:lnTo>
                  <a:cubicBezTo>
                    <a:pt x="331089" y="111062"/>
                    <a:pt x="299466" y="124206"/>
                    <a:pt x="270224" y="141637"/>
                  </a:cubicBezTo>
                  <a:lnTo>
                    <a:pt x="217742" y="88868"/>
                  </a:lnTo>
                  <a:cubicBezTo>
                    <a:pt x="212312" y="83439"/>
                    <a:pt x="205169" y="80677"/>
                    <a:pt x="198120" y="80677"/>
                  </a:cubicBezTo>
                  <a:cubicBezTo>
                    <a:pt x="190976" y="80677"/>
                    <a:pt x="183928" y="83439"/>
                    <a:pt x="178499" y="88868"/>
                  </a:cubicBezTo>
                  <a:lnTo>
                    <a:pt x="88392" y="179546"/>
                  </a:lnTo>
                  <a:cubicBezTo>
                    <a:pt x="77533" y="190405"/>
                    <a:pt x="77533" y="208121"/>
                    <a:pt x="88392" y="218980"/>
                  </a:cubicBezTo>
                  <a:lnTo>
                    <a:pt x="140875" y="271748"/>
                  </a:lnTo>
                  <a:cubicBezTo>
                    <a:pt x="123634" y="301276"/>
                    <a:pt x="110490" y="332994"/>
                    <a:pt x="102013" y="366141"/>
                  </a:cubicBezTo>
                  <a:lnTo>
                    <a:pt x="27813" y="366141"/>
                  </a:lnTo>
                  <a:cubicBezTo>
                    <a:pt x="12478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383" y="550164"/>
                    <a:pt x="27813" y="550164"/>
                  </a:cubicBezTo>
                  <a:lnTo>
                    <a:pt x="102013" y="550164"/>
                  </a:lnTo>
                  <a:cubicBezTo>
                    <a:pt x="110490" y="583311"/>
                    <a:pt x="123539" y="615029"/>
                    <a:pt x="140875" y="644557"/>
                  </a:cubicBezTo>
                  <a:lnTo>
                    <a:pt x="88392" y="697325"/>
                  </a:lnTo>
                  <a:cubicBezTo>
                    <a:pt x="77533" y="708279"/>
                    <a:pt x="77533" y="725900"/>
                    <a:pt x="88392" y="736854"/>
                  </a:cubicBezTo>
                  <a:lnTo>
                    <a:pt x="178499" y="827532"/>
                  </a:lnTo>
                  <a:cubicBezTo>
                    <a:pt x="183928" y="832961"/>
                    <a:pt x="191071" y="835723"/>
                    <a:pt x="198120" y="835723"/>
                  </a:cubicBezTo>
                  <a:cubicBezTo>
                    <a:pt x="205169" y="835723"/>
                    <a:pt x="212312" y="832961"/>
                    <a:pt x="217742" y="827532"/>
                  </a:cubicBezTo>
                  <a:lnTo>
                    <a:pt x="270224" y="774764"/>
                  </a:lnTo>
                  <a:cubicBezTo>
                    <a:pt x="299561" y="792099"/>
                    <a:pt x="331184" y="805244"/>
                    <a:pt x="364046" y="813816"/>
                  </a:cubicBezTo>
                  <a:lnTo>
                    <a:pt x="364046" y="888397"/>
                  </a:lnTo>
                  <a:cubicBezTo>
                    <a:pt x="364046" y="903732"/>
                    <a:pt x="376428" y="916305"/>
                    <a:pt x="391859" y="916305"/>
                  </a:cubicBezTo>
                  <a:lnTo>
                    <a:pt x="519398" y="916305"/>
                  </a:lnTo>
                  <a:cubicBezTo>
                    <a:pt x="534638" y="916305"/>
                    <a:pt x="547116" y="903827"/>
                    <a:pt x="547116" y="888397"/>
                  </a:cubicBezTo>
                  <a:lnTo>
                    <a:pt x="547116" y="813816"/>
                  </a:lnTo>
                  <a:cubicBezTo>
                    <a:pt x="580168" y="805244"/>
                    <a:pt x="611696" y="792099"/>
                    <a:pt x="640937" y="774764"/>
                  </a:cubicBezTo>
                  <a:lnTo>
                    <a:pt x="693420" y="827532"/>
                  </a:lnTo>
                  <a:cubicBezTo>
                    <a:pt x="698849" y="832961"/>
                    <a:pt x="705993" y="835723"/>
                    <a:pt x="713042" y="835723"/>
                  </a:cubicBezTo>
                  <a:cubicBezTo>
                    <a:pt x="720090" y="835723"/>
                    <a:pt x="727234" y="832961"/>
                    <a:pt x="732663" y="827532"/>
                  </a:cubicBezTo>
                  <a:lnTo>
                    <a:pt x="822865" y="736854"/>
                  </a:lnTo>
                  <a:cubicBezTo>
                    <a:pt x="833723" y="725996"/>
                    <a:pt x="833723" y="708279"/>
                    <a:pt x="822865" y="697325"/>
                  </a:cubicBezTo>
                  <a:lnTo>
                    <a:pt x="770382" y="644557"/>
                  </a:lnTo>
                  <a:cubicBezTo>
                    <a:pt x="787622" y="615125"/>
                    <a:pt x="800672" y="583311"/>
                    <a:pt x="809149" y="550164"/>
                  </a:cubicBezTo>
                  <a:lnTo>
                    <a:pt x="883349" y="550164"/>
                  </a:lnTo>
                  <a:cubicBezTo>
                    <a:pt x="898684" y="550164"/>
                    <a:pt x="911162" y="537686"/>
                    <a:pt x="911162" y="522256"/>
                  </a:cubicBezTo>
                  <a:lnTo>
                    <a:pt x="911162" y="394145"/>
                  </a:lnTo>
                  <a:cubicBezTo>
                    <a:pt x="911162" y="378714"/>
                    <a:pt x="898779" y="366236"/>
                    <a:pt x="883539" y="366236"/>
                  </a:cubicBezTo>
                  <a:cubicBezTo>
                    <a:pt x="883539" y="366236"/>
                    <a:pt x="883444" y="366236"/>
                    <a:pt x="883444" y="366236"/>
                  </a:cubicBezTo>
                  <a:lnTo>
                    <a:pt x="809244" y="366236"/>
                  </a:lnTo>
                  <a:cubicBezTo>
                    <a:pt x="800767" y="332994"/>
                    <a:pt x="787718" y="301371"/>
                    <a:pt x="770477" y="271844"/>
                  </a:cubicBezTo>
                  <a:lnTo>
                    <a:pt x="822960" y="219075"/>
                  </a:lnTo>
                  <a:cubicBezTo>
                    <a:pt x="833819" y="208216"/>
                    <a:pt x="833819" y="190500"/>
                    <a:pt x="822960" y="179641"/>
                  </a:cubicBezTo>
                  <a:lnTo>
                    <a:pt x="732758" y="88964"/>
                  </a:lnTo>
                  <a:cubicBezTo>
                    <a:pt x="727329" y="83534"/>
                    <a:pt x="720185" y="80772"/>
                    <a:pt x="713137" y="80772"/>
                  </a:cubicBezTo>
                  <a:cubicBezTo>
                    <a:pt x="705993" y="80772"/>
                    <a:pt x="698945" y="83534"/>
                    <a:pt x="693515" y="88964"/>
                  </a:cubicBezTo>
                  <a:lnTo>
                    <a:pt x="641033" y="141732"/>
                  </a:lnTo>
                  <a:cubicBezTo>
                    <a:pt x="611696" y="124301"/>
                    <a:pt x="580168" y="111157"/>
                    <a:pt x="547211" y="102679"/>
                  </a:cubicBezTo>
                  <a:lnTo>
                    <a:pt x="547211" y="28004"/>
                  </a:lnTo>
                  <a:cubicBezTo>
                    <a:pt x="547211" y="12573"/>
                    <a:pt x="534829" y="95"/>
                    <a:pt x="519494" y="95"/>
                  </a:cubicBezTo>
                  <a:lnTo>
                    <a:pt x="391859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2B444F4-7676-4FCE-AA36-5A2A1F0E99BA}"/>
                </a:ext>
              </a:extLst>
            </p:cNvPr>
            <p:cNvSpPr/>
            <p:nvPr/>
          </p:nvSpPr>
          <p:spPr>
            <a:xfrm>
              <a:off x="4766251" y="1755933"/>
              <a:ext cx="911161" cy="916305"/>
            </a:xfrm>
            <a:custGeom>
              <a:avLst/>
              <a:gdLst>
                <a:gd name="connsiteX0" fmla="*/ 455581 w 911161"/>
                <a:gd name="connsiteY0" fmla="*/ 182118 h 916305"/>
                <a:gd name="connsiteX1" fmla="*/ 730091 w 911161"/>
                <a:gd name="connsiteY1" fmla="*/ 458152 h 916305"/>
                <a:gd name="connsiteX2" fmla="*/ 455581 w 911161"/>
                <a:gd name="connsiteY2" fmla="*/ 734187 h 916305"/>
                <a:gd name="connsiteX3" fmla="*/ 455581 w 911161"/>
                <a:gd name="connsiteY3" fmla="*/ 734187 h 916305"/>
                <a:gd name="connsiteX4" fmla="*/ 181070 w 911161"/>
                <a:gd name="connsiteY4" fmla="*/ 458152 h 916305"/>
                <a:gd name="connsiteX5" fmla="*/ 455581 w 911161"/>
                <a:gd name="connsiteY5" fmla="*/ 182118 h 916305"/>
                <a:gd name="connsiteX6" fmla="*/ 455581 w 911161"/>
                <a:gd name="connsiteY6" fmla="*/ 182118 h 916305"/>
                <a:gd name="connsiteX7" fmla="*/ 391858 w 911161"/>
                <a:gd name="connsiteY7" fmla="*/ 0 h 916305"/>
                <a:gd name="connsiteX8" fmla="*/ 364046 w 911161"/>
                <a:gd name="connsiteY8" fmla="*/ 27908 h 916305"/>
                <a:gd name="connsiteX9" fmla="*/ 364046 w 911161"/>
                <a:gd name="connsiteY9" fmla="*/ 102584 h 916305"/>
                <a:gd name="connsiteX10" fmla="*/ 270224 w 911161"/>
                <a:gd name="connsiteY10" fmla="*/ 141637 h 916305"/>
                <a:gd name="connsiteX11" fmla="*/ 217741 w 911161"/>
                <a:gd name="connsiteY11" fmla="*/ 88868 h 916305"/>
                <a:gd name="connsiteX12" fmla="*/ 198120 w 911161"/>
                <a:gd name="connsiteY12" fmla="*/ 80677 h 916305"/>
                <a:gd name="connsiteX13" fmla="*/ 178498 w 911161"/>
                <a:gd name="connsiteY13" fmla="*/ 88868 h 916305"/>
                <a:gd name="connsiteX14" fmla="*/ 88392 w 911161"/>
                <a:gd name="connsiteY14" fmla="*/ 179546 h 916305"/>
                <a:gd name="connsiteX15" fmla="*/ 88392 w 911161"/>
                <a:gd name="connsiteY15" fmla="*/ 218980 h 916305"/>
                <a:gd name="connsiteX16" fmla="*/ 140875 w 911161"/>
                <a:gd name="connsiteY16" fmla="*/ 271748 h 916305"/>
                <a:gd name="connsiteX17" fmla="*/ 102013 w 911161"/>
                <a:gd name="connsiteY17" fmla="*/ 366141 h 916305"/>
                <a:gd name="connsiteX18" fmla="*/ 27813 w 911161"/>
                <a:gd name="connsiteY18" fmla="*/ 366141 h 916305"/>
                <a:gd name="connsiteX19" fmla="*/ 0 w 911161"/>
                <a:gd name="connsiteY19" fmla="*/ 394049 h 916305"/>
                <a:gd name="connsiteX20" fmla="*/ 0 w 911161"/>
                <a:gd name="connsiteY20" fmla="*/ 522256 h 916305"/>
                <a:gd name="connsiteX21" fmla="*/ 27813 w 911161"/>
                <a:gd name="connsiteY21" fmla="*/ 550164 h 916305"/>
                <a:gd name="connsiteX22" fmla="*/ 102013 w 911161"/>
                <a:gd name="connsiteY22" fmla="*/ 550164 h 916305"/>
                <a:gd name="connsiteX23" fmla="*/ 140875 w 911161"/>
                <a:gd name="connsiteY23" fmla="*/ 644557 h 916305"/>
                <a:gd name="connsiteX24" fmla="*/ 88392 w 911161"/>
                <a:gd name="connsiteY24" fmla="*/ 697325 h 916305"/>
                <a:gd name="connsiteX25" fmla="*/ 88392 w 911161"/>
                <a:gd name="connsiteY25" fmla="*/ 736854 h 916305"/>
                <a:gd name="connsiteX26" fmla="*/ 178498 w 911161"/>
                <a:gd name="connsiteY26" fmla="*/ 827532 h 916305"/>
                <a:gd name="connsiteX27" fmla="*/ 198120 w 911161"/>
                <a:gd name="connsiteY27" fmla="*/ 835723 h 916305"/>
                <a:gd name="connsiteX28" fmla="*/ 217741 w 911161"/>
                <a:gd name="connsiteY28" fmla="*/ 827532 h 916305"/>
                <a:gd name="connsiteX29" fmla="*/ 270224 w 911161"/>
                <a:gd name="connsiteY29" fmla="*/ 774764 h 916305"/>
                <a:gd name="connsiteX30" fmla="*/ 364046 w 911161"/>
                <a:gd name="connsiteY30" fmla="*/ 813816 h 916305"/>
                <a:gd name="connsiteX31" fmla="*/ 364046 w 911161"/>
                <a:gd name="connsiteY31" fmla="*/ 888397 h 916305"/>
                <a:gd name="connsiteX32" fmla="*/ 391858 w 911161"/>
                <a:gd name="connsiteY32" fmla="*/ 916305 h 916305"/>
                <a:gd name="connsiteX33" fmla="*/ 519398 w 911161"/>
                <a:gd name="connsiteY33" fmla="*/ 916305 h 916305"/>
                <a:gd name="connsiteX34" fmla="*/ 547116 w 911161"/>
                <a:gd name="connsiteY34" fmla="*/ 888397 h 916305"/>
                <a:gd name="connsiteX35" fmla="*/ 547116 w 911161"/>
                <a:gd name="connsiteY35" fmla="*/ 813816 h 916305"/>
                <a:gd name="connsiteX36" fmla="*/ 640937 w 911161"/>
                <a:gd name="connsiteY36" fmla="*/ 774764 h 916305"/>
                <a:gd name="connsiteX37" fmla="*/ 693420 w 911161"/>
                <a:gd name="connsiteY37" fmla="*/ 827532 h 916305"/>
                <a:gd name="connsiteX38" fmla="*/ 713041 w 911161"/>
                <a:gd name="connsiteY38" fmla="*/ 835723 h 916305"/>
                <a:gd name="connsiteX39" fmla="*/ 732663 w 911161"/>
                <a:gd name="connsiteY39" fmla="*/ 827532 h 916305"/>
                <a:gd name="connsiteX40" fmla="*/ 822865 w 911161"/>
                <a:gd name="connsiteY40" fmla="*/ 736854 h 916305"/>
                <a:gd name="connsiteX41" fmla="*/ 822865 w 911161"/>
                <a:gd name="connsiteY41" fmla="*/ 697325 h 916305"/>
                <a:gd name="connsiteX42" fmla="*/ 770382 w 911161"/>
                <a:gd name="connsiteY42" fmla="*/ 644557 h 916305"/>
                <a:gd name="connsiteX43" fmla="*/ 809149 w 911161"/>
                <a:gd name="connsiteY43" fmla="*/ 550164 h 916305"/>
                <a:gd name="connsiteX44" fmla="*/ 883348 w 911161"/>
                <a:gd name="connsiteY44" fmla="*/ 550164 h 916305"/>
                <a:gd name="connsiteX45" fmla="*/ 911162 w 911161"/>
                <a:gd name="connsiteY45" fmla="*/ 522256 h 916305"/>
                <a:gd name="connsiteX46" fmla="*/ 911162 w 911161"/>
                <a:gd name="connsiteY46" fmla="*/ 394145 h 916305"/>
                <a:gd name="connsiteX47" fmla="*/ 883539 w 911161"/>
                <a:gd name="connsiteY47" fmla="*/ 366236 h 916305"/>
                <a:gd name="connsiteX48" fmla="*/ 883444 w 911161"/>
                <a:gd name="connsiteY48" fmla="*/ 366236 h 916305"/>
                <a:gd name="connsiteX49" fmla="*/ 809244 w 911161"/>
                <a:gd name="connsiteY49" fmla="*/ 366236 h 916305"/>
                <a:gd name="connsiteX50" fmla="*/ 770477 w 911161"/>
                <a:gd name="connsiteY50" fmla="*/ 271844 h 916305"/>
                <a:gd name="connsiteX51" fmla="*/ 822960 w 911161"/>
                <a:gd name="connsiteY51" fmla="*/ 219075 h 916305"/>
                <a:gd name="connsiteX52" fmla="*/ 822960 w 911161"/>
                <a:gd name="connsiteY52" fmla="*/ 179641 h 916305"/>
                <a:gd name="connsiteX53" fmla="*/ 732758 w 911161"/>
                <a:gd name="connsiteY53" fmla="*/ 88964 h 916305"/>
                <a:gd name="connsiteX54" fmla="*/ 713137 w 911161"/>
                <a:gd name="connsiteY54" fmla="*/ 80772 h 916305"/>
                <a:gd name="connsiteX55" fmla="*/ 693515 w 911161"/>
                <a:gd name="connsiteY55" fmla="*/ 88964 h 916305"/>
                <a:gd name="connsiteX56" fmla="*/ 641032 w 911161"/>
                <a:gd name="connsiteY56" fmla="*/ 141732 h 916305"/>
                <a:gd name="connsiteX57" fmla="*/ 547211 w 911161"/>
                <a:gd name="connsiteY57" fmla="*/ 102679 h 916305"/>
                <a:gd name="connsiteX58" fmla="*/ 547211 w 911161"/>
                <a:gd name="connsiteY58" fmla="*/ 28004 h 916305"/>
                <a:gd name="connsiteX59" fmla="*/ 519494 w 911161"/>
                <a:gd name="connsiteY59" fmla="*/ 95 h 916305"/>
                <a:gd name="connsiteX60" fmla="*/ 391858 w 911161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1161" h="916305">
                  <a:moveTo>
                    <a:pt x="455581" y="182118"/>
                  </a:moveTo>
                  <a:cubicBezTo>
                    <a:pt x="607219" y="182118"/>
                    <a:pt x="730091" y="305753"/>
                    <a:pt x="730091" y="458152"/>
                  </a:cubicBezTo>
                  <a:cubicBezTo>
                    <a:pt x="730091" y="610552"/>
                    <a:pt x="607219" y="734187"/>
                    <a:pt x="455581" y="734187"/>
                  </a:cubicBezTo>
                  <a:lnTo>
                    <a:pt x="455581" y="734187"/>
                  </a:lnTo>
                  <a:cubicBezTo>
                    <a:pt x="303943" y="734187"/>
                    <a:pt x="181070" y="610552"/>
                    <a:pt x="181070" y="458152"/>
                  </a:cubicBezTo>
                  <a:cubicBezTo>
                    <a:pt x="181070" y="305753"/>
                    <a:pt x="303943" y="182118"/>
                    <a:pt x="455581" y="182118"/>
                  </a:cubicBezTo>
                  <a:lnTo>
                    <a:pt x="455581" y="182118"/>
                  </a:lnTo>
                  <a:close/>
                  <a:moveTo>
                    <a:pt x="391858" y="0"/>
                  </a:moveTo>
                  <a:cubicBezTo>
                    <a:pt x="376523" y="0"/>
                    <a:pt x="364046" y="12478"/>
                    <a:pt x="364046" y="27908"/>
                  </a:cubicBezTo>
                  <a:lnTo>
                    <a:pt x="364046" y="102584"/>
                  </a:lnTo>
                  <a:cubicBezTo>
                    <a:pt x="331089" y="111062"/>
                    <a:pt x="299466" y="124206"/>
                    <a:pt x="270224" y="141637"/>
                  </a:cubicBezTo>
                  <a:lnTo>
                    <a:pt x="217741" y="88868"/>
                  </a:lnTo>
                  <a:cubicBezTo>
                    <a:pt x="212312" y="83439"/>
                    <a:pt x="205169" y="80677"/>
                    <a:pt x="198120" y="80677"/>
                  </a:cubicBezTo>
                  <a:cubicBezTo>
                    <a:pt x="190976" y="80677"/>
                    <a:pt x="183928" y="83439"/>
                    <a:pt x="178498" y="88868"/>
                  </a:cubicBezTo>
                  <a:lnTo>
                    <a:pt x="88392" y="179546"/>
                  </a:lnTo>
                  <a:cubicBezTo>
                    <a:pt x="77533" y="190405"/>
                    <a:pt x="77533" y="208121"/>
                    <a:pt x="88392" y="218980"/>
                  </a:cubicBezTo>
                  <a:lnTo>
                    <a:pt x="140875" y="271748"/>
                  </a:lnTo>
                  <a:cubicBezTo>
                    <a:pt x="123635" y="301276"/>
                    <a:pt x="110490" y="332994"/>
                    <a:pt x="102013" y="366141"/>
                  </a:cubicBezTo>
                  <a:lnTo>
                    <a:pt x="27813" y="366141"/>
                  </a:lnTo>
                  <a:cubicBezTo>
                    <a:pt x="12478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382" y="550164"/>
                    <a:pt x="27813" y="550164"/>
                  </a:cubicBezTo>
                  <a:lnTo>
                    <a:pt x="102013" y="550164"/>
                  </a:lnTo>
                  <a:cubicBezTo>
                    <a:pt x="110490" y="583311"/>
                    <a:pt x="123539" y="615029"/>
                    <a:pt x="140875" y="644557"/>
                  </a:cubicBezTo>
                  <a:lnTo>
                    <a:pt x="88392" y="697325"/>
                  </a:lnTo>
                  <a:cubicBezTo>
                    <a:pt x="77533" y="708279"/>
                    <a:pt x="77533" y="725900"/>
                    <a:pt x="88392" y="736854"/>
                  </a:cubicBezTo>
                  <a:lnTo>
                    <a:pt x="178498" y="827532"/>
                  </a:lnTo>
                  <a:cubicBezTo>
                    <a:pt x="183928" y="832961"/>
                    <a:pt x="191071" y="835723"/>
                    <a:pt x="198120" y="835723"/>
                  </a:cubicBezTo>
                  <a:cubicBezTo>
                    <a:pt x="205169" y="835723"/>
                    <a:pt x="212312" y="832961"/>
                    <a:pt x="217741" y="827532"/>
                  </a:cubicBezTo>
                  <a:lnTo>
                    <a:pt x="270224" y="774764"/>
                  </a:lnTo>
                  <a:cubicBezTo>
                    <a:pt x="299561" y="792099"/>
                    <a:pt x="331184" y="805244"/>
                    <a:pt x="364046" y="813816"/>
                  </a:cubicBezTo>
                  <a:lnTo>
                    <a:pt x="364046" y="888397"/>
                  </a:lnTo>
                  <a:cubicBezTo>
                    <a:pt x="364046" y="903732"/>
                    <a:pt x="376428" y="916305"/>
                    <a:pt x="391858" y="916305"/>
                  </a:cubicBezTo>
                  <a:lnTo>
                    <a:pt x="519398" y="916305"/>
                  </a:lnTo>
                  <a:cubicBezTo>
                    <a:pt x="534638" y="916305"/>
                    <a:pt x="547116" y="903827"/>
                    <a:pt x="547116" y="888397"/>
                  </a:cubicBezTo>
                  <a:lnTo>
                    <a:pt x="547116" y="813816"/>
                  </a:lnTo>
                  <a:cubicBezTo>
                    <a:pt x="580168" y="805244"/>
                    <a:pt x="611696" y="792099"/>
                    <a:pt x="640937" y="774764"/>
                  </a:cubicBezTo>
                  <a:lnTo>
                    <a:pt x="693420" y="827532"/>
                  </a:lnTo>
                  <a:cubicBezTo>
                    <a:pt x="698849" y="832961"/>
                    <a:pt x="705993" y="835723"/>
                    <a:pt x="713041" y="835723"/>
                  </a:cubicBezTo>
                  <a:cubicBezTo>
                    <a:pt x="720090" y="835723"/>
                    <a:pt x="727234" y="832961"/>
                    <a:pt x="732663" y="827532"/>
                  </a:cubicBezTo>
                  <a:lnTo>
                    <a:pt x="822865" y="736854"/>
                  </a:lnTo>
                  <a:cubicBezTo>
                    <a:pt x="833723" y="725996"/>
                    <a:pt x="833723" y="708279"/>
                    <a:pt x="822865" y="697325"/>
                  </a:cubicBezTo>
                  <a:lnTo>
                    <a:pt x="770382" y="644557"/>
                  </a:lnTo>
                  <a:cubicBezTo>
                    <a:pt x="787622" y="615125"/>
                    <a:pt x="800672" y="583311"/>
                    <a:pt x="809149" y="550164"/>
                  </a:cubicBezTo>
                  <a:lnTo>
                    <a:pt x="883348" y="550164"/>
                  </a:lnTo>
                  <a:cubicBezTo>
                    <a:pt x="898684" y="550164"/>
                    <a:pt x="911162" y="537686"/>
                    <a:pt x="911162" y="522256"/>
                  </a:cubicBezTo>
                  <a:lnTo>
                    <a:pt x="911162" y="394145"/>
                  </a:lnTo>
                  <a:cubicBezTo>
                    <a:pt x="911162" y="378714"/>
                    <a:pt x="898779" y="366236"/>
                    <a:pt x="883539" y="366236"/>
                  </a:cubicBezTo>
                  <a:cubicBezTo>
                    <a:pt x="883539" y="366236"/>
                    <a:pt x="883444" y="366236"/>
                    <a:pt x="883444" y="366236"/>
                  </a:cubicBezTo>
                  <a:lnTo>
                    <a:pt x="809244" y="366236"/>
                  </a:lnTo>
                  <a:cubicBezTo>
                    <a:pt x="800767" y="332994"/>
                    <a:pt x="787718" y="301371"/>
                    <a:pt x="770477" y="271844"/>
                  </a:cubicBezTo>
                  <a:lnTo>
                    <a:pt x="822960" y="219075"/>
                  </a:lnTo>
                  <a:cubicBezTo>
                    <a:pt x="833819" y="208216"/>
                    <a:pt x="833819" y="190500"/>
                    <a:pt x="822960" y="179641"/>
                  </a:cubicBezTo>
                  <a:lnTo>
                    <a:pt x="732758" y="88964"/>
                  </a:lnTo>
                  <a:cubicBezTo>
                    <a:pt x="727329" y="83534"/>
                    <a:pt x="720185" y="80772"/>
                    <a:pt x="713137" y="80772"/>
                  </a:cubicBezTo>
                  <a:cubicBezTo>
                    <a:pt x="705993" y="80772"/>
                    <a:pt x="698945" y="83534"/>
                    <a:pt x="693515" y="88964"/>
                  </a:cubicBezTo>
                  <a:lnTo>
                    <a:pt x="641032" y="141732"/>
                  </a:lnTo>
                  <a:cubicBezTo>
                    <a:pt x="611696" y="124301"/>
                    <a:pt x="580168" y="111157"/>
                    <a:pt x="547211" y="102679"/>
                  </a:cubicBezTo>
                  <a:lnTo>
                    <a:pt x="547211" y="28004"/>
                  </a:lnTo>
                  <a:cubicBezTo>
                    <a:pt x="547211" y="12573"/>
                    <a:pt x="534829" y="95"/>
                    <a:pt x="519494" y="95"/>
                  </a:cubicBezTo>
                  <a:lnTo>
                    <a:pt x="391858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87F7B429-2540-4008-A784-1F7DFFD59475}"/>
                </a:ext>
              </a:extLst>
            </p:cNvPr>
            <p:cNvSpPr/>
            <p:nvPr/>
          </p:nvSpPr>
          <p:spPr>
            <a:xfrm>
              <a:off x="5914204" y="1755933"/>
              <a:ext cx="912685" cy="916305"/>
            </a:xfrm>
            <a:custGeom>
              <a:avLst/>
              <a:gdLst>
                <a:gd name="connsiteX0" fmla="*/ 456438 w 912685"/>
                <a:gd name="connsiteY0" fmla="*/ 182118 h 916305"/>
                <a:gd name="connsiteX1" fmla="*/ 731520 w 912685"/>
                <a:gd name="connsiteY1" fmla="*/ 458152 h 916305"/>
                <a:gd name="connsiteX2" fmla="*/ 456438 w 912685"/>
                <a:gd name="connsiteY2" fmla="*/ 734187 h 916305"/>
                <a:gd name="connsiteX3" fmla="*/ 456438 w 912685"/>
                <a:gd name="connsiteY3" fmla="*/ 734187 h 916305"/>
                <a:gd name="connsiteX4" fmla="*/ 181356 w 912685"/>
                <a:gd name="connsiteY4" fmla="*/ 458152 h 916305"/>
                <a:gd name="connsiteX5" fmla="*/ 456438 w 912685"/>
                <a:gd name="connsiteY5" fmla="*/ 182118 h 916305"/>
                <a:gd name="connsiteX6" fmla="*/ 456438 w 912685"/>
                <a:gd name="connsiteY6" fmla="*/ 182118 h 916305"/>
                <a:gd name="connsiteX7" fmla="*/ 392525 w 912685"/>
                <a:gd name="connsiteY7" fmla="*/ 0 h 916305"/>
                <a:gd name="connsiteX8" fmla="*/ 364712 w 912685"/>
                <a:gd name="connsiteY8" fmla="*/ 27908 h 916305"/>
                <a:gd name="connsiteX9" fmla="*/ 364712 w 912685"/>
                <a:gd name="connsiteY9" fmla="*/ 102584 h 916305"/>
                <a:gd name="connsiteX10" fmla="*/ 270701 w 912685"/>
                <a:gd name="connsiteY10" fmla="*/ 141637 h 916305"/>
                <a:gd name="connsiteX11" fmla="*/ 218123 w 912685"/>
                <a:gd name="connsiteY11" fmla="*/ 88868 h 916305"/>
                <a:gd name="connsiteX12" fmla="*/ 198501 w 912685"/>
                <a:gd name="connsiteY12" fmla="*/ 80677 h 916305"/>
                <a:gd name="connsiteX13" fmla="*/ 178784 w 912685"/>
                <a:gd name="connsiteY13" fmla="*/ 88868 h 916305"/>
                <a:gd name="connsiteX14" fmla="*/ 88487 w 912685"/>
                <a:gd name="connsiteY14" fmla="*/ 179546 h 916305"/>
                <a:gd name="connsiteX15" fmla="*/ 88487 w 912685"/>
                <a:gd name="connsiteY15" fmla="*/ 218980 h 916305"/>
                <a:gd name="connsiteX16" fmla="*/ 141065 w 912685"/>
                <a:gd name="connsiteY16" fmla="*/ 271748 h 916305"/>
                <a:gd name="connsiteX17" fmla="*/ 102108 w 912685"/>
                <a:gd name="connsiteY17" fmla="*/ 366141 h 916305"/>
                <a:gd name="connsiteX18" fmla="*/ 27813 w 912685"/>
                <a:gd name="connsiteY18" fmla="*/ 366141 h 916305"/>
                <a:gd name="connsiteX19" fmla="*/ 0 w 912685"/>
                <a:gd name="connsiteY19" fmla="*/ 394049 h 916305"/>
                <a:gd name="connsiteX20" fmla="*/ 0 w 912685"/>
                <a:gd name="connsiteY20" fmla="*/ 522256 h 916305"/>
                <a:gd name="connsiteX21" fmla="*/ 27813 w 912685"/>
                <a:gd name="connsiteY21" fmla="*/ 550164 h 916305"/>
                <a:gd name="connsiteX22" fmla="*/ 102108 w 912685"/>
                <a:gd name="connsiteY22" fmla="*/ 550164 h 916305"/>
                <a:gd name="connsiteX23" fmla="*/ 141065 w 912685"/>
                <a:gd name="connsiteY23" fmla="*/ 644557 h 916305"/>
                <a:gd name="connsiteX24" fmla="*/ 88487 w 912685"/>
                <a:gd name="connsiteY24" fmla="*/ 697325 h 916305"/>
                <a:gd name="connsiteX25" fmla="*/ 88487 w 912685"/>
                <a:gd name="connsiteY25" fmla="*/ 736854 h 916305"/>
                <a:gd name="connsiteX26" fmla="*/ 178784 w 912685"/>
                <a:gd name="connsiteY26" fmla="*/ 827532 h 916305"/>
                <a:gd name="connsiteX27" fmla="*/ 198501 w 912685"/>
                <a:gd name="connsiteY27" fmla="*/ 835723 h 916305"/>
                <a:gd name="connsiteX28" fmla="*/ 218123 w 912685"/>
                <a:gd name="connsiteY28" fmla="*/ 827532 h 916305"/>
                <a:gd name="connsiteX29" fmla="*/ 270701 w 912685"/>
                <a:gd name="connsiteY29" fmla="*/ 774764 h 916305"/>
                <a:gd name="connsiteX30" fmla="*/ 364712 w 912685"/>
                <a:gd name="connsiteY30" fmla="*/ 813816 h 916305"/>
                <a:gd name="connsiteX31" fmla="*/ 364712 w 912685"/>
                <a:gd name="connsiteY31" fmla="*/ 888397 h 916305"/>
                <a:gd name="connsiteX32" fmla="*/ 392525 w 912685"/>
                <a:gd name="connsiteY32" fmla="*/ 916305 h 916305"/>
                <a:gd name="connsiteX33" fmla="*/ 520255 w 912685"/>
                <a:gd name="connsiteY33" fmla="*/ 916305 h 916305"/>
                <a:gd name="connsiteX34" fmla="*/ 547973 w 912685"/>
                <a:gd name="connsiteY34" fmla="*/ 888397 h 916305"/>
                <a:gd name="connsiteX35" fmla="*/ 547973 w 912685"/>
                <a:gd name="connsiteY35" fmla="*/ 813816 h 916305"/>
                <a:gd name="connsiteX36" fmla="*/ 641985 w 912685"/>
                <a:gd name="connsiteY36" fmla="*/ 774764 h 916305"/>
                <a:gd name="connsiteX37" fmla="*/ 694563 w 912685"/>
                <a:gd name="connsiteY37" fmla="*/ 827532 h 916305"/>
                <a:gd name="connsiteX38" fmla="*/ 714280 w 912685"/>
                <a:gd name="connsiteY38" fmla="*/ 835723 h 916305"/>
                <a:gd name="connsiteX39" fmla="*/ 733901 w 912685"/>
                <a:gd name="connsiteY39" fmla="*/ 827532 h 916305"/>
                <a:gd name="connsiteX40" fmla="*/ 824198 w 912685"/>
                <a:gd name="connsiteY40" fmla="*/ 736854 h 916305"/>
                <a:gd name="connsiteX41" fmla="*/ 824198 w 912685"/>
                <a:gd name="connsiteY41" fmla="*/ 697325 h 916305"/>
                <a:gd name="connsiteX42" fmla="*/ 771620 w 912685"/>
                <a:gd name="connsiteY42" fmla="*/ 644557 h 916305"/>
                <a:gd name="connsiteX43" fmla="*/ 810482 w 912685"/>
                <a:gd name="connsiteY43" fmla="*/ 550164 h 916305"/>
                <a:gd name="connsiteX44" fmla="*/ 884873 w 912685"/>
                <a:gd name="connsiteY44" fmla="*/ 550164 h 916305"/>
                <a:gd name="connsiteX45" fmla="*/ 912686 w 912685"/>
                <a:gd name="connsiteY45" fmla="*/ 522256 h 916305"/>
                <a:gd name="connsiteX46" fmla="*/ 912686 w 912685"/>
                <a:gd name="connsiteY46" fmla="*/ 394145 h 916305"/>
                <a:gd name="connsiteX47" fmla="*/ 884968 w 912685"/>
                <a:gd name="connsiteY47" fmla="*/ 366236 h 916305"/>
                <a:gd name="connsiteX48" fmla="*/ 884873 w 912685"/>
                <a:gd name="connsiteY48" fmla="*/ 366236 h 916305"/>
                <a:gd name="connsiteX49" fmla="*/ 810482 w 912685"/>
                <a:gd name="connsiteY49" fmla="*/ 366236 h 916305"/>
                <a:gd name="connsiteX50" fmla="*/ 771620 w 912685"/>
                <a:gd name="connsiteY50" fmla="*/ 271844 h 916305"/>
                <a:gd name="connsiteX51" fmla="*/ 824198 w 912685"/>
                <a:gd name="connsiteY51" fmla="*/ 219075 h 916305"/>
                <a:gd name="connsiteX52" fmla="*/ 824198 w 912685"/>
                <a:gd name="connsiteY52" fmla="*/ 179641 h 916305"/>
                <a:gd name="connsiteX53" fmla="*/ 733901 w 912685"/>
                <a:gd name="connsiteY53" fmla="*/ 88964 h 916305"/>
                <a:gd name="connsiteX54" fmla="*/ 714280 w 912685"/>
                <a:gd name="connsiteY54" fmla="*/ 80772 h 916305"/>
                <a:gd name="connsiteX55" fmla="*/ 694563 w 912685"/>
                <a:gd name="connsiteY55" fmla="*/ 88964 h 916305"/>
                <a:gd name="connsiteX56" fmla="*/ 641985 w 912685"/>
                <a:gd name="connsiteY56" fmla="*/ 141732 h 916305"/>
                <a:gd name="connsiteX57" fmla="*/ 547973 w 912685"/>
                <a:gd name="connsiteY57" fmla="*/ 102679 h 916305"/>
                <a:gd name="connsiteX58" fmla="*/ 547973 w 912685"/>
                <a:gd name="connsiteY58" fmla="*/ 28004 h 916305"/>
                <a:gd name="connsiteX59" fmla="*/ 520255 w 912685"/>
                <a:gd name="connsiteY59" fmla="*/ 95 h 916305"/>
                <a:gd name="connsiteX60" fmla="*/ 392525 w 912685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2685" h="916305">
                  <a:moveTo>
                    <a:pt x="456438" y="182118"/>
                  </a:moveTo>
                  <a:cubicBezTo>
                    <a:pt x="608362" y="182118"/>
                    <a:pt x="731520" y="305753"/>
                    <a:pt x="731520" y="458152"/>
                  </a:cubicBezTo>
                  <a:cubicBezTo>
                    <a:pt x="731520" y="610552"/>
                    <a:pt x="608362" y="734187"/>
                    <a:pt x="456438" y="734187"/>
                  </a:cubicBezTo>
                  <a:lnTo>
                    <a:pt x="456438" y="734187"/>
                  </a:lnTo>
                  <a:cubicBezTo>
                    <a:pt x="304514" y="734187"/>
                    <a:pt x="181356" y="610552"/>
                    <a:pt x="181356" y="458152"/>
                  </a:cubicBezTo>
                  <a:cubicBezTo>
                    <a:pt x="181356" y="305753"/>
                    <a:pt x="304419" y="182118"/>
                    <a:pt x="456438" y="182118"/>
                  </a:cubicBezTo>
                  <a:lnTo>
                    <a:pt x="456438" y="182118"/>
                  </a:lnTo>
                  <a:close/>
                  <a:moveTo>
                    <a:pt x="392525" y="0"/>
                  </a:moveTo>
                  <a:cubicBezTo>
                    <a:pt x="377095" y="0"/>
                    <a:pt x="364712" y="12478"/>
                    <a:pt x="364712" y="27908"/>
                  </a:cubicBezTo>
                  <a:lnTo>
                    <a:pt x="364712" y="102584"/>
                  </a:lnTo>
                  <a:cubicBezTo>
                    <a:pt x="331661" y="111062"/>
                    <a:pt x="300038" y="124206"/>
                    <a:pt x="270701" y="141637"/>
                  </a:cubicBezTo>
                  <a:lnTo>
                    <a:pt x="218123" y="88868"/>
                  </a:lnTo>
                  <a:cubicBezTo>
                    <a:pt x="212693" y="83439"/>
                    <a:pt x="205550" y="80677"/>
                    <a:pt x="198501" y="80677"/>
                  </a:cubicBezTo>
                  <a:cubicBezTo>
                    <a:pt x="191357" y="80677"/>
                    <a:pt x="184309" y="83439"/>
                    <a:pt x="178784" y="88868"/>
                  </a:cubicBezTo>
                  <a:lnTo>
                    <a:pt x="88487" y="179546"/>
                  </a:lnTo>
                  <a:cubicBezTo>
                    <a:pt x="77629" y="190405"/>
                    <a:pt x="77629" y="208121"/>
                    <a:pt x="88487" y="218980"/>
                  </a:cubicBezTo>
                  <a:lnTo>
                    <a:pt x="141065" y="271748"/>
                  </a:lnTo>
                  <a:cubicBezTo>
                    <a:pt x="123730" y="301276"/>
                    <a:pt x="110585" y="332994"/>
                    <a:pt x="102108" y="366141"/>
                  </a:cubicBezTo>
                  <a:lnTo>
                    <a:pt x="27813" y="366141"/>
                  </a:lnTo>
                  <a:cubicBezTo>
                    <a:pt x="12383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478" y="550164"/>
                    <a:pt x="27813" y="550164"/>
                  </a:cubicBezTo>
                  <a:lnTo>
                    <a:pt x="102108" y="550164"/>
                  </a:lnTo>
                  <a:cubicBezTo>
                    <a:pt x="110585" y="583311"/>
                    <a:pt x="123730" y="615029"/>
                    <a:pt x="141065" y="644557"/>
                  </a:cubicBezTo>
                  <a:lnTo>
                    <a:pt x="88487" y="697325"/>
                  </a:lnTo>
                  <a:cubicBezTo>
                    <a:pt x="77629" y="708279"/>
                    <a:pt x="77629" y="725900"/>
                    <a:pt x="88487" y="736854"/>
                  </a:cubicBezTo>
                  <a:lnTo>
                    <a:pt x="178784" y="827532"/>
                  </a:lnTo>
                  <a:cubicBezTo>
                    <a:pt x="184213" y="832961"/>
                    <a:pt x="191357" y="835723"/>
                    <a:pt x="198501" y="835723"/>
                  </a:cubicBezTo>
                  <a:cubicBezTo>
                    <a:pt x="205550" y="835723"/>
                    <a:pt x="212693" y="832961"/>
                    <a:pt x="218123" y="827532"/>
                  </a:cubicBezTo>
                  <a:lnTo>
                    <a:pt x="270701" y="774764"/>
                  </a:lnTo>
                  <a:cubicBezTo>
                    <a:pt x="300038" y="792099"/>
                    <a:pt x="331756" y="805244"/>
                    <a:pt x="364712" y="813816"/>
                  </a:cubicBezTo>
                  <a:lnTo>
                    <a:pt x="364712" y="888397"/>
                  </a:lnTo>
                  <a:cubicBezTo>
                    <a:pt x="364712" y="903732"/>
                    <a:pt x="377190" y="916305"/>
                    <a:pt x="392525" y="916305"/>
                  </a:cubicBezTo>
                  <a:lnTo>
                    <a:pt x="520255" y="916305"/>
                  </a:lnTo>
                  <a:cubicBezTo>
                    <a:pt x="535591" y="916305"/>
                    <a:pt x="547973" y="903827"/>
                    <a:pt x="547973" y="888397"/>
                  </a:cubicBezTo>
                  <a:lnTo>
                    <a:pt x="547973" y="813816"/>
                  </a:lnTo>
                  <a:cubicBezTo>
                    <a:pt x="581025" y="805244"/>
                    <a:pt x="612648" y="792099"/>
                    <a:pt x="641985" y="774764"/>
                  </a:cubicBezTo>
                  <a:lnTo>
                    <a:pt x="694563" y="827532"/>
                  </a:lnTo>
                  <a:cubicBezTo>
                    <a:pt x="699992" y="832961"/>
                    <a:pt x="707136" y="835723"/>
                    <a:pt x="714280" y="835723"/>
                  </a:cubicBezTo>
                  <a:cubicBezTo>
                    <a:pt x="721328" y="835723"/>
                    <a:pt x="728472" y="832961"/>
                    <a:pt x="733901" y="827532"/>
                  </a:cubicBezTo>
                  <a:lnTo>
                    <a:pt x="824198" y="736854"/>
                  </a:lnTo>
                  <a:cubicBezTo>
                    <a:pt x="835057" y="725996"/>
                    <a:pt x="835057" y="708279"/>
                    <a:pt x="824198" y="697325"/>
                  </a:cubicBezTo>
                  <a:lnTo>
                    <a:pt x="771620" y="644557"/>
                  </a:lnTo>
                  <a:cubicBezTo>
                    <a:pt x="788956" y="615125"/>
                    <a:pt x="802005" y="583311"/>
                    <a:pt x="810482" y="550164"/>
                  </a:cubicBezTo>
                  <a:lnTo>
                    <a:pt x="884873" y="550164"/>
                  </a:lnTo>
                  <a:cubicBezTo>
                    <a:pt x="900303" y="550164"/>
                    <a:pt x="912686" y="537686"/>
                    <a:pt x="912686" y="522256"/>
                  </a:cubicBezTo>
                  <a:lnTo>
                    <a:pt x="912686" y="394145"/>
                  </a:lnTo>
                  <a:cubicBezTo>
                    <a:pt x="912686" y="378714"/>
                    <a:pt x="900303" y="366236"/>
                    <a:pt x="884968" y="366236"/>
                  </a:cubicBezTo>
                  <a:cubicBezTo>
                    <a:pt x="884968" y="366236"/>
                    <a:pt x="884873" y="366236"/>
                    <a:pt x="884873" y="366236"/>
                  </a:cubicBezTo>
                  <a:lnTo>
                    <a:pt x="810482" y="366236"/>
                  </a:lnTo>
                  <a:cubicBezTo>
                    <a:pt x="802005" y="332994"/>
                    <a:pt x="788956" y="301371"/>
                    <a:pt x="771620" y="271844"/>
                  </a:cubicBezTo>
                  <a:lnTo>
                    <a:pt x="824198" y="219075"/>
                  </a:lnTo>
                  <a:cubicBezTo>
                    <a:pt x="835057" y="208216"/>
                    <a:pt x="835057" y="190500"/>
                    <a:pt x="824198" y="179641"/>
                  </a:cubicBezTo>
                  <a:lnTo>
                    <a:pt x="733901" y="88964"/>
                  </a:lnTo>
                  <a:cubicBezTo>
                    <a:pt x="728472" y="83534"/>
                    <a:pt x="721328" y="80772"/>
                    <a:pt x="714280" y="80772"/>
                  </a:cubicBezTo>
                  <a:cubicBezTo>
                    <a:pt x="707136" y="80772"/>
                    <a:pt x="700088" y="83534"/>
                    <a:pt x="694563" y="88964"/>
                  </a:cubicBezTo>
                  <a:lnTo>
                    <a:pt x="641985" y="141732"/>
                  </a:lnTo>
                  <a:cubicBezTo>
                    <a:pt x="612648" y="124301"/>
                    <a:pt x="581025" y="111157"/>
                    <a:pt x="547973" y="102679"/>
                  </a:cubicBezTo>
                  <a:lnTo>
                    <a:pt x="547973" y="28004"/>
                  </a:lnTo>
                  <a:cubicBezTo>
                    <a:pt x="547973" y="12573"/>
                    <a:pt x="535496" y="95"/>
                    <a:pt x="520255" y="95"/>
                  </a:cubicBezTo>
                  <a:lnTo>
                    <a:pt x="392525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9B25B8E4-2445-4FBD-A937-BC5A7C0E0B33}"/>
                </a:ext>
              </a:extLst>
            </p:cNvPr>
            <p:cNvSpPr/>
            <p:nvPr/>
          </p:nvSpPr>
          <p:spPr>
            <a:xfrm>
              <a:off x="7070539" y="1755933"/>
              <a:ext cx="911161" cy="916305"/>
            </a:xfrm>
            <a:custGeom>
              <a:avLst/>
              <a:gdLst>
                <a:gd name="connsiteX0" fmla="*/ 455580 w 911161"/>
                <a:gd name="connsiteY0" fmla="*/ 182118 h 916305"/>
                <a:gd name="connsiteX1" fmla="*/ 730091 w 911161"/>
                <a:gd name="connsiteY1" fmla="*/ 458152 h 916305"/>
                <a:gd name="connsiteX2" fmla="*/ 455580 w 911161"/>
                <a:gd name="connsiteY2" fmla="*/ 734187 h 916305"/>
                <a:gd name="connsiteX3" fmla="*/ 455580 w 911161"/>
                <a:gd name="connsiteY3" fmla="*/ 734187 h 916305"/>
                <a:gd name="connsiteX4" fmla="*/ 181070 w 911161"/>
                <a:gd name="connsiteY4" fmla="*/ 458152 h 916305"/>
                <a:gd name="connsiteX5" fmla="*/ 455580 w 911161"/>
                <a:gd name="connsiteY5" fmla="*/ 182118 h 916305"/>
                <a:gd name="connsiteX6" fmla="*/ 455580 w 911161"/>
                <a:gd name="connsiteY6" fmla="*/ 182118 h 916305"/>
                <a:gd name="connsiteX7" fmla="*/ 391859 w 911161"/>
                <a:gd name="connsiteY7" fmla="*/ 0 h 916305"/>
                <a:gd name="connsiteX8" fmla="*/ 364045 w 911161"/>
                <a:gd name="connsiteY8" fmla="*/ 27908 h 916305"/>
                <a:gd name="connsiteX9" fmla="*/ 364045 w 911161"/>
                <a:gd name="connsiteY9" fmla="*/ 102584 h 916305"/>
                <a:gd name="connsiteX10" fmla="*/ 270224 w 911161"/>
                <a:gd name="connsiteY10" fmla="*/ 141637 h 916305"/>
                <a:gd name="connsiteX11" fmla="*/ 217741 w 911161"/>
                <a:gd name="connsiteY11" fmla="*/ 88868 h 916305"/>
                <a:gd name="connsiteX12" fmla="*/ 198120 w 911161"/>
                <a:gd name="connsiteY12" fmla="*/ 80677 h 916305"/>
                <a:gd name="connsiteX13" fmla="*/ 178498 w 911161"/>
                <a:gd name="connsiteY13" fmla="*/ 88868 h 916305"/>
                <a:gd name="connsiteX14" fmla="*/ 88392 w 911161"/>
                <a:gd name="connsiteY14" fmla="*/ 179546 h 916305"/>
                <a:gd name="connsiteX15" fmla="*/ 88392 w 911161"/>
                <a:gd name="connsiteY15" fmla="*/ 218980 h 916305"/>
                <a:gd name="connsiteX16" fmla="*/ 140875 w 911161"/>
                <a:gd name="connsiteY16" fmla="*/ 271748 h 916305"/>
                <a:gd name="connsiteX17" fmla="*/ 102013 w 911161"/>
                <a:gd name="connsiteY17" fmla="*/ 366141 h 916305"/>
                <a:gd name="connsiteX18" fmla="*/ 27813 w 911161"/>
                <a:gd name="connsiteY18" fmla="*/ 366141 h 916305"/>
                <a:gd name="connsiteX19" fmla="*/ 0 w 911161"/>
                <a:gd name="connsiteY19" fmla="*/ 394049 h 916305"/>
                <a:gd name="connsiteX20" fmla="*/ 0 w 911161"/>
                <a:gd name="connsiteY20" fmla="*/ 522256 h 916305"/>
                <a:gd name="connsiteX21" fmla="*/ 27813 w 911161"/>
                <a:gd name="connsiteY21" fmla="*/ 550164 h 916305"/>
                <a:gd name="connsiteX22" fmla="*/ 102013 w 911161"/>
                <a:gd name="connsiteY22" fmla="*/ 550164 h 916305"/>
                <a:gd name="connsiteX23" fmla="*/ 140875 w 911161"/>
                <a:gd name="connsiteY23" fmla="*/ 644557 h 916305"/>
                <a:gd name="connsiteX24" fmla="*/ 88392 w 911161"/>
                <a:gd name="connsiteY24" fmla="*/ 697325 h 916305"/>
                <a:gd name="connsiteX25" fmla="*/ 88392 w 911161"/>
                <a:gd name="connsiteY25" fmla="*/ 736854 h 916305"/>
                <a:gd name="connsiteX26" fmla="*/ 178498 w 911161"/>
                <a:gd name="connsiteY26" fmla="*/ 827532 h 916305"/>
                <a:gd name="connsiteX27" fmla="*/ 198120 w 911161"/>
                <a:gd name="connsiteY27" fmla="*/ 835723 h 916305"/>
                <a:gd name="connsiteX28" fmla="*/ 217741 w 911161"/>
                <a:gd name="connsiteY28" fmla="*/ 827532 h 916305"/>
                <a:gd name="connsiteX29" fmla="*/ 270224 w 911161"/>
                <a:gd name="connsiteY29" fmla="*/ 774764 h 916305"/>
                <a:gd name="connsiteX30" fmla="*/ 364045 w 911161"/>
                <a:gd name="connsiteY30" fmla="*/ 813816 h 916305"/>
                <a:gd name="connsiteX31" fmla="*/ 364045 w 911161"/>
                <a:gd name="connsiteY31" fmla="*/ 888397 h 916305"/>
                <a:gd name="connsiteX32" fmla="*/ 391859 w 911161"/>
                <a:gd name="connsiteY32" fmla="*/ 916305 h 916305"/>
                <a:gd name="connsiteX33" fmla="*/ 519398 w 911161"/>
                <a:gd name="connsiteY33" fmla="*/ 916305 h 916305"/>
                <a:gd name="connsiteX34" fmla="*/ 547116 w 911161"/>
                <a:gd name="connsiteY34" fmla="*/ 888397 h 916305"/>
                <a:gd name="connsiteX35" fmla="*/ 547116 w 911161"/>
                <a:gd name="connsiteY35" fmla="*/ 813816 h 916305"/>
                <a:gd name="connsiteX36" fmla="*/ 640937 w 911161"/>
                <a:gd name="connsiteY36" fmla="*/ 774764 h 916305"/>
                <a:gd name="connsiteX37" fmla="*/ 693420 w 911161"/>
                <a:gd name="connsiteY37" fmla="*/ 827532 h 916305"/>
                <a:gd name="connsiteX38" fmla="*/ 713041 w 911161"/>
                <a:gd name="connsiteY38" fmla="*/ 835723 h 916305"/>
                <a:gd name="connsiteX39" fmla="*/ 732663 w 911161"/>
                <a:gd name="connsiteY39" fmla="*/ 827532 h 916305"/>
                <a:gd name="connsiteX40" fmla="*/ 822865 w 911161"/>
                <a:gd name="connsiteY40" fmla="*/ 736854 h 916305"/>
                <a:gd name="connsiteX41" fmla="*/ 822865 w 911161"/>
                <a:gd name="connsiteY41" fmla="*/ 697325 h 916305"/>
                <a:gd name="connsiteX42" fmla="*/ 770382 w 911161"/>
                <a:gd name="connsiteY42" fmla="*/ 644557 h 916305"/>
                <a:gd name="connsiteX43" fmla="*/ 809149 w 911161"/>
                <a:gd name="connsiteY43" fmla="*/ 550164 h 916305"/>
                <a:gd name="connsiteX44" fmla="*/ 883348 w 911161"/>
                <a:gd name="connsiteY44" fmla="*/ 550164 h 916305"/>
                <a:gd name="connsiteX45" fmla="*/ 911161 w 911161"/>
                <a:gd name="connsiteY45" fmla="*/ 522256 h 916305"/>
                <a:gd name="connsiteX46" fmla="*/ 911161 w 911161"/>
                <a:gd name="connsiteY46" fmla="*/ 394145 h 916305"/>
                <a:gd name="connsiteX47" fmla="*/ 883539 w 911161"/>
                <a:gd name="connsiteY47" fmla="*/ 366236 h 916305"/>
                <a:gd name="connsiteX48" fmla="*/ 883444 w 911161"/>
                <a:gd name="connsiteY48" fmla="*/ 366236 h 916305"/>
                <a:gd name="connsiteX49" fmla="*/ 809244 w 911161"/>
                <a:gd name="connsiteY49" fmla="*/ 366236 h 916305"/>
                <a:gd name="connsiteX50" fmla="*/ 770477 w 911161"/>
                <a:gd name="connsiteY50" fmla="*/ 271844 h 916305"/>
                <a:gd name="connsiteX51" fmla="*/ 822960 w 911161"/>
                <a:gd name="connsiteY51" fmla="*/ 219075 h 916305"/>
                <a:gd name="connsiteX52" fmla="*/ 822960 w 911161"/>
                <a:gd name="connsiteY52" fmla="*/ 179641 h 916305"/>
                <a:gd name="connsiteX53" fmla="*/ 732758 w 911161"/>
                <a:gd name="connsiteY53" fmla="*/ 88964 h 916305"/>
                <a:gd name="connsiteX54" fmla="*/ 713137 w 911161"/>
                <a:gd name="connsiteY54" fmla="*/ 80772 h 916305"/>
                <a:gd name="connsiteX55" fmla="*/ 693515 w 911161"/>
                <a:gd name="connsiteY55" fmla="*/ 88964 h 916305"/>
                <a:gd name="connsiteX56" fmla="*/ 641032 w 911161"/>
                <a:gd name="connsiteY56" fmla="*/ 141732 h 916305"/>
                <a:gd name="connsiteX57" fmla="*/ 547211 w 911161"/>
                <a:gd name="connsiteY57" fmla="*/ 102679 h 916305"/>
                <a:gd name="connsiteX58" fmla="*/ 547211 w 911161"/>
                <a:gd name="connsiteY58" fmla="*/ 28004 h 916305"/>
                <a:gd name="connsiteX59" fmla="*/ 519493 w 911161"/>
                <a:gd name="connsiteY59" fmla="*/ 95 h 916305"/>
                <a:gd name="connsiteX60" fmla="*/ 391859 w 911161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1161" h="916305">
                  <a:moveTo>
                    <a:pt x="455580" y="182118"/>
                  </a:moveTo>
                  <a:cubicBezTo>
                    <a:pt x="607219" y="182118"/>
                    <a:pt x="730091" y="305753"/>
                    <a:pt x="730091" y="458152"/>
                  </a:cubicBezTo>
                  <a:cubicBezTo>
                    <a:pt x="730091" y="610552"/>
                    <a:pt x="607219" y="734187"/>
                    <a:pt x="455580" y="734187"/>
                  </a:cubicBezTo>
                  <a:lnTo>
                    <a:pt x="455580" y="734187"/>
                  </a:lnTo>
                  <a:cubicBezTo>
                    <a:pt x="303943" y="734187"/>
                    <a:pt x="181070" y="610552"/>
                    <a:pt x="181070" y="458152"/>
                  </a:cubicBezTo>
                  <a:cubicBezTo>
                    <a:pt x="181070" y="305753"/>
                    <a:pt x="303943" y="182118"/>
                    <a:pt x="455580" y="182118"/>
                  </a:cubicBezTo>
                  <a:lnTo>
                    <a:pt x="455580" y="182118"/>
                  </a:lnTo>
                  <a:close/>
                  <a:moveTo>
                    <a:pt x="391859" y="0"/>
                  </a:moveTo>
                  <a:cubicBezTo>
                    <a:pt x="376523" y="0"/>
                    <a:pt x="364045" y="12478"/>
                    <a:pt x="364045" y="27908"/>
                  </a:cubicBezTo>
                  <a:lnTo>
                    <a:pt x="364045" y="102584"/>
                  </a:lnTo>
                  <a:cubicBezTo>
                    <a:pt x="331089" y="111062"/>
                    <a:pt x="299466" y="124206"/>
                    <a:pt x="270224" y="141637"/>
                  </a:cubicBezTo>
                  <a:lnTo>
                    <a:pt x="217741" y="88868"/>
                  </a:lnTo>
                  <a:cubicBezTo>
                    <a:pt x="212312" y="83439"/>
                    <a:pt x="205168" y="80677"/>
                    <a:pt x="198120" y="80677"/>
                  </a:cubicBezTo>
                  <a:cubicBezTo>
                    <a:pt x="190976" y="80677"/>
                    <a:pt x="183928" y="83439"/>
                    <a:pt x="178498" y="88868"/>
                  </a:cubicBezTo>
                  <a:lnTo>
                    <a:pt x="88392" y="179546"/>
                  </a:lnTo>
                  <a:cubicBezTo>
                    <a:pt x="77533" y="190405"/>
                    <a:pt x="77533" y="208121"/>
                    <a:pt x="88392" y="218980"/>
                  </a:cubicBezTo>
                  <a:lnTo>
                    <a:pt x="140875" y="271748"/>
                  </a:lnTo>
                  <a:cubicBezTo>
                    <a:pt x="123634" y="301276"/>
                    <a:pt x="110490" y="332994"/>
                    <a:pt x="102013" y="366141"/>
                  </a:cubicBezTo>
                  <a:lnTo>
                    <a:pt x="27813" y="366141"/>
                  </a:lnTo>
                  <a:cubicBezTo>
                    <a:pt x="12478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382" y="550164"/>
                    <a:pt x="27813" y="550164"/>
                  </a:cubicBezTo>
                  <a:lnTo>
                    <a:pt x="102013" y="550164"/>
                  </a:lnTo>
                  <a:cubicBezTo>
                    <a:pt x="110490" y="583311"/>
                    <a:pt x="123539" y="615029"/>
                    <a:pt x="140875" y="644557"/>
                  </a:cubicBezTo>
                  <a:lnTo>
                    <a:pt x="88392" y="697325"/>
                  </a:lnTo>
                  <a:cubicBezTo>
                    <a:pt x="77533" y="708279"/>
                    <a:pt x="77533" y="725900"/>
                    <a:pt x="88392" y="736854"/>
                  </a:cubicBezTo>
                  <a:lnTo>
                    <a:pt x="178498" y="827532"/>
                  </a:lnTo>
                  <a:cubicBezTo>
                    <a:pt x="183928" y="832961"/>
                    <a:pt x="191071" y="835723"/>
                    <a:pt x="198120" y="835723"/>
                  </a:cubicBezTo>
                  <a:cubicBezTo>
                    <a:pt x="205168" y="835723"/>
                    <a:pt x="212312" y="832961"/>
                    <a:pt x="217741" y="827532"/>
                  </a:cubicBezTo>
                  <a:lnTo>
                    <a:pt x="270224" y="774764"/>
                  </a:lnTo>
                  <a:cubicBezTo>
                    <a:pt x="299561" y="792099"/>
                    <a:pt x="331184" y="805244"/>
                    <a:pt x="364045" y="813816"/>
                  </a:cubicBezTo>
                  <a:lnTo>
                    <a:pt x="364045" y="888397"/>
                  </a:lnTo>
                  <a:cubicBezTo>
                    <a:pt x="364045" y="903732"/>
                    <a:pt x="376428" y="916305"/>
                    <a:pt x="391859" y="916305"/>
                  </a:cubicBezTo>
                  <a:lnTo>
                    <a:pt x="519398" y="916305"/>
                  </a:lnTo>
                  <a:cubicBezTo>
                    <a:pt x="534638" y="916305"/>
                    <a:pt x="547116" y="903827"/>
                    <a:pt x="547116" y="888397"/>
                  </a:cubicBezTo>
                  <a:lnTo>
                    <a:pt x="547116" y="813816"/>
                  </a:lnTo>
                  <a:cubicBezTo>
                    <a:pt x="580168" y="805244"/>
                    <a:pt x="611695" y="792099"/>
                    <a:pt x="640937" y="774764"/>
                  </a:cubicBezTo>
                  <a:lnTo>
                    <a:pt x="693420" y="827532"/>
                  </a:lnTo>
                  <a:cubicBezTo>
                    <a:pt x="698849" y="832961"/>
                    <a:pt x="705993" y="835723"/>
                    <a:pt x="713041" y="835723"/>
                  </a:cubicBezTo>
                  <a:cubicBezTo>
                    <a:pt x="720090" y="835723"/>
                    <a:pt x="727234" y="832961"/>
                    <a:pt x="732663" y="827532"/>
                  </a:cubicBezTo>
                  <a:lnTo>
                    <a:pt x="822865" y="736854"/>
                  </a:lnTo>
                  <a:cubicBezTo>
                    <a:pt x="833723" y="725996"/>
                    <a:pt x="833723" y="708279"/>
                    <a:pt x="822865" y="697325"/>
                  </a:cubicBezTo>
                  <a:lnTo>
                    <a:pt x="770382" y="644557"/>
                  </a:lnTo>
                  <a:cubicBezTo>
                    <a:pt x="787622" y="615125"/>
                    <a:pt x="800672" y="583311"/>
                    <a:pt x="809149" y="550164"/>
                  </a:cubicBezTo>
                  <a:lnTo>
                    <a:pt x="883348" y="550164"/>
                  </a:lnTo>
                  <a:cubicBezTo>
                    <a:pt x="898684" y="550164"/>
                    <a:pt x="911161" y="537686"/>
                    <a:pt x="911161" y="522256"/>
                  </a:cubicBezTo>
                  <a:lnTo>
                    <a:pt x="911161" y="394145"/>
                  </a:lnTo>
                  <a:cubicBezTo>
                    <a:pt x="911161" y="378714"/>
                    <a:pt x="898779" y="366236"/>
                    <a:pt x="883539" y="366236"/>
                  </a:cubicBezTo>
                  <a:cubicBezTo>
                    <a:pt x="883539" y="366236"/>
                    <a:pt x="883444" y="366236"/>
                    <a:pt x="883444" y="366236"/>
                  </a:cubicBezTo>
                  <a:lnTo>
                    <a:pt x="809244" y="366236"/>
                  </a:lnTo>
                  <a:cubicBezTo>
                    <a:pt x="800767" y="332994"/>
                    <a:pt x="787718" y="301371"/>
                    <a:pt x="770477" y="271844"/>
                  </a:cubicBezTo>
                  <a:lnTo>
                    <a:pt x="822960" y="219075"/>
                  </a:lnTo>
                  <a:cubicBezTo>
                    <a:pt x="833818" y="208216"/>
                    <a:pt x="833818" y="190500"/>
                    <a:pt x="822960" y="179641"/>
                  </a:cubicBezTo>
                  <a:lnTo>
                    <a:pt x="732758" y="88964"/>
                  </a:lnTo>
                  <a:cubicBezTo>
                    <a:pt x="727329" y="83534"/>
                    <a:pt x="720185" y="80772"/>
                    <a:pt x="713137" y="80772"/>
                  </a:cubicBezTo>
                  <a:cubicBezTo>
                    <a:pt x="705993" y="80772"/>
                    <a:pt x="698945" y="83534"/>
                    <a:pt x="693515" y="88964"/>
                  </a:cubicBezTo>
                  <a:lnTo>
                    <a:pt x="641032" y="141732"/>
                  </a:lnTo>
                  <a:cubicBezTo>
                    <a:pt x="611695" y="124301"/>
                    <a:pt x="580168" y="111157"/>
                    <a:pt x="547211" y="102679"/>
                  </a:cubicBezTo>
                  <a:lnTo>
                    <a:pt x="547211" y="28004"/>
                  </a:lnTo>
                  <a:cubicBezTo>
                    <a:pt x="547211" y="12573"/>
                    <a:pt x="534828" y="95"/>
                    <a:pt x="519493" y="95"/>
                  </a:cubicBezTo>
                  <a:lnTo>
                    <a:pt x="391859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1298DC0-A781-434D-A9A0-D756287FD825}"/>
              </a:ext>
            </a:extLst>
          </p:cNvPr>
          <p:cNvGrpSpPr/>
          <p:nvPr/>
        </p:nvGrpSpPr>
        <p:grpSpPr>
          <a:xfrm>
            <a:off x="1934061" y="3694478"/>
            <a:ext cx="6348448" cy="2261630"/>
            <a:chOff x="1934061" y="3694478"/>
            <a:chExt cx="6348448" cy="2261630"/>
          </a:xfrm>
        </p:grpSpPr>
        <p:sp>
          <p:nvSpPr>
            <p:cNvPr id="89" name="Google Shape;3409;p48">
              <a:extLst>
                <a:ext uri="{FF2B5EF4-FFF2-40B4-BE49-F238E27FC236}">
                  <a16:creationId xmlns:a16="http://schemas.microsoft.com/office/drawing/2014/main" id="{BC0DA471-1373-4149-B85E-3DDB86226E75}"/>
                </a:ext>
              </a:extLst>
            </p:cNvPr>
            <p:cNvSpPr txBox="1"/>
            <p:nvPr/>
          </p:nvSpPr>
          <p:spPr>
            <a:xfrm>
              <a:off x="1934061" y="3694478"/>
              <a:ext cx="1981686" cy="496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Producción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90" name="Google Shape;3409;p48">
              <a:extLst>
                <a:ext uri="{FF2B5EF4-FFF2-40B4-BE49-F238E27FC236}">
                  <a16:creationId xmlns:a16="http://schemas.microsoft.com/office/drawing/2014/main" id="{E1E1730F-9270-4DDC-A117-4D7CD3A77E66}"/>
                </a:ext>
              </a:extLst>
            </p:cNvPr>
            <p:cNvSpPr txBox="1"/>
            <p:nvPr/>
          </p:nvSpPr>
          <p:spPr>
            <a:xfrm>
              <a:off x="3335341" y="5502508"/>
              <a:ext cx="1464171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Recursos Humanos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91" name="Google Shape;3409;p48">
              <a:extLst>
                <a:ext uri="{FF2B5EF4-FFF2-40B4-BE49-F238E27FC236}">
                  <a16:creationId xmlns:a16="http://schemas.microsoft.com/office/drawing/2014/main" id="{4625F4A9-432E-4151-95D9-3934615BF5E4}"/>
                </a:ext>
              </a:extLst>
            </p:cNvPr>
            <p:cNvSpPr txBox="1"/>
            <p:nvPr/>
          </p:nvSpPr>
          <p:spPr>
            <a:xfrm>
              <a:off x="6764879" y="3725527"/>
              <a:ext cx="151763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Mercadeo 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92" name="Google Shape;3409;p48">
              <a:extLst>
                <a:ext uri="{FF2B5EF4-FFF2-40B4-BE49-F238E27FC236}">
                  <a16:creationId xmlns:a16="http://schemas.microsoft.com/office/drawing/2014/main" id="{48C46469-F5B8-4171-8A17-58C96147F478}"/>
                </a:ext>
              </a:extLst>
            </p:cNvPr>
            <p:cNvSpPr txBox="1"/>
            <p:nvPr/>
          </p:nvSpPr>
          <p:spPr>
            <a:xfrm>
              <a:off x="5695877" y="5418976"/>
              <a:ext cx="1373413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Finanzas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93" name="Google Shape;3409;p48">
              <a:extLst>
                <a:ext uri="{FF2B5EF4-FFF2-40B4-BE49-F238E27FC236}">
                  <a16:creationId xmlns:a16="http://schemas.microsoft.com/office/drawing/2014/main" id="{03C9C410-E010-4265-9AF0-5C44691CBC46}"/>
                </a:ext>
              </a:extLst>
            </p:cNvPr>
            <p:cNvSpPr txBox="1"/>
            <p:nvPr/>
          </p:nvSpPr>
          <p:spPr>
            <a:xfrm>
              <a:off x="4606647" y="3725527"/>
              <a:ext cx="1242115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Barlow"/>
                  <a:sym typeface="Barlow"/>
                </a:rPr>
                <a:t>Ventas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Barlow"/>
                <a:sym typeface="Barlow"/>
              </a:endParaRPr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09F067DF-81E3-4176-802A-1E6B2D186315}"/>
                </a:ext>
              </a:extLst>
            </p:cNvPr>
            <p:cNvSpPr/>
            <p:nvPr/>
          </p:nvSpPr>
          <p:spPr>
            <a:xfrm>
              <a:off x="2467107" y="4321333"/>
              <a:ext cx="912685" cy="916305"/>
            </a:xfrm>
            <a:custGeom>
              <a:avLst/>
              <a:gdLst>
                <a:gd name="connsiteX0" fmla="*/ 456343 w 912685"/>
                <a:gd name="connsiteY0" fmla="*/ 182118 h 916305"/>
                <a:gd name="connsiteX1" fmla="*/ 731425 w 912685"/>
                <a:gd name="connsiteY1" fmla="*/ 458152 h 916305"/>
                <a:gd name="connsiteX2" fmla="*/ 456343 w 912685"/>
                <a:gd name="connsiteY2" fmla="*/ 734282 h 916305"/>
                <a:gd name="connsiteX3" fmla="*/ 456343 w 912685"/>
                <a:gd name="connsiteY3" fmla="*/ 734282 h 916305"/>
                <a:gd name="connsiteX4" fmla="*/ 181261 w 912685"/>
                <a:gd name="connsiteY4" fmla="*/ 458248 h 916305"/>
                <a:gd name="connsiteX5" fmla="*/ 456343 w 912685"/>
                <a:gd name="connsiteY5" fmla="*/ 182118 h 916305"/>
                <a:gd name="connsiteX6" fmla="*/ 456343 w 912685"/>
                <a:gd name="connsiteY6" fmla="*/ 182118 h 916305"/>
                <a:gd name="connsiteX7" fmla="*/ 392525 w 912685"/>
                <a:gd name="connsiteY7" fmla="*/ 0 h 916305"/>
                <a:gd name="connsiteX8" fmla="*/ 364712 w 912685"/>
                <a:gd name="connsiteY8" fmla="*/ 27908 h 916305"/>
                <a:gd name="connsiteX9" fmla="*/ 364712 w 912685"/>
                <a:gd name="connsiteY9" fmla="*/ 102584 h 916305"/>
                <a:gd name="connsiteX10" fmla="*/ 270700 w 912685"/>
                <a:gd name="connsiteY10" fmla="*/ 141637 h 916305"/>
                <a:gd name="connsiteX11" fmla="*/ 218123 w 912685"/>
                <a:gd name="connsiteY11" fmla="*/ 88868 h 916305"/>
                <a:gd name="connsiteX12" fmla="*/ 198501 w 912685"/>
                <a:gd name="connsiteY12" fmla="*/ 80677 h 916305"/>
                <a:gd name="connsiteX13" fmla="*/ 178784 w 912685"/>
                <a:gd name="connsiteY13" fmla="*/ 88868 h 916305"/>
                <a:gd name="connsiteX14" fmla="*/ 88487 w 912685"/>
                <a:gd name="connsiteY14" fmla="*/ 179546 h 916305"/>
                <a:gd name="connsiteX15" fmla="*/ 88487 w 912685"/>
                <a:gd name="connsiteY15" fmla="*/ 218980 h 916305"/>
                <a:gd name="connsiteX16" fmla="*/ 141065 w 912685"/>
                <a:gd name="connsiteY16" fmla="*/ 271748 h 916305"/>
                <a:gd name="connsiteX17" fmla="*/ 102108 w 912685"/>
                <a:gd name="connsiteY17" fmla="*/ 366141 h 916305"/>
                <a:gd name="connsiteX18" fmla="*/ 27813 w 912685"/>
                <a:gd name="connsiteY18" fmla="*/ 366141 h 916305"/>
                <a:gd name="connsiteX19" fmla="*/ 0 w 912685"/>
                <a:gd name="connsiteY19" fmla="*/ 394049 h 916305"/>
                <a:gd name="connsiteX20" fmla="*/ 0 w 912685"/>
                <a:gd name="connsiteY20" fmla="*/ 522256 h 916305"/>
                <a:gd name="connsiteX21" fmla="*/ 27813 w 912685"/>
                <a:gd name="connsiteY21" fmla="*/ 550164 h 916305"/>
                <a:gd name="connsiteX22" fmla="*/ 102108 w 912685"/>
                <a:gd name="connsiteY22" fmla="*/ 550164 h 916305"/>
                <a:gd name="connsiteX23" fmla="*/ 141065 w 912685"/>
                <a:gd name="connsiteY23" fmla="*/ 644557 h 916305"/>
                <a:gd name="connsiteX24" fmla="*/ 88487 w 912685"/>
                <a:gd name="connsiteY24" fmla="*/ 697325 h 916305"/>
                <a:gd name="connsiteX25" fmla="*/ 88487 w 912685"/>
                <a:gd name="connsiteY25" fmla="*/ 736854 h 916305"/>
                <a:gd name="connsiteX26" fmla="*/ 178784 w 912685"/>
                <a:gd name="connsiteY26" fmla="*/ 827532 h 916305"/>
                <a:gd name="connsiteX27" fmla="*/ 198501 w 912685"/>
                <a:gd name="connsiteY27" fmla="*/ 835723 h 916305"/>
                <a:gd name="connsiteX28" fmla="*/ 218123 w 912685"/>
                <a:gd name="connsiteY28" fmla="*/ 827532 h 916305"/>
                <a:gd name="connsiteX29" fmla="*/ 270700 w 912685"/>
                <a:gd name="connsiteY29" fmla="*/ 774764 h 916305"/>
                <a:gd name="connsiteX30" fmla="*/ 364712 w 912685"/>
                <a:gd name="connsiteY30" fmla="*/ 813816 h 916305"/>
                <a:gd name="connsiteX31" fmla="*/ 364712 w 912685"/>
                <a:gd name="connsiteY31" fmla="*/ 888397 h 916305"/>
                <a:gd name="connsiteX32" fmla="*/ 392525 w 912685"/>
                <a:gd name="connsiteY32" fmla="*/ 916305 h 916305"/>
                <a:gd name="connsiteX33" fmla="*/ 520256 w 912685"/>
                <a:gd name="connsiteY33" fmla="*/ 916305 h 916305"/>
                <a:gd name="connsiteX34" fmla="*/ 547973 w 912685"/>
                <a:gd name="connsiteY34" fmla="*/ 888397 h 916305"/>
                <a:gd name="connsiteX35" fmla="*/ 547973 w 912685"/>
                <a:gd name="connsiteY35" fmla="*/ 813816 h 916305"/>
                <a:gd name="connsiteX36" fmla="*/ 641985 w 912685"/>
                <a:gd name="connsiteY36" fmla="*/ 774764 h 916305"/>
                <a:gd name="connsiteX37" fmla="*/ 694563 w 912685"/>
                <a:gd name="connsiteY37" fmla="*/ 827532 h 916305"/>
                <a:gd name="connsiteX38" fmla="*/ 714280 w 912685"/>
                <a:gd name="connsiteY38" fmla="*/ 835723 h 916305"/>
                <a:gd name="connsiteX39" fmla="*/ 733901 w 912685"/>
                <a:gd name="connsiteY39" fmla="*/ 827532 h 916305"/>
                <a:gd name="connsiteX40" fmla="*/ 824198 w 912685"/>
                <a:gd name="connsiteY40" fmla="*/ 736854 h 916305"/>
                <a:gd name="connsiteX41" fmla="*/ 824198 w 912685"/>
                <a:gd name="connsiteY41" fmla="*/ 697325 h 916305"/>
                <a:gd name="connsiteX42" fmla="*/ 771620 w 912685"/>
                <a:gd name="connsiteY42" fmla="*/ 644557 h 916305"/>
                <a:gd name="connsiteX43" fmla="*/ 810482 w 912685"/>
                <a:gd name="connsiteY43" fmla="*/ 550164 h 916305"/>
                <a:gd name="connsiteX44" fmla="*/ 884873 w 912685"/>
                <a:gd name="connsiteY44" fmla="*/ 550164 h 916305"/>
                <a:gd name="connsiteX45" fmla="*/ 912686 w 912685"/>
                <a:gd name="connsiteY45" fmla="*/ 522256 h 916305"/>
                <a:gd name="connsiteX46" fmla="*/ 912686 w 912685"/>
                <a:gd name="connsiteY46" fmla="*/ 394145 h 916305"/>
                <a:gd name="connsiteX47" fmla="*/ 884968 w 912685"/>
                <a:gd name="connsiteY47" fmla="*/ 366236 h 916305"/>
                <a:gd name="connsiteX48" fmla="*/ 884873 w 912685"/>
                <a:gd name="connsiteY48" fmla="*/ 366236 h 916305"/>
                <a:gd name="connsiteX49" fmla="*/ 810482 w 912685"/>
                <a:gd name="connsiteY49" fmla="*/ 366236 h 916305"/>
                <a:gd name="connsiteX50" fmla="*/ 771620 w 912685"/>
                <a:gd name="connsiteY50" fmla="*/ 271844 h 916305"/>
                <a:gd name="connsiteX51" fmla="*/ 824198 w 912685"/>
                <a:gd name="connsiteY51" fmla="*/ 219075 h 916305"/>
                <a:gd name="connsiteX52" fmla="*/ 824198 w 912685"/>
                <a:gd name="connsiteY52" fmla="*/ 179641 h 916305"/>
                <a:gd name="connsiteX53" fmla="*/ 733901 w 912685"/>
                <a:gd name="connsiteY53" fmla="*/ 88964 h 916305"/>
                <a:gd name="connsiteX54" fmla="*/ 714280 w 912685"/>
                <a:gd name="connsiteY54" fmla="*/ 80772 h 916305"/>
                <a:gd name="connsiteX55" fmla="*/ 694563 w 912685"/>
                <a:gd name="connsiteY55" fmla="*/ 88964 h 916305"/>
                <a:gd name="connsiteX56" fmla="*/ 641985 w 912685"/>
                <a:gd name="connsiteY56" fmla="*/ 141732 h 916305"/>
                <a:gd name="connsiteX57" fmla="*/ 547973 w 912685"/>
                <a:gd name="connsiteY57" fmla="*/ 102679 h 916305"/>
                <a:gd name="connsiteX58" fmla="*/ 547973 w 912685"/>
                <a:gd name="connsiteY58" fmla="*/ 28004 h 916305"/>
                <a:gd name="connsiteX59" fmla="*/ 520256 w 912685"/>
                <a:gd name="connsiteY59" fmla="*/ 95 h 916305"/>
                <a:gd name="connsiteX60" fmla="*/ 392525 w 912685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2685" h="916305">
                  <a:moveTo>
                    <a:pt x="456343" y="182118"/>
                  </a:moveTo>
                  <a:cubicBezTo>
                    <a:pt x="608267" y="182118"/>
                    <a:pt x="731425" y="305753"/>
                    <a:pt x="731425" y="458152"/>
                  </a:cubicBezTo>
                  <a:cubicBezTo>
                    <a:pt x="731425" y="610552"/>
                    <a:pt x="608267" y="734282"/>
                    <a:pt x="456343" y="734282"/>
                  </a:cubicBezTo>
                  <a:lnTo>
                    <a:pt x="456343" y="734282"/>
                  </a:lnTo>
                  <a:cubicBezTo>
                    <a:pt x="304419" y="734282"/>
                    <a:pt x="181261" y="610648"/>
                    <a:pt x="181261" y="458248"/>
                  </a:cubicBezTo>
                  <a:cubicBezTo>
                    <a:pt x="181261" y="305848"/>
                    <a:pt x="304419" y="182118"/>
                    <a:pt x="456343" y="182118"/>
                  </a:cubicBezTo>
                  <a:lnTo>
                    <a:pt x="456343" y="182118"/>
                  </a:lnTo>
                  <a:close/>
                  <a:moveTo>
                    <a:pt x="392525" y="0"/>
                  </a:moveTo>
                  <a:cubicBezTo>
                    <a:pt x="377095" y="0"/>
                    <a:pt x="364712" y="12478"/>
                    <a:pt x="364712" y="27908"/>
                  </a:cubicBezTo>
                  <a:lnTo>
                    <a:pt x="364712" y="102584"/>
                  </a:lnTo>
                  <a:cubicBezTo>
                    <a:pt x="331661" y="111062"/>
                    <a:pt x="300038" y="124206"/>
                    <a:pt x="270700" y="141637"/>
                  </a:cubicBezTo>
                  <a:lnTo>
                    <a:pt x="218123" y="88868"/>
                  </a:lnTo>
                  <a:cubicBezTo>
                    <a:pt x="212693" y="83439"/>
                    <a:pt x="205549" y="80677"/>
                    <a:pt x="198501" y="80677"/>
                  </a:cubicBezTo>
                  <a:cubicBezTo>
                    <a:pt x="191357" y="80677"/>
                    <a:pt x="184309" y="83439"/>
                    <a:pt x="178784" y="88868"/>
                  </a:cubicBezTo>
                  <a:lnTo>
                    <a:pt x="88487" y="179546"/>
                  </a:lnTo>
                  <a:cubicBezTo>
                    <a:pt x="77629" y="190405"/>
                    <a:pt x="77629" y="208121"/>
                    <a:pt x="88487" y="218980"/>
                  </a:cubicBezTo>
                  <a:lnTo>
                    <a:pt x="141065" y="271748"/>
                  </a:lnTo>
                  <a:cubicBezTo>
                    <a:pt x="123730" y="301276"/>
                    <a:pt x="110585" y="332994"/>
                    <a:pt x="102108" y="366141"/>
                  </a:cubicBezTo>
                  <a:lnTo>
                    <a:pt x="27813" y="366141"/>
                  </a:lnTo>
                  <a:cubicBezTo>
                    <a:pt x="12382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478" y="550164"/>
                    <a:pt x="27813" y="550164"/>
                  </a:cubicBezTo>
                  <a:lnTo>
                    <a:pt x="102108" y="550164"/>
                  </a:lnTo>
                  <a:cubicBezTo>
                    <a:pt x="110585" y="583311"/>
                    <a:pt x="123730" y="615029"/>
                    <a:pt x="141065" y="644557"/>
                  </a:cubicBezTo>
                  <a:lnTo>
                    <a:pt x="88487" y="697325"/>
                  </a:lnTo>
                  <a:cubicBezTo>
                    <a:pt x="77629" y="708279"/>
                    <a:pt x="77629" y="725900"/>
                    <a:pt x="88487" y="736854"/>
                  </a:cubicBezTo>
                  <a:lnTo>
                    <a:pt x="178784" y="827532"/>
                  </a:lnTo>
                  <a:cubicBezTo>
                    <a:pt x="184214" y="832961"/>
                    <a:pt x="191357" y="835723"/>
                    <a:pt x="198501" y="835723"/>
                  </a:cubicBezTo>
                  <a:cubicBezTo>
                    <a:pt x="205549" y="835723"/>
                    <a:pt x="212693" y="832961"/>
                    <a:pt x="218123" y="827532"/>
                  </a:cubicBezTo>
                  <a:lnTo>
                    <a:pt x="270700" y="774764"/>
                  </a:lnTo>
                  <a:cubicBezTo>
                    <a:pt x="300038" y="792099"/>
                    <a:pt x="331756" y="805244"/>
                    <a:pt x="364712" y="813816"/>
                  </a:cubicBezTo>
                  <a:lnTo>
                    <a:pt x="364712" y="888397"/>
                  </a:lnTo>
                  <a:cubicBezTo>
                    <a:pt x="364712" y="903732"/>
                    <a:pt x="377190" y="916305"/>
                    <a:pt x="392525" y="916305"/>
                  </a:cubicBezTo>
                  <a:lnTo>
                    <a:pt x="520256" y="916305"/>
                  </a:lnTo>
                  <a:cubicBezTo>
                    <a:pt x="535591" y="916305"/>
                    <a:pt x="547973" y="903827"/>
                    <a:pt x="547973" y="888397"/>
                  </a:cubicBezTo>
                  <a:lnTo>
                    <a:pt x="547973" y="813816"/>
                  </a:lnTo>
                  <a:cubicBezTo>
                    <a:pt x="581025" y="805244"/>
                    <a:pt x="612648" y="792099"/>
                    <a:pt x="641985" y="774764"/>
                  </a:cubicBezTo>
                  <a:lnTo>
                    <a:pt x="694563" y="827532"/>
                  </a:lnTo>
                  <a:cubicBezTo>
                    <a:pt x="699992" y="832961"/>
                    <a:pt x="707136" y="835723"/>
                    <a:pt x="714280" y="835723"/>
                  </a:cubicBezTo>
                  <a:cubicBezTo>
                    <a:pt x="721328" y="835723"/>
                    <a:pt x="728472" y="832961"/>
                    <a:pt x="733901" y="827532"/>
                  </a:cubicBezTo>
                  <a:lnTo>
                    <a:pt x="824198" y="736854"/>
                  </a:lnTo>
                  <a:cubicBezTo>
                    <a:pt x="835057" y="725996"/>
                    <a:pt x="835057" y="708279"/>
                    <a:pt x="824198" y="697325"/>
                  </a:cubicBezTo>
                  <a:lnTo>
                    <a:pt x="771620" y="644557"/>
                  </a:lnTo>
                  <a:cubicBezTo>
                    <a:pt x="788956" y="615125"/>
                    <a:pt x="802005" y="583311"/>
                    <a:pt x="810482" y="550164"/>
                  </a:cubicBezTo>
                  <a:lnTo>
                    <a:pt x="884873" y="550164"/>
                  </a:lnTo>
                  <a:cubicBezTo>
                    <a:pt x="900303" y="550164"/>
                    <a:pt x="912686" y="537686"/>
                    <a:pt x="912686" y="522256"/>
                  </a:cubicBezTo>
                  <a:lnTo>
                    <a:pt x="912686" y="394145"/>
                  </a:lnTo>
                  <a:cubicBezTo>
                    <a:pt x="912686" y="378714"/>
                    <a:pt x="900303" y="366236"/>
                    <a:pt x="884968" y="366236"/>
                  </a:cubicBezTo>
                  <a:cubicBezTo>
                    <a:pt x="884968" y="366236"/>
                    <a:pt x="884873" y="366236"/>
                    <a:pt x="884873" y="366236"/>
                  </a:cubicBezTo>
                  <a:lnTo>
                    <a:pt x="810482" y="366236"/>
                  </a:lnTo>
                  <a:cubicBezTo>
                    <a:pt x="802005" y="332994"/>
                    <a:pt x="788956" y="301371"/>
                    <a:pt x="771620" y="271844"/>
                  </a:cubicBezTo>
                  <a:lnTo>
                    <a:pt x="824198" y="219075"/>
                  </a:lnTo>
                  <a:cubicBezTo>
                    <a:pt x="835057" y="208216"/>
                    <a:pt x="835057" y="190500"/>
                    <a:pt x="824198" y="179641"/>
                  </a:cubicBezTo>
                  <a:lnTo>
                    <a:pt x="733901" y="88964"/>
                  </a:lnTo>
                  <a:cubicBezTo>
                    <a:pt x="728472" y="83534"/>
                    <a:pt x="721328" y="80772"/>
                    <a:pt x="714280" y="80772"/>
                  </a:cubicBezTo>
                  <a:cubicBezTo>
                    <a:pt x="707136" y="80772"/>
                    <a:pt x="700087" y="83534"/>
                    <a:pt x="694563" y="88964"/>
                  </a:cubicBezTo>
                  <a:lnTo>
                    <a:pt x="641985" y="141732"/>
                  </a:lnTo>
                  <a:cubicBezTo>
                    <a:pt x="612648" y="124301"/>
                    <a:pt x="581025" y="111157"/>
                    <a:pt x="547973" y="102679"/>
                  </a:cubicBezTo>
                  <a:lnTo>
                    <a:pt x="547973" y="28004"/>
                  </a:lnTo>
                  <a:cubicBezTo>
                    <a:pt x="547973" y="12573"/>
                    <a:pt x="535496" y="95"/>
                    <a:pt x="520256" y="95"/>
                  </a:cubicBezTo>
                  <a:lnTo>
                    <a:pt x="392525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6324F698-4B6B-4FCA-B0DA-49F6095C9AA5}"/>
                </a:ext>
              </a:extLst>
            </p:cNvPr>
            <p:cNvSpPr/>
            <p:nvPr/>
          </p:nvSpPr>
          <p:spPr>
            <a:xfrm>
              <a:off x="5741802" y="4775390"/>
              <a:ext cx="1252442" cy="628935"/>
            </a:xfrm>
            <a:custGeom>
              <a:avLst/>
              <a:gdLst>
                <a:gd name="connsiteX0" fmla="*/ 0 w 1252442"/>
                <a:gd name="connsiteY0" fmla="*/ 95 h 628935"/>
                <a:gd name="connsiteX1" fmla="*/ 51625 w 1252442"/>
                <a:gd name="connsiteY1" fmla="*/ 250127 h 628935"/>
                <a:gd name="connsiteX2" fmla="*/ 626364 w 1252442"/>
                <a:gd name="connsiteY2" fmla="*/ 628936 h 628935"/>
                <a:gd name="connsiteX3" fmla="*/ 1252442 w 1252442"/>
                <a:gd name="connsiteY3" fmla="*/ 0 h 628935"/>
                <a:gd name="connsiteX4" fmla="*/ 1148620 w 1252442"/>
                <a:gd name="connsiteY4" fmla="*/ 0 h 628935"/>
                <a:gd name="connsiteX5" fmla="*/ 626364 w 1252442"/>
                <a:gd name="connsiteY5" fmla="*/ 524637 h 628935"/>
                <a:gd name="connsiteX6" fmla="*/ 104013 w 1252442"/>
                <a:gd name="connsiteY6" fmla="*/ 0 h 628935"/>
                <a:gd name="connsiteX7" fmla="*/ 0 w 1252442"/>
                <a:gd name="connsiteY7" fmla="*/ 0 h 62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442" h="628935">
                  <a:moveTo>
                    <a:pt x="0" y="95"/>
                  </a:moveTo>
                  <a:cubicBezTo>
                    <a:pt x="0" y="86011"/>
                    <a:pt x="17716" y="171164"/>
                    <a:pt x="51625" y="250127"/>
                  </a:cubicBezTo>
                  <a:cubicBezTo>
                    <a:pt x="148495" y="473012"/>
                    <a:pt x="369380" y="628936"/>
                    <a:pt x="626364" y="628936"/>
                  </a:cubicBezTo>
                  <a:cubicBezTo>
                    <a:pt x="971740" y="628936"/>
                    <a:pt x="1252442" y="346710"/>
                    <a:pt x="1252442" y="0"/>
                  </a:cubicBezTo>
                  <a:lnTo>
                    <a:pt x="1148620" y="0"/>
                  </a:lnTo>
                  <a:cubicBezTo>
                    <a:pt x="1148620" y="289370"/>
                    <a:pt x="914400" y="524637"/>
                    <a:pt x="626364" y="524637"/>
                  </a:cubicBezTo>
                  <a:cubicBezTo>
                    <a:pt x="338233" y="524637"/>
                    <a:pt x="104013" y="289370"/>
                    <a:pt x="1040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7907534C-BF51-411B-94EA-8CD87700A97D}"/>
                </a:ext>
              </a:extLst>
            </p:cNvPr>
            <p:cNvSpPr/>
            <p:nvPr/>
          </p:nvSpPr>
          <p:spPr>
            <a:xfrm>
              <a:off x="4593753" y="4146550"/>
              <a:ext cx="1252537" cy="628840"/>
            </a:xfrm>
            <a:custGeom>
              <a:avLst/>
              <a:gdLst>
                <a:gd name="connsiteX0" fmla="*/ 626364 w 1252537"/>
                <a:gd name="connsiteY0" fmla="*/ 0 h 628840"/>
                <a:gd name="connsiteX1" fmla="*/ 51816 w 1252537"/>
                <a:gd name="connsiteY1" fmla="*/ 378809 h 628840"/>
                <a:gd name="connsiteX2" fmla="*/ 0 w 1252537"/>
                <a:gd name="connsiteY2" fmla="*/ 628840 h 628840"/>
                <a:gd name="connsiteX3" fmla="*/ 103537 w 1252537"/>
                <a:gd name="connsiteY3" fmla="*/ 628840 h 628840"/>
                <a:gd name="connsiteX4" fmla="*/ 626364 w 1252537"/>
                <a:gd name="connsiteY4" fmla="*/ 104489 h 628840"/>
                <a:gd name="connsiteX5" fmla="*/ 1148715 w 1252537"/>
                <a:gd name="connsiteY5" fmla="*/ 628840 h 628840"/>
                <a:gd name="connsiteX6" fmla="*/ 1252537 w 1252537"/>
                <a:gd name="connsiteY6" fmla="*/ 628840 h 628840"/>
                <a:gd name="connsiteX7" fmla="*/ 1200722 w 1252537"/>
                <a:gd name="connsiteY7" fmla="*/ 378905 h 628840"/>
                <a:gd name="connsiteX8" fmla="*/ 626364 w 1252537"/>
                <a:gd name="connsiteY8" fmla="*/ 0 h 628840"/>
                <a:gd name="connsiteX9" fmla="*/ 626364 w 1252537"/>
                <a:gd name="connsiteY9" fmla="*/ 0 h 62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2537" h="628840">
                  <a:moveTo>
                    <a:pt x="626364" y="0"/>
                  </a:moveTo>
                  <a:cubicBezTo>
                    <a:pt x="369380" y="0"/>
                    <a:pt x="148209" y="156305"/>
                    <a:pt x="51816" y="378809"/>
                  </a:cubicBezTo>
                  <a:cubicBezTo>
                    <a:pt x="17526" y="457486"/>
                    <a:pt x="0" y="542639"/>
                    <a:pt x="0" y="628840"/>
                  </a:cubicBezTo>
                  <a:lnTo>
                    <a:pt x="103537" y="628840"/>
                  </a:lnTo>
                  <a:cubicBezTo>
                    <a:pt x="103537" y="339757"/>
                    <a:pt x="338137" y="104489"/>
                    <a:pt x="626364" y="104489"/>
                  </a:cubicBezTo>
                  <a:cubicBezTo>
                    <a:pt x="914305" y="104489"/>
                    <a:pt x="1148715" y="339757"/>
                    <a:pt x="1148715" y="628840"/>
                  </a:cubicBezTo>
                  <a:lnTo>
                    <a:pt x="1252537" y="628840"/>
                  </a:lnTo>
                  <a:cubicBezTo>
                    <a:pt x="1252537" y="542925"/>
                    <a:pt x="1235107" y="457772"/>
                    <a:pt x="1200722" y="378905"/>
                  </a:cubicBezTo>
                  <a:cubicBezTo>
                    <a:pt x="1104328" y="156305"/>
                    <a:pt x="883158" y="0"/>
                    <a:pt x="626364" y="0"/>
                  </a:cubicBezTo>
                  <a:lnTo>
                    <a:pt x="626364" y="0"/>
                  </a:lnTo>
                  <a:close/>
                </a:path>
              </a:pathLst>
            </a:custGeom>
            <a:solidFill>
              <a:srgbClr val="FF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87C8E42C-B887-4434-BA86-61BF5FC8D74B}"/>
                </a:ext>
              </a:extLst>
            </p:cNvPr>
            <p:cNvSpPr/>
            <p:nvPr/>
          </p:nvSpPr>
          <p:spPr>
            <a:xfrm>
              <a:off x="2297178" y="4146550"/>
              <a:ext cx="1251682" cy="630459"/>
            </a:xfrm>
            <a:custGeom>
              <a:avLst/>
              <a:gdLst>
                <a:gd name="connsiteX0" fmla="*/ 625890 w 1251682"/>
                <a:gd name="connsiteY0" fmla="*/ 0 h 630459"/>
                <a:gd name="connsiteX1" fmla="*/ 623985 w 1251682"/>
                <a:gd name="connsiteY1" fmla="*/ 0 h 630459"/>
                <a:gd name="connsiteX2" fmla="*/ 2 w 1251682"/>
                <a:gd name="connsiteY2" fmla="*/ 630460 h 630459"/>
                <a:gd name="connsiteX3" fmla="*/ 103730 w 1251682"/>
                <a:gd name="connsiteY3" fmla="*/ 630269 h 630459"/>
                <a:gd name="connsiteX4" fmla="*/ 624176 w 1251682"/>
                <a:gd name="connsiteY4" fmla="*/ 104203 h 630459"/>
                <a:gd name="connsiteX5" fmla="*/ 626081 w 1251682"/>
                <a:gd name="connsiteY5" fmla="*/ 104203 h 630459"/>
                <a:gd name="connsiteX6" fmla="*/ 1147955 w 1251682"/>
                <a:gd name="connsiteY6" fmla="*/ 626650 h 630459"/>
                <a:gd name="connsiteX7" fmla="*/ 1148241 w 1251682"/>
                <a:gd name="connsiteY7" fmla="*/ 626650 h 630459"/>
                <a:gd name="connsiteX8" fmla="*/ 1251683 w 1251682"/>
                <a:gd name="connsiteY8" fmla="*/ 626459 h 630459"/>
                <a:gd name="connsiteX9" fmla="*/ 1199295 w 1251682"/>
                <a:gd name="connsiteY9" fmla="*/ 376714 h 630459"/>
                <a:gd name="connsiteX10" fmla="*/ 625890 w 1251682"/>
                <a:gd name="connsiteY10" fmla="*/ 0 h 630459"/>
                <a:gd name="connsiteX11" fmla="*/ 625890 w 1251682"/>
                <a:gd name="connsiteY11" fmla="*/ 0 h 63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1682" h="630459">
                  <a:moveTo>
                    <a:pt x="625890" y="0"/>
                  </a:moveTo>
                  <a:cubicBezTo>
                    <a:pt x="625223" y="0"/>
                    <a:pt x="624652" y="0"/>
                    <a:pt x="623985" y="0"/>
                  </a:cubicBezTo>
                  <a:cubicBezTo>
                    <a:pt x="279085" y="953"/>
                    <a:pt x="-950" y="283845"/>
                    <a:pt x="2" y="630460"/>
                  </a:cubicBezTo>
                  <a:lnTo>
                    <a:pt x="103730" y="630269"/>
                  </a:lnTo>
                  <a:cubicBezTo>
                    <a:pt x="103063" y="341090"/>
                    <a:pt x="336521" y="105156"/>
                    <a:pt x="624176" y="104203"/>
                  </a:cubicBezTo>
                  <a:cubicBezTo>
                    <a:pt x="624842" y="104203"/>
                    <a:pt x="625414" y="104203"/>
                    <a:pt x="626081" y="104203"/>
                  </a:cubicBezTo>
                  <a:cubicBezTo>
                    <a:pt x="913069" y="104203"/>
                    <a:pt x="1147003" y="338328"/>
                    <a:pt x="1147955" y="626650"/>
                  </a:cubicBezTo>
                  <a:lnTo>
                    <a:pt x="1148241" y="626650"/>
                  </a:lnTo>
                  <a:lnTo>
                    <a:pt x="1251683" y="626459"/>
                  </a:lnTo>
                  <a:cubicBezTo>
                    <a:pt x="1251397" y="540544"/>
                    <a:pt x="1233585" y="455486"/>
                    <a:pt x="1199295" y="376714"/>
                  </a:cubicBezTo>
                  <a:cubicBezTo>
                    <a:pt x="1102331" y="155258"/>
                    <a:pt x="881636" y="0"/>
                    <a:pt x="625890" y="0"/>
                  </a:cubicBezTo>
                  <a:lnTo>
                    <a:pt x="625890" y="0"/>
                  </a:lnTo>
                  <a:close/>
                </a:path>
              </a:pathLst>
            </a:custGeom>
            <a:solidFill>
              <a:srgbClr val="FF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68F6FB7-E421-4BDA-A7A2-E393A510E938}"/>
                </a:ext>
              </a:extLst>
            </p:cNvPr>
            <p:cNvSpPr/>
            <p:nvPr/>
          </p:nvSpPr>
          <p:spPr>
            <a:xfrm>
              <a:off x="3445991" y="4775390"/>
              <a:ext cx="1252442" cy="628935"/>
            </a:xfrm>
            <a:custGeom>
              <a:avLst/>
              <a:gdLst>
                <a:gd name="connsiteX0" fmla="*/ 0 w 1252442"/>
                <a:gd name="connsiteY0" fmla="*/ 95 h 628935"/>
                <a:gd name="connsiteX1" fmla="*/ 51816 w 1252442"/>
                <a:gd name="connsiteY1" fmla="*/ 250127 h 628935"/>
                <a:gd name="connsiteX2" fmla="*/ 626364 w 1252442"/>
                <a:gd name="connsiteY2" fmla="*/ 628936 h 628935"/>
                <a:gd name="connsiteX3" fmla="*/ 1200436 w 1252442"/>
                <a:gd name="connsiteY3" fmla="*/ 250412 h 628935"/>
                <a:gd name="connsiteX4" fmla="*/ 1252442 w 1252442"/>
                <a:gd name="connsiteY4" fmla="*/ 0 h 628935"/>
                <a:gd name="connsiteX5" fmla="*/ 1148810 w 1252442"/>
                <a:gd name="connsiteY5" fmla="*/ 0 h 628935"/>
                <a:gd name="connsiteX6" fmla="*/ 626459 w 1252442"/>
                <a:gd name="connsiteY6" fmla="*/ 524637 h 628935"/>
                <a:gd name="connsiteX7" fmla="*/ 104108 w 1252442"/>
                <a:gd name="connsiteY7" fmla="*/ 0 h 628935"/>
                <a:gd name="connsiteX8" fmla="*/ 0 w 1252442"/>
                <a:gd name="connsiteY8" fmla="*/ 0 h 62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42" h="628935">
                  <a:moveTo>
                    <a:pt x="0" y="95"/>
                  </a:moveTo>
                  <a:cubicBezTo>
                    <a:pt x="0" y="86011"/>
                    <a:pt x="17431" y="171164"/>
                    <a:pt x="51816" y="250127"/>
                  </a:cubicBezTo>
                  <a:cubicBezTo>
                    <a:pt x="148495" y="473012"/>
                    <a:pt x="369475" y="628936"/>
                    <a:pt x="626364" y="628936"/>
                  </a:cubicBezTo>
                  <a:cubicBezTo>
                    <a:pt x="883253" y="628936"/>
                    <a:pt x="1104043" y="472916"/>
                    <a:pt x="1200436" y="250412"/>
                  </a:cubicBezTo>
                  <a:cubicBezTo>
                    <a:pt x="1234631" y="171260"/>
                    <a:pt x="1252442" y="86106"/>
                    <a:pt x="1252442" y="0"/>
                  </a:cubicBezTo>
                  <a:lnTo>
                    <a:pt x="1148810" y="0"/>
                  </a:lnTo>
                  <a:cubicBezTo>
                    <a:pt x="1148810" y="289370"/>
                    <a:pt x="914400" y="524637"/>
                    <a:pt x="626459" y="524637"/>
                  </a:cubicBezTo>
                  <a:cubicBezTo>
                    <a:pt x="338328" y="524637"/>
                    <a:pt x="104108" y="289370"/>
                    <a:pt x="10410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60A50DFB-1140-4626-AC2E-7C6C99E6C21B}"/>
                </a:ext>
              </a:extLst>
            </p:cNvPr>
            <p:cNvSpPr/>
            <p:nvPr/>
          </p:nvSpPr>
          <p:spPr>
            <a:xfrm>
              <a:off x="6890705" y="4146550"/>
              <a:ext cx="1251587" cy="630459"/>
            </a:xfrm>
            <a:custGeom>
              <a:avLst/>
              <a:gdLst>
                <a:gd name="connsiteX0" fmla="*/ 625890 w 1251587"/>
                <a:gd name="connsiteY0" fmla="*/ 0 h 630459"/>
                <a:gd name="connsiteX1" fmla="*/ 623985 w 1251587"/>
                <a:gd name="connsiteY1" fmla="*/ 0 h 630459"/>
                <a:gd name="connsiteX2" fmla="*/ 2 w 1251587"/>
                <a:gd name="connsiteY2" fmla="*/ 630460 h 630459"/>
                <a:gd name="connsiteX3" fmla="*/ 104015 w 1251587"/>
                <a:gd name="connsiteY3" fmla="*/ 630269 h 630459"/>
                <a:gd name="connsiteX4" fmla="*/ 624081 w 1251587"/>
                <a:gd name="connsiteY4" fmla="*/ 104489 h 630459"/>
                <a:gd name="connsiteX5" fmla="*/ 625985 w 1251587"/>
                <a:gd name="connsiteY5" fmla="*/ 104489 h 630459"/>
                <a:gd name="connsiteX6" fmla="*/ 1147860 w 1251587"/>
                <a:gd name="connsiteY6" fmla="*/ 626936 h 630459"/>
                <a:gd name="connsiteX7" fmla="*/ 1148146 w 1251587"/>
                <a:gd name="connsiteY7" fmla="*/ 626936 h 630459"/>
                <a:gd name="connsiteX8" fmla="*/ 1251587 w 1251587"/>
                <a:gd name="connsiteY8" fmla="*/ 626650 h 630459"/>
                <a:gd name="connsiteX9" fmla="*/ 1199010 w 1251587"/>
                <a:gd name="connsiteY9" fmla="*/ 377095 h 630459"/>
                <a:gd name="connsiteX10" fmla="*/ 625890 w 1251587"/>
                <a:gd name="connsiteY10" fmla="*/ 0 h 630459"/>
                <a:gd name="connsiteX11" fmla="*/ 625890 w 1251587"/>
                <a:gd name="connsiteY11" fmla="*/ 0 h 63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1587" h="630459">
                  <a:moveTo>
                    <a:pt x="625890" y="0"/>
                  </a:moveTo>
                  <a:cubicBezTo>
                    <a:pt x="625224" y="0"/>
                    <a:pt x="624652" y="0"/>
                    <a:pt x="623985" y="0"/>
                  </a:cubicBezTo>
                  <a:cubicBezTo>
                    <a:pt x="279085" y="1238"/>
                    <a:pt x="-950" y="284131"/>
                    <a:pt x="2" y="630460"/>
                  </a:cubicBezTo>
                  <a:lnTo>
                    <a:pt x="104015" y="630269"/>
                  </a:lnTo>
                  <a:cubicBezTo>
                    <a:pt x="103063" y="341090"/>
                    <a:pt x="336521" y="105156"/>
                    <a:pt x="624081" y="104489"/>
                  </a:cubicBezTo>
                  <a:cubicBezTo>
                    <a:pt x="624747" y="104489"/>
                    <a:pt x="625318" y="104489"/>
                    <a:pt x="625985" y="104489"/>
                  </a:cubicBezTo>
                  <a:cubicBezTo>
                    <a:pt x="912973" y="104489"/>
                    <a:pt x="1146907" y="338328"/>
                    <a:pt x="1147860" y="626936"/>
                  </a:cubicBezTo>
                  <a:lnTo>
                    <a:pt x="1148146" y="626936"/>
                  </a:lnTo>
                  <a:lnTo>
                    <a:pt x="1251587" y="626650"/>
                  </a:lnTo>
                  <a:cubicBezTo>
                    <a:pt x="1251302" y="540544"/>
                    <a:pt x="1233490" y="455771"/>
                    <a:pt x="1199010" y="377095"/>
                  </a:cubicBezTo>
                  <a:cubicBezTo>
                    <a:pt x="1102235" y="155258"/>
                    <a:pt x="881636" y="0"/>
                    <a:pt x="625890" y="0"/>
                  </a:cubicBezTo>
                  <a:lnTo>
                    <a:pt x="625890" y="0"/>
                  </a:lnTo>
                  <a:close/>
                </a:path>
              </a:pathLst>
            </a:custGeom>
            <a:solidFill>
              <a:srgbClr val="FF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46D274A2-569B-4FFD-845F-EE7E36EA0108}"/>
                </a:ext>
              </a:extLst>
            </p:cNvPr>
            <p:cNvSpPr/>
            <p:nvPr/>
          </p:nvSpPr>
          <p:spPr>
            <a:xfrm>
              <a:off x="3616679" y="4321333"/>
              <a:ext cx="911161" cy="916305"/>
            </a:xfrm>
            <a:custGeom>
              <a:avLst/>
              <a:gdLst>
                <a:gd name="connsiteX0" fmla="*/ 455581 w 911161"/>
                <a:gd name="connsiteY0" fmla="*/ 182118 h 916305"/>
                <a:gd name="connsiteX1" fmla="*/ 730091 w 911161"/>
                <a:gd name="connsiteY1" fmla="*/ 458152 h 916305"/>
                <a:gd name="connsiteX2" fmla="*/ 455581 w 911161"/>
                <a:gd name="connsiteY2" fmla="*/ 734187 h 916305"/>
                <a:gd name="connsiteX3" fmla="*/ 455581 w 911161"/>
                <a:gd name="connsiteY3" fmla="*/ 734187 h 916305"/>
                <a:gd name="connsiteX4" fmla="*/ 181070 w 911161"/>
                <a:gd name="connsiteY4" fmla="*/ 458152 h 916305"/>
                <a:gd name="connsiteX5" fmla="*/ 455581 w 911161"/>
                <a:gd name="connsiteY5" fmla="*/ 182118 h 916305"/>
                <a:gd name="connsiteX6" fmla="*/ 455581 w 911161"/>
                <a:gd name="connsiteY6" fmla="*/ 182118 h 916305"/>
                <a:gd name="connsiteX7" fmla="*/ 391859 w 911161"/>
                <a:gd name="connsiteY7" fmla="*/ 0 h 916305"/>
                <a:gd name="connsiteX8" fmla="*/ 364046 w 911161"/>
                <a:gd name="connsiteY8" fmla="*/ 27908 h 916305"/>
                <a:gd name="connsiteX9" fmla="*/ 364046 w 911161"/>
                <a:gd name="connsiteY9" fmla="*/ 102584 h 916305"/>
                <a:gd name="connsiteX10" fmla="*/ 270224 w 911161"/>
                <a:gd name="connsiteY10" fmla="*/ 141637 h 916305"/>
                <a:gd name="connsiteX11" fmla="*/ 217742 w 911161"/>
                <a:gd name="connsiteY11" fmla="*/ 88868 h 916305"/>
                <a:gd name="connsiteX12" fmla="*/ 198120 w 911161"/>
                <a:gd name="connsiteY12" fmla="*/ 80677 h 916305"/>
                <a:gd name="connsiteX13" fmla="*/ 178499 w 911161"/>
                <a:gd name="connsiteY13" fmla="*/ 88868 h 916305"/>
                <a:gd name="connsiteX14" fmla="*/ 88392 w 911161"/>
                <a:gd name="connsiteY14" fmla="*/ 179546 h 916305"/>
                <a:gd name="connsiteX15" fmla="*/ 88392 w 911161"/>
                <a:gd name="connsiteY15" fmla="*/ 218980 h 916305"/>
                <a:gd name="connsiteX16" fmla="*/ 140875 w 911161"/>
                <a:gd name="connsiteY16" fmla="*/ 271748 h 916305"/>
                <a:gd name="connsiteX17" fmla="*/ 102013 w 911161"/>
                <a:gd name="connsiteY17" fmla="*/ 366141 h 916305"/>
                <a:gd name="connsiteX18" fmla="*/ 27813 w 911161"/>
                <a:gd name="connsiteY18" fmla="*/ 366141 h 916305"/>
                <a:gd name="connsiteX19" fmla="*/ 0 w 911161"/>
                <a:gd name="connsiteY19" fmla="*/ 394049 h 916305"/>
                <a:gd name="connsiteX20" fmla="*/ 0 w 911161"/>
                <a:gd name="connsiteY20" fmla="*/ 522256 h 916305"/>
                <a:gd name="connsiteX21" fmla="*/ 27813 w 911161"/>
                <a:gd name="connsiteY21" fmla="*/ 550164 h 916305"/>
                <a:gd name="connsiteX22" fmla="*/ 102013 w 911161"/>
                <a:gd name="connsiteY22" fmla="*/ 550164 h 916305"/>
                <a:gd name="connsiteX23" fmla="*/ 140875 w 911161"/>
                <a:gd name="connsiteY23" fmla="*/ 644557 h 916305"/>
                <a:gd name="connsiteX24" fmla="*/ 88392 w 911161"/>
                <a:gd name="connsiteY24" fmla="*/ 697325 h 916305"/>
                <a:gd name="connsiteX25" fmla="*/ 88392 w 911161"/>
                <a:gd name="connsiteY25" fmla="*/ 736854 h 916305"/>
                <a:gd name="connsiteX26" fmla="*/ 178499 w 911161"/>
                <a:gd name="connsiteY26" fmla="*/ 827532 h 916305"/>
                <a:gd name="connsiteX27" fmla="*/ 198120 w 911161"/>
                <a:gd name="connsiteY27" fmla="*/ 835723 h 916305"/>
                <a:gd name="connsiteX28" fmla="*/ 217742 w 911161"/>
                <a:gd name="connsiteY28" fmla="*/ 827532 h 916305"/>
                <a:gd name="connsiteX29" fmla="*/ 270224 w 911161"/>
                <a:gd name="connsiteY29" fmla="*/ 774764 h 916305"/>
                <a:gd name="connsiteX30" fmla="*/ 364046 w 911161"/>
                <a:gd name="connsiteY30" fmla="*/ 813816 h 916305"/>
                <a:gd name="connsiteX31" fmla="*/ 364046 w 911161"/>
                <a:gd name="connsiteY31" fmla="*/ 888397 h 916305"/>
                <a:gd name="connsiteX32" fmla="*/ 391859 w 911161"/>
                <a:gd name="connsiteY32" fmla="*/ 916305 h 916305"/>
                <a:gd name="connsiteX33" fmla="*/ 519398 w 911161"/>
                <a:gd name="connsiteY33" fmla="*/ 916305 h 916305"/>
                <a:gd name="connsiteX34" fmla="*/ 547116 w 911161"/>
                <a:gd name="connsiteY34" fmla="*/ 888397 h 916305"/>
                <a:gd name="connsiteX35" fmla="*/ 547116 w 911161"/>
                <a:gd name="connsiteY35" fmla="*/ 813816 h 916305"/>
                <a:gd name="connsiteX36" fmla="*/ 640937 w 911161"/>
                <a:gd name="connsiteY36" fmla="*/ 774764 h 916305"/>
                <a:gd name="connsiteX37" fmla="*/ 693420 w 911161"/>
                <a:gd name="connsiteY37" fmla="*/ 827532 h 916305"/>
                <a:gd name="connsiteX38" fmla="*/ 713042 w 911161"/>
                <a:gd name="connsiteY38" fmla="*/ 835723 h 916305"/>
                <a:gd name="connsiteX39" fmla="*/ 732663 w 911161"/>
                <a:gd name="connsiteY39" fmla="*/ 827532 h 916305"/>
                <a:gd name="connsiteX40" fmla="*/ 822865 w 911161"/>
                <a:gd name="connsiteY40" fmla="*/ 736854 h 916305"/>
                <a:gd name="connsiteX41" fmla="*/ 822865 w 911161"/>
                <a:gd name="connsiteY41" fmla="*/ 697325 h 916305"/>
                <a:gd name="connsiteX42" fmla="*/ 770382 w 911161"/>
                <a:gd name="connsiteY42" fmla="*/ 644557 h 916305"/>
                <a:gd name="connsiteX43" fmla="*/ 809149 w 911161"/>
                <a:gd name="connsiteY43" fmla="*/ 550164 h 916305"/>
                <a:gd name="connsiteX44" fmla="*/ 883349 w 911161"/>
                <a:gd name="connsiteY44" fmla="*/ 550164 h 916305"/>
                <a:gd name="connsiteX45" fmla="*/ 911162 w 911161"/>
                <a:gd name="connsiteY45" fmla="*/ 522256 h 916305"/>
                <a:gd name="connsiteX46" fmla="*/ 911162 w 911161"/>
                <a:gd name="connsiteY46" fmla="*/ 394145 h 916305"/>
                <a:gd name="connsiteX47" fmla="*/ 883539 w 911161"/>
                <a:gd name="connsiteY47" fmla="*/ 366236 h 916305"/>
                <a:gd name="connsiteX48" fmla="*/ 883444 w 911161"/>
                <a:gd name="connsiteY48" fmla="*/ 366236 h 916305"/>
                <a:gd name="connsiteX49" fmla="*/ 809244 w 911161"/>
                <a:gd name="connsiteY49" fmla="*/ 366236 h 916305"/>
                <a:gd name="connsiteX50" fmla="*/ 770477 w 911161"/>
                <a:gd name="connsiteY50" fmla="*/ 271844 h 916305"/>
                <a:gd name="connsiteX51" fmla="*/ 822960 w 911161"/>
                <a:gd name="connsiteY51" fmla="*/ 219075 h 916305"/>
                <a:gd name="connsiteX52" fmla="*/ 822960 w 911161"/>
                <a:gd name="connsiteY52" fmla="*/ 179641 h 916305"/>
                <a:gd name="connsiteX53" fmla="*/ 732758 w 911161"/>
                <a:gd name="connsiteY53" fmla="*/ 88964 h 916305"/>
                <a:gd name="connsiteX54" fmla="*/ 713137 w 911161"/>
                <a:gd name="connsiteY54" fmla="*/ 80772 h 916305"/>
                <a:gd name="connsiteX55" fmla="*/ 693515 w 911161"/>
                <a:gd name="connsiteY55" fmla="*/ 88964 h 916305"/>
                <a:gd name="connsiteX56" fmla="*/ 641033 w 911161"/>
                <a:gd name="connsiteY56" fmla="*/ 141732 h 916305"/>
                <a:gd name="connsiteX57" fmla="*/ 547211 w 911161"/>
                <a:gd name="connsiteY57" fmla="*/ 102679 h 916305"/>
                <a:gd name="connsiteX58" fmla="*/ 547211 w 911161"/>
                <a:gd name="connsiteY58" fmla="*/ 28004 h 916305"/>
                <a:gd name="connsiteX59" fmla="*/ 519494 w 911161"/>
                <a:gd name="connsiteY59" fmla="*/ 95 h 916305"/>
                <a:gd name="connsiteX60" fmla="*/ 391859 w 911161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1161" h="916305">
                  <a:moveTo>
                    <a:pt x="455581" y="182118"/>
                  </a:moveTo>
                  <a:cubicBezTo>
                    <a:pt x="607219" y="182118"/>
                    <a:pt x="730091" y="305753"/>
                    <a:pt x="730091" y="458152"/>
                  </a:cubicBezTo>
                  <a:cubicBezTo>
                    <a:pt x="730091" y="610552"/>
                    <a:pt x="607219" y="734187"/>
                    <a:pt x="455581" y="734187"/>
                  </a:cubicBezTo>
                  <a:lnTo>
                    <a:pt x="455581" y="734187"/>
                  </a:lnTo>
                  <a:cubicBezTo>
                    <a:pt x="303943" y="734187"/>
                    <a:pt x="181070" y="610552"/>
                    <a:pt x="181070" y="458152"/>
                  </a:cubicBezTo>
                  <a:cubicBezTo>
                    <a:pt x="181070" y="305753"/>
                    <a:pt x="303847" y="182118"/>
                    <a:pt x="455581" y="182118"/>
                  </a:cubicBezTo>
                  <a:lnTo>
                    <a:pt x="455581" y="182118"/>
                  </a:lnTo>
                  <a:close/>
                  <a:moveTo>
                    <a:pt x="391859" y="0"/>
                  </a:moveTo>
                  <a:cubicBezTo>
                    <a:pt x="376523" y="0"/>
                    <a:pt x="364046" y="12478"/>
                    <a:pt x="364046" y="27908"/>
                  </a:cubicBezTo>
                  <a:lnTo>
                    <a:pt x="364046" y="102584"/>
                  </a:lnTo>
                  <a:cubicBezTo>
                    <a:pt x="331089" y="111062"/>
                    <a:pt x="299466" y="124206"/>
                    <a:pt x="270224" y="141637"/>
                  </a:cubicBezTo>
                  <a:lnTo>
                    <a:pt x="217742" y="88868"/>
                  </a:lnTo>
                  <a:cubicBezTo>
                    <a:pt x="212312" y="83439"/>
                    <a:pt x="205169" y="80677"/>
                    <a:pt x="198120" y="80677"/>
                  </a:cubicBezTo>
                  <a:cubicBezTo>
                    <a:pt x="190976" y="80677"/>
                    <a:pt x="183928" y="83439"/>
                    <a:pt x="178499" y="88868"/>
                  </a:cubicBezTo>
                  <a:lnTo>
                    <a:pt x="88392" y="179546"/>
                  </a:lnTo>
                  <a:cubicBezTo>
                    <a:pt x="77533" y="190405"/>
                    <a:pt x="77533" y="208121"/>
                    <a:pt x="88392" y="218980"/>
                  </a:cubicBezTo>
                  <a:lnTo>
                    <a:pt x="140875" y="271748"/>
                  </a:lnTo>
                  <a:cubicBezTo>
                    <a:pt x="123634" y="301276"/>
                    <a:pt x="110490" y="332994"/>
                    <a:pt x="102013" y="366141"/>
                  </a:cubicBezTo>
                  <a:lnTo>
                    <a:pt x="27813" y="366141"/>
                  </a:lnTo>
                  <a:cubicBezTo>
                    <a:pt x="12478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383" y="550164"/>
                    <a:pt x="27813" y="550164"/>
                  </a:cubicBezTo>
                  <a:lnTo>
                    <a:pt x="102013" y="550164"/>
                  </a:lnTo>
                  <a:cubicBezTo>
                    <a:pt x="110490" y="583311"/>
                    <a:pt x="123539" y="615029"/>
                    <a:pt x="140875" y="644557"/>
                  </a:cubicBezTo>
                  <a:lnTo>
                    <a:pt x="88392" y="697325"/>
                  </a:lnTo>
                  <a:cubicBezTo>
                    <a:pt x="77533" y="708279"/>
                    <a:pt x="77533" y="725900"/>
                    <a:pt x="88392" y="736854"/>
                  </a:cubicBezTo>
                  <a:lnTo>
                    <a:pt x="178499" y="827532"/>
                  </a:lnTo>
                  <a:cubicBezTo>
                    <a:pt x="183928" y="832961"/>
                    <a:pt x="191071" y="835723"/>
                    <a:pt x="198120" y="835723"/>
                  </a:cubicBezTo>
                  <a:cubicBezTo>
                    <a:pt x="205169" y="835723"/>
                    <a:pt x="212312" y="832961"/>
                    <a:pt x="217742" y="827532"/>
                  </a:cubicBezTo>
                  <a:lnTo>
                    <a:pt x="270224" y="774764"/>
                  </a:lnTo>
                  <a:cubicBezTo>
                    <a:pt x="299561" y="792099"/>
                    <a:pt x="331184" y="805244"/>
                    <a:pt x="364046" y="813816"/>
                  </a:cubicBezTo>
                  <a:lnTo>
                    <a:pt x="364046" y="888397"/>
                  </a:lnTo>
                  <a:cubicBezTo>
                    <a:pt x="364046" y="903732"/>
                    <a:pt x="376428" y="916305"/>
                    <a:pt x="391859" y="916305"/>
                  </a:cubicBezTo>
                  <a:lnTo>
                    <a:pt x="519398" y="916305"/>
                  </a:lnTo>
                  <a:cubicBezTo>
                    <a:pt x="534638" y="916305"/>
                    <a:pt x="547116" y="903827"/>
                    <a:pt x="547116" y="888397"/>
                  </a:cubicBezTo>
                  <a:lnTo>
                    <a:pt x="547116" y="813816"/>
                  </a:lnTo>
                  <a:cubicBezTo>
                    <a:pt x="580168" y="805244"/>
                    <a:pt x="611696" y="792099"/>
                    <a:pt x="640937" y="774764"/>
                  </a:cubicBezTo>
                  <a:lnTo>
                    <a:pt x="693420" y="827532"/>
                  </a:lnTo>
                  <a:cubicBezTo>
                    <a:pt x="698849" y="832961"/>
                    <a:pt x="705993" y="835723"/>
                    <a:pt x="713042" y="835723"/>
                  </a:cubicBezTo>
                  <a:cubicBezTo>
                    <a:pt x="720090" y="835723"/>
                    <a:pt x="727234" y="832961"/>
                    <a:pt x="732663" y="827532"/>
                  </a:cubicBezTo>
                  <a:lnTo>
                    <a:pt x="822865" y="736854"/>
                  </a:lnTo>
                  <a:cubicBezTo>
                    <a:pt x="833723" y="725996"/>
                    <a:pt x="833723" y="708279"/>
                    <a:pt x="822865" y="697325"/>
                  </a:cubicBezTo>
                  <a:lnTo>
                    <a:pt x="770382" y="644557"/>
                  </a:lnTo>
                  <a:cubicBezTo>
                    <a:pt x="787622" y="615125"/>
                    <a:pt x="800672" y="583311"/>
                    <a:pt x="809149" y="550164"/>
                  </a:cubicBezTo>
                  <a:lnTo>
                    <a:pt x="883349" y="550164"/>
                  </a:lnTo>
                  <a:cubicBezTo>
                    <a:pt x="898684" y="550164"/>
                    <a:pt x="911162" y="537686"/>
                    <a:pt x="911162" y="522256"/>
                  </a:cubicBezTo>
                  <a:lnTo>
                    <a:pt x="911162" y="394145"/>
                  </a:lnTo>
                  <a:cubicBezTo>
                    <a:pt x="911162" y="378714"/>
                    <a:pt x="898779" y="366236"/>
                    <a:pt x="883539" y="366236"/>
                  </a:cubicBezTo>
                  <a:cubicBezTo>
                    <a:pt x="883539" y="366236"/>
                    <a:pt x="883444" y="366236"/>
                    <a:pt x="883444" y="366236"/>
                  </a:cubicBezTo>
                  <a:lnTo>
                    <a:pt x="809244" y="366236"/>
                  </a:lnTo>
                  <a:cubicBezTo>
                    <a:pt x="800767" y="332994"/>
                    <a:pt x="787718" y="301371"/>
                    <a:pt x="770477" y="271844"/>
                  </a:cubicBezTo>
                  <a:lnTo>
                    <a:pt x="822960" y="219075"/>
                  </a:lnTo>
                  <a:cubicBezTo>
                    <a:pt x="833819" y="208216"/>
                    <a:pt x="833819" y="190500"/>
                    <a:pt x="822960" y="179641"/>
                  </a:cubicBezTo>
                  <a:lnTo>
                    <a:pt x="732758" y="88964"/>
                  </a:lnTo>
                  <a:cubicBezTo>
                    <a:pt x="727329" y="83534"/>
                    <a:pt x="720185" y="80772"/>
                    <a:pt x="713137" y="80772"/>
                  </a:cubicBezTo>
                  <a:cubicBezTo>
                    <a:pt x="705993" y="80772"/>
                    <a:pt x="698945" y="83534"/>
                    <a:pt x="693515" y="88964"/>
                  </a:cubicBezTo>
                  <a:lnTo>
                    <a:pt x="641033" y="141732"/>
                  </a:lnTo>
                  <a:cubicBezTo>
                    <a:pt x="611696" y="124301"/>
                    <a:pt x="580168" y="111157"/>
                    <a:pt x="547211" y="102679"/>
                  </a:cubicBezTo>
                  <a:lnTo>
                    <a:pt x="547211" y="28004"/>
                  </a:lnTo>
                  <a:cubicBezTo>
                    <a:pt x="547211" y="12573"/>
                    <a:pt x="534829" y="95"/>
                    <a:pt x="519494" y="95"/>
                  </a:cubicBezTo>
                  <a:lnTo>
                    <a:pt x="391859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EFB24B35-DC71-4D62-89D6-D4BBC6E5AEA5}"/>
                </a:ext>
              </a:extLst>
            </p:cNvPr>
            <p:cNvSpPr/>
            <p:nvPr/>
          </p:nvSpPr>
          <p:spPr>
            <a:xfrm>
              <a:off x="4766251" y="4321333"/>
              <a:ext cx="911161" cy="916305"/>
            </a:xfrm>
            <a:custGeom>
              <a:avLst/>
              <a:gdLst>
                <a:gd name="connsiteX0" fmla="*/ 455581 w 911161"/>
                <a:gd name="connsiteY0" fmla="*/ 182118 h 916305"/>
                <a:gd name="connsiteX1" fmla="*/ 730091 w 911161"/>
                <a:gd name="connsiteY1" fmla="*/ 458152 h 916305"/>
                <a:gd name="connsiteX2" fmla="*/ 455581 w 911161"/>
                <a:gd name="connsiteY2" fmla="*/ 734187 h 916305"/>
                <a:gd name="connsiteX3" fmla="*/ 455581 w 911161"/>
                <a:gd name="connsiteY3" fmla="*/ 734187 h 916305"/>
                <a:gd name="connsiteX4" fmla="*/ 181070 w 911161"/>
                <a:gd name="connsiteY4" fmla="*/ 458152 h 916305"/>
                <a:gd name="connsiteX5" fmla="*/ 455581 w 911161"/>
                <a:gd name="connsiteY5" fmla="*/ 182118 h 916305"/>
                <a:gd name="connsiteX6" fmla="*/ 455581 w 911161"/>
                <a:gd name="connsiteY6" fmla="*/ 182118 h 916305"/>
                <a:gd name="connsiteX7" fmla="*/ 391858 w 911161"/>
                <a:gd name="connsiteY7" fmla="*/ 0 h 916305"/>
                <a:gd name="connsiteX8" fmla="*/ 364046 w 911161"/>
                <a:gd name="connsiteY8" fmla="*/ 27908 h 916305"/>
                <a:gd name="connsiteX9" fmla="*/ 364046 w 911161"/>
                <a:gd name="connsiteY9" fmla="*/ 102584 h 916305"/>
                <a:gd name="connsiteX10" fmla="*/ 270224 w 911161"/>
                <a:gd name="connsiteY10" fmla="*/ 141637 h 916305"/>
                <a:gd name="connsiteX11" fmla="*/ 217741 w 911161"/>
                <a:gd name="connsiteY11" fmla="*/ 88868 h 916305"/>
                <a:gd name="connsiteX12" fmla="*/ 198120 w 911161"/>
                <a:gd name="connsiteY12" fmla="*/ 80677 h 916305"/>
                <a:gd name="connsiteX13" fmla="*/ 178498 w 911161"/>
                <a:gd name="connsiteY13" fmla="*/ 88868 h 916305"/>
                <a:gd name="connsiteX14" fmla="*/ 88392 w 911161"/>
                <a:gd name="connsiteY14" fmla="*/ 179546 h 916305"/>
                <a:gd name="connsiteX15" fmla="*/ 88392 w 911161"/>
                <a:gd name="connsiteY15" fmla="*/ 218980 h 916305"/>
                <a:gd name="connsiteX16" fmla="*/ 140875 w 911161"/>
                <a:gd name="connsiteY16" fmla="*/ 271748 h 916305"/>
                <a:gd name="connsiteX17" fmla="*/ 102013 w 911161"/>
                <a:gd name="connsiteY17" fmla="*/ 366141 h 916305"/>
                <a:gd name="connsiteX18" fmla="*/ 27813 w 911161"/>
                <a:gd name="connsiteY18" fmla="*/ 366141 h 916305"/>
                <a:gd name="connsiteX19" fmla="*/ 0 w 911161"/>
                <a:gd name="connsiteY19" fmla="*/ 394049 h 916305"/>
                <a:gd name="connsiteX20" fmla="*/ 0 w 911161"/>
                <a:gd name="connsiteY20" fmla="*/ 522256 h 916305"/>
                <a:gd name="connsiteX21" fmla="*/ 27813 w 911161"/>
                <a:gd name="connsiteY21" fmla="*/ 550164 h 916305"/>
                <a:gd name="connsiteX22" fmla="*/ 102013 w 911161"/>
                <a:gd name="connsiteY22" fmla="*/ 550164 h 916305"/>
                <a:gd name="connsiteX23" fmla="*/ 140875 w 911161"/>
                <a:gd name="connsiteY23" fmla="*/ 644557 h 916305"/>
                <a:gd name="connsiteX24" fmla="*/ 88392 w 911161"/>
                <a:gd name="connsiteY24" fmla="*/ 697325 h 916305"/>
                <a:gd name="connsiteX25" fmla="*/ 88392 w 911161"/>
                <a:gd name="connsiteY25" fmla="*/ 736854 h 916305"/>
                <a:gd name="connsiteX26" fmla="*/ 178498 w 911161"/>
                <a:gd name="connsiteY26" fmla="*/ 827532 h 916305"/>
                <a:gd name="connsiteX27" fmla="*/ 198120 w 911161"/>
                <a:gd name="connsiteY27" fmla="*/ 835723 h 916305"/>
                <a:gd name="connsiteX28" fmla="*/ 217741 w 911161"/>
                <a:gd name="connsiteY28" fmla="*/ 827532 h 916305"/>
                <a:gd name="connsiteX29" fmla="*/ 270224 w 911161"/>
                <a:gd name="connsiteY29" fmla="*/ 774764 h 916305"/>
                <a:gd name="connsiteX30" fmla="*/ 364046 w 911161"/>
                <a:gd name="connsiteY30" fmla="*/ 813816 h 916305"/>
                <a:gd name="connsiteX31" fmla="*/ 364046 w 911161"/>
                <a:gd name="connsiteY31" fmla="*/ 888397 h 916305"/>
                <a:gd name="connsiteX32" fmla="*/ 391858 w 911161"/>
                <a:gd name="connsiteY32" fmla="*/ 916305 h 916305"/>
                <a:gd name="connsiteX33" fmla="*/ 519398 w 911161"/>
                <a:gd name="connsiteY33" fmla="*/ 916305 h 916305"/>
                <a:gd name="connsiteX34" fmla="*/ 547116 w 911161"/>
                <a:gd name="connsiteY34" fmla="*/ 888397 h 916305"/>
                <a:gd name="connsiteX35" fmla="*/ 547116 w 911161"/>
                <a:gd name="connsiteY35" fmla="*/ 813816 h 916305"/>
                <a:gd name="connsiteX36" fmla="*/ 640937 w 911161"/>
                <a:gd name="connsiteY36" fmla="*/ 774764 h 916305"/>
                <a:gd name="connsiteX37" fmla="*/ 693420 w 911161"/>
                <a:gd name="connsiteY37" fmla="*/ 827532 h 916305"/>
                <a:gd name="connsiteX38" fmla="*/ 713041 w 911161"/>
                <a:gd name="connsiteY38" fmla="*/ 835723 h 916305"/>
                <a:gd name="connsiteX39" fmla="*/ 732663 w 911161"/>
                <a:gd name="connsiteY39" fmla="*/ 827532 h 916305"/>
                <a:gd name="connsiteX40" fmla="*/ 822865 w 911161"/>
                <a:gd name="connsiteY40" fmla="*/ 736854 h 916305"/>
                <a:gd name="connsiteX41" fmla="*/ 822865 w 911161"/>
                <a:gd name="connsiteY41" fmla="*/ 697325 h 916305"/>
                <a:gd name="connsiteX42" fmla="*/ 770382 w 911161"/>
                <a:gd name="connsiteY42" fmla="*/ 644557 h 916305"/>
                <a:gd name="connsiteX43" fmla="*/ 809149 w 911161"/>
                <a:gd name="connsiteY43" fmla="*/ 550164 h 916305"/>
                <a:gd name="connsiteX44" fmla="*/ 883348 w 911161"/>
                <a:gd name="connsiteY44" fmla="*/ 550164 h 916305"/>
                <a:gd name="connsiteX45" fmla="*/ 911162 w 911161"/>
                <a:gd name="connsiteY45" fmla="*/ 522256 h 916305"/>
                <a:gd name="connsiteX46" fmla="*/ 911162 w 911161"/>
                <a:gd name="connsiteY46" fmla="*/ 394145 h 916305"/>
                <a:gd name="connsiteX47" fmla="*/ 883539 w 911161"/>
                <a:gd name="connsiteY47" fmla="*/ 366236 h 916305"/>
                <a:gd name="connsiteX48" fmla="*/ 883444 w 911161"/>
                <a:gd name="connsiteY48" fmla="*/ 366236 h 916305"/>
                <a:gd name="connsiteX49" fmla="*/ 809244 w 911161"/>
                <a:gd name="connsiteY49" fmla="*/ 366236 h 916305"/>
                <a:gd name="connsiteX50" fmla="*/ 770477 w 911161"/>
                <a:gd name="connsiteY50" fmla="*/ 271844 h 916305"/>
                <a:gd name="connsiteX51" fmla="*/ 822960 w 911161"/>
                <a:gd name="connsiteY51" fmla="*/ 219075 h 916305"/>
                <a:gd name="connsiteX52" fmla="*/ 822960 w 911161"/>
                <a:gd name="connsiteY52" fmla="*/ 179641 h 916305"/>
                <a:gd name="connsiteX53" fmla="*/ 732758 w 911161"/>
                <a:gd name="connsiteY53" fmla="*/ 88964 h 916305"/>
                <a:gd name="connsiteX54" fmla="*/ 713137 w 911161"/>
                <a:gd name="connsiteY54" fmla="*/ 80772 h 916305"/>
                <a:gd name="connsiteX55" fmla="*/ 693515 w 911161"/>
                <a:gd name="connsiteY55" fmla="*/ 88964 h 916305"/>
                <a:gd name="connsiteX56" fmla="*/ 641032 w 911161"/>
                <a:gd name="connsiteY56" fmla="*/ 141732 h 916305"/>
                <a:gd name="connsiteX57" fmla="*/ 547211 w 911161"/>
                <a:gd name="connsiteY57" fmla="*/ 102679 h 916305"/>
                <a:gd name="connsiteX58" fmla="*/ 547211 w 911161"/>
                <a:gd name="connsiteY58" fmla="*/ 28004 h 916305"/>
                <a:gd name="connsiteX59" fmla="*/ 519494 w 911161"/>
                <a:gd name="connsiteY59" fmla="*/ 95 h 916305"/>
                <a:gd name="connsiteX60" fmla="*/ 391858 w 911161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1161" h="916305">
                  <a:moveTo>
                    <a:pt x="455581" y="182118"/>
                  </a:moveTo>
                  <a:cubicBezTo>
                    <a:pt x="607219" y="182118"/>
                    <a:pt x="730091" y="305753"/>
                    <a:pt x="730091" y="458152"/>
                  </a:cubicBezTo>
                  <a:cubicBezTo>
                    <a:pt x="730091" y="610552"/>
                    <a:pt x="607219" y="734187"/>
                    <a:pt x="455581" y="734187"/>
                  </a:cubicBezTo>
                  <a:lnTo>
                    <a:pt x="455581" y="734187"/>
                  </a:lnTo>
                  <a:cubicBezTo>
                    <a:pt x="303943" y="734187"/>
                    <a:pt x="181070" y="610552"/>
                    <a:pt x="181070" y="458152"/>
                  </a:cubicBezTo>
                  <a:cubicBezTo>
                    <a:pt x="181070" y="305753"/>
                    <a:pt x="303943" y="182118"/>
                    <a:pt x="455581" y="182118"/>
                  </a:cubicBezTo>
                  <a:lnTo>
                    <a:pt x="455581" y="182118"/>
                  </a:lnTo>
                  <a:close/>
                  <a:moveTo>
                    <a:pt x="391858" y="0"/>
                  </a:moveTo>
                  <a:cubicBezTo>
                    <a:pt x="376523" y="0"/>
                    <a:pt x="364046" y="12478"/>
                    <a:pt x="364046" y="27908"/>
                  </a:cubicBezTo>
                  <a:lnTo>
                    <a:pt x="364046" y="102584"/>
                  </a:lnTo>
                  <a:cubicBezTo>
                    <a:pt x="331089" y="111062"/>
                    <a:pt x="299466" y="124206"/>
                    <a:pt x="270224" y="141637"/>
                  </a:cubicBezTo>
                  <a:lnTo>
                    <a:pt x="217741" y="88868"/>
                  </a:lnTo>
                  <a:cubicBezTo>
                    <a:pt x="212312" y="83439"/>
                    <a:pt x="205169" y="80677"/>
                    <a:pt x="198120" y="80677"/>
                  </a:cubicBezTo>
                  <a:cubicBezTo>
                    <a:pt x="190976" y="80677"/>
                    <a:pt x="183928" y="83439"/>
                    <a:pt x="178498" y="88868"/>
                  </a:cubicBezTo>
                  <a:lnTo>
                    <a:pt x="88392" y="179546"/>
                  </a:lnTo>
                  <a:cubicBezTo>
                    <a:pt x="77533" y="190405"/>
                    <a:pt x="77533" y="208121"/>
                    <a:pt x="88392" y="218980"/>
                  </a:cubicBezTo>
                  <a:lnTo>
                    <a:pt x="140875" y="271748"/>
                  </a:lnTo>
                  <a:cubicBezTo>
                    <a:pt x="123635" y="301276"/>
                    <a:pt x="110490" y="332994"/>
                    <a:pt x="102013" y="366141"/>
                  </a:cubicBezTo>
                  <a:lnTo>
                    <a:pt x="27813" y="366141"/>
                  </a:lnTo>
                  <a:cubicBezTo>
                    <a:pt x="12478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382" y="550164"/>
                    <a:pt x="27813" y="550164"/>
                  </a:cubicBezTo>
                  <a:lnTo>
                    <a:pt x="102013" y="550164"/>
                  </a:lnTo>
                  <a:cubicBezTo>
                    <a:pt x="110490" y="583311"/>
                    <a:pt x="123539" y="615029"/>
                    <a:pt x="140875" y="644557"/>
                  </a:cubicBezTo>
                  <a:lnTo>
                    <a:pt x="88392" y="697325"/>
                  </a:lnTo>
                  <a:cubicBezTo>
                    <a:pt x="77533" y="708279"/>
                    <a:pt x="77533" y="725900"/>
                    <a:pt x="88392" y="736854"/>
                  </a:cubicBezTo>
                  <a:lnTo>
                    <a:pt x="178498" y="827532"/>
                  </a:lnTo>
                  <a:cubicBezTo>
                    <a:pt x="183928" y="832961"/>
                    <a:pt x="191071" y="835723"/>
                    <a:pt x="198120" y="835723"/>
                  </a:cubicBezTo>
                  <a:cubicBezTo>
                    <a:pt x="205169" y="835723"/>
                    <a:pt x="212312" y="832961"/>
                    <a:pt x="217741" y="827532"/>
                  </a:cubicBezTo>
                  <a:lnTo>
                    <a:pt x="270224" y="774764"/>
                  </a:lnTo>
                  <a:cubicBezTo>
                    <a:pt x="299561" y="792099"/>
                    <a:pt x="331184" y="805244"/>
                    <a:pt x="364046" y="813816"/>
                  </a:cubicBezTo>
                  <a:lnTo>
                    <a:pt x="364046" y="888397"/>
                  </a:lnTo>
                  <a:cubicBezTo>
                    <a:pt x="364046" y="903732"/>
                    <a:pt x="376428" y="916305"/>
                    <a:pt x="391858" y="916305"/>
                  </a:cubicBezTo>
                  <a:lnTo>
                    <a:pt x="519398" y="916305"/>
                  </a:lnTo>
                  <a:cubicBezTo>
                    <a:pt x="534638" y="916305"/>
                    <a:pt x="547116" y="903827"/>
                    <a:pt x="547116" y="888397"/>
                  </a:cubicBezTo>
                  <a:lnTo>
                    <a:pt x="547116" y="813816"/>
                  </a:lnTo>
                  <a:cubicBezTo>
                    <a:pt x="580168" y="805244"/>
                    <a:pt x="611696" y="792099"/>
                    <a:pt x="640937" y="774764"/>
                  </a:cubicBezTo>
                  <a:lnTo>
                    <a:pt x="693420" y="827532"/>
                  </a:lnTo>
                  <a:cubicBezTo>
                    <a:pt x="698849" y="832961"/>
                    <a:pt x="705993" y="835723"/>
                    <a:pt x="713041" y="835723"/>
                  </a:cubicBezTo>
                  <a:cubicBezTo>
                    <a:pt x="720090" y="835723"/>
                    <a:pt x="727234" y="832961"/>
                    <a:pt x="732663" y="827532"/>
                  </a:cubicBezTo>
                  <a:lnTo>
                    <a:pt x="822865" y="736854"/>
                  </a:lnTo>
                  <a:cubicBezTo>
                    <a:pt x="833723" y="725996"/>
                    <a:pt x="833723" y="708279"/>
                    <a:pt x="822865" y="697325"/>
                  </a:cubicBezTo>
                  <a:lnTo>
                    <a:pt x="770382" y="644557"/>
                  </a:lnTo>
                  <a:cubicBezTo>
                    <a:pt x="787622" y="615125"/>
                    <a:pt x="800672" y="583311"/>
                    <a:pt x="809149" y="550164"/>
                  </a:cubicBezTo>
                  <a:lnTo>
                    <a:pt x="883348" y="550164"/>
                  </a:lnTo>
                  <a:cubicBezTo>
                    <a:pt x="898684" y="550164"/>
                    <a:pt x="911162" y="537686"/>
                    <a:pt x="911162" y="522256"/>
                  </a:cubicBezTo>
                  <a:lnTo>
                    <a:pt x="911162" y="394145"/>
                  </a:lnTo>
                  <a:cubicBezTo>
                    <a:pt x="911162" y="378714"/>
                    <a:pt x="898779" y="366236"/>
                    <a:pt x="883539" y="366236"/>
                  </a:cubicBezTo>
                  <a:cubicBezTo>
                    <a:pt x="883539" y="366236"/>
                    <a:pt x="883444" y="366236"/>
                    <a:pt x="883444" y="366236"/>
                  </a:cubicBezTo>
                  <a:lnTo>
                    <a:pt x="809244" y="366236"/>
                  </a:lnTo>
                  <a:cubicBezTo>
                    <a:pt x="800767" y="332994"/>
                    <a:pt x="787718" y="301371"/>
                    <a:pt x="770477" y="271844"/>
                  </a:cubicBezTo>
                  <a:lnTo>
                    <a:pt x="822960" y="219075"/>
                  </a:lnTo>
                  <a:cubicBezTo>
                    <a:pt x="833819" y="208216"/>
                    <a:pt x="833819" y="190500"/>
                    <a:pt x="822960" y="179641"/>
                  </a:cubicBezTo>
                  <a:lnTo>
                    <a:pt x="732758" y="88964"/>
                  </a:lnTo>
                  <a:cubicBezTo>
                    <a:pt x="727329" y="83534"/>
                    <a:pt x="720185" y="80772"/>
                    <a:pt x="713137" y="80772"/>
                  </a:cubicBezTo>
                  <a:cubicBezTo>
                    <a:pt x="705993" y="80772"/>
                    <a:pt x="698945" y="83534"/>
                    <a:pt x="693515" y="88964"/>
                  </a:cubicBezTo>
                  <a:lnTo>
                    <a:pt x="641032" y="141732"/>
                  </a:lnTo>
                  <a:cubicBezTo>
                    <a:pt x="611696" y="124301"/>
                    <a:pt x="580168" y="111157"/>
                    <a:pt x="547211" y="102679"/>
                  </a:cubicBezTo>
                  <a:lnTo>
                    <a:pt x="547211" y="28004"/>
                  </a:lnTo>
                  <a:cubicBezTo>
                    <a:pt x="547211" y="12573"/>
                    <a:pt x="534829" y="95"/>
                    <a:pt x="519494" y="95"/>
                  </a:cubicBezTo>
                  <a:lnTo>
                    <a:pt x="391858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FF0C738C-7839-47D4-AA18-137D7C0F85B6}"/>
                </a:ext>
              </a:extLst>
            </p:cNvPr>
            <p:cNvSpPr/>
            <p:nvPr/>
          </p:nvSpPr>
          <p:spPr>
            <a:xfrm>
              <a:off x="5914204" y="4321333"/>
              <a:ext cx="912685" cy="916305"/>
            </a:xfrm>
            <a:custGeom>
              <a:avLst/>
              <a:gdLst>
                <a:gd name="connsiteX0" fmla="*/ 456438 w 912685"/>
                <a:gd name="connsiteY0" fmla="*/ 182118 h 916305"/>
                <a:gd name="connsiteX1" fmla="*/ 731520 w 912685"/>
                <a:gd name="connsiteY1" fmla="*/ 458152 h 916305"/>
                <a:gd name="connsiteX2" fmla="*/ 456438 w 912685"/>
                <a:gd name="connsiteY2" fmla="*/ 734187 h 916305"/>
                <a:gd name="connsiteX3" fmla="*/ 456438 w 912685"/>
                <a:gd name="connsiteY3" fmla="*/ 734187 h 916305"/>
                <a:gd name="connsiteX4" fmla="*/ 181356 w 912685"/>
                <a:gd name="connsiteY4" fmla="*/ 458152 h 916305"/>
                <a:gd name="connsiteX5" fmla="*/ 456438 w 912685"/>
                <a:gd name="connsiteY5" fmla="*/ 182118 h 916305"/>
                <a:gd name="connsiteX6" fmla="*/ 456438 w 912685"/>
                <a:gd name="connsiteY6" fmla="*/ 182118 h 916305"/>
                <a:gd name="connsiteX7" fmla="*/ 392525 w 912685"/>
                <a:gd name="connsiteY7" fmla="*/ 0 h 916305"/>
                <a:gd name="connsiteX8" fmla="*/ 364712 w 912685"/>
                <a:gd name="connsiteY8" fmla="*/ 27908 h 916305"/>
                <a:gd name="connsiteX9" fmla="*/ 364712 w 912685"/>
                <a:gd name="connsiteY9" fmla="*/ 102584 h 916305"/>
                <a:gd name="connsiteX10" fmla="*/ 270701 w 912685"/>
                <a:gd name="connsiteY10" fmla="*/ 141637 h 916305"/>
                <a:gd name="connsiteX11" fmla="*/ 218123 w 912685"/>
                <a:gd name="connsiteY11" fmla="*/ 88868 h 916305"/>
                <a:gd name="connsiteX12" fmla="*/ 198501 w 912685"/>
                <a:gd name="connsiteY12" fmla="*/ 80677 h 916305"/>
                <a:gd name="connsiteX13" fmla="*/ 178784 w 912685"/>
                <a:gd name="connsiteY13" fmla="*/ 88868 h 916305"/>
                <a:gd name="connsiteX14" fmla="*/ 88487 w 912685"/>
                <a:gd name="connsiteY14" fmla="*/ 179546 h 916305"/>
                <a:gd name="connsiteX15" fmla="*/ 88487 w 912685"/>
                <a:gd name="connsiteY15" fmla="*/ 218980 h 916305"/>
                <a:gd name="connsiteX16" fmla="*/ 141065 w 912685"/>
                <a:gd name="connsiteY16" fmla="*/ 271748 h 916305"/>
                <a:gd name="connsiteX17" fmla="*/ 102108 w 912685"/>
                <a:gd name="connsiteY17" fmla="*/ 366141 h 916305"/>
                <a:gd name="connsiteX18" fmla="*/ 27813 w 912685"/>
                <a:gd name="connsiteY18" fmla="*/ 366141 h 916305"/>
                <a:gd name="connsiteX19" fmla="*/ 0 w 912685"/>
                <a:gd name="connsiteY19" fmla="*/ 394049 h 916305"/>
                <a:gd name="connsiteX20" fmla="*/ 0 w 912685"/>
                <a:gd name="connsiteY20" fmla="*/ 522256 h 916305"/>
                <a:gd name="connsiteX21" fmla="*/ 27813 w 912685"/>
                <a:gd name="connsiteY21" fmla="*/ 550164 h 916305"/>
                <a:gd name="connsiteX22" fmla="*/ 102108 w 912685"/>
                <a:gd name="connsiteY22" fmla="*/ 550164 h 916305"/>
                <a:gd name="connsiteX23" fmla="*/ 141065 w 912685"/>
                <a:gd name="connsiteY23" fmla="*/ 644557 h 916305"/>
                <a:gd name="connsiteX24" fmla="*/ 88487 w 912685"/>
                <a:gd name="connsiteY24" fmla="*/ 697325 h 916305"/>
                <a:gd name="connsiteX25" fmla="*/ 88487 w 912685"/>
                <a:gd name="connsiteY25" fmla="*/ 736854 h 916305"/>
                <a:gd name="connsiteX26" fmla="*/ 178784 w 912685"/>
                <a:gd name="connsiteY26" fmla="*/ 827532 h 916305"/>
                <a:gd name="connsiteX27" fmla="*/ 198501 w 912685"/>
                <a:gd name="connsiteY27" fmla="*/ 835723 h 916305"/>
                <a:gd name="connsiteX28" fmla="*/ 218123 w 912685"/>
                <a:gd name="connsiteY28" fmla="*/ 827532 h 916305"/>
                <a:gd name="connsiteX29" fmla="*/ 270701 w 912685"/>
                <a:gd name="connsiteY29" fmla="*/ 774764 h 916305"/>
                <a:gd name="connsiteX30" fmla="*/ 364712 w 912685"/>
                <a:gd name="connsiteY30" fmla="*/ 813816 h 916305"/>
                <a:gd name="connsiteX31" fmla="*/ 364712 w 912685"/>
                <a:gd name="connsiteY31" fmla="*/ 888397 h 916305"/>
                <a:gd name="connsiteX32" fmla="*/ 392525 w 912685"/>
                <a:gd name="connsiteY32" fmla="*/ 916305 h 916305"/>
                <a:gd name="connsiteX33" fmla="*/ 520255 w 912685"/>
                <a:gd name="connsiteY33" fmla="*/ 916305 h 916305"/>
                <a:gd name="connsiteX34" fmla="*/ 547973 w 912685"/>
                <a:gd name="connsiteY34" fmla="*/ 888397 h 916305"/>
                <a:gd name="connsiteX35" fmla="*/ 547973 w 912685"/>
                <a:gd name="connsiteY35" fmla="*/ 813816 h 916305"/>
                <a:gd name="connsiteX36" fmla="*/ 641985 w 912685"/>
                <a:gd name="connsiteY36" fmla="*/ 774764 h 916305"/>
                <a:gd name="connsiteX37" fmla="*/ 694563 w 912685"/>
                <a:gd name="connsiteY37" fmla="*/ 827532 h 916305"/>
                <a:gd name="connsiteX38" fmla="*/ 714280 w 912685"/>
                <a:gd name="connsiteY38" fmla="*/ 835723 h 916305"/>
                <a:gd name="connsiteX39" fmla="*/ 733901 w 912685"/>
                <a:gd name="connsiteY39" fmla="*/ 827532 h 916305"/>
                <a:gd name="connsiteX40" fmla="*/ 824198 w 912685"/>
                <a:gd name="connsiteY40" fmla="*/ 736854 h 916305"/>
                <a:gd name="connsiteX41" fmla="*/ 824198 w 912685"/>
                <a:gd name="connsiteY41" fmla="*/ 697325 h 916305"/>
                <a:gd name="connsiteX42" fmla="*/ 771620 w 912685"/>
                <a:gd name="connsiteY42" fmla="*/ 644557 h 916305"/>
                <a:gd name="connsiteX43" fmla="*/ 810482 w 912685"/>
                <a:gd name="connsiteY43" fmla="*/ 550164 h 916305"/>
                <a:gd name="connsiteX44" fmla="*/ 884873 w 912685"/>
                <a:gd name="connsiteY44" fmla="*/ 550164 h 916305"/>
                <a:gd name="connsiteX45" fmla="*/ 912686 w 912685"/>
                <a:gd name="connsiteY45" fmla="*/ 522256 h 916305"/>
                <a:gd name="connsiteX46" fmla="*/ 912686 w 912685"/>
                <a:gd name="connsiteY46" fmla="*/ 394145 h 916305"/>
                <a:gd name="connsiteX47" fmla="*/ 884968 w 912685"/>
                <a:gd name="connsiteY47" fmla="*/ 366236 h 916305"/>
                <a:gd name="connsiteX48" fmla="*/ 884873 w 912685"/>
                <a:gd name="connsiteY48" fmla="*/ 366236 h 916305"/>
                <a:gd name="connsiteX49" fmla="*/ 810482 w 912685"/>
                <a:gd name="connsiteY49" fmla="*/ 366236 h 916305"/>
                <a:gd name="connsiteX50" fmla="*/ 771620 w 912685"/>
                <a:gd name="connsiteY50" fmla="*/ 271844 h 916305"/>
                <a:gd name="connsiteX51" fmla="*/ 824198 w 912685"/>
                <a:gd name="connsiteY51" fmla="*/ 219075 h 916305"/>
                <a:gd name="connsiteX52" fmla="*/ 824198 w 912685"/>
                <a:gd name="connsiteY52" fmla="*/ 179641 h 916305"/>
                <a:gd name="connsiteX53" fmla="*/ 733901 w 912685"/>
                <a:gd name="connsiteY53" fmla="*/ 88964 h 916305"/>
                <a:gd name="connsiteX54" fmla="*/ 714280 w 912685"/>
                <a:gd name="connsiteY54" fmla="*/ 80772 h 916305"/>
                <a:gd name="connsiteX55" fmla="*/ 694563 w 912685"/>
                <a:gd name="connsiteY55" fmla="*/ 88964 h 916305"/>
                <a:gd name="connsiteX56" fmla="*/ 641985 w 912685"/>
                <a:gd name="connsiteY56" fmla="*/ 141732 h 916305"/>
                <a:gd name="connsiteX57" fmla="*/ 547973 w 912685"/>
                <a:gd name="connsiteY57" fmla="*/ 102679 h 916305"/>
                <a:gd name="connsiteX58" fmla="*/ 547973 w 912685"/>
                <a:gd name="connsiteY58" fmla="*/ 28004 h 916305"/>
                <a:gd name="connsiteX59" fmla="*/ 520255 w 912685"/>
                <a:gd name="connsiteY59" fmla="*/ 95 h 916305"/>
                <a:gd name="connsiteX60" fmla="*/ 392525 w 912685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2685" h="916305">
                  <a:moveTo>
                    <a:pt x="456438" y="182118"/>
                  </a:moveTo>
                  <a:cubicBezTo>
                    <a:pt x="608362" y="182118"/>
                    <a:pt x="731520" y="305753"/>
                    <a:pt x="731520" y="458152"/>
                  </a:cubicBezTo>
                  <a:cubicBezTo>
                    <a:pt x="731520" y="610552"/>
                    <a:pt x="608362" y="734187"/>
                    <a:pt x="456438" y="734187"/>
                  </a:cubicBezTo>
                  <a:lnTo>
                    <a:pt x="456438" y="734187"/>
                  </a:lnTo>
                  <a:cubicBezTo>
                    <a:pt x="304514" y="734187"/>
                    <a:pt x="181356" y="610552"/>
                    <a:pt x="181356" y="458152"/>
                  </a:cubicBezTo>
                  <a:cubicBezTo>
                    <a:pt x="181356" y="305753"/>
                    <a:pt x="304419" y="182118"/>
                    <a:pt x="456438" y="182118"/>
                  </a:cubicBezTo>
                  <a:lnTo>
                    <a:pt x="456438" y="182118"/>
                  </a:lnTo>
                  <a:close/>
                  <a:moveTo>
                    <a:pt x="392525" y="0"/>
                  </a:moveTo>
                  <a:cubicBezTo>
                    <a:pt x="377095" y="0"/>
                    <a:pt x="364712" y="12478"/>
                    <a:pt x="364712" y="27908"/>
                  </a:cubicBezTo>
                  <a:lnTo>
                    <a:pt x="364712" y="102584"/>
                  </a:lnTo>
                  <a:cubicBezTo>
                    <a:pt x="331661" y="111062"/>
                    <a:pt x="300038" y="124206"/>
                    <a:pt x="270701" y="141637"/>
                  </a:cubicBezTo>
                  <a:lnTo>
                    <a:pt x="218123" y="88868"/>
                  </a:lnTo>
                  <a:cubicBezTo>
                    <a:pt x="212693" y="83439"/>
                    <a:pt x="205550" y="80677"/>
                    <a:pt x="198501" y="80677"/>
                  </a:cubicBezTo>
                  <a:cubicBezTo>
                    <a:pt x="191357" y="80677"/>
                    <a:pt x="184309" y="83439"/>
                    <a:pt x="178784" y="88868"/>
                  </a:cubicBezTo>
                  <a:lnTo>
                    <a:pt x="88487" y="179546"/>
                  </a:lnTo>
                  <a:cubicBezTo>
                    <a:pt x="77629" y="190405"/>
                    <a:pt x="77629" y="208121"/>
                    <a:pt x="88487" y="218980"/>
                  </a:cubicBezTo>
                  <a:lnTo>
                    <a:pt x="141065" y="271748"/>
                  </a:lnTo>
                  <a:cubicBezTo>
                    <a:pt x="123730" y="301276"/>
                    <a:pt x="110585" y="332994"/>
                    <a:pt x="102108" y="366141"/>
                  </a:cubicBezTo>
                  <a:lnTo>
                    <a:pt x="27813" y="366141"/>
                  </a:lnTo>
                  <a:cubicBezTo>
                    <a:pt x="12383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478" y="550164"/>
                    <a:pt x="27813" y="550164"/>
                  </a:cubicBezTo>
                  <a:lnTo>
                    <a:pt x="102108" y="550164"/>
                  </a:lnTo>
                  <a:cubicBezTo>
                    <a:pt x="110585" y="583311"/>
                    <a:pt x="123730" y="615029"/>
                    <a:pt x="141065" y="644557"/>
                  </a:cubicBezTo>
                  <a:lnTo>
                    <a:pt x="88487" y="697325"/>
                  </a:lnTo>
                  <a:cubicBezTo>
                    <a:pt x="77629" y="708279"/>
                    <a:pt x="77629" y="725900"/>
                    <a:pt x="88487" y="736854"/>
                  </a:cubicBezTo>
                  <a:lnTo>
                    <a:pt x="178784" y="827532"/>
                  </a:lnTo>
                  <a:cubicBezTo>
                    <a:pt x="184213" y="832961"/>
                    <a:pt x="191357" y="835723"/>
                    <a:pt x="198501" y="835723"/>
                  </a:cubicBezTo>
                  <a:cubicBezTo>
                    <a:pt x="205550" y="835723"/>
                    <a:pt x="212693" y="832961"/>
                    <a:pt x="218123" y="827532"/>
                  </a:cubicBezTo>
                  <a:lnTo>
                    <a:pt x="270701" y="774764"/>
                  </a:lnTo>
                  <a:cubicBezTo>
                    <a:pt x="300038" y="792099"/>
                    <a:pt x="331756" y="805244"/>
                    <a:pt x="364712" y="813816"/>
                  </a:cubicBezTo>
                  <a:lnTo>
                    <a:pt x="364712" y="888397"/>
                  </a:lnTo>
                  <a:cubicBezTo>
                    <a:pt x="364712" y="903732"/>
                    <a:pt x="377190" y="916305"/>
                    <a:pt x="392525" y="916305"/>
                  </a:cubicBezTo>
                  <a:lnTo>
                    <a:pt x="520255" y="916305"/>
                  </a:lnTo>
                  <a:cubicBezTo>
                    <a:pt x="535591" y="916305"/>
                    <a:pt x="547973" y="903827"/>
                    <a:pt x="547973" y="888397"/>
                  </a:cubicBezTo>
                  <a:lnTo>
                    <a:pt x="547973" y="813816"/>
                  </a:lnTo>
                  <a:cubicBezTo>
                    <a:pt x="581025" y="805244"/>
                    <a:pt x="612648" y="792099"/>
                    <a:pt x="641985" y="774764"/>
                  </a:cubicBezTo>
                  <a:lnTo>
                    <a:pt x="694563" y="827532"/>
                  </a:lnTo>
                  <a:cubicBezTo>
                    <a:pt x="699992" y="832961"/>
                    <a:pt x="707136" y="835723"/>
                    <a:pt x="714280" y="835723"/>
                  </a:cubicBezTo>
                  <a:cubicBezTo>
                    <a:pt x="721328" y="835723"/>
                    <a:pt x="728472" y="832961"/>
                    <a:pt x="733901" y="827532"/>
                  </a:cubicBezTo>
                  <a:lnTo>
                    <a:pt x="824198" y="736854"/>
                  </a:lnTo>
                  <a:cubicBezTo>
                    <a:pt x="835057" y="725996"/>
                    <a:pt x="835057" y="708279"/>
                    <a:pt x="824198" y="697325"/>
                  </a:cubicBezTo>
                  <a:lnTo>
                    <a:pt x="771620" y="644557"/>
                  </a:lnTo>
                  <a:cubicBezTo>
                    <a:pt x="788956" y="615125"/>
                    <a:pt x="802005" y="583311"/>
                    <a:pt x="810482" y="550164"/>
                  </a:cubicBezTo>
                  <a:lnTo>
                    <a:pt x="884873" y="550164"/>
                  </a:lnTo>
                  <a:cubicBezTo>
                    <a:pt x="900303" y="550164"/>
                    <a:pt x="912686" y="537686"/>
                    <a:pt x="912686" y="522256"/>
                  </a:cubicBezTo>
                  <a:lnTo>
                    <a:pt x="912686" y="394145"/>
                  </a:lnTo>
                  <a:cubicBezTo>
                    <a:pt x="912686" y="378714"/>
                    <a:pt x="900303" y="366236"/>
                    <a:pt x="884968" y="366236"/>
                  </a:cubicBezTo>
                  <a:cubicBezTo>
                    <a:pt x="884968" y="366236"/>
                    <a:pt x="884873" y="366236"/>
                    <a:pt x="884873" y="366236"/>
                  </a:cubicBezTo>
                  <a:lnTo>
                    <a:pt x="810482" y="366236"/>
                  </a:lnTo>
                  <a:cubicBezTo>
                    <a:pt x="802005" y="332994"/>
                    <a:pt x="788956" y="301371"/>
                    <a:pt x="771620" y="271844"/>
                  </a:cubicBezTo>
                  <a:lnTo>
                    <a:pt x="824198" y="219075"/>
                  </a:lnTo>
                  <a:cubicBezTo>
                    <a:pt x="835057" y="208216"/>
                    <a:pt x="835057" y="190500"/>
                    <a:pt x="824198" y="179641"/>
                  </a:cubicBezTo>
                  <a:lnTo>
                    <a:pt x="733901" y="88964"/>
                  </a:lnTo>
                  <a:cubicBezTo>
                    <a:pt x="728472" y="83534"/>
                    <a:pt x="721328" y="80772"/>
                    <a:pt x="714280" y="80772"/>
                  </a:cubicBezTo>
                  <a:cubicBezTo>
                    <a:pt x="707136" y="80772"/>
                    <a:pt x="700088" y="83534"/>
                    <a:pt x="694563" y="88964"/>
                  </a:cubicBezTo>
                  <a:lnTo>
                    <a:pt x="641985" y="141732"/>
                  </a:lnTo>
                  <a:cubicBezTo>
                    <a:pt x="612648" y="124301"/>
                    <a:pt x="581025" y="111157"/>
                    <a:pt x="547973" y="102679"/>
                  </a:cubicBezTo>
                  <a:lnTo>
                    <a:pt x="547973" y="28004"/>
                  </a:lnTo>
                  <a:cubicBezTo>
                    <a:pt x="547973" y="12573"/>
                    <a:pt x="535496" y="95"/>
                    <a:pt x="520255" y="95"/>
                  </a:cubicBezTo>
                  <a:lnTo>
                    <a:pt x="392525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32668575-3CCE-407C-BD97-9D7BD52D3BD7}"/>
                </a:ext>
              </a:extLst>
            </p:cNvPr>
            <p:cNvSpPr/>
            <p:nvPr/>
          </p:nvSpPr>
          <p:spPr>
            <a:xfrm>
              <a:off x="7070539" y="4321333"/>
              <a:ext cx="911161" cy="916305"/>
            </a:xfrm>
            <a:custGeom>
              <a:avLst/>
              <a:gdLst>
                <a:gd name="connsiteX0" fmla="*/ 455580 w 911161"/>
                <a:gd name="connsiteY0" fmla="*/ 182118 h 916305"/>
                <a:gd name="connsiteX1" fmla="*/ 730091 w 911161"/>
                <a:gd name="connsiteY1" fmla="*/ 458152 h 916305"/>
                <a:gd name="connsiteX2" fmla="*/ 455580 w 911161"/>
                <a:gd name="connsiteY2" fmla="*/ 734187 h 916305"/>
                <a:gd name="connsiteX3" fmla="*/ 455580 w 911161"/>
                <a:gd name="connsiteY3" fmla="*/ 734187 h 916305"/>
                <a:gd name="connsiteX4" fmla="*/ 181070 w 911161"/>
                <a:gd name="connsiteY4" fmla="*/ 458152 h 916305"/>
                <a:gd name="connsiteX5" fmla="*/ 455580 w 911161"/>
                <a:gd name="connsiteY5" fmla="*/ 182118 h 916305"/>
                <a:gd name="connsiteX6" fmla="*/ 455580 w 911161"/>
                <a:gd name="connsiteY6" fmla="*/ 182118 h 916305"/>
                <a:gd name="connsiteX7" fmla="*/ 391859 w 911161"/>
                <a:gd name="connsiteY7" fmla="*/ 0 h 916305"/>
                <a:gd name="connsiteX8" fmla="*/ 364045 w 911161"/>
                <a:gd name="connsiteY8" fmla="*/ 27908 h 916305"/>
                <a:gd name="connsiteX9" fmla="*/ 364045 w 911161"/>
                <a:gd name="connsiteY9" fmla="*/ 102584 h 916305"/>
                <a:gd name="connsiteX10" fmla="*/ 270224 w 911161"/>
                <a:gd name="connsiteY10" fmla="*/ 141637 h 916305"/>
                <a:gd name="connsiteX11" fmla="*/ 217741 w 911161"/>
                <a:gd name="connsiteY11" fmla="*/ 88868 h 916305"/>
                <a:gd name="connsiteX12" fmla="*/ 198120 w 911161"/>
                <a:gd name="connsiteY12" fmla="*/ 80677 h 916305"/>
                <a:gd name="connsiteX13" fmla="*/ 178498 w 911161"/>
                <a:gd name="connsiteY13" fmla="*/ 88868 h 916305"/>
                <a:gd name="connsiteX14" fmla="*/ 88392 w 911161"/>
                <a:gd name="connsiteY14" fmla="*/ 179546 h 916305"/>
                <a:gd name="connsiteX15" fmla="*/ 88392 w 911161"/>
                <a:gd name="connsiteY15" fmla="*/ 218980 h 916305"/>
                <a:gd name="connsiteX16" fmla="*/ 140875 w 911161"/>
                <a:gd name="connsiteY16" fmla="*/ 271748 h 916305"/>
                <a:gd name="connsiteX17" fmla="*/ 102013 w 911161"/>
                <a:gd name="connsiteY17" fmla="*/ 366141 h 916305"/>
                <a:gd name="connsiteX18" fmla="*/ 27813 w 911161"/>
                <a:gd name="connsiteY18" fmla="*/ 366141 h 916305"/>
                <a:gd name="connsiteX19" fmla="*/ 0 w 911161"/>
                <a:gd name="connsiteY19" fmla="*/ 394049 h 916305"/>
                <a:gd name="connsiteX20" fmla="*/ 0 w 911161"/>
                <a:gd name="connsiteY20" fmla="*/ 522256 h 916305"/>
                <a:gd name="connsiteX21" fmla="*/ 27813 w 911161"/>
                <a:gd name="connsiteY21" fmla="*/ 550164 h 916305"/>
                <a:gd name="connsiteX22" fmla="*/ 102013 w 911161"/>
                <a:gd name="connsiteY22" fmla="*/ 550164 h 916305"/>
                <a:gd name="connsiteX23" fmla="*/ 140875 w 911161"/>
                <a:gd name="connsiteY23" fmla="*/ 644557 h 916305"/>
                <a:gd name="connsiteX24" fmla="*/ 88392 w 911161"/>
                <a:gd name="connsiteY24" fmla="*/ 697325 h 916305"/>
                <a:gd name="connsiteX25" fmla="*/ 88392 w 911161"/>
                <a:gd name="connsiteY25" fmla="*/ 736854 h 916305"/>
                <a:gd name="connsiteX26" fmla="*/ 178498 w 911161"/>
                <a:gd name="connsiteY26" fmla="*/ 827532 h 916305"/>
                <a:gd name="connsiteX27" fmla="*/ 198120 w 911161"/>
                <a:gd name="connsiteY27" fmla="*/ 835723 h 916305"/>
                <a:gd name="connsiteX28" fmla="*/ 217741 w 911161"/>
                <a:gd name="connsiteY28" fmla="*/ 827532 h 916305"/>
                <a:gd name="connsiteX29" fmla="*/ 270224 w 911161"/>
                <a:gd name="connsiteY29" fmla="*/ 774764 h 916305"/>
                <a:gd name="connsiteX30" fmla="*/ 364045 w 911161"/>
                <a:gd name="connsiteY30" fmla="*/ 813816 h 916305"/>
                <a:gd name="connsiteX31" fmla="*/ 364045 w 911161"/>
                <a:gd name="connsiteY31" fmla="*/ 888397 h 916305"/>
                <a:gd name="connsiteX32" fmla="*/ 391859 w 911161"/>
                <a:gd name="connsiteY32" fmla="*/ 916305 h 916305"/>
                <a:gd name="connsiteX33" fmla="*/ 519398 w 911161"/>
                <a:gd name="connsiteY33" fmla="*/ 916305 h 916305"/>
                <a:gd name="connsiteX34" fmla="*/ 547116 w 911161"/>
                <a:gd name="connsiteY34" fmla="*/ 888397 h 916305"/>
                <a:gd name="connsiteX35" fmla="*/ 547116 w 911161"/>
                <a:gd name="connsiteY35" fmla="*/ 813816 h 916305"/>
                <a:gd name="connsiteX36" fmla="*/ 640937 w 911161"/>
                <a:gd name="connsiteY36" fmla="*/ 774764 h 916305"/>
                <a:gd name="connsiteX37" fmla="*/ 693420 w 911161"/>
                <a:gd name="connsiteY37" fmla="*/ 827532 h 916305"/>
                <a:gd name="connsiteX38" fmla="*/ 713041 w 911161"/>
                <a:gd name="connsiteY38" fmla="*/ 835723 h 916305"/>
                <a:gd name="connsiteX39" fmla="*/ 732663 w 911161"/>
                <a:gd name="connsiteY39" fmla="*/ 827532 h 916305"/>
                <a:gd name="connsiteX40" fmla="*/ 822865 w 911161"/>
                <a:gd name="connsiteY40" fmla="*/ 736854 h 916305"/>
                <a:gd name="connsiteX41" fmla="*/ 822865 w 911161"/>
                <a:gd name="connsiteY41" fmla="*/ 697325 h 916305"/>
                <a:gd name="connsiteX42" fmla="*/ 770382 w 911161"/>
                <a:gd name="connsiteY42" fmla="*/ 644557 h 916305"/>
                <a:gd name="connsiteX43" fmla="*/ 809149 w 911161"/>
                <a:gd name="connsiteY43" fmla="*/ 550164 h 916305"/>
                <a:gd name="connsiteX44" fmla="*/ 883348 w 911161"/>
                <a:gd name="connsiteY44" fmla="*/ 550164 h 916305"/>
                <a:gd name="connsiteX45" fmla="*/ 911161 w 911161"/>
                <a:gd name="connsiteY45" fmla="*/ 522256 h 916305"/>
                <a:gd name="connsiteX46" fmla="*/ 911161 w 911161"/>
                <a:gd name="connsiteY46" fmla="*/ 394145 h 916305"/>
                <a:gd name="connsiteX47" fmla="*/ 883539 w 911161"/>
                <a:gd name="connsiteY47" fmla="*/ 366236 h 916305"/>
                <a:gd name="connsiteX48" fmla="*/ 883444 w 911161"/>
                <a:gd name="connsiteY48" fmla="*/ 366236 h 916305"/>
                <a:gd name="connsiteX49" fmla="*/ 809244 w 911161"/>
                <a:gd name="connsiteY49" fmla="*/ 366236 h 916305"/>
                <a:gd name="connsiteX50" fmla="*/ 770477 w 911161"/>
                <a:gd name="connsiteY50" fmla="*/ 271844 h 916305"/>
                <a:gd name="connsiteX51" fmla="*/ 822960 w 911161"/>
                <a:gd name="connsiteY51" fmla="*/ 219075 h 916305"/>
                <a:gd name="connsiteX52" fmla="*/ 822960 w 911161"/>
                <a:gd name="connsiteY52" fmla="*/ 179641 h 916305"/>
                <a:gd name="connsiteX53" fmla="*/ 732758 w 911161"/>
                <a:gd name="connsiteY53" fmla="*/ 88964 h 916305"/>
                <a:gd name="connsiteX54" fmla="*/ 713137 w 911161"/>
                <a:gd name="connsiteY54" fmla="*/ 80772 h 916305"/>
                <a:gd name="connsiteX55" fmla="*/ 693515 w 911161"/>
                <a:gd name="connsiteY55" fmla="*/ 88964 h 916305"/>
                <a:gd name="connsiteX56" fmla="*/ 641032 w 911161"/>
                <a:gd name="connsiteY56" fmla="*/ 141732 h 916305"/>
                <a:gd name="connsiteX57" fmla="*/ 547211 w 911161"/>
                <a:gd name="connsiteY57" fmla="*/ 102679 h 916305"/>
                <a:gd name="connsiteX58" fmla="*/ 547211 w 911161"/>
                <a:gd name="connsiteY58" fmla="*/ 28004 h 916305"/>
                <a:gd name="connsiteX59" fmla="*/ 519493 w 911161"/>
                <a:gd name="connsiteY59" fmla="*/ 95 h 916305"/>
                <a:gd name="connsiteX60" fmla="*/ 391859 w 911161"/>
                <a:gd name="connsiteY60" fmla="*/ 95 h 9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11161" h="916305">
                  <a:moveTo>
                    <a:pt x="455580" y="182118"/>
                  </a:moveTo>
                  <a:cubicBezTo>
                    <a:pt x="607219" y="182118"/>
                    <a:pt x="730091" y="305753"/>
                    <a:pt x="730091" y="458152"/>
                  </a:cubicBezTo>
                  <a:cubicBezTo>
                    <a:pt x="730091" y="610552"/>
                    <a:pt x="607219" y="734187"/>
                    <a:pt x="455580" y="734187"/>
                  </a:cubicBezTo>
                  <a:lnTo>
                    <a:pt x="455580" y="734187"/>
                  </a:lnTo>
                  <a:cubicBezTo>
                    <a:pt x="303943" y="734187"/>
                    <a:pt x="181070" y="610552"/>
                    <a:pt x="181070" y="458152"/>
                  </a:cubicBezTo>
                  <a:cubicBezTo>
                    <a:pt x="181070" y="305753"/>
                    <a:pt x="303943" y="182118"/>
                    <a:pt x="455580" y="182118"/>
                  </a:cubicBezTo>
                  <a:lnTo>
                    <a:pt x="455580" y="182118"/>
                  </a:lnTo>
                  <a:close/>
                  <a:moveTo>
                    <a:pt x="391859" y="0"/>
                  </a:moveTo>
                  <a:cubicBezTo>
                    <a:pt x="376523" y="0"/>
                    <a:pt x="364045" y="12478"/>
                    <a:pt x="364045" y="27908"/>
                  </a:cubicBezTo>
                  <a:lnTo>
                    <a:pt x="364045" y="102584"/>
                  </a:lnTo>
                  <a:cubicBezTo>
                    <a:pt x="331089" y="111062"/>
                    <a:pt x="299466" y="124206"/>
                    <a:pt x="270224" y="141637"/>
                  </a:cubicBezTo>
                  <a:lnTo>
                    <a:pt x="217741" y="88868"/>
                  </a:lnTo>
                  <a:cubicBezTo>
                    <a:pt x="212312" y="83439"/>
                    <a:pt x="205168" y="80677"/>
                    <a:pt x="198120" y="80677"/>
                  </a:cubicBezTo>
                  <a:cubicBezTo>
                    <a:pt x="190976" y="80677"/>
                    <a:pt x="183928" y="83439"/>
                    <a:pt x="178498" y="88868"/>
                  </a:cubicBezTo>
                  <a:lnTo>
                    <a:pt x="88392" y="179546"/>
                  </a:lnTo>
                  <a:cubicBezTo>
                    <a:pt x="77533" y="190405"/>
                    <a:pt x="77533" y="208121"/>
                    <a:pt x="88392" y="218980"/>
                  </a:cubicBezTo>
                  <a:lnTo>
                    <a:pt x="140875" y="271748"/>
                  </a:lnTo>
                  <a:cubicBezTo>
                    <a:pt x="123634" y="301276"/>
                    <a:pt x="110490" y="332994"/>
                    <a:pt x="102013" y="366141"/>
                  </a:cubicBezTo>
                  <a:lnTo>
                    <a:pt x="27813" y="366141"/>
                  </a:lnTo>
                  <a:cubicBezTo>
                    <a:pt x="12478" y="366141"/>
                    <a:pt x="0" y="378619"/>
                    <a:pt x="0" y="394049"/>
                  </a:cubicBezTo>
                  <a:lnTo>
                    <a:pt x="0" y="522256"/>
                  </a:lnTo>
                  <a:cubicBezTo>
                    <a:pt x="0" y="537686"/>
                    <a:pt x="12382" y="550164"/>
                    <a:pt x="27813" y="550164"/>
                  </a:cubicBezTo>
                  <a:lnTo>
                    <a:pt x="102013" y="550164"/>
                  </a:lnTo>
                  <a:cubicBezTo>
                    <a:pt x="110490" y="583311"/>
                    <a:pt x="123539" y="615029"/>
                    <a:pt x="140875" y="644557"/>
                  </a:cubicBezTo>
                  <a:lnTo>
                    <a:pt x="88392" y="697325"/>
                  </a:lnTo>
                  <a:cubicBezTo>
                    <a:pt x="77533" y="708279"/>
                    <a:pt x="77533" y="725900"/>
                    <a:pt x="88392" y="736854"/>
                  </a:cubicBezTo>
                  <a:lnTo>
                    <a:pt x="178498" y="827532"/>
                  </a:lnTo>
                  <a:cubicBezTo>
                    <a:pt x="183928" y="832961"/>
                    <a:pt x="191071" y="835723"/>
                    <a:pt x="198120" y="835723"/>
                  </a:cubicBezTo>
                  <a:cubicBezTo>
                    <a:pt x="205168" y="835723"/>
                    <a:pt x="212312" y="832961"/>
                    <a:pt x="217741" y="827532"/>
                  </a:cubicBezTo>
                  <a:lnTo>
                    <a:pt x="270224" y="774764"/>
                  </a:lnTo>
                  <a:cubicBezTo>
                    <a:pt x="299561" y="792099"/>
                    <a:pt x="331184" y="805244"/>
                    <a:pt x="364045" y="813816"/>
                  </a:cubicBezTo>
                  <a:lnTo>
                    <a:pt x="364045" y="888397"/>
                  </a:lnTo>
                  <a:cubicBezTo>
                    <a:pt x="364045" y="903732"/>
                    <a:pt x="376428" y="916305"/>
                    <a:pt x="391859" y="916305"/>
                  </a:cubicBezTo>
                  <a:lnTo>
                    <a:pt x="519398" y="916305"/>
                  </a:lnTo>
                  <a:cubicBezTo>
                    <a:pt x="534638" y="916305"/>
                    <a:pt x="547116" y="903827"/>
                    <a:pt x="547116" y="888397"/>
                  </a:cubicBezTo>
                  <a:lnTo>
                    <a:pt x="547116" y="813816"/>
                  </a:lnTo>
                  <a:cubicBezTo>
                    <a:pt x="580168" y="805244"/>
                    <a:pt x="611695" y="792099"/>
                    <a:pt x="640937" y="774764"/>
                  </a:cubicBezTo>
                  <a:lnTo>
                    <a:pt x="693420" y="827532"/>
                  </a:lnTo>
                  <a:cubicBezTo>
                    <a:pt x="698849" y="832961"/>
                    <a:pt x="705993" y="835723"/>
                    <a:pt x="713041" y="835723"/>
                  </a:cubicBezTo>
                  <a:cubicBezTo>
                    <a:pt x="720090" y="835723"/>
                    <a:pt x="727234" y="832961"/>
                    <a:pt x="732663" y="827532"/>
                  </a:cubicBezTo>
                  <a:lnTo>
                    <a:pt x="822865" y="736854"/>
                  </a:lnTo>
                  <a:cubicBezTo>
                    <a:pt x="833723" y="725996"/>
                    <a:pt x="833723" y="708279"/>
                    <a:pt x="822865" y="697325"/>
                  </a:cubicBezTo>
                  <a:lnTo>
                    <a:pt x="770382" y="644557"/>
                  </a:lnTo>
                  <a:cubicBezTo>
                    <a:pt x="787622" y="615125"/>
                    <a:pt x="800672" y="583311"/>
                    <a:pt x="809149" y="550164"/>
                  </a:cubicBezTo>
                  <a:lnTo>
                    <a:pt x="883348" y="550164"/>
                  </a:lnTo>
                  <a:cubicBezTo>
                    <a:pt x="898684" y="550164"/>
                    <a:pt x="911161" y="537686"/>
                    <a:pt x="911161" y="522256"/>
                  </a:cubicBezTo>
                  <a:lnTo>
                    <a:pt x="911161" y="394145"/>
                  </a:lnTo>
                  <a:cubicBezTo>
                    <a:pt x="911161" y="378714"/>
                    <a:pt x="898779" y="366236"/>
                    <a:pt x="883539" y="366236"/>
                  </a:cubicBezTo>
                  <a:cubicBezTo>
                    <a:pt x="883539" y="366236"/>
                    <a:pt x="883444" y="366236"/>
                    <a:pt x="883444" y="366236"/>
                  </a:cubicBezTo>
                  <a:lnTo>
                    <a:pt x="809244" y="366236"/>
                  </a:lnTo>
                  <a:cubicBezTo>
                    <a:pt x="800767" y="332994"/>
                    <a:pt x="787718" y="301371"/>
                    <a:pt x="770477" y="271844"/>
                  </a:cubicBezTo>
                  <a:lnTo>
                    <a:pt x="822960" y="219075"/>
                  </a:lnTo>
                  <a:cubicBezTo>
                    <a:pt x="833818" y="208216"/>
                    <a:pt x="833818" y="190500"/>
                    <a:pt x="822960" y="179641"/>
                  </a:cubicBezTo>
                  <a:lnTo>
                    <a:pt x="732758" y="88964"/>
                  </a:lnTo>
                  <a:cubicBezTo>
                    <a:pt x="727329" y="83534"/>
                    <a:pt x="720185" y="80772"/>
                    <a:pt x="713137" y="80772"/>
                  </a:cubicBezTo>
                  <a:cubicBezTo>
                    <a:pt x="705993" y="80772"/>
                    <a:pt x="698945" y="83534"/>
                    <a:pt x="693515" y="88964"/>
                  </a:cubicBezTo>
                  <a:lnTo>
                    <a:pt x="641032" y="141732"/>
                  </a:lnTo>
                  <a:cubicBezTo>
                    <a:pt x="611695" y="124301"/>
                    <a:pt x="580168" y="111157"/>
                    <a:pt x="547211" y="102679"/>
                  </a:cubicBezTo>
                  <a:lnTo>
                    <a:pt x="547211" y="28004"/>
                  </a:lnTo>
                  <a:cubicBezTo>
                    <a:pt x="547211" y="12573"/>
                    <a:pt x="534828" y="95"/>
                    <a:pt x="519493" y="95"/>
                  </a:cubicBezTo>
                  <a:lnTo>
                    <a:pt x="391859" y="95"/>
                  </a:lnTo>
                  <a:close/>
                </a:path>
              </a:pathLst>
            </a:custGeom>
            <a:solidFill>
              <a:srgbClr val="2E8F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8960A7B-5471-48C8-A060-430D8B13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639" y="2090729"/>
            <a:ext cx="3498722" cy="920335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>
                <a:solidFill>
                  <a:srgbClr val="FF4C4C"/>
                </a:solidFill>
                <a:latin typeface="Roboto Slab SemiBold" pitchFamily="2" charset="0"/>
                <a:ea typeface="Roboto Slab SemiBold" pitchFamily="2" charset="0"/>
              </a:rPr>
              <a:t>Conclusión 1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CFC538A-383C-46A0-9D7B-F9590CC2F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460" y="3047416"/>
            <a:ext cx="8173080" cy="1646445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 poco tiempo disponible, poca preparación comercial y un entorno competitivo, es clave para los abogados aprender técnicas efectivas de BD.</a:t>
            </a:r>
            <a:endParaRPr lang="es-41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F0EA54-273E-414D-B699-754CF8C673D9}"/>
              </a:ext>
            </a:extLst>
          </p:cNvPr>
          <p:cNvSpPr txBox="1"/>
          <p:nvPr/>
        </p:nvSpPr>
        <p:spPr>
          <a:xfrm>
            <a:off x="4518991" y="6294783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CDBE963-C946-409D-9B63-CD80E873906F}"/>
              </a:ext>
            </a:extLst>
          </p:cNvPr>
          <p:cNvGrpSpPr/>
          <p:nvPr/>
        </p:nvGrpSpPr>
        <p:grpSpPr>
          <a:xfrm>
            <a:off x="3713143" y="6162675"/>
            <a:ext cx="4765715" cy="306486"/>
            <a:chOff x="3632023" y="484090"/>
            <a:chExt cx="4765715" cy="306486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867369CF-201D-40AF-8700-A84D17DE0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0B5ADA1-5256-4281-A1D2-382D3D7103D1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075B43B-11DF-451B-B025-57E3D4FDBEDA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03F3802-463E-4CC5-9095-5EBC317EB228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E9A7C990-290C-43B4-B8C3-3BFE390261D8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5D10A57B-F9B6-4E2E-B391-0919D24DF761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F1BE3161-4C7A-486B-BE96-C6D41FB319FE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905C23BC-4BF8-47D3-B982-3588B72A00DE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2A9B8006-0B9C-444D-838C-55603DCE416B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FF1F73DB-8066-4E45-9B64-02C01502E1D1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4762861B-0F1E-4EBC-9FCB-2527E2F31DE7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8A4C71C9-7B02-437E-AA47-E63451920F06}"/>
              </a:ext>
            </a:extLst>
          </p:cNvPr>
          <p:cNvGrpSpPr/>
          <p:nvPr/>
        </p:nvGrpSpPr>
        <p:grpSpPr>
          <a:xfrm>
            <a:off x="3713143" y="409575"/>
            <a:ext cx="4765715" cy="306486"/>
            <a:chOff x="3632023" y="484090"/>
            <a:chExt cx="4765715" cy="306486"/>
          </a:xfrm>
        </p:grpSpPr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8C2E378E-7EC5-4DF3-AD50-3CF58FA74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6F55E96C-4855-4123-BD8A-1F3CEFF360D0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6F6AE8C7-ACC3-42C6-B5EA-238B21A990C0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827AE172-061E-4478-9846-058276257565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01B2E789-CE35-4322-9F7F-0AFEDA98F409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65410DFB-DEF3-4C5B-9D1C-6E9B425CC868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8F59B63-8477-4B67-8AA2-9ADA9F065E09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069A7D32-317E-4299-B970-2100816D254F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DB51A399-444D-4A1C-AB91-C1749FB90891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95A9B761-1E95-4C6B-86EE-C6C30B6F9328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36FBC6D5-DAED-406F-B8B8-21B062982866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1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C17C4A2-9FD1-45F5-9072-962D356D0683}"/>
              </a:ext>
            </a:extLst>
          </p:cNvPr>
          <p:cNvGrpSpPr/>
          <p:nvPr/>
        </p:nvGrpSpPr>
        <p:grpSpPr>
          <a:xfrm>
            <a:off x="4171950" y="1320800"/>
            <a:ext cx="3848100" cy="3962400"/>
            <a:chOff x="4171950" y="1320800"/>
            <a:chExt cx="3848100" cy="39624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C051A6C3-A5AC-41A6-9DF5-6DA82A9B64A6}"/>
                </a:ext>
              </a:extLst>
            </p:cNvPr>
            <p:cNvSpPr/>
            <p:nvPr/>
          </p:nvSpPr>
          <p:spPr>
            <a:xfrm>
              <a:off x="4171950" y="1320800"/>
              <a:ext cx="3848100" cy="396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F975C499-FD3B-4AA1-A188-D9DA84C2F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7953" y="1700213"/>
              <a:ext cx="3056094" cy="3158390"/>
            </a:xfrm>
            <a:prstGeom prst="rect">
              <a:avLst/>
            </a:prstGeom>
          </p:spPr>
        </p:pic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2822B9-E6AB-4F81-BBA5-CC2818433A80}"/>
              </a:ext>
            </a:extLst>
          </p:cNvPr>
          <p:cNvSpPr txBox="1"/>
          <p:nvPr/>
        </p:nvSpPr>
        <p:spPr>
          <a:xfrm>
            <a:off x="8498791" y="894438"/>
            <a:ext cx="1651052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419" sz="2489" dirty="0"/>
          </a:p>
        </p:txBody>
      </p:sp>
      <p:sp>
        <p:nvSpPr>
          <p:cNvPr id="26" name="Título 14">
            <a:extLst>
              <a:ext uri="{FF2B5EF4-FFF2-40B4-BE49-F238E27FC236}">
                <a16:creationId xmlns:a16="http://schemas.microsoft.com/office/drawing/2014/main" id="{3A52AEB9-309E-49F7-88C4-B94F2D73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356985"/>
            <a:ext cx="10272000" cy="763600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El cerebro del vendedor v. </a:t>
            </a:r>
            <a:r>
              <a:rPr lang="es-419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el cerebro del abogado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D8D6130-A676-4471-8A99-EA1F91EB44C4}"/>
              </a:ext>
            </a:extLst>
          </p:cNvPr>
          <p:cNvSpPr txBox="1"/>
          <p:nvPr/>
        </p:nvSpPr>
        <p:spPr>
          <a:xfrm>
            <a:off x="2812356" y="5507348"/>
            <a:ext cx="656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Light" pitchFamily="2" charset="0"/>
                <a:ea typeface="Roboto Slab Light" pitchFamily="2" charset="0"/>
              </a:rPr>
              <a:t>En definitiva, </a:t>
            </a:r>
            <a:r>
              <a:rPr lang="es-419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no nos viene fácil…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4420C18-1A70-42FC-B9EA-1CF959915BFC}"/>
              </a:ext>
            </a:extLst>
          </p:cNvPr>
          <p:cNvGrpSpPr/>
          <p:nvPr/>
        </p:nvGrpSpPr>
        <p:grpSpPr>
          <a:xfrm>
            <a:off x="2491972" y="1650408"/>
            <a:ext cx="2312040" cy="710655"/>
            <a:chOff x="2491972" y="1650408"/>
            <a:chExt cx="2312040" cy="710655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B520F06-8AA6-489D-84BD-DC787D8DB70A}"/>
                </a:ext>
              </a:extLst>
            </p:cNvPr>
            <p:cNvSpPr txBox="1"/>
            <p:nvPr/>
          </p:nvSpPr>
          <p:spPr>
            <a:xfrm>
              <a:off x="2491972" y="1650408"/>
              <a:ext cx="1651052" cy="47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s-419" sz="2489" dirty="0">
                  <a:solidFill>
                    <a:srgbClr val="2E8FC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Paciencia</a:t>
              </a:r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94B3A29F-2355-4A3B-8326-AD2F6F37DA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8101" y="2006222"/>
              <a:ext cx="545911" cy="35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1DC164-AC7E-4B05-BC00-5968ACB675D4}"/>
              </a:ext>
            </a:extLst>
          </p:cNvPr>
          <p:cNvGrpSpPr/>
          <p:nvPr/>
        </p:nvGrpSpPr>
        <p:grpSpPr>
          <a:xfrm>
            <a:off x="1921224" y="2566954"/>
            <a:ext cx="2730290" cy="475387"/>
            <a:chOff x="1921224" y="2566954"/>
            <a:chExt cx="2730290" cy="475387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0C34113-CB8B-4DFE-9CED-ED058CA3763A}"/>
                </a:ext>
              </a:extLst>
            </p:cNvPr>
            <p:cNvSpPr txBox="1"/>
            <p:nvPr/>
          </p:nvSpPr>
          <p:spPr>
            <a:xfrm>
              <a:off x="1921224" y="2566954"/>
              <a:ext cx="1997202" cy="47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s-419" sz="2489" dirty="0">
                  <a:solidFill>
                    <a:srgbClr val="2E8FC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Resiliencia</a:t>
              </a:r>
            </a:p>
          </p:txBody>
        </p: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EB5F4C6C-5B70-4D59-8930-EF6E4DE01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0721" y="2804648"/>
              <a:ext cx="620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1AB04830-2E19-4A55-B468-FB4635E4CAC1}"/>
              </a:ext>
            </a:extLst>
          </p:cNvPr>
          <p:cNvGrpSpPr/>
          <p:nvPr/>
        </p:nvGrpSpPr>
        <p:grpSpPr>
          <a:xfrm>
            <a:off x="993175" y="3518850"/>
            <a:ext cx="3483291" cy="475387"/>
            <a:chOff x="993175" y="3518850"/>
            <a:chExt cx="3483291" cy="475387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824CBDC-1833-45E6-9051-75C02DF12E12}"/>
                </a:ext>
              </a:extLst>
            </p:cNvPr>
            <p:cNvSpPr txBox="1"/>
            <p:nvPr/>
          </p:nvSpPr>
          <p:spPr>
            <a:xfrm>
              <a:off x="993175" y="3518850"/>
              <a:ext cx="2932436" cy="47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s-419" sz="2489" dirty="0">
                  <a:solidFill>
                    <a:srgbClr val="2E8FC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Trabajo en equipo</a:t>
              </a: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4B280489-0977-4C25-B640-AE7730DE4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7905" y="3680387"/>
              <a:ext cx="438561" cy="44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04691A4-8924-46FA-8D3A-6F4393AECA9F}"/>
              </a:ext>
            </a:extLst>
          </p:cNvPr>
          <p:cNvGrpSpPr/>
          <p:nvPr/>
        </p:nvGrpSpPr>
        <p:grpSpPr>
          <a:xfrm>
            <a:off x="1334369" y="4373664"/>
            <a:ext cx="3319518" cy="475387"/>
            <a:chOff x="1334369" y="4373664"/>
            <a:chExt cx="3319518" cy="475387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A8F41E93-46A3-4D95-AF03-6BD3BC0E0F81}"/>
                </a:ext>
              </a:extLst>
            </p:cNvPr>
            <p:cNvSpPr txBox="1"/>
            <p:nvPr/>
          </p:nvSpPr>
          <p:spPr>
            <a:xfrm>
              <a:off x="1334369" y="4373664"/>
              <a:ext cx="2802091" cy="47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s-419" sz="2489" dirty="0">
                  <a:solidFill>
                    <a:srgbClr val="2E8FCE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“Salir a vender”</a:t>
              </a:r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F0C892C9-3102-480A-8BE1-FDC6CA109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7158" y="4380931"/>
              <a:ext cx="436729" cy="109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E681228-9187-402F-9E95-24EED122D54D}"/>
              </a:ext>
            </a:extLst>
          </p:cNvPr>
          <p:cNvSpPr txBox="1"/>
          <p:nvPr/>
        </p:nvSpPr>
        <p:spPr>
          <a:xfrm>
            <a:off x="4518991" y="6431260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 Larry Richards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. “Herding Cats: The Lawyer Personality Revealed”</a:t>
            </a:r>
            <a:endParaRPr lang="es-419" sz="12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4CB2C6B-4364-4406-9CB8-1EBC64E273FA}"/>
              </a:ext>
            </a:extLst>
          </p:cNvPr>
          <p:cNvGrpSpPr/>
          <p:nvPr/>
        </p:nvGrpSpPr>
        <p:grpSpPr>
          <a:xfrm>
            <a:off x="7451678" y="1663833"/>
            <a:ext cx="2328795" cy="697230"/>
            <a:chOff x="7451678" y="1663833"/>
            <a:chExt cx="2328795" cy="697230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F6DA18F-6429-4A2D-BC60-D3778166481D}"/>
                </a:ext>
              </a:extLst>
            </p:cNvPr>
            <p:cNvSpPr txBox="1"/>
            <p:nvPr/>
          </p:nvSpPr>
          <p:spPr>
            <a:xfrm>
              <a:off x="8129421" y="1663833"/>
              <a:ext cx="1651052" cy="47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sz="2489" dirty="0">
                  <a:solidFill>
                    <a:srgbClr val="FF4C4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Urgencia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DBDDDEA8-5936-46DC-8A9E-03C7D0F5DBD0}"/>
                </a:ext>
              </a:extLst>
            </p:cNvPr>
            <p:cNvCxnSpPr/>
            <p:nvPr/>
          </p:nvCxnSpPr>
          <p:spPr>
            <a:xfrm flipV="1">
              <a:off x="7451678" y="2047164"/>
              <a:ext cx="518615" cy="313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2537A59-EBD8-412C-9238-340090393E84}"/>
              </a:ext>
            </a:extLst>
          </p:cNvPr>
          <p:cNvGrpSpPr/>
          <p:nvPr/>
        </p:nvGrpSpPr>
        <p:grpSpPr>
          <a:xfrm>
            <a:off x="7707632" y="2573825"/>
            <a:ext cx="2866030" cy="475387"/>
            <a:chOff x="7707632" y="2573825"/>
            <a:chExt cx="2866030" cy="475387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E7FDA50-9D69-4A73-8467-3CD66F5A502C}"/>
                </a:ext>
              </a:extLst>
            </p:cNvPr>
            <p:cNvSpPr txBox="1"/>
            <p:nvPr/>
          </p:nvSpPr>
          <p:spPr>
            <a:xfrm>
              <a:off x="8312559" y="2573825"/>
              <a:ext cx="2261103" cy="475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sz="2489" dirty="0">
                  <a:solidFill>
                    <a:srgbClr val="FF4C4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Escepticismo</a:t>
              </a:r>
            </a:p>
          </p:txBody>
        </p: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609D6610-1A27-4E62-B70D-C8D2F20CA48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7707632" y="2811519"/>
              <a:ext cx="604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EE7E119-3908-4106-BEA1-6FB0B1B6964A}"/>
              </a:ext>
            </a:extLst>
          </p:cNvPr>
          <p:cNvGrpSpPr/>
          <p:nvPr/>
        </p:nvGrpSpPr>
        <p:grpSpPr>
          <a:xfrm>
            <a:off x="7801205" y="3516251"/>
            <a:ext cx="2431263" cy="475387"/>
            <a:chOff x="7801205" y="3516251"/>
            <a:chExt cx="2431263" cy="475387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516957E-4D68-4B27-B843-38B68E36DBC9}"/>
                </a:ext>
              </a:extLst>
            </p:cNvPr>
            <p:cNvSpPr txBox="1"/>
            <p:nvPr/>
          </p:nvSpPr>
          <p:spPr>
            <a:xfrm>
              <a:off x="8319749" y="3516251"/>
              <a:ext cx="1912719" cy="475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sz="2489" dirty="0">
                  <a:solidFill>
                    <a:srgbClr val="FF4C4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Autonomía</a:t>
              </a:r>
            </a:p>
          </p:txBody>
        </p: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1C5E5B9E-8626-4CDB-850E-E8970680C6C1}"/>
                </a:ext>
              </a:extLst>
            </p:cNvPr>
            <p:cNvCxnSpPr>
              <a:cxnSpLocks/>
            </p:cNvCxnSpPr>
            <p:nvPr/>
          </p:nvCxnSpPr>
          <p:spPr>
            <a:xfrm>
              <a:off x="7801205" y="3665551"/>
              <a:ext cx="470418" cy="8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F90F5E6-1618-4C15-9B84-CB792BE0C5E7}"/>
              </a:ext>
            </a:extLst>
          </p:cNvPr>
          <p:cNvGrpSpPr/>
          <p:nvPr/>
        </p:nvGrpSpPr>
        <p:grpSpPr>
          <a:xfrm>
            <a:off x="7465325" y="4375661"/>
            <a:ext cx="3285758" cy="475387"/>
            <a:chOff x="7465325" y="4375661"/>
            <a:chExt cx="3285758" cy="475387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DEBE48B-460E-4665-878A-CFC5793F7F8A}"/>
                </a:ext>
              </a:extLst>
            </p:cNvPr>
            <p:cNvSpPr txBox="1"/>
            <p:nvPr/>
          </p:nvSpPr>
          <p:spPr>
            <a:xfrm>
              <a:off x="7991022" y="4375661"/>
              <a:ext cx="2760061" cy="475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sz="2489" dirty="0">
                  <a:solidFill>
                    <a:srgbClr val="FF4C4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Baja sociabilidad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1C701DA8-D4F0-47FC-AB59-77176B76EF61}"/>
                </a:ext>
              </a:extLst>
            </p:cNvPr>
            <p:cNvCxnSpPr>
              <a:cxnSpLocks/>
            </p:cNvCxnSpPr>
            <p:nvPr/>
          </p:nvCxnSpPr>
          <p:spPr>
            <a:xfrm>
              <a:off x="7465325" y="4394579"/>
              <a:ext cx="459475" cy="104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6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8960A7B-5471-48C8-A060-430D8B13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633" y="2090729"/>
            <a:ext cx="3488734" cy="920335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>
                <a:solidFill>
                  <a:srgbClr val="2E8FCE"/>
                </a:solidFill>
                <a:latin typeface="Roboto Slab SemiBold" pitchFamily="2" charset="0"/>
                <a:ea typeface="Roboto Slab SemiBold" pitchFamily="2" charset="0"/>
              </a:rPr>
              <a:t>Conclusión 2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CFC538A-383C-46A0-9D7B-F9590CC2F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460" y="3047416"/>
            <a:ext cx="8173080" cy="1646445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 labor de BD puede no “salir natural” pero se construye y aprende con disciplina y estrategia</a:t>
            </a:r>
            <a:endParaRPr lang="es-41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F0EA54-273E-414D-B699-754CF8C673D9}"/>
              </a:ext>
            </a:extLst>
          </p:cNvPr>
          <p:cNvSpPr txBox="1"/>
          <p:nvPr/>
        </p:nvSpPr>
        <p:spPr>
          <a:xfrm>
            <a:off x="4518991" y="6294783"/>
            <a:ext cx="743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Taller de BD para equipo de Reestructuraciones e Insolvencias </a:t>
            </a:r>
            <a:r>
              <a:rPr lang="es-419" sz="1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| Ximena Bautista</a:t>
            </a:r>
            <a:endParaRPr lang="es-AR" sz="1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CCD8D65-5721-4756-91A6-7F7C05D9C97D}"/>
              </a:ext>
            </a:extLst>
          </p:cNvPr>
          <p:cNvGrpSpPr/>
          <p:nvPr/>
        </p:nvGrpSpPr>
        <p:grpSpPr>
          <a:xfrm>
            <a:off x="3713143" y="6162675"/>
            <a:ext cx="4765715" cy="306486"/>
            <a:chOff x="3632023" y="484090"/>
            <a:chExt cx="4765715" cy="306486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AA12F29A-2C2A-4071-ADE4-463C4098B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63CE3769-051D-4177-800D-68E7431BD993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807D1C6-D17B-4171-B5B7-D48D8BC93996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914987B2-7C4C-4A5C-8388-F66F44367B1A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1794D5F2-9787-4B4F-BEA1-F98F924D62FD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C84080FD-94AA-4E0F-8668-7A2D6319CA12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B65BA98-17EA-49A0-98B8-BC29D906C396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BA322305-337B-4091-A12D-292124141512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A1F93B8-851A-46CA-BAF9-2DF7B99D33D1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B389DDD3-8143-4E7B-96FC-FA24735B0E04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AB47ECA3-6955-4D65-9C42-B297AA5173FD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788437A-ACA9-470A-B53D-676D8B7B89C3}"/>
              </a:ext>
            </a:extLst>
          </p:cNvPr>
          <p:cNvGrpSpPr/>
          <p:nvPr/>
        </p:nvGrpSpPr>
        <p:grpSpPr>
          <a:xfrm>
            <a:off x="3713143" y="409575"/>
            <a:ext cx="4765715" cy="306486"/>
            <a:chOff x="3632023" y="484090"/>
            <a:chExt cx="4765715" cy="306486"/>
          </a:xfrm>
        </p:grpSpPr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3F96DB4A-8EB6-426E-A7AF-2EEFE7DAF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5019" y="484090"/>
              <a:ext cx="306486" cy="306486"/>
            </a:xfrm>
            <a:prstGeom prst="rect">
              <a:avLst/>
            </a:prstGeom>
          </p:spPr>
        </p:pic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8D285097-C330-41BB-9486-222D032F6A0C}"/>
                </a:ext>
              </a:extLst>
            </p:cNvPr>
            <p:cNvSpPr/>
            <p:nvPr/>
          </p:nvSpPr>
          <p:spPr>
            <a:xfrm rot="18900000">
              <a:off x="6208341" y="607266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9657264-CDB2-4C1E-8838-88928098CC54}"/>
                </a:ext>
              </a:extLst>
            </p:cNvPr>
            <p:cNvSpPr/>
            <p:nvPr/>
          </p:nvSpPr>
          <p:spPr>
            <a:xfrm rot="18900000">
              <a:off x="6342037" y="591843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381B9FE2-04B6-4305-9FC4-43D93F6C6F56}"/>
                </a:ext>
              </a:extLst>
            </p:cNvPr>
            <p:cNvSpPr/>
            <p:nvPr/>
          </p:nvSpPr>
          <p:spPr>
            <a:xfrm rot="18900000">
              <a:off x="6520374" y="607279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2D5E769-57F7-4013-8C9C-51ABAED39112}"/>
                </a:ext>
              </a:extLst>
            </p:cNvPr>
            <p:cNvSpPr/>
            <p:nvPr/>
          </p:nvSpPr>
          <p:spPr>
            <a:xfrm rot="19162804">
              <a:off x="6667756" y="591977"/>
              <a:ext cx="90933" cy="90933"/>
            </a:xfrm>
            <a:custGeom>
              <a:avLst/>
              <a:gdLst>
                <a:gd name="connsiteX0" fmla="*/ 0 w 90933"/>
                <a:gd name="connsiteY0" fmla="*/ 0 h 90933"/>
                <a:gd name="connsiteX1" fmla="*/ 90934 w 90933"/>
                <a:gd name="connsiteY1" fmla="*/ 0 h 90933"/>
                <a:gd name="connsiteX2" fmla="*/ 90934 w 90933"/>
                <a:gd name="connsiteY2" fmla="*/ 90934 h 90933"/>
                <a:gd name="connsiteX3" fmla="*/ 0 w 90933"/>
                <a:gd name="connsiteY3" fmla="*/ 90934 h 9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3" h="90933">
                  <a:moveTo>
                    <a:pt x="0" y="0"/>
                  </a:moveTo>
                  <a:lnTo>
                    <a:pt x="90934" y="0"/>
                  </a:lnTo>
                  <a:lnTo>
                    <a:pt x="90934" y="90934"/>
                  </a:lnTo>
                  <a:lnTo>
                    <a:pt x="0" y="909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90614886-C430-4CA7-AF01-D9E4447518E5}"/>
                </a:ext>
              </a:extLst>
            </p:cNvPr>
            <p:cNvSpPr/>
            <p:nvPr/>
          </p:nvSpPr>
          <p:spPr>
            <a:xfrm rot="18900000">
              <a:off x="5761956" y="607424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4CBFF3E6-21E9-4D6D-9C11-CE869EC20D49}"/>
                </a:ext>
              </a:extLst>
            </p:cNvPr>
            <p:cNvSpPr/>
            <p:nvPr/>
          </p:nvSpPr>
          <p:spPr>
            <a:xfrm rot="18900000">
              <a:off x="5583516" y="591880"/>
              <a:ext cx="90938" cy="90938"/>
            </a:xfrm>
            <a:custGeom>
              <a:avLst/>
              <a:gdLst>
                <a:gd name="connsiteX0" fmla="*/ 0 w 90938"/>
                <a:gd name="connsiteY0" fmla="*/ 0 h 90938"/>
                <a:gd name="connsiteX1" fmla="*/ 90938 w 90938"/>
                <a:gd name="connsiteY1" fmla="*/ 0 h 90938"/>
                <a:gd name="connsiteX2" fmla="*/ 90938 w 90938"/>
                <a:gd name="connsiteY2" fmla="*/ 90938 h 90938"/>
                <a:gd name="connsiteX3" fmla="*/ 0 w 90938"/>
                <a:gd name="connsiteY3" fmla="*/ 90938 h 9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8" h="90938">
                  <a:moveTo>
                    <a:pt x="0" y="0"/>
                  </a:moveTo>
                  <a:lnTo>
                    <a:pt x="90938" y="0"/>
                  </a:lnTo>
                  <a:lnTo>
                    <a:pt x="90938" y="90938"/>
                  </a:lnTo>
                  <a:lnTo>
                    <a:pt x="0" y="909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75857484-A1F0-43B6-98EB-AB6B54F7A9D3}"/>
                </a:ext>
              </a:extLst>
            </p:cNvPr>
            <p:cNvSpPr/>
            <p:nvPr/>
          </p:nvSpPr>
          <p:spPr>
            <a:xfrm rot="18900486">
              <a:off x="5436153" y="607415"/>
              <a:ext cx="59907" cy="59907"/>
            </a:xfrm>
            <a:custGeom>
              <a:avLst/>
              <a:gdLst>
                <a:gd name="connsiteX0" fmla="*/ 0 w 59907"/>
                <a:gd name="connsiteY0" fmla="*/ 0 h 59907"/>
                <a:gd name="connsiteX1" fmla="*/ 59907 w 59907"/>
                <a:gd name="connsiteY1" fmla="*/ 0 h 59907"/>
                <a:gd name="connsiteX2" fmla="*/ 59907 w 59907"/>
                <a:gd name="connsiteY2" fmla="*/ 59907 h 59907"/>
                <a:gd name="connsiteX3" fmla="*/ 0 w 59907"/>
                <a:gd name="connsiteY3" fmla="*/ 59907 h 5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07" h="59907">
                  <a:moveTo>
                    <a:pt x="0" y="0"/>
                  </a:moveTo>
                  <a:lnTo>
                    <a:pt x="59907" y="0"/>
                  </a:lnTo>
                  <a:lnTo>
                    <a:pt x="59907" y="59907"/>
                  </a:lnTo>
                  <a:lnTo>
                    <a:pt x="0" y="599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680A3FBA-DA15-4727-A6D0-695D90236CCE}"/>
                </a:ext>
              </a:extLst>
            </p:cNvPr>
            <p:cNvSpPr/>
            <p:nvPr/>
          </p:nvSpPr>
          <p:spPr>
            <a:xfrm rot="19162543">
              <a:off x="5257635" y="591726"/>
              <a:ext cx="90939" cy="90939"/>
            </a:xfrm>
            <a:custGeom>
              <a:avLst/>
              <a:gdLst>
                <a:gd name="connsiteX0" fmla="*/ 0 w 90939"/>
                <a:gd name="connsiteY0" fmla="*/ 0 h 90939"/>
                <a:gd name="connsiteX1" fmla="*/ 90940 w 90939"/>
                <a:gd name="connsiteY1" fmla="*/ 0 h 90939"/>
                <a:gd name="connsiteX2" fmla="*/ 90940 w 90939"/>
                <a:gd name="connsiteY2" fmla="*/ 90940 h 90939"/>
                <a:gd name="connsiteX3" fmla="*/ 0 w 90939"/>
                <a:gd name="connsiteY3" fmla="*/ 90940 h 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9" h="90939">
                  <a:moveTo>
                    <a:pt x="0" y="0"/>
                  </a:moveTo>
                  <a:lnTo>
                    <a:pt x="90940" y="0"/>
                  </a:lnTo>
                  <a:lnTo>
                    <a:pt x="90940" y="90940"/>
                  </a:lnTo>
                  <a:lnTo>
                    <a:pt x="0" y="90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80C55E79-AD19-447F-A85A-8BEB0DDE0C22}"/>
                </a:ext>
              </a:extLst>
            </p:cNvPr>
            <p:cNvSpPr/>
            <p:nvPr/>
          </p:nvSpPr>
          <p:spPr>
            <a:xfrm>
              <a:off x="6735592" y="609911"/>
              <a:ext cx="1662146" cy="61503"/>
            </a:xfrm>
            <a:custGeom>
              <a:avLst/>
              <a:gdLst>
                <a:gd name="connsiteX0" fmla="*/ 0 w 1824386"/>
                <a:gd name="connsiteY0" fmla="*/ 0 h 55166"/>
                <a:gd name="connsiteX1" fmla="*/ 1824386 w 1824386"/>
                <a:gd name="connsiteY1" fmla="*/ 21550 h 55166"/>
                <a:gd name="connsiteX2" fmla="*/ 1824386 w 1824386"/>
                <a:gd name="connsiteY2" fmla="*/ 33186 h 55166"/>
                <a:gd name="connsiteX3" fmla="*/ 0 w 1824386"/>
                <a:gd name="connsiteY3" fmla="*/ 55167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4386" h="55166">
                  <a:moveTo>
                    <a:pt x="0" y="0"/>
                  </a:moveTo>
                  <a:lnTo>
                    <a:pt x="1824386" y="21550"/>
                  </a:lnTo>
                  <a:lnTo>
                    <a:pt x="1824386" y="33186"/>
                  </a:lnTo>
                  <a:lnTo>
                    <a:pt x="0" y="551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925BC770-2F28-4F14-8459-E2A9C67A20A4}"/>
                </a:ext>
              </a:extLst>
            </p:cNvPr>
            <p:cNvSpPr/>
            <p:nvPr/>
          </p:nvSpPr>
          <p:spPr>
            <a:xfrm>
              <a:off x="3632023" y="609912"/>
              <a:ext cx="1647249" cy="55166"/>
            </a:xfrm>
            <a:custGeom>
              <a:avLst/>
              <a:gdLst>
                <a:gd name="connsiteX0" fmla="*/ 1647249 w 1647249"/>
                <a:gd name="connsiteY0" fmla="*/ 55167 h 55166"/>
                <a:gd name="connsiteX1" fmla="*/ 0 w 1647249"/>
                <a:gd name="connsiteY1" fmla="*/ 33186 h 55166"/>
                <a:gd name="connsiteX2" fmla="*/ 0 w 1647249"/>
                <a:gd name="connsiteY2" fmla="*/ 21550 h 55166"/>
                <a:gd name="connsiteX3" fmla="*/ 1647249 w 1647249"/>
                <a:gd name="connsiteY3" fmla="*/ 0 h 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249" h="55166">
                  <a:moveTo>
                    <a:pt x="1647249" y="55167"/>
                  </a:moveTo>
                  <a:lnTo>
                    <a:pt x="0" y="33186"/>
                  </a:lnTo>
                  <a:lnTo>
                    <a:pt x="0" y="21550"/>
                  </a:lnTo>
                  <a:lnTo>
                    <a:pt x="16472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3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6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1582</Words>
  <Application>Microsoft Office PowerPoint</Application>
  <PresentationFormat>Panorámica</PresentationFormat>
  <Paragraphs>338</Paragraphs>
  <Slides>31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5" baseType="lpstr">
      <vt:lpstr>Arial</vt:lpstr>
      <vt:lpstr>Calibri</vt:lpstr>
      <vt:lpstr>Calibri Light</vt:lpstr>
      <vt:lpstr>Roboto</vt:lpstr>
      <vt:lpstr>Roboto Black</vt:lpstr>
      <vt:lpstr>Roboto Light</vt:lpstr>
      <vt:lpstr>Roboto Medium</vt:lpstr>
      <vt:lpstr>Roboto Slab</vt:lpstr>
      <vt:lpstr>Roboto Slab Black</vt:lpstr>
      <vt:lpstr>Roboto Slab ExtraBold</vt:lpstr>
      <vt:lpstr>Roboto Slab Light</vt:lpstr>
      <vt:lpstr>Roboto Slab Medium</vt:lpstr>
      <vt:lpstr>Roboto Slab SemiBold</vt:lpstr>
      <vt:lpstr>Tema de Office</vt:lpstr>
      <vt:lpstr>Taller de BD para equipo de Reestructuraciones e Insolvencias </vt:lpstr>
      <vt:lpstr>Objetivo</vt:lpstr>
      <vt:lpstr>Agenda:</vt:lpstr>
      <vt:lpstr>Presentación de PowerPoint</vt:lpstr>
      <vt:lpstr>¿Por qué hablar de BD?   El contexto: el mercado legal ha cambiado</vt:lpstr>
      <vt:lpstr>Presentación de PowerPoint</vt:lpstr>
      <vt:lpstr>Conclusión 1</vt:lpstr>
      <vt:lpstr>El cerebro del vendedor v. el cerebro del abogado</vt:lpstr>
      <vt:lpstr>Conclusión 2</vt:lpstr>
      <vt:lpstr>2. ¿Cuál es el objetivo de una firma  de abogados?</vt:lpstr>
      <vt:lpstr>Un trabajo en equipo apoyado en fortalezas</vt:lpstr>
      <vt:lpstr>Conclusión 3</vt:lpstr>
      <vt:lpstr>2. Un paso atrás ¿qué es BD?</vt:lpstr>
      <vt:lpstr>¿Que es BD? El proceso de convertir “Leads” en Clientes</vt:lpstr>
      <vt:lpstr>Un nuevo enfoque</vt:lpstr>
      <vt:lpstr>La venta como un proceso</vt:lpstr>
      <vt:lpstr>La gestión de ventas con estrategia y propósito.</vt:lpstr>
      <vt:lpstr>1. Target - 3 niveles</vt:lpstr>
      <vt:lpstr>Presentación de PowerPoint</vt:lpstr>
      <vt:lpstr>Ejercicio: define tu mercado target</vt:lpstr>
      <vt:lpstr>2. Tu red de contactos</vt:lpstr>
      <vt:lpstr>¿Dónde está tu red de contactos? </vt:lpstr>
      <vt:lpstr>Prioriza tus contactos</vt:lpstr>
      <vt:lpstr>Ejercicio: Tus top 15 contactos </vt:lpstr>
      <vt:lpstr>3. El Mensaje </vt:lpstr>
      <vt:lpstr>Presentación de PowerPoint</vt:lpstr>
      <vt:lpstr>Ejercicio: el “Quick Pitch”</vt:lpstr>
      <vt:lpstr>4. Construyendo relaciones</vt:lpstr>
      <vt:lpstr>La preparación</vt:lpstr>
      <vt:lpstr>Armando una red de contactos con la estrategia en mano </vt:lpstr>
      <vt:lpstr>Hoja de Ruta de BD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Ximena Bautista</dc:creator>
  <cp:lastModifiedBy>Tutes Ruiz</cp:lastModifiedBy>
  <cp:revision>178</cp:revision>
  <dcterms:created xsi:type="dcterms:W3CDTF">2022-03-04T03:36:20Z</dcterms:created>
  <dcterms:modified xsi:type="dcterms:W3CDTF">2022-03-07T01:48:56Z</dcterms:modified>
</cp:coreProperties>
</file>