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6"/>
  </p:notesMasterIdLst>
  <p:sldIdLst>
    <p:sldId id="256" r:id="rId2"/>
    <p:sldId id="258" r:id="rId3"/>
    <p:sldId id="260" r:id="rId4"/>
    <p:sldId id="282" r:id="rId5"/>
    <p:sldId id="352" r:id="rId6"/>
    <p:sldId id="356" r:id="rId7"/>
    <p:sldId id="353" r:id="rId8"/>
    <p:sldId id="265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6" r:id="rId17"/>
    <p:sldId id="368" r:id="rId18"/>
    <p:sldId id="372" r:id="rId19"/>
    <p:sldId id="371" r:id="rId20"/>
    <p:sldId id="367" r:id="rId21"/>
    <p:sldId id="373" r:id="rId22"/>
    <p:sldId id="369" r:id="rId23"/>
    <p:sldId id="374" r:id="rId24"/>
    <p:sldId id="375" r:id="rId2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Light" panose="00000400000000000000" pitchFamily="2" charset="0"/>
      <p:regular r:id="rId31"/>
      <p:bold r:id="rId32"/>
      <p:italic r:id="rId33"/>
      <p:boldItalic r:id="rId34"/>
    </p:embeddedFont>
    <p:embeddedFont>
      <p:font typeface="Poppins SemiBold" panose="000007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C1CC5C-57D3-4FF6-BE4A-DA191710BE4F}">
  <a:tblStyle styleId="{02C1CC5C-57D3-4FF6-BE4A-DA191710B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2" autoAdjust="0"/>
  </p:normalViewPr>
  <p:slideViewPr>
    <p:cSldViewPr snapToGrid="0">
      <p:cViewPr varScale="1">
        <p:scale>
          <a:sx n="197" d="100"/>
          <a:sy n="197" d="100"/>
        </p:scale>
        <p:origin x="636" y="150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7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28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39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03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50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18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8" name="Google Shape;21668;ga74c21d089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9" name="Google Shape;21669;ga74c21d089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20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8" name="Google Shape;21668;ga74c21d089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9" name="Google Shape;21669;ga74c21d089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56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38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" name="Google Shape;11427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8" name="Google Shape;11428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5" name="Google Shape;12445;ga5475f15f3_2_3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6" name="Google Shape;12446;ga5475f15f3_2_3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4" name="Google Shape;15834;ga142f89b98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5" name="Google Shape;15835;ga142f89b98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5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9" name="Google Shape;18859;gbfa63c2a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0" name="Google Shape;18860;gbfa63c2a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77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9" name="Google Shape;12949;ga142f89b9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0" name="Google Shape;12950;ga142f89b9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7"/>
          <p:cNvSpPr txBox="1">
            <a:spLocks noGrp="1"/>
          </p:cNvSpPr>
          <p:nvPr>
            <p:ph type="body" idx="1"/>
          </p:nvPr>
        </p:nvSpPr>
        <p:spPr>
          <a:xfrm>
            <a:off x="3190775" y="3172975"/>
            <a:ext cx="27627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58" name="Google Shape;2558;p7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7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7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7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2" name="Google Shape;2562;p7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2563" name="Google Shape;2563;p7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6" name="Google Shape;2596;p7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7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7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9" name="Google Shape;2599;p7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2600" name="Google Shape;2600;p7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2" name="Google Shape;2782;p7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7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7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7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0" name="Google Shape;2790;p7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2791" name="Google Shape;2791;p7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7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2796" name="Google Shape;2796;p7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2" name="Google Shape;2832;p7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7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7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2835" name="Google Shape;2835;p7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9" name="Google Shape;3569;p7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2_1">
    <p:spTree>
      <p:nvGrpSpPr>
        <p:cNvPr id="1" name="Shape 6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" name="Google Shape;6881;p36"/>
          <p:cNvSpPr txBox="1">
            <a:spLocks noGrp="1"/>
          </p:cNvSpPr>
          <p:nvPr>
            <p:ph type="subTitle" idx="1"/>
          </p:nvPr>
        </p:nvSpPr>
        <p:spPr>
          <a:xfrm>
            <a:off x="4715350" y="1409500"/>
            <a:ext cx="3690900" cy="25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Char char="○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Char char="■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82" name="Google Shape;6882;p36"/>
          <p:cNvSpPr/>
          <p:nvPr/>
        </p:nvSpPr>
        <p:spPr>
          <a:xfrm rot="4500117" flipH="1">
            <a:off x="787108" y="929270"/>
            <a:ext cx="958257" cy="836789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6883" name="Google Shape;6883;p36"/>
          <p:cNvGrpSpPr/>
          <p:nvPr/>
        </p:nvGrpSpPr>
        <p:grpSpPr>
          <a:xfrm rot="5400000" flipH="1">
            <a:off x="588918" y="606393"/>
            <a:ext cx="349968" cy="2060963"/>
            <a:chOff x="1037125" y="2236325"/>
            <a:chExt cx="149100" cy="874475"/>
          </a:xfrm>
        </p:grpSpPr>
        <p:sp>
          <p:nvSpPr>
            <p:cNvPr id="6884" name="Google Shape;6884;p36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6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6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6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6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6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6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6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6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6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6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6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6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6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6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6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6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6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6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6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6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6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6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6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6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6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6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6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6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6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6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6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6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6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6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6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0" name="Google Shape;6920;p36"/>
          <p:cNvSpPr/>
          <p:nvPr/>
        </p:nvSpPr>
        <p:spPr>
          <a:xfrm flipH="1">
            <a:off x="8198788" y="222898"/>
            <a:ext cx="725102" cy="633202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1" name="Google Shape;6921;p36"/>
          <p:cNvGrpSpPr/>
          <p:nvPr/>
        </p:nvGrpSpPr>
        <p:grpSpPr>
          <a:xfrm rot="5400000" flipH="1">
            <a:off x="8390322" y="4514432"/>
            <a:ext cx="1019815" cy="948206"/>
            <a:chOff x="2113525" y="2880575"/>
            <a:chExt cx="609500" cy="564375"/>
          </a:xfrm>
        </p:grpSpPr>
        <p:sp>
          <p:nvSpPr>
            <p:cNvPr id="6922" name="Google Shape;6922;p36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6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6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6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6" name="Google Shape;6926;p3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7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3" name="Google Shape;7983;p39"/>
          <p:cNvSpPr txBox="1">
            <a:spLocks noGrp="1"/>
          </p:cNvSpPr>
          <p:nvPr>
            <p:ph type="title"/>
          </p:nvPr>
        </p:nvSpPr>
        <p:spPr>
          <a:xfrm>
            <a:off x="3055478" y="431400"/>
            <a:ext cx="4725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7984" name="Google Shape;7984;p39"/>
          <p:cNvSpPr/>
          <p:nvPr/>
        </p:nvSpPr>
        <p:spPr>
          <a:xfrm>
            <a:off x="8237297" y="-25"/>
            <a:ext cx="914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5" name="Google Shape;7985;p39"/>
          <p:cNvGrpSpPr/>
          <p:nvPr/>
        </p:nvGrpSpPr>
        <p:grpSpPr>
          <a:xfrm rot="10800000">
            <a:off x="8566700" y="2996665"/>
            <a:ext cx="274836" cy="1611920"/>
            <a:chOff x="4769975" y="2151700"/>
            <a:chExt cx="149100" cy="874475"/>
          </a:xfrm>
        </p:grpSpPr>
        <p:sp>
          <p:nvSpPr>
            <p:cNvPr id="7986" name="Google Shape;7986;p39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9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9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9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9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9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9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9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9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9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9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9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9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9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9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9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9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9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9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9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9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9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9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9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9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9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9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9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9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9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9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9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9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9" name="Google Shape;8019;p39"/>
          <p:cNvGrpSpPr/>
          <p:nvPr/>
        </p:nvGrpSpPr>
        <p:grpSpPr>
          <a:xfrm rot="10800000">
            <a:off x="8421619" y="431399"/>
            <a:ext cx="1299260" cy="1296418"/>
            <a:chOff x="6378300" y="2596400"/>
            <a:chExt cx="754375" cy="752725"/>
          </a:xfrm>
        </p:grpSpPr>
        <p:sp>
          <p:nvSpPr>
            <p:cNvPr id="8020" name="Google Shape;8020;p39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9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9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9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9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9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9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9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9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9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9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9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9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9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9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9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9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9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9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9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9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9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9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9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9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9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9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9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9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9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9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9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9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9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9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9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9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9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9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9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9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9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9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9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9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9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9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9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9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9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9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9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9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9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9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9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9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9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9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9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9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9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9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9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9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9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9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9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9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9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9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9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9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9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9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9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9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9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9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9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9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9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9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9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9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9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9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9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9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9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9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9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9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9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9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9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9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9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9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9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9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9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9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9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9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9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9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9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9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9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9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9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9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9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9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9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9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9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9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9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9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9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9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9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9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9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9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9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9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9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9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9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9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9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9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9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9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9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9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9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9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9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9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9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9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9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9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9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9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9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9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9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9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9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9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9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9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9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9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9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9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9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9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9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9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9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9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9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9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9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9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9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9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9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9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9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9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9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9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9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9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9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82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1915885" y="1045899"/>
            <a:ext cx="531223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Mobile Detection of Artificial Images: Attribution and Rejection</a:t>
            </a:r>
            <a:endParaRPr dirty="0"/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1700550" y="3166806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by Aquilina Mattia and Angelo Trifelli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2724950" y="1230180"/>
            <a:ext cx="4724700" cy="3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ea typeface="Poppins SemiBold"/>
                <a:cs typeface="Poppins SemiBold"/>
                <a:sym typeface="Poppins SemiBold"/>
              </a:rPr>
              <a:t>Model</a:t>
            </a:r>
            <a:r>
              <a:rPr lang="en-US" sz="14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-US" dirty="0"/>
              <a:t>it consisted of </a:t>
            </a:r>
            <a:r>
              <a:rPr lang="en-US" b="1" dirty="0" err="1"/>
              <a:t>MobileNet</a:t>
            </a:r>
            <a:r>
              <a:rPr lang="en-US" b="1" dirty="0"/>
              <a:t> v2 </a:t>
            </a:r>
            <a:r>
              <a:rPr lang="en-US" dirty="0"/>
              <a:t>connected to two fully connected layers of 256 and 128 neurons </a:t>
            </a:r>
            <a:r>
              <a:rPr lang="en-US" dirty="0" err="1"/>
              <a:t>respectly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Output : </a:t>
            </a:r>
            <a:r>
              <a:rPr lang="en-US" dirty="0"/>
              <a:t>consisted of 5 neurons and used </a:t>
            </a:r>
            <a:r>
              <a:rPr lang="en-US" i="1" dirty="0" err="1"/>
              <a:t>softmax</a:t>
            </a:r>
            <a:r>
              <a:rPr lang="en-US" dirty="0"/>
              <a:t> as activation function.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Parameters : </a:t>
            </a:r>
            <a:r>
              <a:rPr lang="en-US" dirty="0"/>
              <a:t>Tested on </a:t>
            </a:r>
            <a:r>
              <a:rPr lang="en-US" i="1" dirty="0"/>
              <a:t>batch size </a:t>
            </a:r>
            <a:r>
              <a:rPr lang="en-US" dirty="0"/>
              <a:t>of 64/128.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Fine tuning </a:t>
            </a:r>
            <a:r>
              <a:rPr lang="en-US" dirty="0"/>
              <a:t>: Tested with 6 and 8 unlocked layer of </a:t>
            </a:r>
            <a:r>
              <a:rPr lang="en-US" b="1" dirty="0" err="1"/>
              <a:t>MobileNet</a:t>
            </a:r>
            <a:r>
              <a:rPr lang="en-US" dirty="0"/>
              <a:t>.</a:t>
            </a:r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8" name="Google Shape;12988;p61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89" name="Google Shape;12989;p61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90" name="Google Shape;12990;p61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A7F891-ABE3-6EFD-EF26-95EEE83D53CA}"/>
              </a:ext>
            </a:extLst>
          </p:cNvPr>
          <p:cNvSpPr/>
          <p:nvPr/>
        </p:nvSpPr>
        <p:spPr>
          <a:xfrm>
            <a:off x="428574" y="1917696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 v2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360FB31-EC88-8023-7C9E-2A0726DEBD86}"/>
              </a:ext>
            </a:extLst>
          </p:cNvPr>
          <p:cNvSpPr/>
          <p:nvPr/>
        </p:nvSpPr>
        <p:spPr>
          <a:xfrm>
            <a:off x="428576" y="123018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224x224 image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48C1DF7-0AFE-C08D-5156-B2FBE4978569}"/>
              </a:ext>
            </a:extLst>
          </p:cNvPr>
          <p:cNvSpPr/>
          <p:nvPr/>
        </p:nvSpPr>
        <p:spPr>
          <a:xfrm>
            <a:off x="428572" y="391332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Output Layer</a:t>
            </a:r>
          </a:p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(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D687758-3187-D8F8-16BC-DA5263FAD3D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1155010" y="1708380"/>
            <a:ext cx="2" cy="2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9D20AC2-5BE1-4761-3A3B-199967DAC6A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155008" y="3302630"/>
            <a:ext cx="1" cy="61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Google Shape;12952;p61">
            <a:extLst>
              <a:ext uri="{FF2B5EF4-FFF2-40B4-BE49-F238E27FC236}">
                <a16:creationId xmlns:a16="http://schemas.microsoft.com/office/drawing/2014/main" id="{A3BFCB17-F2B6-9B7D-519E-C53B3831AE7F}"/>
              </a:ext>
            </a:extLst>
          </p:cNvPr>
          <p:cNvSpPr txBox="1">
            <a:spLocks/>
          </p:cNvSpPr>
          <p:nvPr/>
        </p:nvSpPr>
        <p:spPr>
          <a:xfrm>
            <a:off x="428576" y="408307"/>
            <a:ext cx="1975556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The models: v3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053ECE9-264C-690D-E175-E52406BE2F26}"/>
              </a:ext>
            </a:extLst>
          </p:cNvPr>
          <p:cNvSpPr/>
          <p:nvPr/>
        </p:nvSpPr>
        <p:spPr>
          <a:xfrm>
            <a:off x="428573" y="282443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 </a:t>
            </a:r>
            <a:r>
              <a:rPr lang="it-IT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Average</a:t>
            </a:r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Pooling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E1C082B-BC02-F156-604B-83C4F9D704E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155009" y="2395896"/>
            <a:ext cx="1" cy="42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0" name="Google Shape;12972;p61">
            <a:extLst>
              <a:ext uri="{FF2B5EF4-FFF2-40B4-BE49-F238E27FC236}">
                <a16:creationId xmlns:a16="http://schemas.microsoft.com/office/drawing/2014/main" id="{3BE6B0B2-2FB1-F682-2150-71078B5B8797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21" name="Google Shape;12973;p61">
              <a:extLst>
                <a:ext uri="{FF2B5EF4-FFF2-40B4-BE49-F238E27FC236}">
                  <a16:creationId xmlns:a16="http://schemas.microsoft.com/office/drawing/2014/main" id="{3E5CBB93-3FBF-59FD-3018-74545D7A37C5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4;p61">
              <a:extLst>
                <a:ext uri="{FF2B5EF4-FFF2-40B4-BE49-F238E27FC236}">
                  <a16:creationId xmlns:a16="http://schemas.microsoft.com/office/drawing/2014/main" id="{31992F2E-A850-575D-0FEF-CA4397440FEF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5;p61">
              <a:extLst>
                <a:ext uri="{FF2B5EF4-FFF2-40B4-BE49-F238E27FC236}">
                  <a16:creationId xmlns:a16="http://schemas.microsoft.com/office/drawing/2014/main" id="{D967B906-2A56-B077-09B7-33D7EB766D0E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76;p61">
              <a:extLst>
                <a:ext uri="{FF2B5EF4-FFF2-40B4-BE49-F238E27FC236}">
                  <a16:creationId xmlns:a16="http://schemas.microsoft.com/office/drawing/2014/main" id="{9F9F70DF-F234-6119-EF1E-8E2EC0CA4571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7;p61">
              <a:extLst>
                <a:ext uri="{FF2B5EF4-FFF2-40B4-BE49-F238E27FC236}">
                  <a16:creationId xmlns:a16="http://schemas.microsoft.com/office/drawing/2014/main" id="{176F7223-5D5C-752D-2923-ED09E4B3F48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78;p61">
              <a:extLst>
                <a:ext uri="{FF2B5EF4-FFF2-40B4-BE49-F238E27FC236}">
                  <a16:creationId xmlns:a16="http://schemas.microsoft.com/office/drawing/2014/main" id="{0523A6D6-70A3-1364-6E87-E6A9A0B0E36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79;p61">
              <a:extLst>
                <a:ext uri="{FF2B5EF4-FFF2-40B4-BE49-F238E27FC236}">
                  <a16:creationId xmlns:a16="http://schemas.microsoft.com/office/drawing/2014/main" id="{E22CA346-496A-29AB-8F06-3A11DDA0BA24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0;p61">
              <a:extLst>
                <a:ext uri="{FF2B5EF4-FFF2-40B4-BE49-F238E27FC236}">
                  <a16:creationId xmlns:a16="http://schemas.microsoft.com/office/drawing/2014/main" id="{74ED58D6-E8FD-F94A-518D-072F427B3C35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1;p61">
              <a:extLst>
                <a:ext uri="{FF2B5EF4-FFF2-40B4-BE49-F238E27FC236}">
                  <a16:creationId xmlns:a16="http://schemas.microsoft.com/office/drawing/2014/main" id="{6CEE165C-FFF4-4175-3661-6ED7ADCDF1BD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82;p61">
              <a:extLst>
                <a:ext uri="{FF2B5EF4-FFF2-40B4-BE49-F238E27FC236}">
                  <a16:creationId xmlns:a16="http://schemas.microsoft.com/office/drawing/2014/main" id="{7B631BF4-76E0-D7BC-DF54-7311E54B792C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83;p61">
              <a:extLst>
                <a:ext uri="{FF2B5EF4-FFF2-40B4-BE49-F238E27FC236}">
                  <a16:creationId xmlns:a16="http://schemas.microsoft.com/office/drawing/2014/main" id="{B1EBED3C-EAF3-3895-59BA-8F6AFEB4B7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84;p61">
              <a:extLst>
                <a:ext uri="{FF2B5EF4-FFF2-40B4-BE49-F238E27FC236}">
                  <a16:creationId xmlns:a16="http://schemas.microsoft.com/office/drawing/2014/main" id="{EAC07D72-372F-A4A0-72AC-256D407A98CF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2972;p61">
            <a:extLst>
              <a:ext uri="{FF2B5EF4-FFF2-40B4-BE49-F238E27FC236}">
                <a16:creationId xmlns:a16="http://schemas.microsoft.com/office/drawing/2014/main" id="{38D558AD-38A7-9B0F-6858-8056DD21BCE9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34" name="Google Shape;12973;p61">
              <a:extLst>
                <a:ext uri="{FF2B5EF4-FFF2-40B4-BE49-F238E27FC236}">
                  <a16:creationId xmlns:a16="http://schemas.microsoft.com/office/drawing/2014/main" id="{1B0B37E5-A8E4-7799-D65C-65AA001B2D19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4;p61">
              <a:extLst>
                <a:ext uri="{FF2B5EF4-FFF2-40B4-BE49-F238E27FC236}">
                  <a16:creationId xmlns:a16="http://schemas.microsoft.com/office/drawing/2014/main" id="{9779F9D3-B328-2C0C-9D8C-1234C4791E8A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5;p61">
              <a:extLst>
                <a:ext uri="{FF2B5EF4-FFF2-40B4-BE49-F238E27FC236}">
                  <a16:creationId xmlns:a16="http://schemas.microsoft.com/office/drawing/2014/main" id="{99DB8BE9-ABEB-9909-188B-DE309ADFC47E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76;p61">
              <a:extLst>
                <a:ext uri="{FF2B5EF4-FFF2-40B4-BE49-F238E27FC236}">
                  <a16:creationId xmlns:a16="http://schemas.microsoft.com/office/drawing/2014/main" id="{455E8CD2-DFC3-E512-CE1C-A204B63C043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77;p61">
              <a:extLst>
                <a:ext uri="{FF2B5EF4-FFF2-40B4-BE49-F238E27FC236}">
                  <a16:creationId xmlns:a16="http://schemas.microsoft.com/office/drawing/2014/main" id="{FF72D66C-635A-9EA0-13CD-3B2C4CA41B86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78;p61">
              <a:extLst>
                <a:ext uri="{FF2B5EF4-FFF2-40B4-BE49-F238E27FC236}">
                  <a16:creationId xmlns:a16="http://schemas.microsoft.com/office/drawing/2014/main" id="{7A2EE82F-9FEC-8D1C-1A27-0F4A5A0BC2E7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9;p61">
              <a:extLst>
                <a:ext uri="{FF2B5EF4-FFF2-40B4-BE49-F238E27FC236}">
                  <a16:creationId xmlns:a16="http://schemas.microsoft.com/office/drawing/2014/main" id="{D79BC26C-0C79-A08C-F896-F0F4F7959DD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0;p61">
              <a:extLst>
                <a:ext uri="{FF2B5EF4-FFF2-40B4-BE49-F238E27FC236}">
                  <a16:creationId xmlns:a16="http://schemas.microsoft.com/office/drawing/2014/main" id="{6847B52E-3584-2A2E-42B4-BA1173BDBEE3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81;p61">
              <a:extLst>
                <a:ext uri="{FF2B5EF4-FFF2-40B4-BE49-F238E27FC236}">
                  <a16:creationId xmlns:a16="http://schemas.microsoft.com/office/drawing/2014/main" id="{54E1349D-F00A-5086-149B-4B75BC87F8DB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82;p61">
              <a:extLst>
                <a:ext uri="{FF2B5EF4-FFF2-40B4-BE49-F238E27FC236}">
                  <a16:creationId xmlns:a16="http://schemas.microsoft.com/office/drawing/2014/main" id="{EFACEF68-A472-AE0F-A3DA-EAB30938D30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83;p61">
              <a:extLst>
                <a:ext uri="{FF2B5EF4-FFF2-40B4-BE49-F238E27FC236}">
                  <a16:creationId xmlns:a16="http://schemas.microsoft.com/office/drawing/2014/main" id="{3BAFDBA8-C5B9-8B23-7E19-09E77FC972BA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4;p61">
              <a:extLst>
                <a:ext uri="{FF2B5EF4-FFF2-40B4-BE49-F238E27FC236}">
                  <a16:creationId xmlns:a16="http://schemas.microsoft.com/office/drawing/2014/main" id="{CD3C279A-CD77-9704-5613-AF2BBBE11BF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2972;p61">
            <a:extLst>
              <a:ext uri="{FF2B5EF4-FFF2-40B4-BE49-F238E27FC236}">
                <a16:creationId xmlns:a16="http://schemas.microsoft.com/office/drawing/2014/main" id="{7664271F-E4D2-620A-5C92-C0E631A29D25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47" name="Google Shape;12973;p61">
              <a:extLst>
                <a:ext uri="{FF2B5EF4-FFF2-40B4-BE49-F238E27FC236}">
                  <a16:creationId xmlns:a16="http://schemas.microsoft.com/office/drawing/2014/main" id="{54565A89-53C3-3176-98AC-2568B02BF27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74;p61">
              <a:extLst>
                <a:ext uri="{FF2B5EF4-FFF2-40B4-BE49-F238E27FC236}">
                  <a16:creationId xmlns:a16="http://schemas.microsoft.com/office/drawing/2014/main" id="{691A821D-3D2D-B13C-6D3F-71BDF102DFC3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75;p61">
              <a:extLst>
                <a:ext uri="{FF2B5EF4-FFF2-40B4-BE49-F238E27FC236}">
                  <a16:creationId xmlns:a16="http://schemas.microsoft.com/office/drawing/2014/main" id="{976C65E6-2A4F-B16A-7181-29647D3E8F9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76;p61">
              <a:extLst>
                <a:ext uri="{FF2B5EF4-FFF2-40B4-BE49-F238E27FC236}">
                  <a16:creationId xmlns:a16="http://schemas.microsoft.com/office/drawing/2014/main" id="{8BA9B8E4-9026-62BA-5911-77F7780EDB0D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77;p61">
              <a:extLst>
                <a:ext uri="{FF2B5EF4-FFF2-40B4-BE49-F238E27FC236}">
                  <a16:creationId xmlns:a16="http://schemas.microsoft.com/office/drawing/2014/main" id="{35CBD792-2E0E-3046-72D8-C332F3B1305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78;p61">
              <a:extLst>
                <a:ext uri="{FF2B5EF4-FFF2-40B4-BE49-F238E27FC236}">
                  <a16:creationId xmlns:a16="http://schemas.microsoft.com/office/drawing/2014/main" id="{63CB47B5-4B0F-8561-0789-DA09396F230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79;p61">
              <a:extLst>
                <a:ext uri="{FF2B5EF4-FFF2-40B4-BE49-F238E27FC236}">
                  <a16:creationId xmlns:a16="http://schemas.microsoft.com/office/drawing/2014/main" id="{A3769F51-BA7B-5760-F1DC-A94E015C297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80;p61">
              <a:extLst>
                <a:ext uri="{FF2B5EF4-FFF2-40B4-BE49-F238E27FC236}">
                  <a16:creationId xmlns:a16="http://schemas.microsoft.com/office/drawing/2014/main" id="{0C7B9563-1C45-3EBE-8EC0-858BB18A598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81;p61">
              <a:extLst>
                <a:ext uri="{FF2B5EF4-FFF2-40B4-BE49-F238E27FC236}">
                  <a16:creationId xmlns:a16="http://schemas.microsoft.com/office/drawing/2014/main" id="{9B7AC0F2-6E53-61EC-7BE5-4BB16A3783C7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82;p61">
              <a:extLst>
                <a:ext uri="{FF2B5EF4-FFF2-40B4-BE49-F238E27FC236}">
                  <a16:creationId xmlns:a16="http://schemas.microsoft.com/office/drawing/2014/main" id="{486883EC-4FFB-C2FA-D394-666F45E1B6B6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83;p61">
              <a:extLst>
                <a:ext uri="{FF2B5EF4-FFF2-40B4-BE49-F238E27FC236}">
                  <a16:creationId xmlns:a16="http://schemas.microsoft.com/office/drawing/2014/main" id="{82758488-74F1-6145-46E8-ECFF386ED71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84;p61">
              <a:extLst>
                <a:ext uri="{FF2B5EF4-FFF2-40B4-BE49-F238E27FC236}">
                  <a16:creationId xmlns:a16="http://schemas.microsoft.com/office/drawing/2014/main" id="{6F347010-3A72-4737-B60D-37BB719534C3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36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3194227" y="352704"/>
            <a:ext cx="2211349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</a:t>
            </a:r>
            <a:r>
              <a:rPr lang="en" dirty="0"/>
              <a:t>raining Results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1633674" y="567578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56E9660-361B-EADF-166B-EE385F87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71720"/>
              </p:ext>
            </p:extLst>
          </p:nvPr>
        </p:nvGraphicFramePr>
        <p:xfrm>
          <a:off x="825595" y="1579418"/>
          <a:ext cx="6948609" cy="1569720"/>
        </p:xfrm>
        <a:graphic>
          <a:graphicData uri="http://schemas.openxmlformats.org/drawingml/2006/table">
            <a:tbl>
              <a:tblPr firstRow="1" bandRow="1">
                <a:tableStyleId>{02C1CC5C-57D3-4FF6-BE4A-DA191710BE4F}</a:tableStyleId>
              </a:tblPr>
              <a:tblGrid>
                <a:gridCol w="728784">
                  <a:extLst>
                    <a:ext uri="{9D8B030D-6E8A-4147-A177-3AD203B41FA5}">
                      <a16:colId xmlns:a16="http://schemas.microsoft.com/office/drawing/2014/main" val="2094618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231337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6648019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770633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17990225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19632621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5406014"/>
                    </a:ext>
                  </a:extLst>
                </a:gridCol>
              </a:tblGrid>
              <a:tr h="153538">
                <a:tc>
                  <a:txBody>
                    <a:bodyPr/>
                    <a:lstStyle/>
                    <a:p>
                      <a:pPr algn="ctr"/>
                      <a:r>
                        <a:rPr lang="it-IT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Model</a:t>
                      </a:r>
                    </a:p>
                  </a:txBody>
                  <a:tcP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N. Layer </a:t>
                      </a:r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unlocked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Training </a:t>
                      </a:r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accuracy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Validation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  <a:p>
                      <a:pPr algn="ctr"/>
                      <a:r>
                        <a:rPr lang="it-IT" sz="1200" b="1" i="0" dirty="0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Validation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  <a:p>
                      <a:pPr algn="ctr"/>
                      <a:r>
                        <a:rPr lang="it-IT" sz="1200" b="1" i="0" dirty="0" err="1">
                          <a:solidFill>
                            <a:schemeClr val="accent1"/>
                          </a:solidFill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Accuracy</a:t>
                      </a:r>
                      <a:endParaRPr lang="it-IT" sz="1200" b="1" i="0" dirty="0">
                        <a:solidFill>
                          <a:schemeClr val="accent1"/>
                        </a:solidFill>
                        <a:latin typeface="Poppins Light" panose="00000400000000000000" pitchFamily="2" charset="0"/>
                        <a:cs typeface="Poppins Light" panose="000004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8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0.3722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0.6674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0.7626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0.3753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0.6751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0.7282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0.8726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Poppins Light" panose="00000400000000000000" pitchFamily="2" charset="0"/>
                          <a:cs typeface="Poppins Light" panose="00000400000000000000" pitchFamily="2" charset="0"/>
                        </a:rPr>
                        <a:t>0.7125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48016"/>
                  </a:ext>
                </a:extLst>
              </a:tr>
            </a:tbl>
          </a:graphicData>
        </a:graphic>
      </p:graphicFrame>
      <p:grpSp>
        <p:nvGrpSpPr>
          <p:cNvPr id="10" name="Google Shape;12972;p61">
            <a:extLst>
              <a:ext uri="{FF2B5EF4-FFF2-40B4-BE49-F238E27FC236}">
                <a16:creationId xmlns:a16="http://schemas.microsoft.com/office/drawing/2014/main" id="{7C5A090C-9A04-584B-2E15-61B3017E8521}"/>
              </a:ext>
            </a:extLst>
          </p:cNvPr>
          <p:cNvGrpSpPr/>
          <p:nvPr/>
        </p:nvGrpSpPr>
        <p:grpSpPr>
          <a:xfrm>
            <a:off x="5317810" y="567054"/>
            <a:ext cx="1490177" cy="21378"/>
            <a:chOff x="2940000" y="3484425"/>
            <a:chExt cx="876575" cy="12575"/>
          </a:xfrm>
        </p:grpSpPr>
        <p:sp>
          <p:nvSpPr>
            <p:cNvPr id="11" name="Google Shape;12973;p61">
              <a:extLst>
                <a:ext uri="{FF2B5EF4-FFF2-40B4-BE49-F238E27FC236}">
                  <a16:creationId xmlns:a16="http://schemas.microsoft.com/office/drawing/2014/main" id="{1F9C21EA-8203-616E-744D-0D4E272F55B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74;p61">
              <a:extLst>
                <a:ext uri="{FF2B5EF4-FFF2-40B4-BE49-F238E27FC236}">
                  <a16:creationId xmlns:a16="http://schemas.microsoft.com/office/drawing/2014/main" id="{FB43F19C-CB54-76A4-C03A-442723CB092D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75;p61">
              <a:extLst>
                <a:ext uri="{FF2B5EF4-FFF2-40B4-BE49-F238E27FC236}">
                  <a16:creationId xmlns:a16="http://schemas.microsoft.com/office/drawing/2014/main" id="{488DF7CE-747B-A63F-F26F-19816836AEF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76;p61">
              <a:extLst>
                <a:ext uri="{FF2B5EF4-FFF2-40B4-BE49-F238E27FC236}">
                  <a16:creationId xmlns:a16="http://schemas.microsoft.com/office/drawing/2014/main" id="{A2D9FD9B-91F3-A436-2495-1C7FA906623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7;p61">
              <a:extLst>
                <a:ext uri="{FF2B5EF4-FFF2-40B4-BE49-F238E27FC236}">
                  <a16:creationId xmlns:a16="http://schemas.microsoft.com/office/drawing/2014/main" id="{31011568-8ADB-2F9B-D582-6A719600DB1A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8;p61">
              <a:extLst>
                <a:ext uri="{FF2B5EF4-FFF2-40B4-BE49-F238E27FC236}">
                  <a16:creationId xmlns:a16="http://schemas.microsoft.com/office/drawing/2014/main" id="{838D78E2-63C2-AAAD-DA4A-EE47BD2BF0D9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9;p61">
              <a:extLst>
                <a:ext uri="{FF2B5EF4-FFF2-40B4-BE49-F238E27FC236}">
                  <a16:creationId xmlns:a16="http://schemas.microsoft.com/office/drawing/2014/main" id="{7EAAB7D4-8F97-3CC8-4EF4-EAF26B79ED3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80;p61">
              <a:extLst>
                <a:ext uri="{FF2B5EF4-FFF2-40B4-BE49-F238E27FC236}">
                  <a16:creationId xmlns:a16="http://schemas.microsoft.com/office/drawing/2014/main" id="{8DDFC1C8-424C-0B14-1AE2-BAA23492FB3B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81;p61">
              <a:extLst>
                <a:ext uri="{FF2B5EF4-FFF2-40B4-BE49-F238E27FC236}">
                  <a16:creationId xmlns:a16="http://schemas.microsoft.com/office/drawing/2014/main" id="{E9DA2E0D-D672-AE93-ED80-13877613F6BB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82;p61">
              <a:extLst>
                <a:ext uri="{FF2B5EF4-FFF2-40B4-BE49-F238E27FC236}">
                  <a16:creationId xmlns:a16="http://schemas.microsoft.com/office/drawing/2014/main" id="{BA218A62-AF56-C63D-1BBF-F524686DDD2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3;p61">
              <a:extLst>
                <a:ext uri="{FF2B5EF4-FFF2-40B4-BE49-F238E27FC236}">
                  <a16:creationId xmlns:a16="http://schemas.microsoft.com/office/drawing/2014/main" id="{422D70A7-65F6-B04B-5FDA-5BFF2AA2E0E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4;p61">
              <a:extLst>
                <a:ext uri="{FF2B5EF4-FFF2-40B4-BE49-F238E27FC236}">
                  <a16:creationId xmlns:a16="http://schemas.microsoft.com/office/drawing/2014/main" id="{B52A737F-20FD-A673-3B9C-CC06282746C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996;p61">
            <a:extLst>
              <a:ext uri="{FF2B5EF4-FFF2-40B4-BE49-F238E27FC236}">
                <a16:creationId xmlns:a16="http://schemas.microsoft.com/office/drawing/2014/main" id="{CC528444-FF1A-AAD8-DB4B-1F6EB88BE5E7}"/>
              </a:ext>
            </a:extLst>
          </p:cNvPr>
          <p:cNvSpPr txBox="1">
            <a:spLocks/>
          </p:cNvSpPr>
          <p:nvPr/>
        </p:nvSpPr>
        <p:spPr>
          <a:xfrm>
            <a:off x="1246005" y="3754705"/>
            <a:ext cx="610779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lnSpc>
                <a:spcPct val="100000"/>
              </a:lnSpc>
              <a:buFont typeface="Poppins Light"/>
              <a:buNone/>
            </a:pPr>
            <a:r>
              <a:rPr lang="en-US" dirty="0"/>
              <a:t>All model were trained for a number of epochs that varied between 15/20.</a:t>
            </a:r>
          </a:p>
        </p:txBody>
      </p:sp>
    </p:spTree>
    <p:extLst>
      <p:ext uri="{BB962C8B-B14F-4D97-AF65-F5344CB8AC3E}">
        <p14:creationId xmlns:p14="http://schemas.microsoft.com/office/powerpoint/2010/main" val="24590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3194227" y="352704"/>
            <a:ext cx="2211349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dirty="0"/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>
            <a:off x="1633674" y="56757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>
            <a:off x="5317810" y="567054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A55CD-EAD9-8CA3-D9B0-EB50F9C53F5D}"/>
              </a:ext>
            </a:extLst>
          </p:cNvPr>
          <p:cNvSpPr/>
          <p:nvPr/>
        </p:nvSpPr>
        <p:spPr>
          <a:xfrm>
            <a:off x="581612" y="3522766"/>
            <a:ext cx="3169683" cy="608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B48E1FF-4403-081B-3F68-0084194A90AB}"/>
              </a:ext>
            </a:extLst>
          </p:cNvPr>
          <p:cNvSpPr txBox="1"/>
          <p:nvPr/>
        </p:nvSpPr>
        <p:spPr>
          <a:xfrm>
            <a:off x="1038461" y="3729280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Model </a:t>
            </a:r>
            <a:r>
              <a:rPr lang="it-IT" sz="2000" b="1" dirty="0" err="1">
                <a:solidFill>
                  <a:schemeClr val="accent6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Accuracy</a:t>
            </a:r>
            <a:endParaRPr lang="it-IT" sz="2000" b="1" dirty="0">
              <a:solidFill>
                <a:schemeClr val="accent6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2022DA-CD87-4330-69D1-7A2EBE4BBBF3}"/>
              </a:ext>
            </a:extLst>
          </p:cNvPr>
          <p:cNvSpPr/>
          <p:nvPr/>
        </p:nvSpPr>
        <p:spPr>
          <a:xfrm>
            <a:off x="4532138" y="3522766"/>
            <a:ext cx="3169683" cy="608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67678B-FB4A-D365-35CD-0F0376378D53}"/>
              </a:ext>
            </a:extLst>
          </p:cNvPr>
          <p:cNvSpPr txBox="1"/>
          <p:nvPr/>
        </p:nvSpPr>
        <p:spPr>
          <a:xfrm>
            <a:off x="4989030" y="3674771"/>
            <a:ext cx="230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Model </a:t>
            </a:r>
            <a:r>
              <a:rPr lang="it-IT" sz="2000" b="1" dirty="0" err="1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loss</a:t>
            </a:r>
            <a:endParaRPr lang="it-IT" sz="2000" b="1" dirty="0">
              <a:solidFill>
                <a:schemeClr val="accent5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A2311D-1C26-194D-1DAB-A1A26213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15" y="1342178"/>
            <a:ext cx="3174506" cy="22759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953730-CAC8-C973-F38E-1D43F1D4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1" y="1342178"/>
            <a:ext cx="3172667" cy="23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1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3194227" y="352704"/>
            <a:ext cx="2211349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dirty="0"/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>
            <a:off x="1633674" y="56757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>
            <a:off x="5317810" y="567054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F84FF96D-4651-FDA5-38B1-863599EA5CD8}"/>
              </a:ext>
            </a:extLst>
          </p:cNvPr>
          <p:cNvGrpSpPr/>
          <p:nvPr/>
        </p:nvGrpSpPr>
        <p:grpSpPr>
          <a:xfrm>
            <a:off x="930051" y="1180630"/>
            <a:ext cx="5320166" cy="3301871"/>
            <a:chOff x="930051" y="1180630"/>
            <a:chExt cx="5320166" cy="330187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957BB34-10ED-34C3-A351-8CDDF1801240}"/>
                </a:ext>
              </a:extLst>
            </p:cNvPr>
            <p:cNvSpPr txBox="1"/>
            <p:nvPr/>
          </p:nvSpPr>
          <p:spPr>
            <a:xfrm>
              <a:off x="930054" y="1946341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 err="1"/>
                <a:t>Df</a:t>
              </a:r>
              <a:r>
                <a:rPr lang="it-IT" sz="1200" dirty="0"/>
                <a:t>-If 1.0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E43C0E9-054A-0A4E-3A3C-2D16EB923E74}"/>
                </a:ext>
              </a:extLst>
            </p:cNvPr>
            <p:cNvSpPr txBox="1"/>
            <p:nvPr/>
          </p:nvSpPr>
          <p:spPr>
            <a:xfrm>
              <a:off x="930053" y="2538015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/>
                <a:t>Real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6132B67-E7BF-4E17-AFDB-4772AE4A9B0C}"/>
                </a:ext>
              </a:extLst>
            </p:cNvPr>
            <p:cNvSpPr txBox="1"/>
            <p:nvPr/>
          </p:nvSpPr>
          <p:spPr>
            <a:xfrm>
              <a:off x="930052" y="3129689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/>
                <a:t>Sd-2.1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5EFCE81-896B-7A1C-C6E5-3EDD7EB97D2A}"/>
                </a:ext>
              </a:extLst>
            </p:cNvPr>
            <p:cNvSpPr txBox="1"/>
            <p:nvPr/>
          </p:nvSpPr>
          <p:spPr>
            <a:xfrm>
              <a:off x="930051" y="3721363"/>
              <a:ext cx="1636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/>
                <a:t>Sd-xl-1.0</a:t>
              </a:r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F74F0AFF-64E8-A557-4D6C-8EFD5D2FEF2D}"/>
                </a:ext>
              </a:extLst>
            </p:cNvPr>
            <p:cNvGrpSpPr/>
            <p:nvPr/>
          </p:nvGrpSpPr>
          <p:grpSpPr>
            <a:xfrm>
              <a:off x="1941804" y="1180630"/>
              <a:ext cx="4308413" cy="3301871"/>
              <a:chOff x="1941804" y="1180630"/>
              <a:chExt cx="4308413" cy="3301871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36317FF1-7D80-1AA4-3A60-5DEE03B01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6019" y="1180630"/>
                <a:ext cx="3634198" cy="3024872"/>
              </a:xfrm>
              <a:prstGeom prst="rect">
                <a:avLst/>
              </a:prstGeom>
            </p:spPr>
          </p:pic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A9443F7-B4CD-08BA-5CFC-1A4584969577}"/>
                  </a:ext>
                </a:extLst>
              </p:cNvPr>
              <p:cNvSpPr txBox="1"/>
              <p:nvPr/>
            </p:nvSpPr>
            <p:spPr>
              <a:xfrm>
                <a:off x="1941804" y="1354667"/>
                <a:ext cx="674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Sd-1.4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009CA-F124-1470-4F02-8BB825A55BBC}"/>
                  </a:ext>
                </a:extLst>
              </p:cNvPr>
              <p:cNvSpPr txBox="1"/>
              <p:nvPr/>
            </p:nvSpPr>
            <p:spPr>
              <a:xfrm>
                <a:off x="2653506" y="4205502"/>
                <a:ext cx="674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/>
                  <a:t>Sd-1.4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075D618-DC0D-CF83-7ADE-0DAB94CB00C6}"/>
                  </a:ext>
                </a:extLst>
              </p:cNvPr>
              <p:cNvSpPr txBox="1"/>
              <p:nvPr/>
            </p:nvSpPr>
            <p:spPr>
              <a:xfrm>
                <a:off x="3261223" y="4205502"/>
                <a:ext cx="730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 err="1"/>
                  <a:t>Df</a:t>
                </a:r>
                <a:r>
                  <a:rPr lang="it-IT" sz="1200" dirty="0"/>
                  <a:t>-If 1.0</a:t>
                </a: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A8BB59C-4C48-3D00-36DF-D8F14091F685}"/>
                  </a:ext>
                </a:extLst>
              </p:cNvPr>
              <p:cNvSpPr txBox="1"/>
              <p:nvPr/>
            </p:nvSpPr>
            <p:spPr>
              <a:xfrm>
                <a:off x="2808221" y="4205502"/>
                <a:ext cx="1636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/>
                  <a:t>Real</a:t>
                </a: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E011B1F-6942-B31C-7AB5-FDCCB91B79EF}"/>
                  </a:ext>
                </a:extLst>
              </p:cNvPr>
              <p:cNvSpPr txBox="1"/>
              <p:nvPr/>
            </p:nvSpPr>
            <p:spPr>
              <a:xfrm>
                <a:off x="3399734" y="4202524"/>
                <a:ext cx="1636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/>
                  <a:t>Sd-2.1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C606C934-07A8-8CB5-1FDD-6298151B39A4}"/>
                  </a:ext>
                </a:extLst>
              </p:cNvPr>
              <p:cNvSpPr txBox="1"/>
              <p:nvPr/>
            </p:nvSpPr>
            <p:spPr>
              <a:xfrm>
                <a:off x="4916517" y="4202523"/>
                <a:ext cx="852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200" dirty="0"/>
                  <a:t>Sd-xl-1.0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06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263107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Efficency techniques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47285" y="1153979"/>
            <a:ext cx="4724700" cy="275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best model obtained in the training was Pruned and Fine tuned.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Pruning </a:t>
            </a:r>
            <a:r>
              <a:rPr lang="en-US" dirty="0"/>
              <a:t>to reduce the model complexity and to make it mobile-ready.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Fine tuned </a:t>
            </a:r>
            <a:r>
              <a:rPr lang="en-US" dirty="0"/>
              <a:t>the lighter model to adjust its new weights.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Performances</a:t>
            </a:r>
            <a:r>
              <a:rPr lang="en-US" dirty="0"/>
              <a:t> before and after have monitored and compared. </a:t>
            </a:r>
          </a:p>
        </p:txBody>
      </p:sp>
    </p:spTree>
    <p:extLst>
      <p:ext uri="{BB962C8B-B14F-4D97-AF65-F5344CB8AC3E}">
        <p14:creationId xmlns:p14="http://schemas.microsoft.com/office/powerpoint/2010/main" val="30508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2270242" y="65624"/>
            <a:ext cx="3454697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ctr"/>
            <a:r>
              <a:rPr lang="it-IT" dirty="0" err="1"/>
              <a:t>Efficiency</a:t>
            </a:r>
            <a:r>
              <a:rPr lang="it-IT" dirty="0"/>
              <a:t> Techniques</a:t>
            </a:r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 rot="16200000">
            <a:off x="3300549" y="172962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 rot="16200000">
            <a:off x="3300443" y="3195600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A55CD-EAD9-8CA3-D9B0-EB50F9C53F5D}"/>
              </a:ext>
            </a:extLst>
          </p:cNvPr>
          <p:cNvSpPr/>
          <p:nvPr/>
        </p:nvSpPr>
        <p:spPr>
          <a:xfrm>
            <a:off x="880051" y="809311"/>
            <a:ext cx="2305879" cy="403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 err="1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Before</a:t>
            </a:r>
            <a:endParaRPr lang="it-IT" b="1" dirty="0">
              <a:solidFill>
                <a:schemeClr val="accent2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9E69AB4-81FC-66EF-CF14-6BEE14366969}"/>
              </a:ext>
            </a:extLst>
          </p:cNvPr>
          <p:cNvSpPr/>
          <p:nvPr/>
        </p:nvSpPr>
        <p:spPr>
          <a:xfrm>
            <a:off x="4905345" y="805102"/>
            <a:ext cx="2305879" cy="403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After</a:t>
            </a:r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D1CD90B7-7D13-4631-F537-FFFD5938E232}"/>
              </a:ext>
            </a:extLst>
          </p:cNvPr>
          <p:cNvGrpSpPr/>
          <p:nvPr/>
        </p:nvGrpSpPr>
        <p:grpSpPr>
          <a:xfrm rot="16200000">
            <a:off x="3300444" y="4660786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B8976287-2466-7CA6-7418-125DD8083E21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657EFE71-E589-C792-3445-54543FF6964E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F209F9EE-AE8D-E951-B3A2-9359CA7D09B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94E1FD04-8FF9-93D6-E9F3-DCBEF760D27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07D46B53-A288-DDDA-799F-A6B31E9CFCE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8E456221-B177-7D1B-71FB-FC2B78310B8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5C546371-6C3E-54BC-29B6-16F2588A5C5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793C62E4-7A76-B253-D79C-B153E30636A4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1;p61">
              <a:extLst>
                <a:ext uri="{FF2B5EF4-FFF2-40B4-BE49-F238E27FC236}">
                  <a16:creationId xmlns:a16="http://schemas.microsoft.com/office/drawing/2014/main" id="{DD999FC2-7881-B530-9C17-A4046486F962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82;p61">
              <a:extLst>
                <a:ext uri="{FF2B5EF4-FFF2-40B4-BE49-F238E27FC236}">
                  <a16:creationId xmlns:a16="http://schemas.microsoft.com/office/drawing/2014/main" id="{25A8C4CC-0C2D-79A3-5764-BF13DE457A5A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3;p61">
              <a:extLst>
                <a:ext uri="{FF2B5EF4-FFF2-40B4-BE49-F238E27FC236}">
                  <a16:creationId xmlns:a16="http://schemas.microsoft.com/office/drawing/2014/main" id="{631CEF13-2FBE-8985-58C5-390D4197CB1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4;p61">
              <a:extLst>
                <a:ext uri="{FF2B5EF4-FFF2-40B4-BE49-F238E27FC236}">
                  <a16:creationId xmlns:a16="http://schemas.microsoft.com/office/drawing/2014/main" id="{23321DF5-AA16-4174-C38E-7FB7ECA0724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985;p61">
            <a:extLst>
              <a:ext uri="{FF2B5EF4-FFF2-40B4-BE49-F238E27FC236}">
                <a16:creationId xmlns:a16="http://schemas.microsoft.com/office/drawing/2014/main" id="{E18ED502-A5CF-F25D-B9B0-BE35A27900CF}"/>
              </a:ext>
            </a:extLst>
          </p:cNvPr>
          <p:cNvSpPr txBox="1">
            <a:spLocks/>
          </p:cNvSpPr>
          <p:nvPr/>
        </p:nvSpPr>
        <p:spPr>
          <a:xfrm>
            <a:off x="859572" y="1661245"/>
            <a:ext cx="2511471" cy="3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Model summary with parameters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Model size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Accuracy e loss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  <p:sp>
        <p:nvSpPr>
          <p:cNvPr id="51" name="Google Shape;12985;p61">
            <a:extLst>
              <a:ext uri="{FF2B5EF4-FFF2-40B4-BE49-F238E27FC236}">
                <a16:creationId xmlns:a16="http://schemas.microsoft.com/office/drawing/2014/main" id="{8D25F6A9-0037-F3FE-0748-774D15DA9BFB}"/>
              </a:ext>
            </a:extLst>
          </p:cNvPr>
          <p:cNvSpPr txBox="1">
            <a:spLocks/>
          </p:cNvSpPr>
          <p:nvPr/>
        </p:nvSpPr>
        <p:spPr>
          <a:xfrm>
            <a:off x="4720020" y="1661245"/>
            <a:ext cx="2511471" cy="3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Model summary with parameters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Model size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Accuracy e loss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52;p61">
            <a:extLst>
              <a:ext uri="{FF2B5EF4-FFF2-40B4-BE49-F238E27FC236}">
                <a16:creationId xmlns:a16="http://schemas.microsoft.com/office/drawing/2014/main" id="{DC3825F3-7AAA-8919-D5D3-62ADEC09C1B7}"/>
              </a:ext>
            </a:extLst>
          </p:cNvPr>
          <p:cNvSpPr txBox="1">
            <a:spLocks/>
          </p:cNvSpPr>
          <p:nvPr/>
        </p:nvSpPr>
        <p:spPr>
          <a:xfrm>
            <a:off x="2270242" y="65624"/>
            <a:ext cx="3454697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ctr"/>
            <a:r>
              <a:rPr lang="it-IT" dirty="0" err="1"/>
              <a:t>Efficiency</a:t>
            </a:r>
            <a:r>
              <a:rPr lang="it-IT" dirty="0"/>
              <a:t> Techniques</a:t>
            </a:r>
          </a:p>
        </p:txBody>
      </p:sp>
      <p:grpSp>
        <p:nvGrpSpPr>
          <p:cNvPr id="13" name="Google Shape;12972;p61">
            <a:extLst>
              <a:ext uri="{FF2B5EF4-FFF2-40B4-BE49-F238E27FC236}">
                <a16:creationId xmlns:a16="http://schemas.microsoft.com/office/drawing/2014/main" id="{BAF0FCB0-9312-B6D3-DFC6-133C3E1DDDBB}"/>
              </a:ext>
            </a:extLst>
          </p:cNvPr>
          <p:cNvGrpSpPr/>
          <p:nvPr/>
        </p:nvGrpSpPr>
        <p:grpSpPr>
          <a:xfrm rot="16200000">
            <a:off x="3300549" y="1729628"/>
            <a:ext cx="1490177" cy="21378"/>
            <a:chOff x="2940000" y="3484425"/>
            <a:chExt cx="876575" cy="12575"/>
          </a:xfrm>
        </p:grpSpPr>
        <p:sp>
          <p:nvSpPr>
            <p:cNvPr id="14" name="Google Shape;12973;p61">
              <a:extLst>
                <a:ext uri="{FF2B5EF4-FFF2-40B4-BE49-F238E27FC236}">
                  <a16:creationId xmlns:a16="http://schemas.microsoft.com/office/drawing/2014/main" id="{A0E5C910-A3AD-917D-454D-8375B6FE580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74;p61">
              <a:extLst>
                <a:ext uri="{FF2B5EF4-FFF2-40B4-BE49-F238E27FC236}">
                  <a16:creationId xmlns:a16="http://schemas.microsoft.com/office/drawing/2014/main" id="{1445B133-32BB-64C0-DD64-9D2DD92144C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75;p61">
              <a:extLst>
                <a:ext uri="{FF2B5EF4-FFF2-40B4-BE49-F238E27FC236}">
                  <a16:creationId xmlns:a16="http://schemas.microsoft.com/office/drawing/2014/main" id="{A94D05EA-396F-9399-A6FA-D0C1CC6588C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76;p61">
              <a:extLst>
                <a:ext uri="{FF2B5EF4-FFF2-40B4-BE49-F238E27FC236}">
                  <a16:creationId xmlns:a16="http://schemas.microsoft.com/office/drawing/2014/main" id="{B29DFE09-873F-C8D5-134F-66F3BE00C5EC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7;p61">
              <a:extLst>
                <a:ext uri="{FF2B5EF4-FFF2-40B4-BE49-F238E27FC236}">
                  <a16:creationId xmlns:a16="http://schemas.microsoft.com/office/drawing/2014/main" id="{4EB9FBA5-F096-B17E-DC77-DC752B1EF1D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8;p61">
              <a:extLst>
                <a:ext uri="{FF2B5EF4-FFF2-40B4-BE49-F238E27FC236}">
                  <a16:creationId xmlns:a16="http://schemas.microsoft.com/office/drawing/2014/main" id="{B5714CDA-044B-A1E7-6964-0BF0595F2DB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9;p61">
              <a:extLst>
                <a:ext uri="{FF2B5EF4-FFF2-40B4-BE49-F238E27FC236}">
                  <a16:creationId xmlns:a16="http://schemas.microsoft.com/office/drawing/2014/main" id="{CB839DCB-35CD-E9F3-CDAA-EEF4BA1964F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80;p61">
              <a:extLst>
                <a:ext uri="{FF2B5EF4-FFF2-40B4-BE49-F238E27FC236}">
                  <a16:creationId xmlns:a16="http://schemas.microsoft.com/office/drawing/2014/main" id="{17528EE9-F9C8-8722-FBF4-DA03F494CF2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81;p61">
              <a:extLst>
                <a:ext uri="{FF2B5EF4-FFF2-40B4-BE49-F238E27FC236}">
                  <a16:creationId xmlns:a16="http://schemas.microsoft.com/office/drawing/2014/main" id="{C96CCA9C-2055-9202-2FFC-C16DDDD9F63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82;p61">
              <a:extLst>
                <a:ext uri="{FF2B5EF4-FFF2-40B4-BE49-F238E27FC236}">
                  <a16:creationId xmlns:a16="http://schemas.microsoft.com/office/drawing/2014/main" id="{37B5EF88-CDF0-D8FB-DF32-241FFC27D6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3;p61">
              <a:extLst>
                <a:ext uri="{FF2B5EF4-FFF2-40B4-BE49-F238E27FC236}">
                  <a16:creationId xmlns:a16="http://schemas.microsoft.com/office/drawing/2014/main" id="{718AC895-36C9-E3AF-7DF1-7BF86C6A4B26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4;p61">
              <a:extLst>
                <a:ext uri="{FF2B5EF4-FFF2-40B4-BE49-F238E27FC236}">
                  <a16:creationId xmlns:a16="http://schemas.microsoft.com/office/drawing/2014/main" id="{E5CA6C29-E5F2-C4FC-91A2-5AE943D4E76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12972;p61">
            <a:extLst>
              <a:ext uri="{FF2B5EF4-FFF2-40B4-BE49-F238E27FC236}">
                <a16:creationId xmlns:a16="http://schemas.microsoft.com/office/drawing/2014/main" id="{088B0A5D-A55C-83D2-A214-26A4CF253F5B}"/>
              </a:ext>
            </a:extLst>
          </p:cNvPr>
          <p:cNvGrpSpPr/>
          <p:nvPr/>
        </p:nvGrpSpPr>
        <p:grpSpPr>
          <a:xfrm rot="16200000">
            <a:off x="3300443" y="3195600"/>
            <a:ext cx="1490177" cy="21378"/>
            <a:chOff x="2940000" y="3484425"/>
            <a:chExt cx="876575" cy="12575"/>
          </a:xfrm>
        </p:grpSpPr>
        <p:sp>
          <p:nvSpPr>
            <p:cNvPr id="27" name="Google Shape;12973;p61">
              <a:extLst>
                <a:ext uri="{FF2B5EF4-FFF2-40B4-BE49-F238E27FC236}">
                  <a16:creationId xmlns:a16="http://schemas.microsoft.com/office/drawing/2014/main" id="{74597F4E-E0EB-7416-B20A-A326ABA11CA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4;p61">
              <a:extLst>
                <a:ext uri="{FF2B5EF4-FFF2-40B4-BE49-F238E27FC236}">
                  <a16:creationId xmlns:a16="http://schemas.microsoft.com/office/drawing/2014/main" id="{7EA1DB2E-26AA-BD71-AEE6-11FFE02712F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5;p61">
              <a:extLst>
                <a:ext uri="{FF2B5EF4-FFF2-40B4-BE49-F238E27FC236}">
                  <a16:creationId xmlns:a16="http://schemas.microsoft.com/office/drawing/2014/main" id="{F5955B64-4D36-77F5-6B4E-A6F78261585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6;p61">
              <a:extLst>
                <a:ext uri="{FF2B5EF4-FFF2-40B4-BE49-F238E27FC236}">
                  <a16:creationId xmlns:a16="http://schemas.microsoft.com/office/drawing/2014/main" id="{D5A5F362-3630-EA6D-B35B-80726F128C1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7;p61">
              <a:extLst>
                <a:ext uri="{FF2B5EF4-FFF2-40B4-BE49-F238E27FC236}">
                  <a16:creationId xmlns:a16="http://schemas.microsoft.com/office/drawing/2014/main" id="{07EADF0D-9237-A2E9-67DD-E24F9915A425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8;p61">
              <a:extLst>
                <a:ext uri="{FF2B5EF4-FFF2-40B4-BE49-F238E27FC236}">
                  <a16:creationId xmlns:a16="http://schemas.microsoft.com/office/drawing/2014/main" id="{985D3C59-78DA-F76E-781C-6F94A194109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9;p61">
              <a:extLst>
                <a:ext uri="{FF2B5EF4-FFF2-40B4-BE49-F238E27FC236}">
                  <a16:creationId xmlns:a16="http://schemas.microsoft.com/office/drawing/2014/main" id="{DE6200B2-DF98-3F96-1E63-3F5F23D48CB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0;p61">
              <a:extLst>
                <a:ext uri="{FF2B5EF4-FFF2-40B4-BE49-F238E27FC236}">
                  <a16:creationId xmlns:a16="http://schemas.microsoft.com/office/drawing/2014/main" id="{987FCCE0-FB14-FCD5-9E0C-5835AF181B2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1;p61">
              <a:extLst>
                <a:ext uri="{FF2B5EF4-FFF2-40B4-BE49-F238E27FC236}">
                  <a16:creationId xmlns:a16="http://schemas.microsoft.com/office/drawing/2014/main" id="{9C17FB5C-9C01-0B45-EF30-0F3E5673C20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2;p61">
              <a:extLst>
                <a:ext uri="{FF2B5EF4-FFF2-40B4-BE49-F238E27FC236}">
                  <a16:creationId xmlns:a16="http://schemas.microsoft.com/office/drawing/2014/main" id="{C00010C8-7B80-140D-6C70-8FD644E993EB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3;p61">
              <a:extLst>
                <a:ext uri="{FF2B5EF4-FFF2-40B4-BE49-F238E27FC236}">
                  <a16:creationId xmlns:a16="http://schemas.microsoft.com/office/drawing/2014/main" id="{192870FA-61B9-5F42-00B8-A8443A96BE3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4;p61">
              <a:extLst>
                <a:ext uri="{FF2B5EF4-FFF2-40B4-BE49-F238E27FC236}">
                  <a16:creationId xmlns:a16="http://schemas.microsoft.com/office/drawing/2014/main" id="{82A60E4F-3DE3-45BF-C47B-30C6973B4780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79FA55CD-EAD9-8CA3-D9B0-EB50F9C53F5D}"/>
              </a:ext>
            </a:extLst>
          </p:cNvPr>
          <p:cNvSpPr/>
          <p:nvPr/>
        </p:nvSpPr>
        <p:spPr>
          <a:xfrm>
            <a:off x="880051" y="809311"/>
            <a:ext cx="2305879" cy="403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 err="1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Before</a:t>
            </a:r>
            <a:endParaRPr lang="it-IT" b="1" dirty="0">
              <a:solidFill>
                <a:schemeClr val="accent2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9E69AB4-81FC-66EF-CF14-6BEE14366969}"/>
              </a:ext>
            </a:extLst>
          </p:cNvPr>
          <p:cNvSpPr/>
          <p:nvPr/>
        </p:nvSpPr>
        <p:spPr>
          <a:xfrm>
            <a:off x="4905345" y="805102"/>
            <a:ext cx="2305879" cy="403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After</a:t>
            </a:r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D1CD90B7-7D13-4631-F537-FFFD5938E232}"/>
              </a:ext>
            </a:extLst>
          </p:cNvPr>
          <p:cNvGrpSpPr/>
          <p:nvPr/>
        </p:nvGrpSpPr>
        <p:grpSpPr>
          <a:xfrm rot="16200000">
            <a:off x="3300444" y="4660786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B8976287-2466-7CA6-7418-125DD8083E21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657EFE71-E589-C792-3445-54543FF6964E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F209F9EE-AE8D-E951-B3A2-9359CA7D09B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94E1FD04-8FF9-93D6-E9F3-DCBEF760D27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07D46B53-A288-DDDA-799F-A6B31E9CFCE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8E456221-B177-7D1B-71FB-FC2B78310B8D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5C546371-6C3E-54BC-29B6-16F2588A5C5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793C62E4-7A76-B253-D79C-B153E30636A4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1;p61">
              <a:extLst>
                <a:ext uri="{FF2B5EF4-FFF2-40B4-BE49-F238E27FC236}">
                  <a16:creationId xmlns:a16="http://schemas.microsoft.com/office/drawing/2014/main" id="{DD999FC2-7881-B530-9C17-A4046486F962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82;p61">
              <a:extLst>
                <a:ext uri="{FF2B5EF4-FFF2-40B4-BE49-F238E27FC236}">
                  <a16:creationId xmlns:a16="http://schemas.microsoft.com/office/drawing/2014/main" id="{25A8C4CC-0C2D-79A3-5764-BF13DE457A5A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3;p61">
              <a:extLst>
                <a:ext uri="{FF2B5EF4-FFF2-40B4-BE49-F238E27FC236}">
                  <a16:creationId xmlns:a16="http://schemas.microsoft.com/office/drawing/2014/main" id="{631CEF13-2FBE-8985-58C5-390D4197CB1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4;p61">
              <a:extLst>
                <a:ext uri="{FF2B5EF4-FFF2-40B4-BE49-F238E27FC236}">
                  <a16:creationId xmlns:a16="http://schemas.microsoft.com/office/drawing/2014/main" id="{23321DF5-AA16-4174-C38E-7FB7ECA0724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FB93948-F183-D440-B164-B7871B180473}"/>
              </a:ext>
            </a:extLst>
          </p:cNvPr>
          <p:cNvGrpSpPr/>
          <p:nvPr/>
        </p:nvGrpSpPr>
        <p:grpSpPr>
          <a:xfrm>
            <a:off x="-208627" y="1516589"/>
            <a:ext cx="3620570" cy="3064081"/>
            <a:chOff x="930051" y="1180630"/>
            <a:chExt cx="5320166" cy="4502442"/>
          </a:xfrm>
        </p:grpSpPr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62EEF293-FD58-C3E8-72D0-FB0D324870F3}"/>
                </a:ext>
              </a:extLst>
            </p:cNvPr>
            <p:cNvSpPr txBox="1"/>
            <p:nvPr/>
          </p:nvSpPr>
          <p:spPr>
            <a:xfrm>
              <a:off x="930054" y="1946341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 err="1"/>
                <a:t>Df</a:t>
              </a:r>
              <a:r>
                <a:rPr lang="it-IT" sz="800" dirty="0"/>
                <a:t>-If 1.0</a:t>
              </a:r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E986CD76-815E-A1B8-90F8-D8029340B1D6}"/>
                </a:ext>
              </a:extLst>
            </p:cNvPr>
            <p:cNvSpPr txBox="1"/>
            <p:nvPr/>
          </p:nvSpPr>
          <p:spPr>
            <a:xfrm>
              <a:off x="930052" y="2538014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Real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3E68D5F8-A4C8-5F83-3D4B-8D2AF45D148B}"/>
                </a:ext>
              </a:extLst>
            </p:cNvPr>
            <p:cNvSpPr txBox="1"/>
            <p:nvPr/>
          </p:nvSpPr>
          <p:spPr>
            <a:xfrm>
              <a:off x="930052" y="3129689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Sd-2.1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A7BCBC82-E318-4C06-4475-C324E403467C}"/>
                </a:ext>
              </a:extLst>
            </p:cNvPr>
            <p:cNvSpPr txBox="1"/>
            <p:nvPr/>
          </p:nvSpPr>
          <p:spPr>
            <a:xfrm>
              <a:off x="930051" y="3721361"/>
              <a:ext cx="1636027" cy="316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Sd-xl-1.0</a:t>
              </a:r>
            </a:p>
          </p:txBody>
        </p:sp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C521B6B0-6582-5F23-45B3-7152079E50F6}"/>
                </a:ext>
              </a:extLst>
            </p:cNvPr>
            <p:cNvGrpSpPr/>
            <p:nvPr/>
          </p:nvGrpSpPr>
          <p:grpSpPr>
            <a:xfrm>
              <a:off x="1941804" y="1180630"/>
              <a:ext cx="4308413" cy="4502442"/>
              <a:chOff x="1941804" y="1180630"/>
              <a:chExt cx="4308413" cy="4502442"/>
            </a:xfrm>
          </p:grpSpPr>
          <p:pic>
            <p:nvPicPr>
              <p:cNvPr id="60" name="Immagine 59">
                <a:extLst>
                  <a:ext uri="{FF2B5EF4-FFF2-40B4-BE49-F238E27FC236}">
                    <a16:creationId xmlns:a16="http://schemas.microsoft.com/office/drawing/2014/main" id="{FD72E9EC-09FC-0C9C-25AB-F9A63AC9D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6019" y="1180630"/>
                <a:ext cx="3634198" cy="3024872"/>
              </a:xfrm>
              <a:prstGeom prst="rect">
                <a:avLst/>
              </a:prstGeom>
            </p:spPr>
          </p:pic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3302ABCA-CB28-F0FC-6092-B85D7EC5848F}"/>
                  </a:ext>
                </a:extLst>
              </p:cNvPr>
              <p:cNvSpPr txBox="1"/>
              <p:nvPr/>
            </p:nvSpPr>
            <p:spPr>
              <a:xfrm>
                <a:off x="1941804" y="1354667"/>
                <a:ext cx="674215" cy="497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/>
                  <a:t>Sd-1.4</a:t>
                </a:r>
              </a:p>
            </p:txBody>
          </p:sp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8C6EC977-837D-53B7-156C-021E3924406E}"/>
                  </a:ext>
                </a:extLst>
              </p:cNvPr>
              <p:cNvSpPr txBox="1"/>
              <p:nvPr/>
            </p:nvSpPr>
            <p:spPr>
              <a:xfrm>
                <a:off x="2790290" y="4224985"/>
                <a:ext cx="452256" cy="14580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Sd-1.4</a:t>
                </a:r>
                <a:endParaRPr lang="it-IT" sz="1200" dirty="0"/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655F8F67-0C01-7F61-12C2-79A84CEDCDEF}"/>
                  </a:ext>
                </a:extLst>
              </p:cNvPr>
              <p:cNvSpPr txBox="1"/>
              <p:nvPr/>
            </p:nvSpPr>
            <p:spPr>
              <a:xfrm>
                <a:off x="3352813" y="4200879"/>
                <a:ext cx="452256" cy="14580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 err="1"/>
                  <a:t>Df</a:t>
                </a:r>
                <a:r>
                  <a:rPr lang="it-IT" sz="800" dirty="0"/>
                  <a:t>-If 1.0</a:t>
                </a:r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412C0B0E-1E63-9844-F667-802BC8D6A455}"/>
                  </a:ext>
                </a:extLst>
              </p:cNvPr>
              <p:cNvSpPr txBox="1"/>
              <p:nvPr/>
            </p:nvSpPr>
            <p:spPr>
              <a:xfrm>
                <a:off x="3866566" y="4198327"/>
                <a:ext cx="452256" cy="92787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Real</a:t>
                </a: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2E23AA7F-DEE4-56DE-7ABD-A58FB7257155}"/>
                  </a:ext>
                </a:extLst>
              </p:cNvPr>
              <p:cNvSpPr txBox="1"/>
              <p:nvPr/>
            </p:nvSpPr>
            <p:spPr>
              <a:xfrm>
                <a:off x="4488226" y="4189080"/>
                <a:ext cx="452256" cy="92787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Sd-2.1</a:t>
                </a:r>
              </a:p>
            </p:txBody>
          </p:sp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A1E5A7C-CDCB-49A0-045B-D41D603B880E}"/>
                  </a:ext>
                </a:extLst>
              </p:cNvPr>
              <p:cNvSpPr txBox="1"/>
              <p:nvPr/>
            </p:nvSpPr>
            <p:spPr>
              <a:xfrm>
                <a:off x="5061869" y="4202523"/>
                <a:ext cx="452256" cy="145808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r"/>
                <a:r>
                  <a:rPr lang="it-IT" sz="800" dirty="0"/>
                  <a:t>Sd-xl-1.0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1095A-00FE-33A9-F7EE-5D099C179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1" t="4012" r="-1" b="45592"/>
          <a:stretch/>
        </p:blipFill>
        <p:spPr bwMode="auto">
          <a:xfrm>
            <a:off x="4905345" y="1513705"/>
            <a:ext cx="2479653" cy="20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F15651-13D0-67D7-337B-236C1EFE5334}"/>
              </a:ext>
            </a:extLst>
          </p:cNvPr>
          <p:cNvSpPr txBox="1"/>
          <p:nvPr/>
        </p:nvSpPr>
        <p:spPr>
          <a:xfrm>
            <a:off x="4986048" y="3450694"/>
            <a:ext cx="307777" cy="6447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Sd-1.4</a:t>
            </a:r>
            <a:endParaRPr lang="it-IT" sz="12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683416C-002C-08C5-B2E4-61148D5D3BF9}"/>
              </a:ext>
            </a:extLst>
          </p:cNvPr>
          <p:cNvSpPr txBox="1"/>
          <p:nvPr/>
        </p:nvSpPr>
        <p:spPr>
          <a:xfrm>
            <a:off x="5368866" y="3551750"/>
            <a:ext cx="307777" cy="8302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 err="1"/>
              <a:t>Df</a:t>
            </a:r>
            <a:r>
              <a:rPr lang="it-IT" sz="800" dirty="0"/>
              <a:t>-If 1.0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BA1F2E7-E1E3-BEB7-7437-132BD257AD18}"/>
              </a:ext>
            </a:extLst>
          </p:cNvPr>
          <p:cNvSpPr txBox="1"/>
          <p:nvPr/>
        </p:nvSpPr>
        <p:spPr>
          <a:xfrm>
            <a:off x="6194414" y="3556177"/>
            <a:ext cx="307777" cy="5283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/>
              <a:t>Sd-2.1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4225D15-7E9B-289E-0558-769FA357C444}"/>
              </a:ext>
            </a:extLst>
          </p:cNvPr>
          <p:cNvSpPr txBox="1"/>
          <p:nvPr/>
        </p:nvSpPr>
        <p:spPr>
          <a:xfrm>
            <a:off x="6614539" y="3552725"/>
            <a:ext cx="307777" cy="8302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/>
              <a:t>Sd-xl-1.0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14748BE-EEC3-6B60-F849-6BE7D6650435}"/>
              </a:ext>
            </a:extLst>
          </p:cNvPr>
          <p:cNvSpPr txBox="1"/>
          <p:nvPr/>
        </p:nvSpPr>
        <p:spPr>
          <a:xfrm>
            <a:off x="5788825" y="3556177"/>
            <a:ext cx="307777" cy="5283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it-IT" sz="800" dirty="0"/>
              <a:t>Real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6E4F828-87E8-93F3-75CE-A070335FEEF8}"/>
              </a:ext>
            </a:extLst>
          </p:cNvPr>
          <p:cNvSpPr txBox="1"/>
          <p:nvPr/>
        </p:nvSpPr>
        <p:spPr>
          <a:xfrm>
            <a:off x="3520323" y="2004283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Df</a:t>
            </a:r>
            <a:r>
              <a:rPr lang="it-IT" sz="800" dirty="0"/>
              <a:t>-If 1.0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261BBB1-2AD0-B1BB-6D58-726ADF207E01}"/>
              </a:ext>
            </a:extLst>
          </p:cNvPr>
          <p:cNvSpPr txBox="1"/>
          <p:nvPr/>
        </p:nvSpPr>
        <p:spPr>
          <a:xfrm>
            <a:off x="3520322" y="2406939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Real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FF906E2-CDA5-33A3-B242-8721C06429A2}"/>
              </a:ext>
            </a:extLst>
          </p:cNvPr>
          <p:cNvSpPr txBox="1"/>
          <p:nvPr/>
        </p:nvSpPr>
        <p:spPr>
          <a:xfrm>
            <a:off x="3520322" y="2809596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Sd-2.1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A3F592E-94A4-12D2-1619-DC927468ECD1}"/>
              </a:ext>
            </a:extLst>
          </p:cNvPr>
          <p:cNvSpPr txBox="1"/>
          <p:nvPr/>
        </p:nvSpPr>
        <p:spPr>
          <a:xfrm>
            <a:off x="3520321" y="3212251"/>
            <a:ext cx="1351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Sd-xl-1.0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4E8721-57A9-8753-AAE1-A210D2E76E55}"/>
              </a:ext>
            </a:extLst>
          </p:cNvPr>
          <p:cNvSpPr txBox="1"/>
          <p:nvPr/>
        </p:nvSpPr>
        <p:spPr>
          <a:xfrm>
            <a:off x="4348843" y="1601627"/>
            <a:ext cx="556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Sd-1.4</a:t>
            </a:r>
          </a:p>
        </p:txBody>
      </p:sp>
    </p:spTree>
    <p:extLst>
      <p:ext uri="{BB962C8B-B14F-4D97-AF65-F5344CB8AC3E}">
        <p14:creationId xmlns:p14="http://schemas.microsoft.com/office/powerpoint/2010/main" val="366802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4251374" cy="411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Rejection score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39040" y="1175358"/>
            <a:ext cx="4545158" cy="281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</a:t>
            </a:r>
            <a:r>
              <a:rPr lang="en-US" b="1" dirty="0"/>
              <a:t>rejection score </a:t>
            </a:r>
            <a:r>
              <a:rPr lang="en-US" dirty="0"/>
              <a:t>is the threshold under which the model infer that a sample belongs to an unseen class.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To compute this value the performance of the model on a dataset of Dall-E/Midjourney images was analyzed [2].</a:t>
            </a:r>
          </a:p>
        </p:txBody>
      </p: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7216D8CA-7812-C051-D696-A6845BD21DDA}"/>
              </a:ext>
            </a:extLst>
          </p:cNvPr>
          <p:cNvGrpSpPr/>
          <p:nvPr/>
        </p:nvGrpSpPr>
        <p:grpSpPr>
          <a:xfrm>
            <a:off x="3259454" y="657069"/>
            <a:ext cx="1490177" cy="21378"/>
            <a:chOff x="2940000" y="3484425"/>
            <a:chExt cx="876575" cy="12575"/>
          </a:xfrm>
        </p:grpSpPr>
        <p:sp>
          <p:nvSpPr>
            <p:cNvPr id="3" name="Google Shape;12973;p61">
              <a:extLst>
                <a:ext uri="{FF2B5EF4-FFF2-40B4-BE49-F238E27FC236}">
                  <a16:creationId xmlns:a16="http://schemas.microsoft.com/office/drawing/2014/main" id="{E8EA38FA-4DF6-2DC4-B3F3-F9BB5D2E9EA4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74;p61">
              <a:extLst>
                <a:ext uri="{FF2B5EF4-FFF2-40B4-BE49-F238E27FC236}">
                  <a16:creationId xmlns:a16="http://schemas.microsoft.com/office/drawing/2014/main" id="{BA650AD6-BFAF-3EAC-4EBD-EC1E68DB363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5;p61">
              <a:extLst>
                <a:ext uri="{FF2B5EF4-FFF2-40B4-BE49-F238E27FC236}">
                  <a16:creationId xmlns:a16="http://schemas.microsoft.com/office/drawing/2014/main" id="{BA653EF2-4073-5286-A38C-CEBFC469D7AB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6;p61">
              <a:extLst>
                <a:ext uri="{FF2B5EF4-FFF2-40B4-BE49-F238E27FC236}">
                  <a16:creationId xmlns:a16="http://schemas.microsoft.com/office/drawing/2014/main" id="{5508A477-212E-E56F-A263-B60C2F0E7380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7;p61">
              <a:extLst>
                <a:ext uri="{FF2B5EF4-FFF2-40B4-BE49-F238E27FC236}">
                  <a16:creationId xmlns:a16="http://schemas.microsoft.com/office/drawing/2014/main" id="{81AF80A5-9270-77D1-0EA1-9A9DEB12C6F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8;p61">
              <a:extLst>
                <a:ext uri="{FF2B5EF4-FFF2-40B4-BE49-F238E27FC236}">
                  <a16:creationId xmlns:a16="http://schemas.microsoft.com/office/drawing/2014/main" id="{AC718C3F-F7B0-96A2-0AC3-9F558404F4D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9;p61">
              <a:extLst>
                <a:ext uri="{FF2B5EF4-FFF2-40B4-BE49-F238E27FC236}">
                  <a16:creationId xmlns:a16="http://schemas.microsoft.com/office/drawing/2014/main" id="{35EAFD54-9AC1-E758-986D-771FA6217F6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0;p61">
              <a:extLst>
                <a:ext uri="{FF2B5EF4-FFF2-40B4-BE49-F238E27FC236}">
                  <a16:creationId xmlns:a16="http://schemas.microsoft.com/office/drawing/2014/main" id="{AAD517D9-DBA0-7CD3-E3B5-8211C91190E0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1;p61">
              <a:extLst>
                <a:ext uri="{FF2B5EF4-FFF2-40B4-BE49-F238E27FC236}">
                  <a16:creationId xmlns:a16="http://schemas.microsoft.com/office/drawing/2014/main" id="{0DE2C55A-0432-E49A-575D-4E50D62B17CE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2;p61">
              <a:extLst>
                <a:ext uri="{FF2B5EF4-FFF2-40B4-BE49-F238E27FC236}">
                  <a16:creationId xmlns:a16="http://schemas.microsoft.com/office/drawing/2014/main" id="{9F2F79F9-92D5-1055-A2DB-46A9ACC5F6A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3;p61">
              <a:extLst>
                <a:ext uri="{FF2B5EF4-FFF2-40B4-BE49-F238E27FC236}">
                  <a16:creationId xmlns:a16="http://schemas.microsoft.com/office/drawing/2014/main" id="{7E49857B-7538-BFA7-B74F-17C45DE2B28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4;p61">
              <a:extLst>
                <a:ext uri="{FF2B5EF4-FFF2-40B4-BE49-F238E27FC236}">
                  <a16:creationId xmlns:a16="http://schemas.microsoft.com/office/drawing/2014/main" id="{32068A88-35EC-ABF1-1814-9162F433DD12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986;p61">
            <a:extLst>
              <a:ext uri="{FF2B5EF4-FFF2-40B4-BE49-F238E27FC236}">
                <a16:creationId xmlns:a16="http://schemas.microsoft.com/office/drawing/2014/main" id="{FAFDDC35-5BC7-A9C2-9574-142F7D48DF32}"/>
              </a:ext>
            </a:extLst>
          </p:cNvPr>
          <p:cNvSpPr txBox="1">
            <a:spLocks/>
          </p:cNvSpPr>
          <p:nvPr/>
        </p:nvSpPr>
        <p:spPr>
          <a:xfrm>
            <a:off x="1754110" y="4592491"/>
            <a:ext cx="5424929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000" b="1" dirty="0"/>
              <a:t>[2] https://www.kaggle.com/datasets/superpotato9/dalle-recognition-dataset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20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4251374" cy="411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Rejection score estimation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608190" y="1082830"/>
            <a:ext cx="3463067" cy="31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To estimate the value of the rejection score, the values of unknown accuracy as a function of the score were graphed;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As can be observed, the value of </a:t>
            </a:r>
            <a:r>
              <a:rPr lang="en-US" b="1" dirty="0"/>
              <a:t>0.6</a:t>
            </a:r>
            <a:r>
              <a:rPr lang="en-US" dirty="0"/>
              <a:t> proved to be an optimal one in terms of maintaining the model's accuracy on the classes for which it was trained.</a:t>
            </a:r>
            <a:r>
              <a:rPr lang="en-US" b="1" dirty="0"/>
              <a:t>;</a:t>
            </a:r>
          </a:p>
        </p:txBody>
      </p: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9047D3-9988-89A0-9D09-5E079088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14" y="988963"/>
            <a:ext cx="3213734" cy="32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52;p61">
            <a:extLst>
              <a:ext uri="{FF2B5EF4-FFF2-40B4-BE49-F238E27FC236}">
                <a16:creationId xmlns:a16="http://schemas.microsoft.com/office/drawing/2014/main" id="{20A41E33-3E27-6D94-B9DC-BBEE6DF38D82}"/>
              </a:ext>
            </a:extLst>
          </p:cNvPr>
          <p:cNvSpPr txBox="1">
            <a:spLocks/>
          </p:cNvSpPr>
          <p:nvPr/>
        </p:nvSpPr>
        <p:spPr>
          <a:xfrm>
            <a:off x="3027021" y="352704"/>
            <a:ext cx="2485423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 err="1"/>
              <a:t>Rejection</a:t>
            </a:r>
            <a:r>
              <a:rPr lang="it-IT" dirty="0"/>
              <a:t> </a:t>
            </a:r>
            <a:r>
              <a:rPr lang="it-IT" dirty="0" err="1"/>
              <a:t>Accuracy</a:t>
            </a:r>
            <a:endParaRPr lang="it-IT" dirty="0"/>
          </a:p>
        </p:txBody>
      </p:sp>
      <p:grpSp>
        <p:nvGrpSpPr>
          <p:cNvPr id="4" name="Google Shape;12972;p61">
            <a:extLst>
              <a:ext uri="{FF2B5EF4-FFF2-40B4-BE49-F238E27FC236}">
                <a16:creationId xmlns:a16="http://schemas.microsoft.com/office/drawing/2014/main" id="{FDF3ABE8-524E-C4F5-3427-F10B523B2BEE}"/>
              </a:ext>
            </a:extLst>
          </p:cNvPr>
          <p:cNvGrpSpPr/>
          <p:nvPr/>
        </p:nvGrpSpPr>
        <p:grpSpPr>
          <a:xfrm>
            <a:off x="1536527" y="567054"/>
            <a:ext cx="1490177" cy="21378"/>
            <a:chOff x="2940000" y="3484425"/>
            <a:chExt cx="876575" cy="12575"/>
          </a:xfrm>
        </p:grpSpPr>
        <p:sp>
          <p:nvSpPr>
            <p:cNvPr id="5" name="Google Shape;12973;p61">
              <a:extLst>
                <a:ext uri="{FF2B5EF4-FFF2-40B4-BE49-F238E27FC236}">
                  <a16:creationId xmlns:a16="http://schemas.microsoft.com/office/drawing/2014/main" id="{DBA1A721-DEB4-DDF1-7651-27C00C1D2BDA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4;p61">
              <a:extLst>
                <a:ext uri="{FF2B5EF4-FFF2-40B4-BE49-F238E27FC236}">
                  <a16:creationId xmlns:a16="http://schemas.microsoft.com/office/drawing/2014/main" id="{876DA652-3FB3-05DD-BF17-21911F8850D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5;p61">
              <a:extLst>
                <a:ext uri="{FF2B5EF4-FFF2-40B4-BE49-F238E27FC236}">
                  <a16:creationId xmlns:a16="http://schemas.microsoft.com/office/drawing/2014/main" id="{D4A4FB2E-FF54-5E03-8623-627A77668D9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6;p61">
              <a:extLst>
                <a:ext uri="{FF2B5EF4-FFF2-40B4-BE49-F238E27FC236}">
                  <a16:creationId xmlns:a16="http://schemas.microsoft.com/office/drawing/2014/main" id="{1A7E858B-F6C0-8BEE-90AD-E80F13C0A82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7;p61">
              <a:extLst>
                <a:ext uri="{FF2B5EF4-FFF2-40B4-BE49-F238E27FC236}">
                  <a16:creationId xmlns:a16="http://schemas.microsoft.com/office/drawing/2014/main" id="{605B3AE6-0020-E81C-F06D-6CD1DE4A2E5E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8;p61">
              <a:extLst>
                <a:ext uri="{FF2B5EF4-FFF2-40B4-BE49-F238E27FC236}">
                  <a16:creationId xmlns:a16="http://schemas.microsoft.com/office/drawing/2014/main" id="{9DA163FD-C61D-A62B-2D10-B959E174F879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79;p61">
              <a:extLst>
                <a:ext uri="{FF2B5EF4-FFF2-40B4-BE49-F238E27FC236}">
                  <a16:creationId xmlns:a16="http://schemas.microsoft.com/office/drawing/2014/main" id="{2A2B6136-5CBB-AF1C-FB91-F5DB8FA81DD8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0;p61">
              <a:extLst>
                <a:ext uri="{FF2B5EF4-FFF2-40B4-BE49-F238E27FC236}">
                  <a16:creationId xmlns:a16="http://schemas.microsoft.com/office/drawing/2014/main" id="{E333A7D2-DCA2-0888-C374-55F475B018E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1;p61">
              <a:extLst>
                <a:ext uri="{FF2B5EF4-FFF2-40B4-BE49-F238E27FC236}">
                  <a16:creationId xmlns:a16="http://schemas.microsoft.com/office/drawing/2014/main" id="{2CC2E891-A53C-CAA5-00FD-A142AACB6B53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2;p61">
              <a:extLst>
                <a:ext uri="{FF2B5EF4-FFF2-40B4-BE49-F238E27FC236}">
                  <a16:creationId xmlns:a16="http://schemas.microsoft.com/office/drawing/2014/main" id="{7EA440EC-4697-1EC3-D328-5B8C814BAC69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3;p61">
              <a:extLst>
                <a:ext uri="{FF2B5EF4-FFF2-40B4-BE49-F238E27FC236}">
                  <a16:creationId xmlns:a16="http://schemas.microsoft.com/office/drawing/2014/main" id="{8D2EDB4F-EEF1-4BA6-D459-9C54B416557E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84;p61">
              <a:extLst>
                <a:ext uri="{FF2B5EF4-FFF2-40B4-BE49-F238E27FC236}">
                  <a16:creationId xmlns:a16="http://schemas.microsoft.com/office/drawing/2014/main" id="{DD64D5BE-A84B-6FAA-24BF-8471ED85F37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972;p61">
            <a:extLst>
              <a:ext uri="{FF2B5EF4-FFF2-40B4-BE49-F238E27FC236}">
                <a16:creationId xmlns:a16="http://schemas.microsoft.com/office/drawing/2014/main" id="{CF72A07D-6F78-DBBC-2040-F7B595CDCADC}"/>
              </a:ext>
            </a:extLst>
          </p:cNvPr>
          <p:cNvGrpSpPr/>
          <p:nvPr/>
        </p:nvGrpSpPr>
        <p:grpSpPr>
          <a:xfrm>
            <a:off x="5513077" y="567054"/>
            <a:ext cx="1490177" cy="21378"/>
            <a:chOff x="2940000" y="3484425"/>
            <a:chExt cx="876575" cy="12575"/>
          </a:xfrm>
        </p:grpSpPr>
        <p:sp>
          <p:nvSpPr>
            <p:cNvPr id="18" name="Google Shape;12973;p61">
              <a:extLst>
                <a:ext uri="{FF2B5EF4-FFF2-40B4-BE49-F238E27FC236}">
                  <a16:creationId xmlns:a16="http://schemas.microsoft.com/office/drawing/2014/main" id="{C0AD3F05-96D9-73C1-8AE8-68D3FED84A1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4;p61">
              <a:extLst>
                <a:ext uri="{FF2B5EF4-FFF2-40B4-BE49-F238E27FC236}">
                  <a16:creationId xmlns:a16="http://schemas.microsoft.com/office/drawing/2014/main" id="{9C535C23-CCBA-1AD3-A992-AE799AB6B086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5;p61">
              <a:extLst>
                <a:ext uri="{FF2B5EF4-FFF2-40B4-BE49-F238E27FC236}">
                  <a16:creationId xmlns:a16="http://schemas.microsoft.com/office/drawing/2014/main" id="{0A5435B9-9061-8A80-42B5-A2641FE93F5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6;p61">
              <a:extLst>
                <a:ext uri="{FF2B5EF4-FFF2-40B4-BE49-F238E27FC236}">
                  <a16:creationId xmlns:a16="http://schemas.microsoft.com/office/drawing/2014/main" id="{EE25B971-4980-AD4F-CBFA-3DDF767E9F13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7;p61">
              <a:extLst>
                <a:ext uri="{FF2B5EF4-FFF2-40B4-BE49-F238E27FC236}">
                  <a16:creationId xmlns:a16="http://schemas.microsoft.com/office/drawing/2014/main" id="{0F8578B0-04B6-77C2-137F-CA8A0A9E1A11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8;p61">
              <a:extLst>
                <a:ext uri="{FF2B5EF4-FFF2-40B4-BE49-F238E27FC236}">
                  <a16:creationId xmlns:a16="http://schemas.microsoft.com/office/drawing/2014/main" id="{19E69018-99F8-EEF5-50BF-FA0B39F8F0BF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79;p61">
              <a:extLst>
                <a:ext uri="{FF2B5EF4-FFF2-40B4-BE49-F238E27FC236}">
                  <a16:creationId xmlns:a16="http://schemas.microsoft.com/office/drawing/2014/main" id="{3D13738F-E9C1-7531-1BD7-10A386BF638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0;p61">
              <a:extLst>
                <a:ext uri="{FF2B5EF4-FFF2-40B4-BE49-F238E27FC236}">
                  <a16:creationId xmlns:a16="http://schemas.microsoft.com/office/drawing/2014/main" id="{EECF0B56-220A-4A67-A2C7-D1A4EA9DE7F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1;p61">
              <a:extLst>
                <a:ext uri="{FF2B5EF4-FFF2-40B4-BE49-F238E27FC236}">
                  <a16:creationId xmlns:a16="http://schemas.microsoft.com/office/drawing/2014/main" id="{04974E83-E879-3157-CD1E-12E42B61A0C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2;p61">
              <a:extLst>
                <a:ext uri="{FF2B5EF4-FFF2-40B4-BE49-F238E27FC236}">
                  <a16:creationId xmlns:a16="http://schemas.microsoft.com/office/drawing/2014/main" id="{F061C20C-4F00-7114-DCC0-3CB57B75927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3;p61">
              <a:extLst>
                <a:ext uri="{FF2B5EF4-FFF2-40B4-BE49-F238E27FC236}">
                  <a16:creationId xmlns:a16="http://schemas.microsoft.com/office/drawing/2014/main" id="{2AB08923-7ACE-ECE6-DB66-E9380B76879C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4;p61">
              <a:extLst>
                <a:ext uri="{FF2B5EF4-FFF2-40B4-BE49-F238E27FC236}">
                  <a16:creationId xmlns:a16="http://schemas.microsoft.com/office/drawing/2014/main" id="{FBEE464F-CDFC-10B2-51F5-0E0CFF4BE53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E439404F-0866-4618-C6D7-76336E4AFB56}"/>
              </a:ext>
            </a:extLst>
          </p:cNvPr>
          <p:cNvSpPr/>
          <p:nvPr/>
        </p:nvSpPr>
        <p:spPr>
          <a:xfrm>
            <a:off x="892570" y="1009645"/>
            <a:ext cx="2305879" cy="403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Full Model</a:t>
            </a:r>
            <a:endParaRPr lang="it-IT" b="1" dirty="0">
              <a:solidFill>
                <a:schemeClr val="accent2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CFF36CB-06E0-B3DC-5D0B-084E211B060B}"/>
              </a:ext>
            </a:extLst>
          </p:cNvPr>
          <p:cNvSpPr/>
          <p:nvPr/>
        </p:nvSpPr>
        <p:spPr>
          <a:xfrm>
            <a:off x="4917864" y="1005436"/>
            <a:ext cx="2305879" cy="403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b="1" dirty="0" err="1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Pruned</a:t>
            </a:r>
            <a:r>
              <a:rPr lang="it-IT" sz="1800" b="1" dirty="0">
                <a:solidFill>
                  <a:schemeClr val="accent5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Model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D722BB00-DC35-985C-11A4-22FB355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3" y="1879070"/>
            <a:ext cx="2860061" cy="24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1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0" name="Google Shape;11430;p54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1" name="Google Shape;11431;p54"/>
          <p:cNvSpPr/>
          <p:nvPr/>
        </p:nvSpPr>
        <p:spPr>
          <a:xfrm>
            <a:off x="5017700" y="153010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2" name="Google Shape;11432;p54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Introduction: the idea</a:t>
            </a:r>
            <a:endParaRPr dirty="0"/>
          </a:p>
        </p:txBody>
      </p:sp>
      <p:sp>
        <p:nvSpPr>
          <p:cNvPr id="11433" name="Google Shape;11433;p54"/>
          <p:cNvSpPr txBox="1">
            <a:spLocks noGrp="1"/>
          </p:cNvSpPr>
          <p:nvPr>
            <p:ph type="subTitle" idx="1"/>
          </p:nvPr>
        </p:nvSpPr>
        <p:spPr>
          <a:xfrm>
            <a:off x="1701000" y="885463"/>
            <a:ext cx="2413800" cy="605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Key points and concept</a:t>
            </a:r>
            <a:endParaRPr dirty="0"/>
          </a:p>
        </p:txBody>
      </p:sp>
      <p:sp>
        <p:nvSpPr>
          <p:cNvPr id="11434" name="Google Shape;11434;p54"/>
          <p:cNvSpPr txBox="1">
            <a:spLocks noGrp="1"/>
          </p:cNvSpPr>
          <p:nvPr>
            <p:ph type="title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435" name="Google Shape;11435;p54"/>
          <p:cNvSpPr txBox="1">
            <a:spLocks noGrp="1"/>
          </p:cNvSpPr>
          <p:nvPr>
            <p:ph type="title" idx="2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436" name="Google Shape;11436;p54"/>
          <p:cNvSpPr txBox="1">
            <a:spLocks noGrp="1"/>
          </p:cNvSpPr>
          <p:nvPr>
            <p:ph type="title" idx="3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1437" name="Google Shape;11437;p54"/>
          <p:cNvSpPr txBox="1">
            <a:spLocks noGrp="1"/>
          </p:cNvSpPr>
          <p:nvPr>
            <p:ph type="title" idx="4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438" name="Google Shape;11438;p54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439" name="Google Shape;11439;p54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440" name="Google Shape;11440;p54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Creation</a:t>
            </a:r>
            <a:endParaRPr dirty="0"/>
          </a:p>
        </p:txBody>
      </p:sp>
      <p:sp>
        <p:nvSpPr>
          <p:cNvPr id="11441" name="Google Shape;11441;p54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57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Steps to create the dataset used for trainig</a:t>
            </a:r>
            <a:endParaRPr dirty="0"/>
          </a:p>
        </p:txBody>
      </p:sp>
      <p:sp>
        <p:nvSpPr>
          <p:cNvPr id="11442" name="Google Shape;11442;p54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the model</a:t>
            </a:r>
            <a:endParaRPr dirty="0"/>
          </a:p>
        </p:txBody>
      </p:sp>
      <p:sp>
        <p:nvSpPr>
          <p:cNvPr id="11443" name="Google Shape;11443;p54"/>
          <p:cNvSpPr txBox="1">
            <a:spLocks noGrp="1"/>
          </p:cNvSpPr>
          <p:nvPr>
            <p:ph type="subTitle" idx="14"/>
          </p:nvPr>
        </p:nvSpPr>
        <p:spPr>
          <a:xfrm>
            <a:off x="1701000" y="3104738"/>
            <a:ext cx="2413800" cy="64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models trained for the project</a:t>
            </a:r>
            <a:endParaRPr dirty="0"/>
          </a:p>
        </p:txBody>
      </p:sp>
      <p:sp>
        <p:nvSpPr>
          <p:cNvPr id="11444" name="Google Shape;11444;p54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Efficiency Techniques</a:t>
            </a:r>
            <a:endParaRPr dirty="0"/>
          </a:p>
        </p:txBody>
      </p:sp>
      <p:sp>
        <p:nvSpPr>
          <p:cNvPr id="11445" name="Google Shape;11445;p54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64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Pruning and F</a:t>
            </a:r>
            <a:r>
              <a:rPr lang="it-IT" dirty="0"/>
              <a:t>i</a:t>
            </a:r>
            <a:r>
              <a:rPr lang="en" dirty="0"/>
              <a:t>ne tuning to improve the model</a:t>
            </a:r>
            <a:endParaRPr dirty="0"/>
          </a:p>
        </p:txBody>
      </p:sp>
      <p:sp>
        <p:nvSpPr>
          <p:cNvPr id="11446" name="Google Shape;11446;p54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Rejection Score</a:t>
            </a:r>
            <a:endParaRPr dirty="0"/>
          </a:p>
        </p:txBody>
      </p:sp>
      <p:sp>
        <p:nvSpPr>
          <p:cNvPr id="11447" name="Google Shape;11447;p54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632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we deduced the rejection score</a:t>
            </a:r>
            <a:endParaRPr dirty="0"/>
          </a:p>
        </p:txBody>
      </p:sp>
      <p:sp>
        <p:nvSpPr>
          <p:cNvPr id="11448" name="Google Shape;11448;p54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Mobile Deployment</a:t>
            </a:r>
          </a:p>
        </p:txBody>
      </p:sp>
      <p:sp>
        <p:nvSpPr>
          <p:cNvPr id="11449" name="Google Shape;11449;p54"/>
          <p:cNvSpPr txBox="1">
            <a:spLocks noGrp="1"/>
          </p:cNvSpPr>
          <p:nvPr>
            <p:ph type="subTitle" idx="20"/>
          </p:nvPr>
        </p:nvSpPr>
        <p:spPr>
          <a:xfrm>
            <a:off x="6103325" y="3876676"/>
            <a:ext cx="2413800" cy="67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Deployment of the model on a mobile app</a:t>
            </a:r>
            <a:endParaRPr dirty="0"/>
          </a:p>
        </p:txBody>
      </p:sp>
      <p:grpSp>
        <p:nvGrpSpPr>
          <p:cNvPr id="11450" name="Google Shape;11450;p54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11451" name="Google Shape;11451;p54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54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54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54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54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54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54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54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54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54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54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54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54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54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54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54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54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54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54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54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54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54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54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54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54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54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54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54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54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0" name="Google Shape;11480;p54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1" name="Google Shape;11481;p54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2" name="Google Shape;11482;p54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3" name="Google Shape;11483;p54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4" name="Google Shape;11484;p54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5" name="Google Shape;11485;p54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6" name="Google Shape;11486;p54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263107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Deployement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39040" y="1175357"/>
            <a:ext cx="4545158" cy="271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mobile deployment was done using TensorFlow Lite.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</a:t>
            </a:r>
            <a:r>
              <a:rPr lang="en-US" dirty="0">
                <a:latin typeface="Poppins SemiBold"/>
                <a:cs typeface="Poppins SemiBold"/>
                <a:sym typeface="Poppins SemiBold"/>
              </a:rPr>
              <a:t> Conversion </a:t>
            </a:r>
            <a:r>
              <a:rPr lang="en-US" dirty="0"/>
              <a:t>using TensorFlow lite was required to proceed with the deployment.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 straightforward application has been developed using Android Studio, offering both the pruned and the full model for utilization.</a:t>
            </a:r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696325C6-3E06-3E6F-BBCB-EDB47E54C8E0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3" name="Google Shape;12973;p61">
              <a:extLst>
                <a:ext uri="{FF2B5EF4-FFF2-40B4-BE49-F238E27FC236}">
                  <a16:creationId xmlns:a16="http://schemas.microsoft.com/office/drawing/2014/main" id="{7ED6CE3E-4CBB-4F1E-90E6-666193539D09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74;p61">
              <a:extLst>
                <a:ext uri="{FF2B5EF4-FFF2-40B4-BE49-F238E27FC236}">
                  <a16:creationId xmlns:a16="http://schemas.microsoft.com/office/drawing/2014/main" id="{CB3E1C96-9D91-A540-4908-8FA8AA529DEB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5;p61">
              <a:extLst>
                <a:ext uri="{FF2B5EF4-FFF2-40B4-BE49-F238E27FC236}">
                  <a16:creationId xmlns:a16="http://schemas.microsoft.com/office/drawing/2014/main" id="{BDCDF729-DE5D-156C-D195-76E646078774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6;p61">
              <a:extLst>
                <a:ext uri="{FF2B5EF4-FFF2-40B4-BE49-F238E27FC236}">
                  <a16:creationId xmlns:a16="http://schemas.microsoft.com/office/drawing/2014/main" id="{C943D52B-40EB-180E-0973-C666DCCF1C3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7;p61">
              <a:extLst>
                <a:ext uri="{FF2B5EF4-FFF2-40B4-BE49-F238E27FC236}">
                  <a16:creationId xmlns:a16="http://schemas.microsoft.com/office/drawing/2014/main" id="{0C5DE785-B0A9-098E-F503-364967AD4178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8;p61">
              <a:extLst>
                <a:ext uri="{FF2B5EF4-FFF2-40B4-BE49-F238E27FC236}">
                  <a16:creationId xmlns:a16="http://schemas.microsoft.com/office/drawing/2014/main" id="{463B40E3-296C-AB84-DF95-4492143E58E1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9;p61">
              <a:extLst>
                <a:ext uri="{FF2B5EF4-FFF2-40B4-BE49-F238E27FC236}">
                  <a16:creationId xmlns:a16="http://schemas.microsoft.com/office/drawing/2014/main" id="{FA1AC5CD-AC3E-DA76-FA11-419944B2E226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0;p61">
              <a:extLst>
                <a:ext uri="{FF2B5EF4-FFF2-40B4-BE49-F238E27FC236}">
                  <a16:creationId xmlns:a16="http://schemas.microsoft.com/office/drawing/2014/main" id="{2C8A1D64-6D33-5F0E-CBA3-AF523345076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1;p61">
              <a:extLst>
                <a:ext uri="{FF2B5EF4-FFF2-40B4-BE49-F238E27FC236}">
                  <a16:creationId xmlns:a16="http://schemas.microsoft.com/office/drawing/2014/main" id="{F01ADE2B-984F-7837-D064-C35E74A0BA64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2;p61">
              <a:extLst>
                <a:ext uri="{FF2B5EF4-FFF2-40B4-BE49-F238E27FC236}">
                  <a16:creationId xmlns:a16="http://schemas.microsoft.com/office/drawing/2014/main" id="{D8701280-8DED-81CF-4B5A-2AC22A94B50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3;p61">
              <a:extLst>
                <a:ext uri="{FF2B5EF4-FFF2-40B4-BE49-F238E27FC236}">
                  <a16:creationId xmlns:a16="http://schemas.microsoft.com/office/drawing/2014/main" id="{5C95C736-E3A3-6025-4FA3-C6367FA55D4B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4;p61">
              <a:extLst>
                <a:ext uri="{FF2B5EF4-FFF2-40B4-BE49-F238E27FC236}">
                  <a16:creationId xmlns:a16="http://schemas.microsoft.com/office/drawing/2014/main" id="{4809E35E-189E-673E-7D18-D0B183BB296B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777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263107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Deployement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739040" y="1175357"/>
            <a:ext cx="4545158" cy="271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/>
              <a:t>The app features two main screens: </a:t>
            </a:r>
            <a:r>
              <a:rPr lang="en-US" i="1" dirty="0"/>
              <a:t>Detection</a:t>
            </a:r>
            <a:r>
              <a:rPr lang="en-US" dirty="0"/>
              <a:t> and </a:t>
            </a:r>
            <a:r>
              <a:rPr lang="en-US" i="1" dirty="0"/>
              <a:t>Evaluation;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Through the </a:t>
            </a:r>
            <a:r>
              <a:rPr lang="en-US" i="1" dirty="0"/>
              <a:t>Detection </a:t>
            </a:r>
            <a:r>
              <a:rPr lang="en-US" dirty="0"/>
              <a:t>screen, the user can load image, choose the model, and let it perform the evaluation;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Through the </a:t>
            </a:r>
            <a:r>
              <a:rPr lang="en-US" i="1" dirty="0"/>
              <a:t>Evaluation </a:t>
            </a:r>
            <a:r>
              <a:rPr lang="en-US" dirty="0"/>
              <a:t>screen, the user can run a benchmark of the two models offered by the application;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</p:txBody>
      </p:sp>
      <p:grpSp>
        <p:nvGrpSpPr>
          <p:cNvPr id="2" name="Google Shape;12972;p61">
            <a:extLst>
              <a:ext uri="{FF2B5EF4-FFF2-40B4-BE49-F238E27FC236}">
                <a16:creationId xmlns:a16="http://schemas.microsoft.com/office/drawing/2014/main" id="{696325C6-3E06-3E6F-BBCB-EDB47E54C8E0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3" name="Google Shape;12973;p61">
              <a:extLst>
                <a:ext uri="{FF2B5EF4-FFF2-40B4-BE49-F238E27FC236}">
                  <a16:creationId xmlns:a16="http://schemas.microsoft.com/office/drawing/2014/main" id="{7ED6CE3E-4CBB-4F1E-90E6-666193539D09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974;p61">
              <a:extLst>
                <a:ext uri="{FF2B5EF4-FFF2-40B4-BE49-F238E27FC236}">
                  <a16:creationId xmlns:a16="http://schemas.microsoft.com/office/drawing/2014/main" id="{CB3E1C96-9D91-A540-4908-8FA8AA529DEB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5;p61">
              <a:extLst>
                <a:ext uri="{FF2B5EF4-FFF2-40B4-BE49-F238E27FC236}">
                  <a16:creationId xmlns:a16="http://schemas.microsoft.com/office/drawing/2014/main" id="{BDCDF729-DE5D-156C-D195-76E646078774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6;p61">
              <a:extLst>
                <a:ext uri="{FF2B5EF4-FFF2-40B4-BE49-F238E27FC236}">
                  <a16:creationId xmlns:a16="http://schemas.microsoft.com/office/drawing/2014/main" id="{C943D52B-40EB-180E-0973-C666DCCF1C3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7;p61">
              <a:extLst>
                <a:ext uri="{FF2B5EF4-FFF2-40B4-BE49-F238E27FC236}">
                  <a16:creationId xmlns:a16="http://schemas.microsoft.com/office/drawing/2014/main" id="{0C5DE785-B0A9-098E-F503-364967AD4178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8;p61">
              <a:extLst>
                <a:ext uri="{FF2B5EF4-FFF2-40B4-BE49-F238E27FC236}">
                  <a16:creationId xmlns:a16="http://schemas.microsoft.com/office/drawing/2014/main" id="{463B40E3-296C-AB84-DF95-4492143E58E1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9;p61">
              <a:extLst>
                <a:ext uri="{FF2B5EF4-FFF2-40B4-BE49-F238E27FC236}">
                  <a16:creationId xmlns:a16="http://schemas.microsoft.com/office/drawing/2014/main" id="{FA1AC5CD-AC3E-DA76-FA11-419944B2E226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0;p61">
              <a:extLst>
                <a:ext uri="{FF2B5EF4-FFF2-40B4-BE49-F238E27FC236}">
                  <a16:creationId xmlns:a16="http://schemas.microsoft.com/office/drawing/2014/main" id="{2C8A1D64-6D33-5F0E-CBA3-AF523345076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1;p61">
              <a:extLst>
                <a:ext uri="{FF2B5EF4-FFF2-40B4-BE49-F238E27FC236}">
                  <a16:creationId xmlns:a16="http://schemas.microsoft.com/office/drawing/2014/main" id="{F01ADE2B-984F-7837-D064-C35E74A0BA64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2;p61">
              <a:extLst>
                <a:ext uri="{FF2B5EF4-FFF2-40B4-BE49-F238E27FC236}">
                  <a16:creationId xmlns:a16="http://schemas.microsoft.com/office/drawing/2014/main" id="{D8701280-8DED-81CF-4B5A-2AC22A94B50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3;p61">
              <a:extLst>
                <a:ext uri="{FF2B5EF4-FFF2-40B4-BE49-F238E27FC236}">
                  <a16:creationId xmlns:a16="http://schemas.microsoft.com/office/drawing/2014/main" id="{5C95C736-E3A3-6025-4FA3-C6367FA55D4B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4;p61">
              <a:extLst>
                <a:ext uri="{FF2B5EF4-FFF2-40B4-BE49-F238E27FC236}">
                  <a16:creationId xmlns:a16="http://schemas.microsoft.com/office/drawing/2014/main" id="{4809E35E-189E-673E-7D18-D0B183BB296B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AAE1F7A-6854-6C6A-F703-D29D22F570CD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CFFFEC64-0934-7974-2909-EECCD801EA9E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87736C73-78E7-ED0E-2751-AD3CA7DA9DF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39AFF26C-8D51-D28C-0A5C-9CC3E985F09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4811E2FE-B3A5-A532-5921-FF364C891F3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4EF078A7-DCA3-513F-3065-52B100B574C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A8695BF2-446B-B294-5B4B-C9F0BFC0553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D4C7E3C4-C95A-6A8C-B227-9556DA792DD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59C97B77-2D39-876F-0BF7-CE2F7A393A8C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6AC8D093-FE70-2B10-0C3D-5B98F1B3E8C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DA3575B9-3BC3-575E-F9DE-94A2717844B0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9B341ADD-AE2F-7D1F-0BD6-B5C2CEE176B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776D844C-DF4B-6EB4-CD49-FE22999CCBAD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972;p61">
            <a:extLst>
              <a:ext uri="{FF2B5EF4-FFF2-40B4-BE49-F238E27FC236}">
                <a16:creationId xmlns:a16="http://schemas.microsoft.com/office/drawing/2014/main" id="{1317E3EA-0A21-08B6-0A59-5F17CDD4D969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0" name="Google Shape;12973;p61">
              <a:extLst>
                <a:ext uri="{FF2B5EF4-FFF2-40B4-BE49-F238E27FC236}">
                  <a16:creationId xmlns:a16="http://schemas.microsoft.com/office/drawing/2014/main" id="{014F8E26-478E-1088-5474-7F583E91282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4;p61">
              <a:extLst>
                <a:ext uri="{FF2B5EF4-FFF2-40B4-BE49-F238E27FC236}">
                  <a16:creationId xmlns:a16="http://schemas.microsoft.com/office/drawing/2014/main" id="{3677336F-2F14-AEE6-D277-50D7AE436410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5;p61">
              <a:extLst>
                <a:ext uri="{FF2B5EF4-FFF2-40B4-BE49-F238E27FC236}">
                  <a16:creationId xmlns:a16="http://schemas.microsoft.com/office/drawing/2014/main" id="{DC0EE20F-AE17-B68F-6D1F-2EA5E54196E0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6;p61">
              <a:extLst>
                <a:ext uri="{FF2B5EF4-FFF2-40B4-BE49-F238E27FC236}">
                  <a16:creationId xmlns:a16="http://schemas.microsoft.com/office/drawing/2014/main" id="{EDE67A8C-0616-F6F7-D6DF-565BDB4EA79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7;p61">
              <a:extLst>
                <a:ext uri="{FF2B5EF4-FFF2-40B4-BE49-F238E27FC236}">
                  <a16:creationId xmlns:a16="http://schemas.microsoft.com/office/drawing/2014/main" id="{3F73B298-8D32-1751-01A6-EF97CF23E98B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8;p61">
              <a:extLst>
                <a:ext uri="{FF2B5EF4-FFF2-40B4-BE49-F238E27FC236}">
                  <a16:creationId xmlns:a16="http://schemas.microsoft.com/office/drawing/2014/main" id="{8A6E4D1D-3F68-DC83-0DDA-DC42FFB47D0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9;p61">
              <a:extLst>
                <a:ext uri="{FF2B5EF4-FFF2-40B4-BE49-F238E27FC236}">
                  <a16:creationId xmlns:a16="http://schemas.microsoft.com/office/drawing/2014/main" id="{E7B871D7-3A50-C285-A395-2B90A0CE917B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0;p61">
              <a:extLst>
                <a:ext uri="{FF2B5EF4-FFF2-40B4-BE49-F238E27FC236}">
                  <a16:creationId xmlns:a16="http://schemas.microsoft.com/office/drawing/2014/main" id="{C3023E5D-05FD-3A28-3A8A-D006A963D8D7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1;p61">
              <a:extLst>
                <a:ext uri="{FF2B5EF4-FFF2-40B4-BE49-F238E27FC236}">
                  <a16:creationId xmlns:a16="http://schemas.microsoft.com/office/drawing/2014/main" id="{D3AFB885-455B-64C8-8222-8712FFABE1D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2;p61">
              <a:extLst>
                <a:ext uri="{FF2B5EF4-FFF2-40B4-BE49-F238E27FC236}">
                  <a16:creationId xmlns:a16="http://schemas.microsoft.com/office/drawing/2014/main" id="{68F4FB75-C89D-1AC0-3E38-4F6A235606E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3;p61">
              <a:extLst>
                <a:ext uri="{FF2B5EF4-FFF2-40B4-BE49-F238E27FC236}">
                  <a16:creationId xmlns:a16="http://schemas.microsoft.com/office/drawing/2014/main" id="{192C30A9-631F-9337-0C19-5D1006219CDD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4;p61">
              <a:extLst>
                <a:ext uri="{FF2B5EF4-FFF2-40B4-BE49-F238E27FC236}">
                  <a16:creationId xmlns:a16="http://schemas.microsoft.com/office/drawing/2014/main" id="{5822BDD4-7659-844B-DCE0-C0650DC5081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448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1" name="Google Shape;21941;p97"/>
          <p:cNvSpPr txBox="1">
            <a:spLocks noGrp="1"/>
          </p:cNvSpPr>
          <p:nvPr>
            <p:ph type="title"/>
          </p:nvPr>
        </p:nvSpPr>
        <p:spPr>
          <a:xfrm>
            <a:off x="1700700" y="57400"/>
            <a:ext cx="5742600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deployment</a:t>
            </a:r>
            <a:br>
              <a:rPr lang="en" dirty="0"/>
            </a:br>
            <a:r>
              <a:rPr lang="en" dirty="0"/>
              <a:t>Detection Screen</a:t>
            </a:r>
            <a:br>
              <a:rPr lang="en" dirty="0"/>
            </a:br>
            <a:endParaRPr dirty="0"/>
          </a:p>
        </p:txBody>
      </p:sp>
      <p:sp>
        <p:nvSpPr>
          <p:cNvPr id="21942" name="Google Shape;21942;p97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Screen_recording_20240720_175335">
            <a:hlinkClick r:id="" action="ppaction://media"/>
            <a:extLst>
              <a:ext uri="{FF2B5EF4-FFF2-40B4-BE49-F238E27FC236}">
                <a16:creationId xmlns:a16="http://schemas.microsoft.com/office/drawing/2014/main" id="{25D8C5DF-7F3F-08F6-E092-DC53D52A98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51855" y="913736"/>
            <a:ext cx="1840290" cy="3783338"/>
          </a:xfrm>
          <a:prstGeom prst="rect">
            <a:avLst/>
          </a:prstGeom>
        </p:spPr>
      </p:pic>
      <p:pic>
        <p:nvPicPr>
          <p:cNvPr id="8" name="Immagine 7" descr="Immagine che contiene smartphone, schermata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D1C9ADED-611D-F314-84BD-24C9811E7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533" y="696752"/>
            <a:ext cx="1962933" cy="41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5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1" name="Google Shape;21941;p97"/>
          <p:cNvSpPr txBox="1">
            <a:spLocks noGrp="1"/>
          </p:cNvSpPr>
          <p:nvPr>
            <p:ph type="title"/>
          </p:nvPr>
        </p:nvSpPr>
        <p:spPr>
          <a:xfrm>
            <a:off x="1700700" y="57400"/>
            <a:ext cx="5742600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deployment</a:t>
            </a:r>
            <a:br>
              <a:rPr lang="en" dirty="0"/>
            </a:br>
            <a:r>
              <a:rPr lang="en" dirty="0"/>
              <a:t>Evaluation Screen</a:t>
            </a:r>
            <a:br>
              <a:rPr lang="en" dirty="0"/>
            </a:br>
            <a:endParaRPr dirty="0"/>
          </a:p>
        </p:txBody>
      </p:sp>
      <p:sp>
        <p:nvSpPr>
          <p:cNvPr id="21942" name="Google Shape;21942;p97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E9227E-ECF4-DABB-F1C8-0EDF195D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98" y="872441"/>
            <a:ext cx="1878202" cy="3903962"/>
          </a:xfrm>
          <a:prstGeom prst="rect">
            <a:avLst/>
          </a:prstGeom>
        </p:spPr>
      </p:pic>
      <p:pic>
        <p:nvPicPr>
          <p:cNvPr id="8" name="Immagine 7" descr="Immagine che contiene smartphone, schermata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D1C9ADED-611D-F314-84BD-24C9811E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33" y="734786"/>
            <a:ext cx="1962933" cy="41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1915885" y="2206171"/>
            <a:ext cx="5312230" cy="1187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Thanks for 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8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8" name="Google Shape;12448;p5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Idea</a:t>
            </a:r>
            <a:endParaRPr dirty="0"/>
          </a:p>
        </p:txBody>
      </p:sp>
      <p:sp>
        <p:nvSpPr>
          <p:cNvPr id="12449" name="Google Shape;12449;p56"/>
          <p:cNvSpPr txBox="1">
            <a:spLocks noGrp="1"/>
          </p:cNvSpPr>
          <p:nvPr>
            <p:ph type="body" idx="1"/>
          </p:nvPr>
        </p:nvSpPr>
        <p:spPr>
          <a:xfrm>
            <a:off x="2818146" y="2597767"/>
            <a:ext cx="3563331" cy="1688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project aims to create a lightweight </a:t>
            </a:r>
            <a:r>
              <a:rPr lang="en-US" b="1" dirty="0"/>
              <a:t>CNN</a:t>
            </a:r>
            <a:r>
              <a:rPr lang="en-US" dirty="0"/>
              <a:t> that detects and classifies AI-generated images, performs </a:t>
            </a:r>
            <a:r>
              <a:rPr lang="en-US" i="1" dirty="0"/>
              <a:t>attribution</a:t>
            </a:r>
            <a:r>
              <a:rPr lang="en-US" dirty="0"/>
              <a:t> on the models, and </a:t>
            </a:r>
            <a:r>
              <a:rPr lang="en-US" i="1" dirty="0"/>
              <a:t>rejects</a:t>
            </a:r>
            <a:r>
              <a:rPr lang="en-US" dirty="0"/>
              <a:t> unseen generative models.</a:t>
            </a:r>
            <a:endParaRPr dirty="0"/>
          </a:p>
        </p:txBody>
      </p:sp>
      <p:pic>
        <p:nvPicPr>
          <p:cNvPr id="3" name="Elemento grafico 2" descr="Lampadina e ingranaggio con riempimento a tinta unita">
            <a:extLst>
              <a:ext uri="{FF2B5EF4-FFF2-40B4-BE49-F238E27FC236}">
                <a16:creationId xmlns:a16="http://schemas.microsoft.com/office/drawing/2014/main" id="{8A5FBFFC-1FA1-914B-0833-0FDDD175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1811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7" name="Google Shape;15837;p78"/>
          <p:cNvGrpSpPr/>
          <p:nvPr/>
        </p:nvGrpSpPr>
        <p:grpSpPr>
          <a:xfrm>
            <a:off x="412969" y="933671"/>
            <a:ext cx="2623983" cy="3689255"/>
            <a:chOff x="1027175" y="1193817"/>
            <a:chExt cx="2396331" cy="3369183"/>
          </a:xfrm>
        </p:grpSpPr>
        <p:sp>
          <p:nvSpPr>
            <p:cNvPr id="15838" name="Google Shape;15838;p78"/>
            <p:cNvSpPr/>
            <p:nvPr/>
          </p:nvSpPr>
          <p:spPr>
            <a:xfrm>
              <a:off x="2456665" y="1726135"/>
              <a:ext cx="966841" cy="1255970"/>
            </a:xfrm>
            <a:custGeom>
              <a:avLst/>
              <a:gdLst/>
              <a:ahLst/>
              <a:cxnLst/>
              <a:rect l="l" t="t" r="r" b="b"/>
              <a:pathLst>
                <a:path w="13406" h="17415" extrusionOk="0">
                  <a:moveTo>
                    <a:pt x="7255" y="1"/>
                  </a:moveTo>
                  <a:lnTo>
                    <a:pt x="5112" y="2153"/>
                  </a:lnTo>
                  <a:cubicBezTo>
                    <a:pt x="5155" y="2313"/>
                    <a:pt x="5207" y="2493"/>
                    <a:pt x="5261" y="2673"/>
                  </a:cubicBezTo>
                  <a:cubicBezTo>
                    <a:pt x="5515" y="3670"/>
                    <a:pt x="5643" y="4349"/>
                    <a:pt x="5155" y="4837"/>
                  </a:cubicBezTo>
                  <a:cubicBezTo>
                    <a:pt x="4826" y="5176"/>
                    <a:pt x="4380" y="5176"/>
                    <a:pt x="4222" y="5176"/>
                  </a:cubicBezTo>
                  <a:cubicBezTo>
                    <a:pt x="3744" y="5176"/>
                    <a:pt x="2917" y="5028"/>
                    <a:pt x="2355" y="4922"/>
                  </a:cubicBezTo>
                  <a:lnTo>
                    <a:pt x="22" y="7276"/>
                  </a:lnTo>
                  <a:cubicBezTo>
                    <a:pt x="11" y="7276"/>
                    <a:pt x="1" y="7286"/>
                    <a:pt x="1" y="7297"/>
                  </a:cubicBezTo>
                  <a:cubicBezTo>
                    <a:pt x="1931" y="9524"/>
                    <a:pt x="3108" y="12430"/>
                    <a:pt x="3129" y="15601"/>
                  </a:cubicBezTo>
                  <a:lnTo>
                    <a:pt x="7498" y="15601"/>
                  </a:lnTo>
                  <a:lnTo>
                    <a:pt x="8655" y="17415"/>
                  </a:lnTo>
                  <a:lnTo>
                    <a:pt x="9800" y="15601"/>
                  </a:lnTo>
                  <a:lnTo>
                    <a:pt x="13406" y="15601"/>
                  </a:lnTo>
                  <a:cubicBezTo>
                    <a:pt x="13395" y="12515"/>
                    <a:pt x="12780" y="9513"/>
                    <a:pt x="11582" y="6692"/>
                  </a:cubicBezTo>
                  <a:cubicBezTo>
                    <a:pt x="10542" y="4222"/>
                    <a:pt x="9079" y="1973"/>
                    <a:pt x="7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9" name="Google Shape;15839;p78"/>
            <p:cNvSpPr/>
            <p:nvPr/>
          </p:nvSpPr>
          <p:spPr>
            <a:xfrm>
              <a:off x="2420678" y="2923904"/>
              <a:ext cx="1001314" cy="1099902"/>
            </a:xfrm>
            <a:custGeom>
              <a:avLst/>
              <a:gdLst/>
              <a:ahLst/>
              <a:cxnLst/>
              <a:rect l="l" t="t" r="r" b="b"/>
              <a:pathLst>
                <a:path w="13884" h="15251" extrusionOk="0">
                  <a:moveTo>
                    <a:pt x="3596" y="1"/>
                  </a:moveTo>
                  <a:cubicBezTo>
                    <a:pt x="3373" y="3097"/>
                    <a:pt x="2048" y="5897"/>
                    <a:pt x="1" y="7997"/>
                  </a:cubicBezTo>
                  <a:lnTo>
                    <a:pt x="2939" y="10924"/>
                  </a:lnTo>
                  <a:lnTo>
                    <a:pt x="2409" y="13310"/>
                  </a:lnTo>
                  <a:lnTo>
                    <a:pt x="4794" y="12779"/>
                  </a:lnTo>
                  <a:lnTo>
                    <a:pt x="7276" y="15251"/>
                  </a:lnTo>
                  <a:cubicBezTo>
                    <a:pt x="9333" y="13161"/>
                    <a:pt x="10945" y="10743"/>
                    <a:pt x="12081" y="8049"/>
                  </a:cubicBezTo>
                  <a:cubicBezTo>
                    <a:pt x="13173" y="5494"/>
                    <a:pt x="13766" y="2789"/>
                    <a:pt x="13884" y="1"/>
                  </a:cubicBezTo>
                  <a:lnTo>
                    <a:pt x="10861" y="1"/>
                  </a:lnTo>
                  <a:lnTo>
                    <a:pt x="10002" y="1347"/>
                  </a:lnTo>
                  <a:cubicBezTo>
                    <a:pt x="9821" y="1634"/>
                    <a:pt x="9493" y="1814"/>
                    <a:pt x="9154" y="1814"/>
                  </a:cubicBezTo>
                  <a:cubicBezTo>
                    <a:pt x="8803" y="1814"/>
                    <a:pt x="8485" y="1634"/>
                    <a:pt x="8294" y="1347"/>
                  </a:cubicBezTo>
                  <a:lnTo>
                    <a:pt x="7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0" name="Google Shape;15840;p78"/>
            <p:cNvSpPr/>
            <p:nvPr/>
          </p:nvSpPr>
          <p:spPr>
            <a:xfrm>
              <a:off x="1027175" y="2103178"/>
              <a:ext cx="1504567" cy="1504567"/>
            </a:xfrm>
            <a:custGeom>
              <a:avLst/>
              <a:gdLst/>
              <a:ahLst/>
              <a:cxnLst/>
              <a:rect l="l" t="t" r="r" b="b"/>
              <a:pathLst>
                <a:path w="20862" h="20862" extrusionOk="0">
                  <a:moveTo>
                    <a:pt x="10426" y="1"/>
                  </a:moveTo>
                  <a:cubicBezTo>
                    <a:pt x="4666" y="1"/>
                    <a:pt x="0" y="4667"/>
                    <a:pt x="0" y="10426"/>
                  </a:cubicBezTo>
                  <a:cubicBezTo>
                    <a:pt x="0" y="16184"/>
                    <a:pt x="4666" y="20862"/>
                    <a:pt x="10426" y="20862"/>
                  </a:cubicBezTo>
                  <a:cubicBezTo>
                    <a:pt x="16184" y="20862"/>
                    <a:pt x="20861" y="16184"/>
                    <a:pt x="20861" y="10426"/>
                  </a:cubicBezTo>
                  <a:cubicBezTo>
                    <a:pt x="20861" y="4667"/>
                    <a:pt x="16184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1" name="Google Shape;15841;p78"/>
            <p:cNvGrpSpPr/>
            <p:nvPr/>
          </p:nvGrpSpPr>
          <p:grpSpPr>
            <a:xfrm>
              <a:off x="1427750" y="3550266"/>
              <a:ext cx="1465674" cy="1012734"/>
              <a:chOff x="1122950" y="3550266"/>
              <a:chExt cx="1465674" cy="1012734"/>
            </a:xfrm>
          </p:grpSpPr>
          <p:sp>
            <p:nvSpPr>
              <p:cNvPr id="15842" name="Google Shape;15842;p78"/>
              <p:cNvSpPr/>
              <p:nvPr/>
            </p:nvSpPr>
            <p:spPr>
              <a:xfrm>
                <a:off x="1301354" y="3550266"/>
                <a:ext cx="1287270" cy="970735"/>
              </a:xfrm>
              <a:custGeom>
                <a:avLst/>
                <a:gdLst/>
                <a:ahLst/>
                <a:cxnLst/>
                <a:rect l="l" t="t" r="r" b="b"/>
                <a:pathLst>
                  <a:path w="17849" h="13460" extrusionOk="0">
                    <a:moveTo>
                      <a:pt x="10564" y="1"/>
                    </a:moveTo>
                    <a:cubicBezTo>
                      <a:pt x="8304" y="1984"/>
                      <a:pt x="5356" y="3193"/>
                      <a:pt x="2122" y="3193"/>
                    </a:cubicBezTo>
                    <a:lnTo>
                      <a:pt x="2016" y="3193"/>
                    </a:lnTo>
                    <a:lnTo>
                      <a:pt x="2016" y="6799"/>
                    </a:lnTo>
                    <a:lnTo>
                      <a:pt x="1" y="8082"/>
                    </a:lnTo>
                    <a:lnTo>
                      <a:pt x="2016" y="9366"/>
                    </a:lnTo>
                    <a:lnTo>
                      <a:pt x="2016" y="13459"/>
                    </a:lnTo>
                    <a:lnTo>
                      <a:pt x="2122" y="13459"/>
                    </a:lnTo>
                    <a:cubicBezTo>
                      <a:pt x="5229" y="13459"/>
                      <a:pt x="8252" y="12844"/>
                      <a:pt x="11104" y="11645"/>
                    </a:cubicBezTo>
                    <a:cubicBezTo>
                      <a:pt x="13597" y="10585"/>
                      <a:pt x="15866" y="9121"/>
                      <a:pt x="17849" y="7266"/>
                    </a:cubicBezTo>
                    <a:lnTo>
                      <a:pt x="15770" y="5197"/>
                    </a:lnTo>
                    <a:lnTo>
                      <a:pt x="13925" y="5611"/>
                    </a:lnTo>
                    <a:cubicBezTo>
                      <a:pt x="13851" y="5622"/>
                      <a:pt x="13776" y="5633"/>
                      <a:pt x="13703" y="5633"/>
                    </a:cubicBezTo>
                    <a:cubicBezTo>
                      <a:pt x="13437" y="5633"/>
                      <a:pt x="13183" y="5527"/>
                      <a:pt x="12992" y="5336"/>
                    </a:cubicBezTo>
                    <a:cubicBezTo>
                      <a:pt x="12748" y="5091"/>
                      <a:pt x="12642" y="4742"/>
                      <a:pt x="12716" y="4402"/>
                    </a:cubicBezTo>
                    <a:lnTo>
                      <a:pt x="13130" y="2567"/>
                    </a:lnTo>
                    <a:lnTo>
                      <a:pt x="10585" y="22"/>
                    </a:lnTo>
                    <a:lnTo>
                      <a:pt x="105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78"/>
              <p:cNvSpPr/>
              <p:nvPr/>
            </p:nvSpPr>
            <p:spPr>
              <a:xfrm>
                <a:off x="1122950" y="3778800"/>
                <a:ext cx="329700" cy="784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44" name="Google Shape;15844;p78"/>
            <p:cNvGrpSpPr/>
            <p:nvPr/>
          </p:nvGrpSpPr>
          <p:grpSpPr>
            <a:xfrm>
              <a:off x="1824100" y="1193817"/>
              <a:ext cx="1105312" cy="1005064"/>
              <a:chOff x="1519300" y="1193817"/>
              <a:chExt cx="1105312" cy="1005064"/>
            </a:xfrm>
          </p:grpSpPr>
          <p:sp>
            <p:nvSpPr>
              <p:cNvPr id="15845" name="Google Shape;15845;p78"/>
              <p:cNvSpPr/>
              <p:nvPr/>
            </p:nvSpPr>
            <p:spPr>
              <a:xfrm>
                <a:off x="1519301" y="1193817"/>
                <a:ext cx="1105311" cy="1005064"/>
              </a:xfrm>
              <a:custGeom>
                <a:avLst/>
                <a:gdLst/>
                <a:ahLst/>
                <a:cxnLst/>
                <a:rect l="l" t="t" r="r" b="b"/>
                <a:pathLst>
                  <a:path w="15326" h="13936" extrusionOk="0">
                    <a:moveTo>
                      <a:pt x="12" y="0"/>
                    </a:moveTo>
                    <a:lnTo>
                      <a:pt x="12" y="3521"/>
                    </a:lnTo>
                    <a:lnTo>
                      <a:pt x="1730" y="4613"/>
                    </a:lnTo>
                    <a:cubicBezTo>
                      <a:pt x="2016" y="4794"/>
                      <a:pt x="2197" y="5112"/>
                      <a:pt x="2197" y="5462"/>
                    </a:cubicBezTo>
                    <a:cubicBezTo>
                      <a:pt x="2197" y="5812"/>
                      <a:pt x="2016" y="6130"/>
                      <a:pt x="1730" y="6310"/>
                    </a:cubicBezTo>
                    <a:lnTo>
                      <a:pt x="12" y="7403"/>
                    </a:lnTo>
                    <a:lnTo>
                      <a:pt x="12" y="10255"/>
                    </a:lnTo>
                    <a:cubicBezTo>
                      <a:pt x="12" y="10266"/>
                      <a:pt x="1" y="10277"/>
                      <a:pt x="1" y="10288"/>
                    </a:cubicBezTo>
                    <a:cubicBezTo>
                      <a:pt x="3140" y="10510"/>
                      <a:pt x="5972" y="11857"/>
                      <a:pt x="8082" y="13936"/>
                    </a:cubicBezTo>
                    <a:lnTo>
                      <a:pt x="10797" y="11210"/>
                    </a:lnTo>
                    <a:lnTo>
                      <a:pt x="13215" y="11507"/>
                    </a:lnTo>
                    <a:lnTo>
                      <a:pt x="12748" y="9248"/>
                    </a:lnTo>
                    <a:lnTo>
                      <a:pt x="15326" y="6650"/>
                    </a:lnTo>
                    <a:cubicBezTo>
                      <a:pt x="13226" y="4582"/>
                      <a:pt x="10787" y="2949"/>
                      <a:pt x="8082" y="1803"/>
                    </a:cubicBezTo>
                    <a:cubicBezTo>
                      <a:pt x="5516" y="711"/>
                      <a:pt x="2801" y="107"/>
                      <a:pt x="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78"/>
              <p:cNvSpPr/>
              <p:nvPr/>
            </p:nvSpPr>
            <p:spPr>
              <a:xfrm>
                <a:off x="1519300" y="1304250"/>
                <a:ext cx="329700" cy="47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0" name="Google Shape;15850;p78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Points</a:t>
            </a:r>
            <a:endParaRPr dirty="0"/>
          </a:p>
        </p:txBody>
      </p:sp>
      <p:sp>
        <p:nvSpPr>
          <p:cNvPr id="15851" name="Google Shape;15851;p78"/>
          <p:cNvSpPr txBox="1"/>
          <p:nvPr/>
        </p:nvSpPr>
        <p:spPr>
          <a:xfrm>
            <a:off x="1265576" y="1112543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2" name="Google Shape;15852;p78"/>
          <p:cNvSpPr txBox="1"/>
          <p:nvPr/>
        </p:nvSpPr>
        <p:spPr>
          <a:xfrm>
            <a:off x="2060733" y="1931258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3" name="Google Shape;15853;p78"/>
          <p:cNvSpPr txBox="1"/>
          <p:nvPr/>
        </p:nvSpPr>
        <p:spPr>
          <a:xfrm>
            <a:off x="2060733" y="3009178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4" name="Google Shape;15854;p78"/>
          <p:cNvSpPr txBox="1"/>
          <p:nvPr/>
        </p:nvSpPr>
        <p:spPr>
          <a:xfrm>
            <a:off x="1227178" y="3829790"/>
            <a:ext cx="971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</a:t>
            </a:r>
            <a:endParaRPr sz="30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5" name="Google Shape;15855;p78"/>
          <p:cNvSpPr txBox="1">
            <a:spLocks noGrp="1"/>
          </p:cNvSpPr>
          <p:nvPr>
            <p:ph type="subTitle" idx="4294967295"/>
          </p:nvPr>
        </p:nvSpPr>
        <p:spPr>
          <a:xfrm>
            <a:off x="3638658" y="909602"/>
            <a:ext cx="4744800" cy="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MobileNet V2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7" name="Google Shape;15857;p78"/>
          <p:cNvSpPr txBox="1">
            <a:spLocks noGrp="1"/>
          </p:cNvSpPr>
          <p:nvPr>
            <p:ph type="subTitle" idx="4294967295"/>
          </p:nvPr>
        </p:nvSpPr>
        <p:spPr>
          <a:xfrm>
            <a:off x="3613710" y="1913032"/>
            <a:ext cx="4744800" cy="34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Effeciency Techniques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58" name="Google Shape;15858;p78"/>
          <p:cNvSpPr txBox="1">
            <a:spLocks noGrp="1"/>
          </p:cNvSpPr>
          <p:nvPr>
            <p:ph type="subTitle" idx="4294967295"/>
          </p:nvPr>
        </p:nvSpPr>
        <p:spPr>
          <a:xfrm>
            <a:off x="3624831" y="1344010"/>
            <a:ext cx="5305317" cy="419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lightweight convolutional neural network designed for efficient mobile and embedded vision applications.</a:t>
            </a:r>
            <a:endParaRPr sz="1200" dirty="0"/>
          </a:p>
        </p:txBody>
      </p:sp>
      <p:sp>
        <p:nvSpPr>
          <p:cNvPr id="15860" name="Google Shape;15860;p78"/>
          <p:cNvSpPr txBox="1">
            <a:spLocks noGrp="1"/>
          </p:cNvSpPr>
          <p:nvPr>
            <p:ph type="subTitle" idx="4294967295"/>
          </p:nvPr>
        </p:nvSpPr>
        <p:spPr>
          <a:xfrm>
            <a:off x="3613710" y="2256649"/>
            <a:ext cx="4744800" cy="495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 fine </a:t>
            </a:r>
            <a:r>
              <a:rPr lang="en-US" sz="1200" b="1" dirty="0"/>
              <a:t>tuning</a:t>
            </a:r>
            <a:r>
              <a:rPr lang="en-US" sz="1200" dirty="0"/>
              <a:t> and </a:t>
            </a:r>
            <a:r>
              <a:rPr lang="en-US" sz="1200" b="1" dirty="0"/>
              <a:t>pruning</a:t>
            </a:r>
            <a:r>
              <a:rPr lang="en-US" sz="1200" dirty="0"/>
              <a:t> to improve efficiency, performance and train our models.</a:t>
            </a:r>
            <a:endParaRPr sz="1200" dirty="0"/>
          </a:p>
        </p:txBody>
      </p:sp>
      <p:sp>
        <p:nvSpPr>
          <p:cNvPr id="15861" name="Google Shape;15861;p78"/>
          <p:cNvSpPr txBox="1">
            <a:spLocks noGrp="1"/>
          </p:cNvSpPr>
          <p:nvPr>
            <p:ph type="subTitle" idx="4294967295"/>
          </p:nvPr>
        </p:nvSpPr>
        <p:spPr>
          <a:xfrm>
            <a:off x="3638658" y="3849263"/>
            <a:ext cx="4744800" cy="344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Mobile Deployment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62" name="Google Shape;15862;p78"/>
          <p:cNvSpPr txBox="1">
            <a:spLocks noGrp="1"/>
          </p:cNvSpPr>
          <p:nvPr>
            <p:ph type="subTitle" idx="4294967295"/>
          </p:nvPr>
        </p:nvSpPr>
        <p:spPr>
          <a:xfrm>
            <a:off x="3638658" y="4233898"/>
            <a:ext cx="4744800" cy="405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200" dirty="0"/>
              <a:t>Deployment of the light weight model on a mobile app.</a:t>
            </a:r>
            <a:endParaRPr sz="1200" dirty="0"/>
          </a:p>
        </p:txBody>
      </p:sp>
      <p:cxnSp>
        <p:nvCxnSpPr>
          <p:cNvPr id="15863" name="Google Shape;15863;p78"/>
          <p:cNvCxnSpPr/>
          <p:nvPr/>
        </p:nvCxnSpPr>
        <p:spPr>
          <a:xfrm rot="10800000">
            <a:off x="1978207" y="1338731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64" name="Google Shape;15864;p78"/>
          <p:cNvCxnSpPr/>
          <p:nvPr/>
        </p:nvCxnSpPr>
        <p:spPr>
          <a:xfrm rot="10800000">
            <a:off x="2802155" y="2259547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65" name="Google Shape;15865;p78"/>
          <p:cNvCxnSpPr/>
          <p:nvPr/>
        </p:nvCxnSpPr>
        <p:spPr>
          <a:xfrm rot="10800000">
            <a:off x="2810107" y="3324167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66" name="Google Shape;15866;p78"/>
          <p:cNvCxnSpPr/>
          <p:nvPr/>
        </p:nvCxnSpPr>
        <p:spPr>
          <a:xfrm rot="10800000">
            <a:off x="1993334" y="4173590"/>
            <a:ext cx="147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871" name="Google Shape;15871;p78"/>
          <p:cNvGrpSpPr/>
          <p:nvPr/>
        </p:nvGrpSpPr>
        <p:grpSpPr>
          <a:xfrm>
            <a:off x="2200504" y="675728"/>
            <a:ext cx="1090550" cy="21378"/>
            <a:chOff x="2940000" y="3484425"/>
            <a:chExt cx="641500" cy="12575"/>
          </a:xfrm>
        </p:grpSpPr>
        <p:sp>
          <p:nvSpPr>
            <p:cNvPr id="15872" name="Google Shape;15872;p78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3" name="Google Shape;15873;p78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4" name="Google Shape;15874;p78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5" name="Google Shape;15875;p78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6" name="Google Shape;15876;p78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7" name="Google Shape;15877;p78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8" name="Google Shape;15878;p78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9" name="Google Shape;15879;p78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0" name="Google Shape;15880;p78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1" name="Google Shape;15881;p78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5882" name="Google Shape;15882;p78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78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4" name="Google Shape;15884;p78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5" name="Google Shape;15885;p78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6" name="Google Shape;15886;p78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78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78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78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78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o grafico 2" descr="Testa con ingranaggi contorno">
            <a:extLst>
              <a:ext uri="{FF2B5EF4-FFF2-40B4-BE49-F238E27FC236}">
                <a16:creationId xmlns:a16="http://schemas.microsoft.com/office/drawing/2014/main" id="{2ED39EC3-BFC0-F527-945E-573519BFF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490" y="2256649"/>
            <a:ext cx="914400" cy="914400"/>
          </a:xfrm>
          <a:prstGeom prst="rect">
            <a:avLst/>
          </a:prstGeom>
        </p:spPr>
      </p:pic>
      <p:sp>
        <p:nvSpPr>
          <p:cNvPr id="4" name="Google Shape;15857;p78">
            <a:extLst>
              <a:ext uri="{FF2B5EF4-FFF2-40B4-BE49-F238E27FC236}">
                <a16:creationId xmlns:a16="http://schemas.microsoft.com/office/drawing/2014/main" id="{FC09C9D0-8011-F9A3-A8FB-4E4C0A3DA27A}"/>
              </a:ext>
            </a:extLst>
          </p:cNvPr>
          <p:cNvSpPr txBox="1">
            <a:spLocks/>
          </p:cNvSpPr>
          <p:nvPr/>
        </p:nvSpPr>
        <p:spPr>
          <a:xfrm>
            <a:off x="3624831" y="2916462"/>
            <a:ext cx="4744800" cy="34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Font typeface="Poppins Light"/>
              <a:buNone/>
            </a:pPr>
            <a:r>
              <a:rPr lang="it-IT" sz="1600" dirty="0" err="1">
                <a:latin typeface="Poppins SemiBold"/>
                <a:ea typeface="Poppins SemiBold"/>
                <a:cs typeface="Poppins SemiBold"/>
                <a:sym typeface="Poppins SemiBold"/>
              </a:rPr>
              <a:t>Rejection</a:t>
            </a:r>
            <a:r>
              <a:rPr lang="it-IT" sz="1600" dirty="0">
                <a:latin typeface="Poppins SemiBold"/>
                <a:ea typeface="Poppins SemiBold"/>
                <a:cs typeface="Poppins SemiBold"/>
                <a:sym typeface="Poppins SemiBold"/>
              </a:rPr>
              <a:t> and </a:t>
            </a:r>
            <a:r>
              <a:rPr lang="it-IT" sz="1600" dirty="0" err="1">
                <a:latin typeface="Poppins SemiBold"/>
                <a:ea typeface="Poppins SemiBold"/>
                <a:cs typeface="Poppins SemiBold"/>
                <a:sym typeface="Poppins SemiBold"/>
              </a:rPr>
              <a:t>Attribution</a:t>
            </a:r>
            <a:endParaRPr lang="it-IT" sz="16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Google Shape;15860;p78">
            <a:extLst>
              <a:ext uri="{FF2B5EF4-FFF2-40B4-BE49-F238E27FC236}">
                <a16:creationId xmlns:a16="http://schemas.microsoft.com/office/drawing/2014/main" id="{4753487A-2F87-8B92-E9FD-45B02CB57FCC}"/>
              </a:ext>
            </a:extLst>
          </p:cNvPr>
          <p:cNvSpPr txBox="1">
            <a:spLocks/>
          </p:cNvSpPr>
          <p:nvPr/>
        </p:nvSpPr>
        <p:spPr>
          <a:xfrm>
            <a:off x="3626881" y="3258221"/>
            <a:ext cx="4744800" cy="4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200" b="1" dirty="0"/>
              <a:t>Attribution</a:t>
            </a:r>
            <a:r>
              <a:rPr lang="en-US" sz="1200" dirty="0"/>
              <a:t> is implemented during the training phase. </a:t>
            </a:r>
          </a:p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200" dirty="0"/>
              <a:t>The </a:t>
            </a:r>
            <a:r>
              <a:rPr lang="en-US" sz="1200" b="1" dirty="0"/>
              <a:t>rejection</a:t>
            </a:r>
            <a:r>
              <a:rPr lang="en-US" sz="1200" dirty="0"/>
              <a:t> </a:t>
            </a:r>
            <a:r>
              <a:rPr lang="en-US" sz="1200" b="1" dirty="0"/>
              <a:t>score</a:t>
            </a:r>
            <a:r>
              <a:rPr lang="en-US" sz="1200" dirty="0"/>
              <a:t> is derived from the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119377" y="431035"/>
            <a:ext cx="4725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Creation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746871" y="1443552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have build a dataset of 46000 samples of both fake and real images.</a:t>
            </a:r>
            <a:endParaRPr dirty="0"/>
          </a:p>
        </p:txBody>
      </p:sp>
      <p:sp>
        <p:nvSpPr>
          <p:cNvPr id="12986" name="Google Shape;12986;p61"/>
          <p:cNvSpPr txBox="1">
            <a:spLocks noGrp="1"/>
          </p:cNvSpPr>
          <p:nvPr>
            <p:ph type="subTitle" idx="4294967295"/>
          </p:nvPr>
        </p:nvSpPr>
        <p:spPr>
          <a:xfrm>
            <a:off x="747270" y="2653035"/>
            <a:ext cx="5424929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The fake samples come from t</a:t>
            </a:r>
            <a:r>
              <a:rPr lang="it-IT" dirty="0"/>
              <a:t>he</a:t>
            </a:r>
            <a:r>
              <a:rPr lang="en" dirty="0"/>
              <a:t> dataset: </a:t>
            </a:r>
            <a:r>
              <a:rPr lang="en-US" b="1" i="1" dirty="0"/>
              <a:t>Diffusion-generated Deepfake Detection dataset </a:t>
            </a:r>
            <a:r>
              <a:rPr lang="en-US" b="1" dirty="0"/>
              <a:t>[1]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994" name="Google Shape;12994;p61"/>
          <p:cNvSpPr txBox="1"/>
          <p:nvPr/>
        </p:nvSpPr>
        <p:spPr>
          <a:xfrm>
            <a:off x="747285" y="1135269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Structure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5" name="Google Shape;12995;p61"/>
          <p:cNvSpPr txBox="1"/>
          <p:nvPr/>
        </p:nvSpPr>
        <p:spPr>
          <a:xfrm>
            <a:off x="746860" y="2339873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Fakes images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6" name="Google Shape;12996;p61"/>
          <p:cNvSpPr txBox="1">
            <a:spLocks noGrp="1"/>
          </p:cNvSpPr>
          <p:nvPr>
            <p:ph type="subTitle" idx="4294967295"/>
          </p:nvPr>
        </p:nvSpPr>
        <p:spPr>
          <a:xfrm>
            <a:off x="747271" y="3829913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images come directly from ImageNet.</a:t>
            </a:r>
            <a:endParaRPr dirty="0"/>
          </a:p>
        </p:txBody>
      </p:sp>
      <p:sp>
        <p:nvSpPr>
          <p:cNvPr id="12997" name="Google Shape;12997;p61"/>
          <p:cNvSpPr txBox="1"/>
          <p:nvPr/>
        </p:nvSpPr>
        <p:spPr>
          <a:xfrm>
            <a:off x="746860" y="3516752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Real images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" name="Google Shape;12986;p61">
            <a:extLst>
              <a:ext uri="{FF2B5EF4-FFF2-40B4-BE49-F238E27FC236}">
                <a16:creationId xmlns:a16="http://schemas.microsoft.com/office/drawing/2014/main" id="{C1805FF3-533D-1AB9-2908-72AD7891E297}"/>
              </a:ext>
            </a:extLst>
          </p:cNvPr>
          <p:cNvSpPr txBox="1">
            <a:spLocks/>
          </p:cNvSpPr>
          <p:nvPr/>
        </p:nvSpPr>
        <p:spPr>
          <a:xfrm>
            <a:off x="1754110" y="4592491"/>
            <a:ext cx="5424929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00000"/>
              </a:lnSpc>
              <a:buFont typeface="Poppins Light"/>
              <a:buNone/>
            </a:pPr>
            <a:r>
              <a:rPr lang="en-US" sz="1000" b="1" dirty="0"/>
              <a:t>[1] https://aimagelab.ing.unimore.it/imagelab/page.asp?IdPage=57</a:t>
            </a:r>
            <a:r>
              <a:rPr lang="en-US" sz="1000" dirty="0"/>
              <a:t>.</a:t>
            </a:r>
          </a:p>
        </p:txBody>
      </p:sp>
      <p:grpSp>
        <p:nvGrpSpPr>
          <p:cNvPr id="3" name="Google Shape;12972;p61">
            <a:extLst>
              <a:ext uri="{FF2B5EF4-FFF2-40B4-BE49-F238E27FC236}">
                <a16:creationId xmlns:a16="http://schemas.microsoft.com/office/drawing/2014/main" id="{88105A17-622F-C83A-6BBB-A1B39EC178CA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60D5382A-EDD1-48AA-8467-017E2259CDF5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7E26F2CB-36D5-F43A-5A7E-04E8B69DCEF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251BB3D3-9C93-60D1-2D79-CD0A3D8B1C0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56A13E8C-BF58-0872-EB46-B8AF2D9E8B25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10458E65-BCAD-FE85-9ABE-F6F5EEF0339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1F5A044B-6E89-153F-039B-5FB35CB0061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FAB99069-F5C5-BF38-8D6E-132EADA636C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68D95533-691E-1A84-8C1E-AE46E80C4D50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1;p61">
              <a:extLst>
                <a:ext uri="{FF2B5EF4-FFF2-40B4-BE49-F238E27FC236}">
                  <a16:creationId xmlns:a16="http://schemas.microsoft.com/office/drawing/2014/main" id="{0370713A-7ED5-71E1-2CFD-501B1076549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2;p61">
              <a:extLst>
                <a:ext uri="{FF2B5EF4-FFF2-40B4-BE49-F238E27FC236}">
                  <a16:creationId xmlns:a16="http://schemas.microsoft.com/office/drawing/2014/main" id="{7348B77B-18BA-79C9-9E3D-3CCC76502812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3;p61">
              <a:extLst>
                <a:ext uri="{FF2B5EF4-FFF2-40B4-BE49-F238E27FC236}">
                  <a16:creationId xmlns:a16="http://schemas.microsoft.com/office/drawing/2014/main" id="{CA50BDA1-D735-204E-1656-AB8BD9879E2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4;p61">
              <a:extLst>
                <a:ext uri="{FF2B5EF4-FFF2-40B4-BE49-F238E27FC236}">
                  <a16:creationId xmlns:a16="http://schemas.microsoft.com/office/drawing/2014/main" id="{8E999CA9-8B05-6276-64B8-EE028009472E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DF9FA20-C542-B3FA-F220-9F6D67D8DB2A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12AC860F-C5B8-FA8E-D1F5-F2F64915AD93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7761175D-9FCA-5C2C-3324-426010CDD641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9D96D9F6-A205-0C33-232D-2A4B9E5EAEB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DAB618DE-11A8-371C-3D10-9FED292C56D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95521C90-24C4-4994-62C3-9E95AC10EC6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3CAC5B4E-6728-38C3-CE51-454A69DA73AF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62E0E2F0-4D54-1917-E4AA-90E0A9E1C2D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778ED0E2-8C59-BF07-6EDF-B30BEC97F3D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8E1C5A29-9972-074F-96D4-9F7F9BE9DDF9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C25151CD-9072-EFA7-F6EA-0CCC40A759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43D13373-06C3-3AB4-E737-98623ED324E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8427BA66-12AC-35E1-657B-D4AB57B66A5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7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4" name="Google Shape;18864;p88"/>
          <p:cNvSpPr txBox="1"/>
          <p:nvPr/>
        </p:nvSpPr>
        <p:spPr>
          <a:xfrm flipH="1">
            <a:off x="592691" y="2140397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Stable Diffusion 1.4</a:t>
            </a:r>
            <a:endParaRPr sz="18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" name="Google Shape;12952;p61">
            <a:extLst>
              <a:ext uri="{FF2B5EF4-FFF2-40B4-BE49-F238E27FC236}">
                <a16:creationId xmlns:a16="http://schemas.microsoft.com/office/drawing/2014/main" id="{E7ACCB46-357F-411B-8F05-8C49F77BFA5C}"/>
              </a:ext>
            </a:extLst>
          </p:cNvPr>
          <p:cNvSpPr txBox="1">
            <a:spLocks/>
          </p:cNvSpPr>
          <p:nvPr/>
        </p:nvSpPr>
        <p:spPr>
          <a:xfrm>
            <a:off x="119377" y="431035"/>
            <a:ext cx="4725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it-IT" dirty="0"/>
              <a:t>Dataset: some samples</a:t>
            </a:r>
          </a:p>
        </p:txBody>
      </p:sp>
      <p:grpSp>
        <p:nvGrpSpPr>
          <p:cNvPr id="5" name="Google Shape;12972;p61">
            <a:extLst>
              <a:ext uri="{FF2B5EF4-FFF2-40B4-BE49-F238E27FC236}">
                <a16:creationId xmlns:a16="http://schemas.microsoft.com/office/drawing/2014/main" id="{9CE65B9B-292A-7064-476C-BA89F6703CD8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6" name="Google Shape;12973;p61">
              <a:extLst>
                <a:ext uri="{FF2B5EF4-FFF2-40B4-BE49-F238E27FC236}">
                  <a16:creationId xmlns:a16="http://schemas.microsoft.com/office/drawing/2014/main" id="{79DDA10D-8C76-0B85-87F9-D939203A102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4;p61">
              <a:extLst>
                <a:ext uri="{FF2B5EF4-FFF2-40B4-BE49-F238E27FC236}">
                  <a16:creationId xmlns:a16="http://schemas.microsoft.com/office/drawing/2014/main" id="{986CC767-E6EC-EED7-72BF-C7DB695930B8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5;p61">
              <a:extLst>
                <a:ext uri="{FF2B5EF4-FFF2-40B4-BE49-F238E27FC236}">
                  <a16:creationId xmlns:a16="http://schemas.microsoft.com/office/drawing/2014/main" id="{19C23C36-3ECE-2AD3-6DE5-72831C52A4B3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6;p61">
              <a:extLst>
                <a:ext uri="{FF2B5EF4-FFF2-40B4-BE49-F238E27FC236}">
                  <a16:creationId xmlns:a16="http://schemas.microsoft.com/office/drawing/2014/main" id="{7CD77E65-7943-E7D6-109F-481A13CB88AE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7;p61">
              <a:extLst>
                <a:ext uri="{FF2B5EF4-FFF2-40B4-BE49-F238E27FC236}">
                  <a16:creationId xmlns:a16="http://schemas.microsoft.com/office/drawing/2014/main" id="{57A1D278-A713-AFB2-31D7-EEDC404DAE2A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78;p61">
              <a:extLst>
                <a:ext uri="{FF2B5EF4-FFF2-40B4-BE49-F238E27FC236}">
                  <a16:creationId xmlns:a16="http://schemas.microsoft.com/office/drawing/2014/main" id="{1D336B8E-CA20-9A4A-9AB6-BFFD8E740015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79;p61">
              <a:extLst>
                <a:ext uri="{FF2B5EF4-FFF2-40B4-BE49-F238E27FC236}">
                  <a16:creationId xmlns:a16="http://schemas.microsoft.com/office/drawing/2014/main" id="{161D1AFA-FA25-7EE5-3E74-C3BD920019A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0;p61">
              <a:extLst>
                <a:ext uri="{FF2B5EF4-FFF2-40B4-BE49-F238E27FC236}">
                  <a16:creationId xmlns:a16="http://schemas.microsoft.com/office/drawing/2014/main" id="{DE5CD31A-8307-A6A1-EAD5-BBD339B29C81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1;p61">
              <a:extLst>
                <a:ext uri="{FF2B5EF4-FFF2-40B4-BE49-F238E27FC236}">
                  <a16:creationId xmlns:a16="http://schemas.microsoft.com/office/drawing/2014/main" id="{DE41C99C-62FC-611D-BA42-9480B4E25717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2;p61">
              <a:extLst>
                <a:ext uri="{FF2B5EF4-FFF2-40B4-BE49-F238E27FC236}">
                  <a16:creationId xmlns:a16="http://schemas.microsoft.com/office/drawing/2014/main" id="{9DC33BEC-73D2-4EBF-8AA6-FA047512475D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83;p61">
              <a:extLst>
                <a:ext uri="{FF2B5EF4-FFF2-40B4-BE49-F238E27FC236}">
                  <a16:creationId xmlns:a16="http://schemas.microsoft.com/office/drawing/2014/main" id="{D2878915-619C-45A9-8445-F98FE9C8EAA1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84;p61">
              <a:extLst>
                <a:ext uri="{FF2B5EF4-FFF2-40B4-BE49-F238E27FC236}">
                  <a16:creationId xmlns:a16="http://schemas.microsoft.com/office/drawing/2014/main" id="{8B4B1FA7-9BB3-CC09-B747-F1191255B86A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972;p61">
            <a:extLst>
              <a:ext uri="{FF2B5EF4-FFF2-40B4-BE49-F238E27FC236}">
                <a16:creationId xmlns:a16="http://schemas.microsoft.com/office/drawing/2014/main" id="{CC27460E-1136-7861-A96F-00C8ECD4B484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19" name="Google Shape;12973;p61">
              <a:extLst>
                <a:ext uri="{FF2B5EF4-FFF2-40B4-BE49-F238E27FC236}">
                  <a16:creationId xmlns:a16="http://schemas.microsoft.com/office/drawing/2014/main" id="{3F349F89-8028-A650-BFF9-CE63CDA459DF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4;p61">
              <a:extLst>
                <a:ext uri="{FF2B5EF4-FFF2-40B4-BE49-F238E27FC236}">
                  <a16:creationId xmlns:a16="http://schemas.microsoft.com/office/drawing/2014/main" id="{04DD4283-6A32-E2E7-182B-27A756CDCCC5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5;p61">
              <a:extLst>
                <a:ext uri="{FF2B5EF4-FFF2-40B4-BE49-F238E27FC236}">
                  <a16:creationId xmlns:a16="http://schemas.microsoft.com/office/drawing/2014/main" id="{4C82012F-9746-41DA-248C-D6FC61DDCC2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6;p61">
              <a:extLst>
                <a:ext uri="{FF2B5EF4-FFF2-40B4-BE49-F238E27FC236}">
                  <a16:creationId xmlns:a16="http://schemas.microsoft.com/office/drawing/2014/main" id="{36A27BF1-EB65-7F67-7563-CCEDB81531ED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7;p61">
              <a:extLst>
                <a:ext uri="{FF2B5EF4-FFF2-40B4-BE49-F238E27FC236}">
                  <a16:creationId xmlns:a16="http://schemas.microsoft.com/office/drawing/2014/main" id="{49C7AAF2-4474-FCE6-D5AB-89ED2676CF7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78;p61">
              <a:extLst>
                <a:ext uri="{FF2B5EF4-FFF2-40B4-BE49-F238E27FC236}">
                  <a16:creationId xmlns:a16="http://schemas.microsoft.com/office/drawing/2014/main" id="{852B8B72-E4B4-754D-225B-9A60C616BA7A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9;p61">
              <a:extLst>
                <a:ext uri="{FF2B5EF4-FFF2-40B4-BE49-F238E27FC236}">
                  <a16:creationId xmlns:a16="http://schemas.microsoft.com/office/drawing/2014/main" id="{A8610851-EB13-5566-C517-4F9D5598C35D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0;p61">
              <a:extLst>
                <a:ext uri="{FF2B5EF4-FFF2-40B4-BE49-F238E27FC236}">
                  <a16:creationId xmlns:a16="http://schemas.microsoft.com/office/drawing/2014/main" id="{A934A1BD-CC38-8AEC-0F75-5911F1AA121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1;p61">
              <a:extLst>
                <a:ext uri="{FF2B5EF4-FFF2-40B4-BE49-F238E27FC236}">
                  <a16:creationId xmlns:a16="http://schemas.microsoft.com/office/drawing/2014/main" id="{A8AC78D8-1D5E-FF23-A8D0-2E8A2892A5E9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2;p61">
              <a:extLst>
                <a:ext uri="{FF2B5EF4-FFF2-40B4-BE49-F238E27FC236}">
                  <a16:creationId xmlns:a16="http://schemas.microsoft.com/office/drawing/2014/main" id="{7AAA5A17-D8B3-57A4-6852-97D0AE3DE78E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3;p61">
              <a:extLst>
                <a:ext uri="{FF2B5EF4-FFF2-40B4-BE49-F238E27FC236}">
                  <a16:creationId xmlns:a16="http://schemas.microsoft.com/office/drawing/2014/main" id="{45B10868-F873-7D72-D926-3E06B9EDA89C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84;p61">
              <a:extLst>
                <a:ext uri="{FF2B5EF4-FFF2-40B4-BE49-F238E27FC236}">
                  <a16:creationId xmlns:a16="http://schemas.microsoft.com/office/drawing/2014/main" id="{9D584DAC-D606-468F-C434-F1AE8086A2E5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972;p61">
            <a:extLst>
              <a:ext uri="{FF2B5EF4-FFF2-40B4-BE49-F238E27FC236}">
                <a16:creationId xmlns:a16="http://schemas.microsoft.com/office/drawing/2014/main" id="{03E1D1B7-E8F4-0631-1D61-C8E0D643D42A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32" name="Google Shape;12973;p61">
              <a:extLst>
                <a:ext uri="{FF2B5EF4-FFF2-40B4-BE49-F238E27FC236}">
                  <a16:creationId xmlns:a16="http://schemas.microsoft.com/office/drawing/2014/main" id="{346B63E7-C020-491B-4E82-97CD065B4061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4;p61">
              <a:extLst>
                <a:ext uri="{FF2B5EF4-FFF2-40B4-BE49-F238E27FC236}">
                  <a16:creationId xmlns:a16="http://schemas.microsoft.com/office/drawing/2014/main" id="{384B02A7-DFB8-2FFA-3FB3-AF21E005681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5;p61">
              <a:extLst>
                <a:ext uri="{FF2B5EF4-FFF2-40B4-BE49-F238E27FC236}">
                  <a16:creationId xmlns:a16="http://schemas.microsoft.com/office/drawing/2014/main" id="{4429670A-FEAF-ABAB-E71C-CD37178EC87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76;p61">
              <a:extLst>
                <a:ext uri="{FF2B5EF4-FFF2-40B4-BE49-F238E27FC236}">
                  <a16:creationId xmlns:a16="http://schemas.microsoft.com/office/drawing/2014/main" id="{C3311867-B749-625C-F6B4-5E9F0CE42E4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7;p61">
              <a:extLst>
                <a:ext uri="{FF2B5EF4-FFF2-40B4-BE49-F238E27FC236}">
                  <a16:creationId xmlns:a16="http://schemas.microsoft.com/office/drawing/2014/main" id="{8600B7C8-8F97-1ECA-F187-D10E8C6C7164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78;p61">
              <a:extLst>
                <a:ext uri="{FF2B5EF4-FFF2-40B4-BE49-F238E27FC236}">
                  <a16:creationId xmlns:a16="http://schemas.microsoft.com/office/drawing/2014/main" id="{69DFE61B-374B-9D81-02FC-20E3676E19A4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79;p61">
              <a:extLst>
                <a:ext uri="{FF2B5EF4-FFF2-40B4-BE49-F238E27FC236}">
                  <a16:creationId xmlns:a16="http://schemas.microsoft.com/office/drawing/2014/main" id="{E252F25D-3AF8-3F39-04A3-6BE722F08489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0;p61">
              <a:extLst>
                <a:ext uri="{FF2B5EF4-FFF2-40B4-BE49-F238E27FC236}">
                  <a16:creationId xmlns:a16="http://schemas.microsoft.com/office/drawing/2014/main" id="{33324733-396E-D800-5137-E71C01867B0F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81;p61">
              <a:extLst>
                <a:ext uri="{FF2B5EF4-FFF2-40B4-BE49-F238E27FC236}">
                  <a16:creationId xmlns:a16="http://schemas.microsoft.com/office/drawing/2014/main" id="{CA1D11A4-6EB3-C22A-ED42-15E742C440BF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2;p61">
              <a:extLst>
                <a:ext uri="{FF2B5EF4-FFF2-40B4-BE49-F238E27FC236}">
                  <a16:creationId xmlns:a16="http://schemas.microsoft.com/office/drawing/2014/main" id="{71E28165-D46A-9A27-E687-DD70C71C2D4C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83;p61">
              <a:extLst>
                <a:ext uri="{FF2B5EF4-FFF2-40B4-BE49-F238E27FC236}">
                  <a16:creationId xmlns:a16="http://schemas.microsoft.com/office/drawing/2014/main" id="{02B57146-2529-497B-F7D7-FEF0A46A429B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84;p61">
              <a:extLst>
                <a:ext uri="{FF2B5EF4-FFF2-40B4-BE49-F238E27FC236}">
                  <a16:creationId xmlns:a16="http://schemas.microsoft.com/office/drawing/2014/main" id="{DE7DBFA7-A694-E830-58E3-F6541F42E5E6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Immagine 44" descr="Immagine che contiene atletica leggera, sport, persona, Sport&#10;&#10;Descrizione generata automaticamente">
            <a:extLst>
              <a:ext uri="{FF2B5EF4-FFF2-40B4-BE49-F238E27FC236}">
                <a16:creationId xmlns:a16="http://schemas.microsoft.com/office/drawing/2014/main" id="{925262E5-1DAE-5B82-73AD-3FC1E918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8" y="3098679"/>
            <a:ext cx="1700093" cy="1700093"/>
          </a:xfrm>
          <a:prstGeom prst="rect">
            <a:avLst/>
          </a:prstGeom>
        </p:spPr>
      </p:pic>
      <p:pic>
        <p:nvPicPr>
          <p:cNvPr id="49" name="Immagine 48" descr="Immagine che contiene vestiti, persona, neve, aria aperta&#10;&#10;Descrizione generata automaticamente">
            <a:extLst>
              <a:ext uri="{FF2B5EF4-FFF2-40B4-BE49-F238E27FC236}">
                <a16:creationId xmlns:a16="http://schemas.microsoft.com/office/drawing/2014/main" id="{986D8250-EFE7-D4A6-8E6D-21D70DF5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15" y="1391950"/>
            <a:ext cx="1700094" cy="1700094"/>
          </a:xfrm>
          <a:prstGeom prst="rect">
            <a:avLst/>
          </a:prstGeom>
        </p:spPr>
      </p:pic>
      <p:pic>
        <p:nvPicPr>
          <p:cNvPr id="51" name="Immagine 50" descr="Immagine che contiene sport, boxe, persona, muscolo&#10;&#10;Descrizione generata automaticamente">
            <a:extLst>
              <a:ext uri="{FF2B5EF4-FFF2-40B4-BE49-F238E27FC236}">
                <a16:creationId xmlns:a16="http://schemas.microsoft.com/office/drawing/2014/main" id="{197275E0-DC35-80FF-E8D0-4A26BEA2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23" y="3098679"/>
            <a:ext cx="1707418" cy="1707418"/>
          </a:xfrm>
          <a:prstGeom prst="rect">
            <a:avLst/>
          </a:prstGeom>
        </p:spPr>
      </p:pic>
      <p:pic>
        <p:nvPicPr>
          <p:cNvPr id="53" name="Immagine 52" descr="Immagine che contiene Viso umano, occhiali, occhiale, Accessorio di moda&#10;&#10;Descrizione generata automaticamente">
            <a:extLst>
              <a:ext uri="{FF2B5EF4-FFF2-40B4-BE49-F238E27FC236}">
                <a16:creationId xmlns:a16="http://schemas.microsoft.com/office/drawing/2014/main" id="{88155353-755B-71BC-A057-525D100E7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29" y="1391950"/>
            <a:ext cx="1700094" cy="1700094"/>
          </a:xfrm>
          <a:prstGeom prst="rect">
            <a:avLst/>
          </a:prstGeom>
        </p:spPr>
      </p:pic>
      <p:sp>
        <p:nvSpPr>
          <p:cNvPr id="54" name="Google Shape;18864;p88">
            <a:extLst>
              <a:ext uri="{FF2B5EF4-FFF2-40B4-BE49-F238E27FC236}">
                <a16:creationId xmlns:a16="http://schemas.microsoft.com/office/drawing/2014/main" id="{A208EAF6-9E98-7C1A-3A5C-07438846343B}"/>
              </a:ext>
            </a:extLst>
          </p:cNvPr>
          <p:cNvSpPr txBox="1"/>
          <p:nvPr/>
        </p:nvSpPr>
        <p:spPr>
          <a:xfrm flipH="1">
            <a:off x="4698059" y="2140396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Stable Diffusion 2.1</a:t>
            </a:r>
            <a:endParaRPr sz="18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" name="Google Shape;18864;p88">
            <a:extLst>
              <a:ext uri="{FF2B5EF4-FFF2-40B4-BE49-F238E27FC236}">
                <a16:creationId xmlns:a16="http://schemas.microsoft.com/office/drawing/2014/main" id="{76DB2DBA-DFFA-678D-4DBD-B7531379D8AA}"/>
              </a:ext>
            </a:extLst>
          </p:cNvPr>
          <p:cNvSpPr txBox="1"/>
          <p:nvPr/>
        </p:nvSpPr>
        <p:spPr>
          <a:xfrm flipH="1">
            <a:off x="6995076" y="3226368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Stable Diffusion xl</a:t>
            </a:r>
            <a:endParaRPr sz="1800"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" name="Google Shape;18864;p88">
            <a:extLst>
              <a:ext uri="{FF2B5EF4-FFF2-40B4-BE49-F238E27FC236}">
                <a16:creationId xmlns:a16="http://schemas.microsoft.com/office/drawing/2014/main" id="{FDE2C7F9-AE6F-FFB9-6F4E-B22A9F27A37F}"/>
              </a:ext>
            </a:extLst>
          </p:cNvPr>
          <p:cNvSpPr txBox="1"/>
          <p:nvPr/>
        </p:nvSpPr>
        <p:spPr>
          <a:xfrm flipH="1">
            <a:off x="2620062" y="3270940"/>
            <a:ext cx="1778400" cy="72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DeepFloyd</a:t>
            </a:r>
            <a:r>
              <a:rPr lang="it-IT" sz="1800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IF</a:t>
            </a:r>
          </a:p>
        </p:txBody>
      </p:sp>
    </p:spTree>
    <p:extLst>
      <p:ext uri="{BB962C8B-B14F-4D97-AF65-F5344CB8AC3E}">
        <p14:creationId xmlns:p14="http://schemas.microsoft.com/office/powerpoint/2010/main" val="257873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119377" y="431035"/>
            <a:ext cx="4725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the model</a:t>
            </a:r>
            <a:endParaRPr dirty="0"/>
          </a:p>
        </p:txBody>
      </p:sp>
      <p:grpSp>
        <p:nvGrpSpPr>
          <p:cNvPr id="12972" name="Google Shape;12972;p61"/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12973" name="Google Shape;12973;p61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61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61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61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61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61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61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61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61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61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61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61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746871" y="1443552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used MobileNetv2 as a base model and trained it using a split of </a:t>
            </a:r>
            <a:r>
              <a:rPr lang="en" i="1" dirty="0"/>
              <a:t>(0.8, 0.1 , 0.1) </a:t>
            </a:r>
            <a:r>
              <a:rPr lang="en" dirty="0"/>
              <a:t>of the dataset.</a:t>
            </a:r>
            <a:endParaRPr dirty="0"/>
          </a:p>
        </p:txBody>
      </p:sp>
      <p:sp>
        <p:nvSpPr>
          <p:cNvPr id="12986" name="Google Shape;12986;p61"/>
          <p:cNvSpPr txBox="1">
            <a:spLocks noGrp="1"/>
          </p:cNvSpPr>
          <p:nvPr>
            <p:ph type="subTitle" idx="4294967295"/>
          </p:nvPr>
        </p:nvSpPr>
        <p:spPr>
          <a:xfrm>
            <a:off x="747270" y="2653035"/>
            <a:ext cx="5424929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explored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model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the best </a:t>
            </a:r>
            <a:r>
              <a:rPr lang="it-IT" dirty="0" err="1"/>
              <a:t>accuracy</a:t>
            </a:r>
            <a:r>
              <a:rPr lang="it-IT" dirty="0"/>
              <a:t> with the limited </a:t>
            </a:r>
            <a:r>
              <a:rPr lang="it-IT" dirty="0" err="1"/>
              <a:t>resources</a:t>
            </a:r>
            <a:r>
              <a:rPr lang="it-IT" dirty="0"/>
              <a:t> of colab.</a:t>
            </a:r>
            <a:endParaRPr dirty="0"/>
          </a:p>
        </p:txBody>
      </p:sp>
      <p:sp>
        <p:nvSpPr>
          <p:cNvPr id="12994" name="Google Shape;12994;p61"/>
          <p:cNvSpPr txBox="1"/>
          <p:nvPr/>
        </p:nvSpPr>
        <p:spPr>
          <a:xfrm>
            <a:off x="747285" y="1135269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Base network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5" name="Google Shape;12995;p61"/>
          <p:cNvSpPr txBox="1"/>
          <p:nvPr/>
        </p:nvSpPr>
        <p:spPr>
          <a:xfrm>
            <a:off x="746860" y="2339873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Different Approaches 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96" name="Google Shape;12996;p61"/>
          <p:cNvSpPr txBox="1">
            <a:spLocks noGrp="1"/>
          </p:cNvSpPr>
          <p:nvPr>
            <p:ph type="subTitle" idx="4294967295"/>
          </p:nvPr>
        </p:nvSpPr>
        <p:spPr>
          <a:xfrm>
            <a:off x="747271" y="3829913"/>
            <a:ext cx="47247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model has been evaluated so to have an overview of its performance.</a:t>
            </a:r>
            <a:endParaRPr dirty="0"/>
          </a:p>
        </p:txBody>
      </p:sp>
      <p:sp>
        <p:nvSpPr>
          <p:cNvPr id="12997" name="Google Shape;12997;p61"/>
          <p:cNvSpPr txBox="1"/>
          <p:nvPr/>
        </p:nvSpPr>
        <p:spPr>
          <a:xfrm>
            <a:off x="746860" y="3516752"/>
            <a:ext cx="47247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Monitoring Performances</a:t>
            </a:r>
            <a:endParaRPr sz="16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oogle Shape;12972;p61">
            <a:extLst>
              <a:ext uri="{FF2B5EF4-FFF2-40B4-BE49-F238E27FC236}">
                <a16:creationId xmlns:a16="http://schemas.microsoft.com/office/drawing/2014/main" id="{88105A17-622F-C83A-6BBB-A1B39EC178CA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4" name="Google Shape;12973;p61">
              <a:extLst>
                <a:ext uri="{FF2B5EF4-FFF2-40B4-BE49-F238E27FC236}">
                  <a16:creationId xmlns:a16="http://schemas.microsoft.com/office/drawing/2014/main" id="{60D5382A-EDD1-48AA-8467-017E2259CDF5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74;p61">
              <a:extLst>
                <a:ext uri="{FF2B5EF4-FFF2-40B4-BE49-F238E27FC236}">
                  <a16:creationId xmlns:a16="http://schemas.microsoft.com/office/drawing/2014/main" id="{7E26F2CB-36D5-F43A-5A7E-04E8B69DCEF7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5;p61">
              <a:extLst>
                <a:ext uri="{FF2B5EF4-FFF2-40B4-BE49-F238E27FC236}">
                  <a16:creationId xmlns:a16="http://schemas.microsoft.com/office/drawing/2014/main" id="{251BB3D3-9C93-60D1-2D79-CD0A3D8B1C02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76;p61">
              <a:extLst>
                <a:ext uri="{FF2B5EF4-FFF2-40B4-BE49-F238E27FC236}">
                  <a16:creationId xmlns:a16="http://schemas.microsoft.com/office/drawing/2014/main" id="{56A13E8C-BF58-0872-EB46-B8AF2D9E8B25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77;p61">
              <a:extLst>
                <a:ext uri="{FF2B5EF4-FFF2-40B4-BE49-F238E27FC236}">
                  <a16:creationId xmlns:a16="http://schemas.microsoft.com/office/drawing/2014/main" id="{10458E65-BCAD-FE85-9ABE-F6F5EEF0339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78;p61">
              <a:extLst>
                <a:ext uri="{FF2B5EF4-FFF2-40B4-BE49-F238E27FC236}">
                  <a16:creationId xmlns:a16="http://schemas.microsoft.com/office/drawing/2014/main" id="{1F5A044B-6E89-153F-039B-5FB35CB0061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9;p61">
              <a:extLst>
                <a:ext uri="{FF2B5EF4-FFF2-40B4-BE49-F238E27FC236}">
                  <a16:creationId xmlns:a16="http://schemas.microsoft.com/office/drawing/2014/main" id="{FAB99069-F5C5-BF38-8D6E-132EADA636CA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0;p61">
              <a:extLst>
                <a:ext uri="{FF2B5EF4-FFF2-40B4-BE49-F238E27FC236}">
                  <a16:creationId xmlns:a16="http://schemas.microsoft.com/office/drawing/2014/main" id="{68D95533-691E-1A84-8C1E-AE46E80C4D50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81;p61">
              <a:extLst>
                <a:ext uri="{FF2B5EF4-FFF2-40B4-BE49-F238E27FC236}">
                  <a16:creationId xmlns:a16="http://schemas.microsoft.com/office/drawing/2014/main" id="{0370713A-7ED5-71E1-2CFD-501B1076549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2;p61">
              <a:extLst>
                <a:ext uri="{FF2B5EF4-FFF2-40B4-BE49-F238E27FC236}">
                  <a16:creationId xmlns:a16="http://schemas.microsoft.com/office/drawing/2014/main" id="{7348B77B-18BA-79C9-9E3D-3CCC76502812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3;p61">
              <a:extLst>
                <a:ext uri="{FF2B5EF4-FFF2-40B4-BE49-F238E27FC236}">
                  <a16:creationId xmlns:a16="http://schemas.microsoft.com/office/drawing/2014/main" id="{CA50BDA1-D735-204E-1656-AB8BD9879E27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4;p61">
              <a:extLst>
                <a:ext uri="{FF2B5EF4-FFF2-40B4-BE49-F238E27FC236}">
                  <a16:creationId xmlns:a16="http://schemas.microsoft.com/office/drawing/2014/main" id="{8E999CA9-8B05-6276-64B8-EE028009472E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72;p61">
            <a:extLst>
              <a:ext uri="{FF2B5EF4-FFF2-40B4-BE49-F238E27FC236}">
                <a16:creationId xmlns:a16="http://schemas.microsoft.com/office/drawing/2014/main" id="{0DF9FA20-C542-B3FA-F220-9F6D67D8DB2A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17" name="Google Shape;12973;p61">
              <a:extLst>
                <a:ext uri="{FF2B5EF4-FFF2-40B4-BE49-F238E27FC236}">
                  <a16:creationId xmlns:a16="http://schemas.microsoft.com/office/drawing/2014/main" id="{12AC860F-C5B8-FA8E-D1F5-F2F64915AD93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74;p61">
              <a:extLst>
                <a:ext uri="{FF2B5EF4-FFF2-40B4-BE49-F238E27FC236}">
                  <a16:creationId xmlns:a16="http://schemas.microsoft.com/office/drawing/2014/main" id="{7761175D-9FCA-5C2C-3324-426010CDD641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75;p61">
              <a:extLst>
                <a:ext uri="{FF2B5EF4-FFF2-40B4-BE49-F238E27FC236}">
                  <a16:creationId xmlns:a16="http://schemas.microsoft.com/office/drawing/2014/main" id="{9D96D9F6-A205-0C33-232D-2A4B9E5EAEBC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76;p61">
              <a:extLst>
                <a:ext uri="{FF2B5EF4-FFF2-40B4-BE49-F238E27FC236}">
                  <a16:creationId xmlns:a16="http://schemas.microsoft.com/office/drawing/2014/main" id="{DAB618DE-11A8-371C-3D10-9FED292C56D8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77;p61">
              <a:extLst>
                <a:ext uri="{FF2B5EF4-FFF2-40B4-BE49-F238E27FC236}">
                  <a16:creationId xmlns:a16="http://schemas.microsoft.com/office/drawing/2014/main" id="{95521C90-24C4-4994-62C3-9E95AC10EC62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8;p61">
              <a:extLst>
                <a:ext uri="{FF2B5EF4-FFF2-40B4-BE49-F238E27FC236}">
                  <a16:creationId xmlns:a16="http://schemas.microsoft.com/office/drawing/2014/main" id="{3CAC5B4E-6728-38C3-CE51-454A69DA73AF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79;p61">
              <a:extLst>
                <a:ext uri="{FF2B5EF4-FFF2-40B4-BE49-F238E27FC236}">
                  <a16:creationId xmlns:a16="http://schemas.microsoft.com/office/drawing/2014/main" id="{62E0E2F0-4D54-1917-E4AA-90E0A9E1C2D3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80;p61">
              <a:extLst>
                <a:ext uri="{FF2B5EF4-FFF2-40B4-BE49-F238E27FC236}">
                  <a16:creationId xmlns:a16="http://schemas.microsoft.com/office/drawing/2014/main" id="{778ED0E2-8C59-BF07-6EDF-B30BEC97F3D9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81;p61">
              <a:extLst>
                <a:ext uri="{FF2B5EF4-FFF2-40B4-BE49-F238E27FC236}">
                  <a16:creationId xmlns:a16="http://schemas.microsoft.com/office/drawing/2014/main" id="{8E1C5A29-9972-074F-96D4-9F7F9BE9DDF9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82;p61">
              <a:extLst>
                <a:ext uri="{FF2B5EF4-FFF2-40B4-BE49-F238E27FC236}">
                  <a16:creationId xmlns:a16="http://schemas.microsoft.com/office/drawing/2014/main" id="{C25151CD-9072-EFA7-F6EA-0CCC40A75951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83;p61">
              <a:extLst>
                <a:ext uri="{FF2B5EF4-FFF2-40B4-BE49-F238E27FC236}">
                  <a16:creationId xmlns:a16="http://schemas.microsoft.com/office/drawing/2014/main" id="{43D13373-06C3-3AB4-E737-98623ED324E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4;p61">
              <a:extLst>
                <a:ext uri="{FF2B5EF4-FFF2-40B4-BE49-F238E27FC236}">
                  <a16:creationId xmlns:a16="http://schemas.microsoft.com/office/drawing/2014/main" id="{8427BA66-12AC-35E1-657B-D4AB57B66A5C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332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2" name="Google Shape;12952;p61"/>
          <p:cNvSpPr txBox="1">
            <a:spLocks noGrp="1"/>
          </p:cNvSpPr>
          <p:nvPr>
            <p:ph type="title"/>
          </p:nvPr>
        </p:nvSpPr>
        <p:spPr>
          <a:xfrm>
            <a:off x="428576" y="408307"/>
            <a:ext cx="197555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models: v1</a:t>
            </a:r>
            <a:endParaRPr dirty="0"/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8" name="Google Shape;12988;p61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89" name="Google Shape;12989;p61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90" name="Google Shape;12990;p61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58709A1-0882-47D1-1B59-D38DF0BB6C66}"/>
              </a:ext>
            </a:extLst>
          </p:cNvPr>
          <p:cNvSpPr/>
          <p:nvPr/>
        </p:nvSpPr>
        <p:spPr>
          <a:xfrm>
            <a:off x="428579" y="1862991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 v2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CF9374F-9880-C98E-1A25-CE92AA7DB50E}"/>
              </a:ext>
            </a:extLst>
          </p:cNvPr>
          <p:cNvSpPr/>
          <p:nvPr/>
        </p:nvSpPr>
        <p:spPr>
          <a:xfrm>
            <a:off x="428578" y="3037249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FCC 256 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Neurons</a:t>
            </a:r>
            <a:endParaRPr lang="it-IT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CE3FC1-B57D-19C5-32D0-08E3502ABA21}"/>
              </a:ext>
            </a:extLst>
          </p:cNvPr>
          <p:cNvSpPr/>
          <p:nvPr/>
        </p:nvSpPr>
        <p:spPr>
          <a:xfrm>
            <a:off x="428577" y="367006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FCC 128 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Neurons</a:t>
            </a:r>
            <a:endParaRPr lang="it-IT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5E746FF-35A0-DBDF-ABEF-F9D4B6F96894}"/>
              </a:ext>
            </a:extLst>
          </p:cNvPr>
          <p:cNvSpPr/>
          <p:nvPr/>
        </p:nvSpPr>
        <p:spPr>
          <a:xfrm>
            <a:off x="428577" y="4256993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Output Layer</a:t>
            </a:r>
          </a:p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(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1778AF6-C5C0-025D-EB42-C8B11CC5DB11}"/>
              </a:ext>
            </a:extLst>
          </p:cNvPr>
          <p:cNvSpPr/>
          <p:nvPr/>
        </p:nvSpPr>
        <p:spPr>
          <a:xfrm>
            <a:off x="428579" y="123018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224x224 image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0DBAA21-893D-631A-ED2C-0B29B4762680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1155015" y="1708380"/>
            <a:ext cx="0" cy="1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338D3BC-F8E1-4D4E-D272-92A1770527B7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1155012" y="2341191"/>
            <a:ext cx="3" cy="10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E096249-7668-5B47-9124-6178B38F7BF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155013" y="3515449"/>
            <a:ext cx="1" cy="1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F3FA9DF-9A40-3198-D693-1D90BE4CD0C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55013" y="4148260"/>
            <a:ext cx="0" cy="1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oogle Shape;12985;p61">
            <a:extLst>
              <a:ext uri="{FF2B5EF4-FFF2-40B4-BE49-F238E27FC236}">
                <a16:creationId xmlns:a16="http://schemas.microsoft.com/office/drawing/2014/main" id="{105C18D3-CC39-7590-FC20-C745EC488293}"/>
              </a:ext>
            </a:extLst>
          </p:cNvPr>
          <p:cNvSpPr txBox="1">
            <a:spLocks/>
          </p:cNvSpPr>
          <p:nvPr/>
        </p:nvSpPr>
        <p:spPr>
          <a:xfrm>
            <a:off x="2724950" y="1230180"/>
            <a:ext cx="4724700" cy="3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ea typeface="Poppins SemiBold"/>
                <a:cs typeface="Poppins SemiBold"/>
                <a:sym typeface="Poppins SemiBold"/>
              </a:rPr>
              <a:t>Model : </a:t>
            </a:r>
            <a:r>
              <a:rPr lang="en-US" dirty="0"/>
              <a:t>it consisted of </a:t>
            </a:r>
            <a:r>
              <a:rPr lang="en-US" b="1" dirty="0" err="1"/>
              <a:t>MobileNet</a:t>
            </a:r>
            <a:r>
              <a:rPr lang="en-US" b="1" dirty="0"/>
              <a:t> v2 </a:t>
            </a:r>
            <a:r>
              <a:rPr lang="en-US" dirty="0"/>
              <a:t>connected to two fully connected layers of 256 and 128 neurons </a:t>
            </a:r>
            <a:r>
              <a:rPr lang="en-US" dirty="0" err="1"/>
              <a:t>respectly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Output : </a:t>
            </a:r>
            <a:r>
              <a:rPr lang="en-US" dirty="0"/>
              <a:t>consisted of 5 neurons and used </a:t>
            </a:r>
            <a:r>
              <a:rPr lang="en-US" i="1" dirty="0" err="1"/>
              <a:t>softmax</a:t>
            </a:r>
            <a:r>
              <a:rPr lang="en-US" dirty="0"/>
              <a:t> as activation function.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Parameters : </a:t>
            </a:r>
            <a:r>
              <a:rPr lang="en-US" dirty="0"/>
              <a:t>Tested on </a:t>
            </a:r>
            <a:r>
              <a:rPr lang="en-US" i="1" dirty="0"/>
              <a:t>batch size </a:t>
            </a:r>
            <a:r>
              <a:rPr lang="en-US" dirty="0"/>
              <a:t>of 32/128.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Fine tuning </a:t>
            </a:r>
            <a:r>
              <a:rPr lang="en-US" dirty="0"/>
              <a:t>: Tested with both </a:t>
            </a:r>
            <a:r>
              <a:rPr lang="en-US" b="1" dirty="0" err="1"/>
              <a:t>MobileNet</a:t>
            </a:r>
            <a:r>
              <a:rPr lang="en-US" dirty="0"/>
              <a:t> locked and the last 5 layers unlocked.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BEA29E9-E7F6-7F16-4DB6-35201479E6D8}"/>
              </a:ext>
            </a:extLst>
          </p:cNvPr>
          <p:cNvSpPr/>
          <p:nvPr/>
        </p:nvSpPr>
        <p:spPr>
          <a:xfrm>
            <a:off x="428576" y="2450568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 </a:t>
            </a:r>
            <a:r>
              <a:rPr lang="it-IT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Average</a:t>
            </a:r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Pooling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1827880-9648-94CF-46E4-A8A5A101368A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1155012" y="2928768"/>
            <a:ext cx="2" cy="1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Google Shape;12972;p61">
            <a:extLst>
              <a:ext uri="{FF2B5EF4-FFF2-40B4-BE49-F238E27FC236}">
                <a16:creationId xmlns:a16="http://schemas.microsoft.com/office/drawing/2014/main" id="{E44B2B6D-A1CF-1BA2-C256-671A36165C67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28" name="Google Shape;12973;p61">
              <a:extLst>
                <a:ext uri="{FF2B5EF4-FFF2-40B4-BE49-F238E27FC236}">
                  <a16:creationId xmlns:a16="http://schemas.microsoft.com/office/drawing/2014/main" id="{C0FDAD8C-3F3A-2E4A-7E9C-6AFF2C7B0E7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4;p61">
              <a:extLst>
                <a:ext uri="{FF2B5EF4-FFF2-40B4-BE49-F238E27FC236}">
                  <a16:creationId xmlns:a16="http://schemas.microsoft.com/office/drawing/2014/main" id="{2CB8895F-3DCB-E073-83FE-FD6D44C54C62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5;p61">
              <a:extLst>
                <a:ext uri="{FF2B5EF4-FFF2-40B4-BE49-F238E27FC236}">
                  <a16:creationId xmlns:a16="http://schemas.microsoft.com/office/drawing/2014/main" id="{DDF748C4-B4FF-1128-4436-3A0AEB3EE77A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6;p61">
              <a:extLst>
                <a:ext uri="{FF2B5EF4-FFF2-40B4-BE49-F238E27FC236}">
                  <a16:creationId xmlns:a16="http://schemas.microsoft.com/office/drawing/2014/main" id="{285B8AA3-1850-B0C0-A67C-0ED33CEAE629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7;p61">
              <a:extLst>
                <a:ext uri="{FF2B5EF4-FFF2-40B4-BE49-F238E27FC236}">
                  <a16:creationId xmlns:a16="http://schemas.microsoft.com/office/drawing/2014/main" id="{34D6D992-623F-5F7F-1739-3D64C7FCA1DA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78;p61">
              <a:extLst>
                <a:ext uri="{FF2B5EF4-FFF2-40B4-BE49-F238E27FC236}">
                  <a16:creationId xmlns:a16="http://schemas.microsoft.com/office/drawing/2014/main" id="{C0119549-3998-6BD2-0F34-4392935A7E07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9;p61">
              <a:extLst>
                <a:ext uri="{FF2B5EF4-FFF2-40B4-BE49-F238E27FC236}">
                  <a16:creationId xmlns:a16="http://schemas.microsoft.com/office/drawing/2014/main" id="{B2E5A83D-EAD2-BA3C-4579-E7C953E94DB7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0;p61">
              <a:extLst>
                <a:ext uri="{FF2B5EF4-FFF2-40B4-BE49-F238E27FC236}">
                  <a16:creationId xmlns:a16="http://schemas.microsoft.com/office/drawing/2014/main" id="{74D85A16-CEEE-3FC4-19EC-F3757D7E39DA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1;p61">
              <a:extLst>
                <a:ext uri="{FF2B5EF4-FFF2-40B4-BE49-F238E27FC236}">
                  <a16:creationId xmlns:a16="http://schemas.microsoft.com/office/drawing/2014/main" id="{B4A88129-49A8-2E56-4FD9-21085B7378B4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82;p61">
              <a:extLst>
                <a:ext uri="{FF2B5EF4-FFF2-40B4-BE49-F238E27FC236}">
                  <a16:creationId xmlns:a16="http://schemas.microsoft.com/office/drawing/2014/main" id="{C9C41BC2-9BE9-9343-6D25-220BA15E8589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3;p61">
              <a:extLst>
                <a:ext uri="{FF2B5EF4-FFF2-40B4-BE49-F238E27FC236}">
                  <a16:creationId xmlns:a16="http://schemas.microsoft.com/office/drawing/2014/main" id="{E2438AB9-D7D7-7D76-77DF-F45E9A50F95E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84;p61">
              <a:extLst>
                <a:ext uri="{FF2B5EF4-FFF2-40B4-BE49-F238E27FC236}">
                  <a16:creationId xmlns:a16="http://schemas.microsoft.com/office/drawing/2014/main" id="{4F27DCE2-56B5-71C5-9DF6-4A2063E37FCB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2972;p61">
            <a:extLst>
              <a:ext uri="{FF2B5EF4-FFF2-40B4-BE49-F238E27FC236}">
                <a16:creationId xmlns:a16="http://schemas.microsoft.com/office/drawing/2014/main" id="{03094BC1-56FC-E8C9-783B-F300F82DA143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41" name="Google Shape;12973;p61">
              <a:extLst>
                <a:ext uri="{FF2B5EF4-FFF2-40B4-BE49-F238E27FC236}">
                  <a16:creationId xmlns:a16="http://schemas.microsoft.com/office/drawing/2014/main" id="{329501BF-3F8B-B5BA-33B1-6CDE9F2ECA02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74;p61">
              <a:extLst>
                <a:ext uri="{FF2B5EF4-FFF2-40B4-BE49-F238E27FC236}">
                  <a16:creationId xmlns:a16="http://schemas.microsoft.com/office/drawing/2014/main" id="{1E350823-CDA2-E071-9B00-87D9F46BA63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75;p61">
              <a:extLst>
                <a:ext uri="{FF2B5EF4-FFF2-40B4-BE49-F238E27FC236}">
                  <a16:creationId xmlns:a16="http://schemas.microsoft.com/office/drawing/2014/main" id="{2A54F63C-9C24-4F14-57B1-B62CDA03B725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76;p61">
              <a:extLst>
                <a:ext uri="{FF2B5EF4-FFF2-40B4-BE49-F238E27FC236}">
                  <a16:creationId xmlns:a16="http://schemas.microsoft.com/office/drawing/2014/main" id="{B9D4718B-B635-101F-B561-F3BF40BE1A07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77;p61">
              <a:extLst>
                <a:ext uri="{FF2B5EF4-FFF2-40B4-BE49-F238E27FC236}">
                  <a16:creationId xmlns:a16="http://schemas.microsoft.com/office/drawing/2014/main" id="{5459D65A-01F4-1145-42A9-287ECEE3C9A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78;p61">
              <a:extLst>
                <a:ext uri="{FF2B5EF4-FFF2-40B4-BE49-F238E27FC236}">
                  <a16:creationId xmlns:a16="http://schemas.microsoft.com/office/drawing/2014/main" id="{B72D05BF-063E-6ACF-8B2D-C497F4B7E6E0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79;p61">
              <a:extLst>
                <a:ext uri="{FF2B5EF4-FFF2-40B4-BE49-F238E27FC236}">
                  <a16:creationId xmlns:a16="http://schemas.microsoft.com/office/drawing/2014/main" id="{19194762-C56B-8BEB-B3C2-665486E2EC15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0;p61">
              <a:extLst>
                <a:ext uri="{FF2B5EF4-FFF2-40B4-BE49-F238E27FC236}">
                  <a16:creationId xmlns:a16="http://schemas.microsoft.com/office/drawing/2014/main" id="{C31D1989-B646-5789-8BB1-BA0F8C60A533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81;p61">
              <a:extLst>
                <a:ext uri="{FF2B5EF4-FFF2-40B4-BE49-F238E27FC236}">
                  <a16:creationId xmlns:a16="http://schemas.microsoft.com/office/drawing/2014/main" id="{4EC701A0-7103-022B-A117-A2CEF69000D0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82;p61">
              <a:extLst>
                <a:ext uri="{FF2B5EF4-FFF2-40B4-BE49-F238E27FC236}">
                  <a16:creationId xmlns:a16="http://schemas.microsoft.com/office/drawing/2014/main" id="{1D4785DB-DD34-D644-CE4F-2D119CD772CF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83;p61">
              <a:extLst>
                <a:ext uri="{FF2B5EF4-FFF2-40B4-BE49-F238E27FC236}">
                  <a16:creationId xmlns:a16="http://schemas.microsoft.com/office/drawing/2014/main" id="{B6B6CA9F-B995-7A51-BA6D-3C8DAE99F270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84;p61">
              <a:extLst>
                <a:ext uri="{FF2B5EF4-FFF2-40B4-BE49-F238E27FC236}">
                  <a16:creationId xmlns:a16="http://schemas.microsoft.com/office/drawing/2014/main" id="{D18C35F8-6CD9-297F-352A-7E5BBC62C413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2972;p61">
            <a:extLst>
              <a:ext uri="{FF2B5EF4-FFF2-40B4-BE49-F238E27FC236}">
                <a16:creationId xmlns:a16="http://schemas.microsoft.com/office/drawing/2014/main" id="{F55BEF47-61B5-73B2-1612-63E0783FC452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54" name="Google Shape;12973;p61">
              <a:extLst>
                <a:ext uri="{FF2B5EF4-FFF2-40B4-BE49-F238E27FC236}">
                  <a16:creationId xmlns:a16="http://schemas.microsoft.com/office/drawing/2014/main" id="{F0BDF458-3BED-C0CD-7BE8-AC7AE079819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74;p61">
              <a:extLst>
                <a:ext uri="{FF2B5EF4-FFF2-40B4-BE49-F238E27FC236}">
                  <a16:creationId xmlns:a16="http://schemas.microsoft.com/office/drawing/2014/main" id="{6F0CAD94-552B-C39C-18CA-0E98947BCEFF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75;p61">
              <a:extLst>
                <a:ext uri="{FF2B5EF4-FFF2-40B4-BE49-F238E27FC236}">
                  <a16:creationId xmlns:a16="http://schemas.microsoft.com/office/drawing/2014/main" id="{36753283-3FC4-ED90-CB73-39210E1BD267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76;p61">
              <a:extLst>
                <a:ext uri="{FF2B5EF4-FFF2-40B4-BE49-F238E27FC236}">
                  <a16:creationId xmlns:a16="http://schemas.microsoft.com/office/drawing/2014/main" id="{36C58DF2-563A-EBD5-FEA1-B8102EDA2C9F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77;p61">
              <a:extLst>
                <a:ext uri="{FF2B5EF4-FFF2-40B4-BE49-F238E27FC236}">
                  <a16:creationId xmlns:a16="http://schemas.microsoft.com/office/drawing/2014/main" id="{23DA0A97-5F58-4A07-DABC-121E0693BBC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978;p61">
              <a:extLst>
                <a:ext uri="{FF2B5EF4-FFF2-40B4-BE49-F238E27FC236}">
                  <a16:creationId xmlns:a16="http://schemas.microsoft.com/office/drawing/2014/main" id="{1D5D1FC0-3462-41A7-FC39-1723FA94FA7B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79;p61">
              <a:extLst>
                <a:ext uri="{FF2B5EF4-FFF2-40B4-BE49-F238E27FC236}">
                  <a16:creationId xmlns:a16="http://schemas.microsoft.com/office/drawing/2014/main" id="{4F441173-47ED-5FBE-6F97-101607539908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80;p61">
              <a:extLst>
                <a:ext uri="{FF2B5EF4-FFF2-40B4-BE49-F238E27FC236}">
                  <a16:creationId xmlns:a16="http://schemas.microsoft.com/office/drawing/2014/main" id="{9CD568E7-E520-4EFB-0AB0-D3CD63AD4BC8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81;p61">
              <a:extLst>
                <a:ext uri="{FF2B5EF4-FFF2-40B4-BE49-F238E27FC236}">
                  <a16:creationId xmlns:a16="http://schemas.microsoft.com/office/drawing/2014/main" id="{8BF0B310-261A-782A-02A3-1DEB786BC6D3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982;p61">
              <a:extLst>
                <a:ext uri="{FF2B5EF4-FFF2-40B4-BE49-F238E27FC236}">
                  <a16:creationId xmlns:a16="http://schemas.microsoft.com/office/drawing/2014/main" id="{52E2E4DD-DBE1-F105-FB72-0C4A89DE4986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83;p61">
              <a:extLst>
                <a:ext uri="{FF2B5EF4-FFF2-40B4-BE49-F238E27FC236}">
                  <a16:creationId xmlns:a16="http://schemas.microsoft.com/office/drawing/2014/main" id="{D2F99C14-9E4F-7D7A-656E-6E3B789E2F19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84;p61">
              <a:extLst>
                <a:ext uri="{FF2B5EF4-FFF2-40B4-BE49-F238E27FC236}">
                  <a16:creationId xmlns:a16="http://schemas.microsoft.com/office/drawing/2014/main" id="{C42865BF-C85C-9786-3E62-A02B43AC79C2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5" name="Google Shape;12985;p61"/>
          <p:cNvSpPr txBox="1">
            <a:spLocks noGrp="1"/>
          </p:cNvSpPr>
          <p:nvPr>
            <p:ph type="body" idx="4294967295"/>
          </p:nvPr>
        </p:nvSpPr>
        <p:spPr>
          <a:xfrm>
            <a:off x="2724950" y="1230180"/>
            <a:ext cx="4724700" cy="31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ea typeface="Poppins SemiBold"/>
                <a:cs typeface="Poppins SemiBold"/>
                <a:sym typeface="Poppins SemiBold"/>
              </a:rPr>
              <a:t>Model</a:t>
            </a:r>
            <a:r>
              <a:rPr lang="en-US" sz="14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-US" dirty="0"/>
              <a:t>it consisted of </a:t>
            </a:r>
            <a:r>
              <a:rPr lang="en-US" b="1" dirty="0" err="1"/>
              <a:t>MobileNet</a:t>
            </a:r>
            <a:r>
              <a:rPr lang="en-US" dirty="0"/>
              <a:t> </a:t>
            </a:r>
            <a:r>
              <a:rPr lang="en-US" b="1" dirty="0"/>
              <a:t>v2</a:t>
            </a:r>
            <a:r>
              <a:rPr lang="en-US" dirty="0"/>
              <a:t> connected to two fully connected layers of 256 and 128 neurons </a:t>
            </a:r>
            <a:r>
              <a:rPr lang="en-US" dirty="0" err="1"/>
              <a:t>respectly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Output : </a:t>
            </a:r>
            <a:r>
              <a:rPr lang="en-US" dirty="0"/>
              <a:t>consisted of 5 neurons and used </a:t>
            </a:r>
            <a:r>
              <a:rPr lang="en-US" i="1" dirty="0" err="1"/>
              <a:t>softmax</a:t>
            </a:r>
            <a:r>
              <a:rPr lang="en-US" dirty="0"/>
              <a:t> as activation function.</a:t>
            </a:r>
            <a:endParaRPr lang="en-US" u="sng" dirty="0"/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Parameters : </a:t>
            </a:r>
            <a:r>
              <a:rPr lang="en-US" dirty="0"/>
              <a:t>Tested on </a:t>
            </a:r>
            <a:r>
              <a:rPr lang="en-US" i="1" dirty="0"/>
              <a:t>batch size </a:t>
            </a:r>
            <a:r>
              <a:rPr lang="en-US" dirty="0"/>
              <a:t>of 32/64/128.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Poppins SemiBold"/>
                <a:cs typeface="Poppins SemiBold"/>
                <a:sym typeface="Poppins SemiBold"/>
              </a:rPr>
              <a:t>Fine tuning </a:t>
            </a:r>
            <a:r>
              <a:rPr lang="en-US" dirty="0"/>
              <a:t>: Tested with both </a:t>
            </a:r>
            <a:r>
              <a:rPr lang="en-US" b="1" dirty="0" err="1"/>
              <a:t>MobileNet</a:t>
            </a:r>
            <a:r>
              <a:rPr lang="en-US" dirty="0"/>
              <a:t> locked and the last 5 layers unlocked. </a:t>
            </a:r>
          </a:p>
        </p:txBody>
      </p:sp>
      <p:sp>
        <p:nvSpPr>
          <p:cNvPr id="12987" name="Google Shape;12987;p61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8" name="Google Shape;12988;p61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89" name="Google Shape;12989;p61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990" name="Google Shape;12990;p61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46B856D-4F2B-D9D2-73FC-1A8084511696}"/>
              </a:ext>
            </a:extLst>
          </p:cNvPr>
          <p:cNvSpPr/>
          <p:nvPr/>
        </p:nvSpPr>
        <p:spPr>
          <a:xfrm>
            <a:off x="428574" y="1900965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ImageNet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 v2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B291F48-90E2-8F1E-DCD0-9E2899A58D5B}"/>
              </a:ext>
            </a:extLst>
          </p:cNvPr>
          <p:cNvSpPr/>
          <p:nvPr/>
        </p:nvSpPr>
        <p:spPr>
          <a:xfrm>
            <a:off x="428578" y="3228377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FCC 128 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Neurons</a:t>
            </a:r>
            <a:endParaRPr lang="it-IT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4846D4E-F1B8-1802-0B79-9C1F1F0C8B35}"/>
              </a:ext>
            </a:extLst>
          </p:cNvPr>
          <p:cNvSpPr/>
          <p:nvPr/>
        </p:nvSpPr>
        <p:spPr>
          <a:xfrm>
            <a:off x="428578" y="3945677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Output Layer</a:t>
            </a:r>
          </a:p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(</a:t>
            </a:r>
            <a:r>
              <a:rPr lang="it-IT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softmax</a:t>
            </a:r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512241B-1EB3-190F-C12C-E174C55DE557}"/>
              </a:ext>
            </a:extLst>
          </p:cNvPr>
          <p:cNvSpPr/>
          <p:nvPr/>
        </p:nvSpPr>
        <p:spPr>
          <a:xfrm>
            <a:off x="428576" y="123018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oppins Light" panose="00000400000000000000" pitchFamily="2" charset="0"/>
                <a:cs typeface="Poppins Light" panose="00000400000000000000" pitchFamily="2" charset="0"/>
              </a:rPr>
              <a:t>224x224 image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E41DD55-86F3-CFF0-53D7-4FF07A90B30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155014" y="3706577"/>
            <a:ext cx="0" cy="23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EFD692-6E12-F60C-0E13-9869A659F297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1155010" y="2379165"/>
            <a:ext cx="1" cy="19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AFA2B26-C9D7-BDEC-179A-89FB8A491E8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155010" y="1708380"/>
            <a:ext cx="2" cy="19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Google Shape;12952;p61">
            <a:extLst>
              <a:ext uri="{FF2B5EF4-FFF2-40B4-BE49-F238E27FC236}">
                <a16:creationId xmlns:a16="http://schemas.microsoft.com/office/drawing/2014/main" id="{698A011F-C215-2D83-F96A-E91DB23E4A23}"/>
              </a:ext>
            </a:extLst>
          </p:cNvPr>
          <p:cNvSpPr txBox="1">
            <a:spLocks/>
          </p:cNvSpPr>
          <p:nvPr/>
        </p:nvSpPr>
        <p:spPr>
          <a:xfrm>
            <a:off x="428576" y="408307"/>
            <a:ext cx="1975556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it-IT" dirty="0"/>
              <a:t>The models: v2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B1A7AF7-7427-0226-1C00-628AD24721AE}"/>
              </a:ext>
            </a:extLst>
          </p:cNvPr>
          <p:cNvSpPr/>
          <p:nvPr/>
        </p:nvSpPr>
        <p:spPr>
          <a:xfrm>
            <a:off x="428575" y="2571750"/>
            <a:ext cx="1452871" cy="4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 </a:t>
            </a:r>
            <a:r>
              <a:rPr lang="it-IT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Average</a:t>
            </a:r>
            <a:r>
              <a:rPr lang="it-IT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Pooling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E0ABEFD-2C02-BA98-D5AA-857A916778A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1155011" y="3049950"/>
            <a:ext cx="3" cy="17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3" name="Google Shape;12972;p61">
            <a:extLst>
              <a:ext uri="{FF2B5EF4-FFF2-40B4-BE49-F238E27FC236}">
                <a16:creationId xmlns:a16="http://schemas.microsoft.com/office/drawing/2014/main" id="{6FED4C72-F9C5-6AC2-A5F6-9070B27B1237}"/>
              </a:ext>
            </a:extLst>
          </p:cNvPr>
          <p:cNvGrpSpPr/>
          <p:nvPr/>
        </p:nvGrpSpPr>
        <p:grpSpPr>
          <a:xfrm>
            <a:off x="3109635" y="657069"/>
            <a:ext cx="1490177" cy="21378"/>
            <a:chOff x="2940000" y="3484425"/>
            <a:chExt cx="876575" cy="12575"/>
          </a:xfrm>
        </p:grpSpPr>
        <p:sp>
          <p:nvSpPr>
            <p:cNvPr id="24" name="Google Shape;12973;p61">
              <a:extLst>
                <a:ext uri="{FF2B5EF4-FFF2-40B4-BE49-F238E27FC236}">
                  <a16:creationId xmlns:a16="http://schemas.microsoft.com/office/drawing/2014/main" id="{3D1C7710-A629-7DF4-409F-F42F29A1F910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74;p61">
              <a:extLst>
                <a:ext uri="{FF2B5EF4-FFF2-40B4-BE49-F238E27FC236}">
                  <a16:creationId xmlns:a16="http://schemas.microsoft.com/office/drawing/2014/main" id="{A1DF4745-761A-12A6-EC41-271A2AD92F4F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75;p61">
              <a:extLst>
                <a:ext uri="{FF2B5EF4-FFF2-40B4-BE49-F238E27FC236}">
                  <a16:creationId xmlns:a16="http://schemas.microsoft.com/office/drawing/2014/main" id="{357A6824-ACA0-32AA-9661-36A80C9E9BF7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6;p61">
              <a:extLst>
                <a:ext uri="{FF2B5EF4-FFF2-40B4-BE49-F238E27FC236}">
                  <a16:creationId xmlns:a16="http://schemas.microsoft.com/office/drawing/2014/main" id="{37B94377-6FE4-6D7D-96AC-09FF66022B6D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77;p61">
              <a:extLst>
                <a:ext uri="{FF2B5EF4-FFF2-40B4-BE49-F238E27FC236}">
                  <a16:creationId xmlns:a16="http://schemas.microsoft.com/office/drawing/2014/main" id="{BD5D214E-B1A9-0965-6A79-9A16A65AEB40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78;p61">
              <a:extLst>
                <a:ext uri="{FF2B5EF4-FFF2-40B4-BE49-F238E27FC236}">
                  <a16:creationId xmlns:a16="http://schemas.microsoft.com/office/drawing/2014/main" id="{67B87C0C-0BBF-2761-6E48-232228F12FB2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79;p61">
              <a:extLst>
                <a:ext uri="{FF2B5EF4-FFF2-40B4-BE49-F238E27FC236}">
                  <a16:creationId xmlns:a16="http://schemas.microsoft.com/office/drawing/2014/main" id="{477F335E-4DF6-60E6-D4B0-00B4EC2AFDFC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80;p61">
              <a:extLst>
                <a:ext uri="{FF2B5EF4-FFF2-40B4-BE49-F238E27FC236}">
                  <a16:creationId xmlns:a16="http://schemas.microsoft.com/office/drawing/2014/main" id="{004BEF51-C3EE-4600-B022-84EADA17478B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81;p61">
              <a:extLst>
                <a:ext uri="{FF2B5EF4-FFF2-40B4-BE49-F238E27FC236}">
                  <a16:creationId xmlns:a16="http://schemas.microsoft.com/office/drawing/2014/main" id="{DFC535CE-79D8-5AE1-3615-B6B06B0244A6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82;p61">
              <a:extLst>
                <a:ext uri="{FF2B5EF4-FFF2-40B4-BE49-F238E27FC236}">
                  <a16:creationId xmlns:a16="http://schemas.microsoft.com/office/drawing/2014/main" id="{AEFBCFB3-729E-2F77-3857-DC9CAE49F255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3;p61">
              <a:extLst>
                <a:ext uri="{FF2B5EF4-FFF2-40B4-BE49-F238E27FC236}">
                  <a16:creationId xmlns:a16="http://schemas.microsoft.com/office/drawing/2014/main" id="{CDE35215-F4C9-BB1D-BE1B-D9372BEA34AC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84;p61">
              <a:extLst>
                <a:ext uri="{FF2B5EF4-FFF2-40B4-BE49-F238E27FC236}">
                  <a16:creationId xmlns:a16="http://schemas.microsoft.com/office/drawing/2014/main" id="{ED8FA135-435D-1CDD-9FE2-FD4ABC7F80B3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2972;p61">
            <a:extLst>
              <a:ext uri="{FF2B5EF4-FFF2-40B4-BE49-F238E27FC236}">
                <a16:creationId xmlns:a16="http://schemas.microsoft.com/office/drawing/2014/main" id="{A50CDAD3-A274-09FB-222B-C40E27EAE7F3}"/>
              </a:ext>
            </a:extLst>
          </p:cNvPr>
          <p:cNvGrpSpPr/>
          <p:nvPr/>
        </p:nvGrpSpPr>
        <p:grpSpPr>
          <a:xfrm>
            <a:off x="4726471" y="657069"/>
            <a:ext cx="1490177" cy="21378"/>
            <a:chOff x="2940000" y="3484425"/>
            <a:chExt cx="876575" cy="12575"/>
          </a:xfrm>
        </p:grpSpPr>
        <p:sp>
          <p:nvSpPr>
            <p:cNvPr id="38" name="Google Shape;12973;p61">
              <a:extLst>
                <a:ext uri="{FF2B5EF4-FFF2-40B4-BE49-F238E27FC236}">
                  <a16:creationId xmlns:a16="http://schemas.microsoft.com/office/drawing/2014/main" id="{3AD69694-63A7-A4DA-46E1-9E22140434F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74;p61">
              <a:extLst>
                <a:ext uri="{FF2B5EF4-FFF2-40B4-BE49-F238E27FC236}">
                  <a16:creationId xmlns:a16="http://schemas.microsoft.com/office/drawing/2014/main" id="{1BB4D7D4-DE3E-C2CB-1063-B20D37B6F46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5;p61">
              <a:extLst>
                <a:ext uri="{FF2B5EF4-FFF2-40B4-BE49-F238E27FC236}">
                  <a16:creationId xmlns:a16="http://schemas.microsoft.com/office/drawing/2014/main" id="{1CCB634A-EFF8-1870-E57B-A506C9DF7D5E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76;p61">
              <a:extLst>
                <a:ext uri="{FF2B5EF4-FFF2-40B4-BE49-F238E27FC236}">
                  <a16:creationId xmlns:a16="http://schemas.microsoft.com/office/drawing/2014/main" id="{6E9C823C-630D-AF04-6E21-DBBD52FA0AFA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77;p61">
              <a:extLst>
                <a:ext uri="{FF2B5EF4-FFF2-40B4-BE49-F238E27FC236}">
                  <a16:creationId xmlns:a16="http://schemas.microsoft.com/office/drawing/2014/main" id="{1C933478-E958-1EF3-26F4-17936B8D7119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78;p61">
              <a:extLst>
                <a:ext uri="{FF2B5EF4-FFF2-40B4-BE49-F238E27FC236}">
                  <a16:creationId xmlns:a16="http://schemas.microsoft.com/office/drawing/2014/main" id="{794D5B3E-ACD8-0EAD-86C2-63A01FEFC0AC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79;p61">
              <a:extLst>
                <a:ext uri="{FF2B5EF4-FFF2-40B4-BE49-F238E27FC236}">
                  <a16:creationId xmlns:a16="http://schemas.microsoft.com/office/drawing/2014/main" id="{014B6597-6FEC-1568-CCBC-8EEC96A4875E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80;p61">
              <a:extLst>
                <a:ext uri="{FF2B5EF4-FFF2-40B4-BE49-F238E27FC236}">
                  <a16:creationId xmlns:a16="http://schemas.microsoft.com/office/drawing/2014/main" id="{C088AB8A-86E5-0073-52B7-C39038BC6924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81;p61">
              <a:extLst>
                <a:ext uri="{FF2B5EF4-FFF2-40B4-BE49-F238E27FC236}">
                  <a16:creationId xmlns:a16="http://schemas.microsoft.com/office/drawing/2014/main" id="{D5A8D423-8CC2-44CC-414C-863AD688BE75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2;p61">
              <a:extLst>
                <a:ext uri="{FF2B5EF4-FFF2-40B4-BE49-F238E27FC236}">
                  <a16:creationId xmlns:a16="http://schemas.microsoft.com/office/drawing/2014/main" id="{114A5B20-8832-7B79-3AD9-242BB3A159AE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83;p61">
              <a:extLst>
                <a:ext uri="{FF2B5EF4-FFF2-40B4-BE49-F238E27FC236}">
                  <a16:creationId xmlns:a16="http://schemas.microsoft.com/office/drawing/2014/main" id="{23D40E8E-DAA3-92AB-A5AD-76180924CEF5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84;p61">
              <a:extLst>
                <a:ext uri="{FF2B5EF4-FFF2-40B4-BE49-F238E27FC236}">
                  <a16:creationId xmlns:a16="http://schemas.microsoft.com/office/drawing/2014/main" id="{2E24FAB1-28DA-B28E-A721-4954990F5649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2972;p61">
            <a:extLst>
              <a:ext uri="{FF2B5EF4-FFF2-40B4-BE49-F238E27FC236}">
                <a16:creationId xmlns:a16="http://schemas.microsoft.com/office/drawing/2014/main" id="{8D559E26-6E4F-FF35-F38C-B1D252E7B8E1}"/>
              </a:ext>
            </a:extLst>
          </p:cNvPr>
          <p:cNvGrpSpPr/>
          <p:nvPr/>
        </p:nvGrpSpPr>
        <p:grpSpPr>
          <a:xfrm>
            <a:off x="6343307" y="657069"/>
            <a:ext cx="1490177" cy="21378"/>
            <a:chOff x="2940000" y="3484425"/>
            <a:chExt cx="876575" cy="12575"/>
          </a:xfrm>
        </p:grpSpPr>
        <p:sp>
          <p:nvSpPr>
            <p:cNvPr id="51" name="Google Shape;12973;p61">
              <a:extLst>
                <a:ext uri="{FF2B5EF4-FFF2-40B4-BE49-F238E27FC236}">
                  <a16:creationId xmlns:a16="http://schemas.microsoft.com/office/drawing/2014/main" id="{61C9F984-6C67-3CBC-7544-E2844C7EC16B}"/>
                </a:ext>
              </a:extLst>
            </p:cNvPr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74;p61">
              <a:extLst>
                <a:ext uri="{FF2B5EF4-FFF2-40B4-BE49-F238E27FC236}">
                  <a16:creationId xmlns:a16="http://schemas.microsoft.com/office/drawing/2014/main" id="{27A5DBB2-D024-602B-CE21-A63DCA95BEC4}"/>
                </a:ext>
              </a:extLst>
            </p:cNvPr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75;p61">
              <a:extLst>
                <a:ext uri="{FF2B5EF4-FFF2-40B4-BE49-F238E27FC236}">
                  <a16:creationId xmlns:a16="http://schemas.microsoft.com/office/drawing/2014/main" id="{1DA75E3E-8F83-AFBB-183D-22084FCC5A0F}"/>
                </a:ext>
              </a:extLst>
            </p:cNvPr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76;p61">
              <a:extLst>
                <a:ext uri="{FF2B5EF4-FFF2-40B4-BE49-F238E27FC236}">
                  <a16:creationId xmlns:a16="http://schemas.microsoft.com/office/drawing/2014/main" id="{FAB4F9C3-A9FA-6DC1-404B-8DDBF4D8A703}"/>
                </a:ext>
              </a:extLst>
            </p:cNvPr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77;p61">
              <a:extLst>
                <a:ext uri="{FF2B5EF4-FFF2-40B4-BE49-F238E27FC236}">
                  <a16:creationId xmlns:a16="http://schemas.microsoft.com/office/drawing/2014/main" id="{29FCD4FB-70BD-443E-5764-63FD27B8B624}"/>
                </a:ext>
              </a:extLst>
            </p:cNvPr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78;p61">
              <a:extLst>
                <a:ext uri="{FF2B5EF4-FFF2-40B4-BE49-F238E27FC236}">
                  <a16:creationId xmlns:a16="http://schemas.microsoft.com/office/drawing/2014/main" id="{489C788B-18C6-B0A1-0BA9-9D5DE31A1F25}"/>
                </a:ext>
              </a:extLst>
            </p:cNvPr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79;p61">
              <a:extLst>
                <a:ext uri="{FF2B5EF4-FFF2-40B4-BE49-F238E27FC236}">
                  <a16:creationId xmlns:a16="http://schemas.microsoft.com/office/drawing/2014/main" id="{0468A7E0-8FAD-3877-4F1E-02FFF9042AF2}"/>
                </a:ext>
              </a:extLst>
            </p:cNvPr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80;p61">
              <a:extLst>
                <a:ext uri="{FF2B5EF4-FFF2-40B4-BE49-F238E27FC236}">
                  <a16:creationId xmlns:a16="http://schemas.microsoft.com/office/drawing/2014/main" id="{D575BE89-091E-D9D0-0CFA-D896C569607F}"/>
                </a:ext>
              </a:extLst>
            </p:cNvPr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981;p61">
              <a:extLst>
                <a:ext uri="{FF2B5EF4-FFF2-40B4-BE49-F238E27FC236}">
                  <a16:creationId xmlns:a16="http://schemas.microsoft.com/office/drawing/2014/main" id="{197FD8DB-5C0B-6322-FCDF-CF2492FF275C}"/>
                </a:ext>
              </a:extLst>
            </p:cNvPr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82;p61">
              <a:extLst>
                <a:ext uri="{FF2B5EF4-FFF2-40B4-BE49-F238E27FC236}">
                  <a16:creationId xmlns:a16="http://schemas.microsoft.com/office/drawing/2014/main" id="{7E1370F4-4D99-B071-FC5F-2D29C0B081CF}"/>
                </a:ext>
              </a:extLst>
            </p:cNvPr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83;p61">
              <a:extLst>
                <a:ext uri="{FF2B5EF4-FFF2-40B4-BE49-F238E27FC236}">
                  <a16:creationId xmlns:a16="http://schemas.microsoft.com/office/drawing/2014/main" id="{E535FEFC-F729-5C92-2EFA-F98D371EA349}"/>
                </a:ext>
              </a:extLst>
            </p:cNvPr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84;p61">
              <a:extLst>
                <a:ext uri="{FF2B5EF4-FFF2-40B4-BE49-F238E27FC236}">
                  <a16:creationId xmlns:a16="http://schemas.microsoft.com/office/drawing/2014/main" id="{FD4D9E06-625B-F69E-4834-D9D4883713E4}"/>
                </a:ext>
              </a:extLst>
            </p:cNvPr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52593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973</Words>
  <Application>Microsoft Office PowerPoint</Application>
  <PresentationFormat>Presentazione su schermo (16:9)</PresentationFormat>
  <Paragraphs>193</Paragraphs>
  <Slides>24</Slides>
  <Notes>19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Poppins</vt:lpstr>
      <vt:lpstr>Poppins SemiBold</vt:lpstr>
      <vt:lpstr>Poppins Light</vt:lpstr>
      <vt:lpstr>Construction Project Proposal XL</vt:lpstr>
      <vt:lpstr>Mobile Detection of Artificial Images: Attribution and Rejection</vt:lpstr>
      <vt:lpstr>Introduction: the idea</vt:lpstr>
      <vt:lpstr>The Idea</vt:lpstr>
      <vt:lpstr>Key Points</vt:lpstr>
      <vt:lpstr>Dataset Creation</vt:lpstr>
      <vt:lpstr>Presentazione standard di PowerPoint</vt:lpstr>
      <vt:lpstr>Training the model</vt:lpstr>
      <vt:lpstr>The models: v1</vt:lpstr>
      <vt:lpstr>Presentazione standard di PowerPoint</vt:lpstr>
      <vt:lpstr>Presentazione standard di PowerPoint</vt:lpstr>
      <vt:lpstr>Training Results</vt:lpstr>
      <vt:lpstr>Presentazione standard di PowerPoint</vt:lpstr>
      <vt:lpstr>Presentazione standard di PowerPoint</vt:lpstr>
      <vt:lpstr>Efficency techniques</vt:lpstr>
      <vt:lpstr>Presentazione standard di PowerPoint</vt:lpstr>
      <vt:lpstr>Presentazione standard di PowerPoint</vt:lpstr>
      <vt:lpstr>Rejection score</vt:lpstr>
      <vt:lpstr>Rejection score estimation</vt:lpstr>
      <vt:lpstr>Presentazione standard di PowerPoint</vt:lpstr>
      <vt:lpstr>Mobile Deployement</vt:lpstr>
      <vt:lpstr>Mobile Deployement</vt:lpstr>
      <vt:lpstr>Mobile deployment Detection Screen </vt:lpstr>
      <vt:lpstr>Mobile deployment Evaluation Screen 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Mattia Aquilina</dc:creator>
  <cp:lastModifiedBy>Mattia Aquilina</cp:lastModifiedBy>
  <cp:revision>7</cp:revision>
  <dcterms:modified xsi:type="dcterms:W3CDTF">2024-07-20T16:09:36Z</dcterms:modified>
</cp:coreProperties>
</file>