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6" r:id="rId5"/>
    <p:sldId id="267" r:id="rId6"/>
    <p:sldId id="262" r:id="rId7"/>
    <p:sldId id="263" r:id="rId8"/>
    <p:sldId id="264" r:id="rId9"/>
    <p:sldId id="265" r:id="rId10"/>
    <p:sldId id="260" r:id="rId11"/>
    <p:sldId id="261" r:id="rId12"/>
  </p:sldIdLst>
  <p:sldSz cx="12192000" cy="6858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C3gtSwVg3H/27u4HB09z7GT9V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7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03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7933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0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2743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645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40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alcorlab.diag.uniroma1.it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8"/>
          <p:cNvSpPr txBox="1">
            <a:spLocks noGrp="1"/>
          </p:cNvSpPr>
          <p:nvPr>
            <p:ph type="ctrTitle"/>
          </p:nvPr>
        </p:nvSpPr>
        <p:spPr>
          <a:xfrm>
            <a:off x="1123950" y="1122362"/>
            <a:ext cx="5191125" cy="276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123950" y="3952874"/>
            <a:ext cx="5191125" cy="130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16994" y="5877290"/>
            <a:ext cx="2796161" cy="76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8" descr="A black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7344" t="17278" r="6562" b="17342"/>
          <a:stretch/>
        </p:blipFill>
        <p:spPr>
          <a:xfrm>
            <a:off x="1106620" y="5886809"/>
            <a:ext cx="2371725" cy="748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8"/>
          <p:cNvSpPr/>
          <p:nvPr/>
        </p:nvSpPr>
        <p:spPr>
          <a:xfrm rot="-1512447">
            <a:off x="7460037" y="-773115"/>
            <a:ext cx="885825" cy="84306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8"/>
          <p:cNvSpPr/>
          <p:nvPr/>
        </p:nvSpPr>
        <p:spPr>
          <a:xfrm rot="-1512447">
            <a:off x="8343217" y="-1882198"/>
            <a:ext cx="5186067" cy="92906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456507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lusions">
  <p:cSld name="Conclusio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acts">
  <p:cSld name="Contacts">
    <p:bg>
      <p:bgPr>
        <a:solidFill>
          <a:schemeClr val="accen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/>
          <p:nvPr/>
        </p:nvSpPr>
        <p:spPr>
          <a:xfrm rot="10800000">
            <a:off x="9696398" y="6329726"/>
            <a:ext cx="2495599" cy="528274"/>
          </a:xfrm>
          <a:custGeom>
            <a:avLst/>
            <a:gdLst/>
            <a:ahLst/>
            <a:cxnLst/>
            <a:rect l="l" t="t" r="r" b="b"/>
            <a:pathLst>
              <a:path w="9038317" h="575187" extrusionOk="0">
                <a:moveTo>
                  <a:pt x="0" y="0"/>
                </a:moveTo>
                <a:lnTo>
                  <a:pt x="8763621" y="0"/>
                </a:lnTo>
                <a:lnTo>
                  <a:pt x="9038317" y="575187"/>
                </a:lnTo>
                <a:lnTo>
                  <a:pt x="0" y="5751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" name="Google Shape;77;p13"/>
          <p:cNvSpPr/>
          <p:nvPr/>
        </p:nvSpPr>
        <p:spPr>
          <a:xfrm rot="-1512447">
            <a:off x="8940627" y="6091200"/>
            <a:ext cx="888289" cy="1029830"/>
          </a:xfrm>
          <a:custGeom>
            <a:avLst/>
            <a:gdLst/>
            <a:ahLst/>
            <a:cxnLst/>
            <a:rect l="l" t="t" r="r" b="b"/>
            <a:pathLst>
              <a:path w="888289" h="1029830" extrusionOk="0">
                <a:moveTo>
                  <a:pt x="1706" y="0"/>
                </a:moveTo>
                <a:lnTo>
                  <a:pt x="888289" y="418745"/>
                </a:lnTo>
                <a:cubicBezTo>
                  <a:pt x="887836" y="696227"/>
                  <a:pt x="883548" y="752348"/>
                  <a:pt x="883095" y="1029830"/>
                </a:cubicBezTo>
                <a:lnTo>
                  <a:pt x="0" y="609435"/>
                </a:lnTo>
                <a:cubicBezTo>
                  <a:pt x="201" y="192372"/>
                  <a:pt x="1505" y="417063"/>
                  <a:pt x="17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838200" y="2204864"/>
            <a:ext cx="17281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Alcor Lab</a:t>
            </a:r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>
            <a:off x="1243756" y="2910651"/>
            <a:ext cx="4664148" cy="1036698"/>
            <a:chOff x="1243756" y="2910651"/>
            <a:chExt cx="4664148" cy="1036698"/>
          </a:xfrm>
        </p:grpSpPr>
        <p:pic>
          <p:nvPicPr>
            <p:cNvPr id="80" name="Google Shape;80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243756" y="2910651"/>
              <a:ext cx="917079" cy="1036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3"/>
            <p:cNvSpPr txBox="1"/>
            <p:nvPr/>
          </p:nvSpPr>
          <p:spPr>
            <a:xfrm>
              <a:off x="2162272" y="3152001"/>
              <a:ext cx="3745632" cy="5539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WEBSITE</a:t>
              </a:r>
              <a:br>
                <a:rPr lang="it-IT"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lang="it-IT" sz="1600" b="0" i="0" u="sng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https://alcorlab.diag.uniroma1.it/</a:t>
              </a: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7432565" y="2969024"/>
            <a:ext cx="3511632" cy="919952"/>
            <a:chOff x="7028445" y="2969024"/>
            <a:chExt cx="3511632" cy="919952"/>
          </a:xfrm>
        </p:grpSpPr>
        <p:pic>
          <p:nvPicPr>
            <p:cNvPr id="83" name="Google Shape;83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028445" y="2969024"/>
              <a:ext cx="919952" cy="9199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3"/>
            <p:cNvSpPr txBox="1"/>
            <p:nvPr/>
          </p:nvSpPr>
          <p:spPr>
            <a:xfrm>
              <a:off x="7948397" y="3182779"/>
              <a:ext cx="2591680" cy="492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 b="1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EMAIL</a:t>
              </a:r>
              <a:br>
                <a:rPr lang="it-IT" sz="14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</a:br>
              <a:r>
                <a:rPr lang="it-IT" sz="12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alcor@diag.uniroma1.it</a:t>
              </a:r>
              <a:endParaRPr/>
            </a:p>
          </p:txBody>
        </p:sp>
      </p:grpSp>
      <p:sp>
        <p:nvSpPr>
          <p:cNvPr id="85" name="Google Shape;85;p13"/>
          <p:cNvSpPr txBox="1"/>
          <p:nvPr/>
        </p:nvSpPr>
        <p:spPr>
          <a:xfrm>
            <a:off x="838200" y="4195918"/>
            <a:ext cx="30975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Personal contacts</a:t>
            </a:r>
            <a:endParaRPr sz="2400" b="1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2320" y="4960078"/>
            <a:ext cx="919952" cy="91995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2162273" y="5144149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2162272" y="5449888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3"/>
          </p:nvPr>
        </p:nvSpPr>
        <p:spPr>
          <a:xfrm>
            <a:off x="5400586" y="5144149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4"/>
          </p:nvPr>
        </p:nvSpPr>
        <p:spPr>
          <a:xfrm>
            <a:off x="5400585" y="5449888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5"/>
          </p:nvPr>
        </p:nvSpPr>
        <p:spPr>
          <a:xfrm>
            <a:off x="8638898" y="5144149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6"/>
          </p:nvPr>
        </p:nvSpPr>
        <p:spPr>
          <a:xfrm>
            <a:off x="8638897" y="5449888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3" name="Google Shape;93;p13" descr="A black background with white 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7344" t="17278" r="6562" b="17342"/>
          <a:stretch/>
        </p:blipFill>
        <p:spPr>
          <a:xfrm>
            <a:off x="10348528" y="6408356"/>
            <a:ext cx="1242301" cy="39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  <a:defRPr sz="44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47244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sldNum" idx="12"/>
          </p:nvPr>
        </p:nvSpPr>
        <p:spPr>
          <a:xfrm>
            <a:off x="8610600" y="6365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  <p:sp>
        <p:nvSpPr>
          <p:cNvPr id="10" name="Google Shape;10;p7"/>
          <p:cNvSpPr/>
          <p:nvPr/>
        </p:nvSpPr>
        <p:spPr>
          <a:xfrm>
            <a:off x="1" y="6329729"/>
            <a:ext cx="9038317" cy="528272"/>
          </a:xfrm>
          <a:custGeom>
            <a:avLst/>
            <a:gdLst/>
            <a:ahLst/>
            <a:cxnLst/>
            <a:rect l="l" t="t" r="r" b="b"/>
            <a:pathLst>
              <a:path w="9038317" h="575187" extrusionOk="0">
                <a:moveTo>
                  <a:pt x="0" y="0"/>
                </a:moveTo>
                <a:lnTo>
                  <a:pt x="8763621" y="0"/>
                </a:lnTo>
                <a:lnTo>
                  <a:pt x="9038317" y="575187"/>
                </a:lnTo>
                <a:lnTo>
                  <a:pt x="0" y="5751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" name="Google Shape;11;p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479376" y="6448794"/>
            <a:ext cx="2101024" cy="3640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 rot="10800000">
            <a:off x="9696398" y="6329726"/>
            <a:ext cx="2495599" cy="528274"/>
          </a:xfrm>
          <a:custGeom>
            <a:avLst/>
            <a:gdLst/>
            <a:ahLst/>
            <a:cxnLst/>
            <a:rect l="l" t="t" r="r" b="b"/>
            <a:pathLst>
              <a:path w="9038317" h="575187" extrusionOk="0">
                <a:moveTo>
                  <a:pt x="0" y="0"/>
                </a:moveTo>
                <a:lnTo>
                  <a:pt x="8763621" y="0"/>
                </a:lnTo>
                <a:lnTo>
                  <a:pt x="9038317" y="575187"/>
                </a:lnTo>
                <a:lnTo>
                  <a:pt x="0" y="5751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13;p7"/>
          <p:cNvSpPr/>
          <p:nvPr/>
        </p:nvSpPr>
        <p:spPr>
          <a:xfrm rot="-1512447">
            <a:off x="8940627" y="6089406"/>
            <a:ext cx="888289" cy="1029830"/>
          </a:xfrm>
          <a:custGeom>
            <a:avLst/>
            <a:gdLst/>
            <a:ahLst/>
            <a:cxnLst/>
            <a:rect l="l" t="t" r="r" b="b"/>
            <a:pathLst>
              <a:path w="888289" h="1029830" extrusionOk="0">
                <a:moveTo>
                  <a:pt x="1706" y="0"/>
                </a:moveTo>
                <a:lnTo>
                  <a:pt x="888289" y="418745"/>
                </a:lnTo>
                <a:cubicBezTo>
                  <a:pt x="887836" y="696227"/>
                  <a:pt x="883548" y="752348"/>
                  <a:pt x="883095" y="1029830"/>
                </a:cubicBezTo>
                <a:lnTo>
                  <a:pt x="0" y="609435"/>
                </a:lnTo>
                <a:cubicBezTo>
                  <a:pt x="201" y="192372"/>
                  <a:pt x="1505" y="417063"/>
                  <a:pt x="170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 txBox="1">
            <a:spLocks noGrp="1"/>
          </p:cNvSpPr>
          <p:nvPr>
            <p:ph type="ctrTitle"/>
          </p:nvPr>
        </p:nvSpPr>
        <p:spPr>
          <a:xfrm>
            <a:off x="1123949" y="1122362"/>
            <a:ext cx="5590177" cy="27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it-IT" dirty="0" err="1"/>
              <a:t>Anomaly</a:t>
            </a:r>
            <a:r>
              <a:rPr lang="it-IT" dirty="0"/>
              <a:t> deep fake</a:t>
            </a:r>
            <a:br>
              <a:rPr lang="it-IT" dirty="0"/>
            </a:br>
            <a:r>
              <a:rPr lang="it-IT" dirty="0" err="1"/>
              <a:t>detection</a:t>
            </a:r>
            <a:endParaRPr dirty="0"/>
          </a:p>
        </p:txBody>
      </p:sp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1123950" y="3952874"/>
            <a:ext cx="5191200" cy="13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it-IT" dirty="0"/>
              <a:t>Aquilina Mattia</a:t>
            </a:r>
          </a:p>
        </p:txBody>
      </p:sp>
      <p:pic>
        <p:nvPicPr>
          <p:cNvPr id="148" name="Google Shape;148;p1" descr="Hands holding a paper with a path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32304" y="990259"/>
            <a:ext cx="4877481" cy="487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lang="it-IT"/>
              <a:t>Conclusions</a:t>
            </a:r>
            <a:endParaRPr/>
          </a:p>
        </p:txBody>
      </p:sp>
      <p:grpSp>
        <p:nvGrpSpPr>
          <p:cNvPr id="193" name="Google Shape;193;p5"/>
          <p:cNvGrpSpPr/>
          <p:nvPr/>
        </p:nvGrpSpPr>
        <p:grpSpPr>
          <a:xfrm>
            <a:off x="5995206" y="2641993"/>
            <a:ext cx="2129472" cy="3458789"/>
            <a:chOff x="5995206" y="2641993"/>
            <a:chExt cx="2129472" cy="3458789"/>
          </a:xfrm>
        </p:grpSpPr>
        <p:grpSp>
          <p:nvGrpSpPr>
            <p:cNvPr id="194" name="Google Shape;194;p5"/>
            <p:cNvGrpSpPr/>
            <p:nvPr/>
          </p:nvGrpSpPr>
          <p:grpSpPr>
            <a:xfrm>
              <a:off x="6004095" y="2641993"/>
              <a:ext cx="2120583" cy="2120583"/>
              <a:chOff x="6004095" y="2641993"/>
              <a:chExt cx="2120583" cy="2120583"/>
            </a:xfrm>
          </p:grpSpPr>
          <p:sp>
            <p:nvSpPr>
              <p:cNvPr id="195" name="Google Shape;195;p5"/>
              <p:cNvSpPr/>
              <p:nvPr/>
            </p:nvSpPr>
            <p:spPr>
              <a:xfrm>
                <a:off x="6477964" y="3119671"/>
                <a:ext cx="1155066" cy="1155066"/>
              </a:xfrm>
              <a:prstGeom prst="ellipse">
                <a:avLst/>
              </a:prstGeom>
              <a:solidFill>
                <a:schemeClr val="accent3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196" name="Google Shape;196;p5"/>
              <p:cNvGrpSpPr/>
              <p:nvPr/>
            </p:nvGrpSpPr>
            <p:grpSpPr>
              <a:xfrm>
                <a:off x="6004095" y="2641993"/>
                <a:ext cx="2120583" cy="2120583"/>
                <a:chOff x="1737836" y="2368708"/>
                <a:chExt cx="2120583" cy="2120583"/>
              </a:xfrm>
            </p:grpSpPr>
            <p:sp>
              <p:nvSpPr>
                <p:cNvPr id="197" name="Google Shape;197;p5"/>
                <p:cNvSpPr/>
                <p:nvPr/>
              </p:nvSpPr>
              <p:spPr>
                <a:xfrm>
                  <a:off x="1737836" y="2368708"/>
                  <a:ext cx="2120583" cy="2120583"/>
                </a:xfrm>
                <a:prstGeom prst="blockArc">
                  <a:avLst>
                    <a:gd name="adj1" fmla="val 10800018"/>
                    <a:gd name="adj2" fmla="val 21599999"/>
                    <a:gd name="adj3" fmla="val 8576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8" name="Google Shape;198;p5"/>
                <p:cNvSpPr/>
                <p:nvPr/>
              </p:nvSpPr>
              <p:spPr>
                <a:xfrm>
                  <a:off x="1739740" y="3339464"/>
                  <a:ext cx="180000" cy="17907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99" name="Google Shape;199;p5"/>
                <p:cNvSpPr/>
                <p:nvPr/>
              </p:nvSpPr>
              <p:spPr>
                <a:xfrm>
                  <a:off x="3676514" y="3334383"/>
                  <a:ext cx="180000" cy="17907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sp>
          <p:nvSpPr>
            <p:cNvPr id="200" name="Google Shape;200;p5"/>
            <p:cNvSpPr txBox="1"/>
            <p:nvPr/>
          </p:nvSpPr>
          <p:spPr>
            <a:xfrm>
              <a:off x="5995206" y="4284900"/>
              <a:ext cx="212058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Lorem ipsum dolor sit amet, consectetur adipiscing elit. Phasellus imperdiet est a nibh ultricies, eu mollis massa elementum. Etiam consequa.</a:t>
              </a:r>
              <a:endParaRPr/>
            </a:p>
          </p:txBody>
        </p:sp>
      </p:grpSp>
      <p:grpSp>
        <p:nvGrpSpPr>
          <p:cNvPr id="201" name="Google Shape;201;p5"/>
          <p:cNvGrpSpPr/>
          <p:nvPr/>
        </p:nvGrpSpPr>
        <p:grpSpPr>
          <a:xfrm>
            <a:off x="2128643" y="2636912"/>
            <a:ext cx="2120583" cy="3463870"/>
            <a:chOff x="2128643" y="2636912"/>
            <a:chExt cx="2120583" cy="3463870"/>
          </a:xfrm>
        </p:grpSpPr>
        <p:sp>
          <p:nvSpPr>
            <p:cNvPr id="202" name="Google Shape;202;p5"/>
            <p:cNvSpPr txBox="1"/>
            <p:nvPr/>
          </p:nvSpPr>
          <p:spPr>
            <a:xfrm>
              <a:off x="2128643" y="4284900"/>
              <a:ext cx="212058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Lorem ipsum dolor sit amet, consectetur adipiscing elit. Phasellus imperdiet est a nibh ultricies, eu mollis massa elementum. Etiam consequa.</a:t>
              </a:r>
              <a:endParaRPr/>
            </a:p>
          </p:txBody>
        </p:sp>
        <p:grpSp>
          <p:nvGrpSpPr>
            <p:cNvPr id="203" name="Google Shape;203;p5"/>
            <p:cNvGrpSpPr/>
            <p:nvPr/>
          </p:nvGrpSpPr>
          <p:grpSpPr>
            <a:xfrm>
              <a:off x="2128643" y="2636912"/>
              <a:ext cx="2120583" cy="2120583"/>
              <a:chOff x="2128643" y="2636912"/>
              <a:chExt cx="2120583" cy="2120583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2611401" y="3119671"/>
                <a:ext cx="1155066" cy="1155066"/>
              </a:xfrm>
              <a:prstGeom prst="ellipse">
                <a:avLst/>
              </a:prstGeom>
              <a:solidFill>
                <a:schemeClr val="accent1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205" name="Google Shape;205;p5"/>
              <p:cNvGrpSpPr/>
              <p:nvPr/>
            </p:nvGrpSpPr>
            <p:grpSpPr>
              <a:xfrm>
                <a:off x="2128643" y="2636912"/>
                <a:ext cx="2120583" cy="2120583"/>
                <a:chOff x="1737836" y="2368708"/>
                <a:chExt cx="2120583" cy="2120583"/>
              </a:xfrm>
            </p:grpSpPr>
            <p:sp>
              <p:nvSpPr>
                <p:cNvPr id="206" name="Google Shape;206;p5"/>
                <p:cNvSpPr/>
                <p:nvPr/>
              </p:nvSpPr>
              <p:spPr>
                <a:xfrm>
                  <a:off x="1737836" y="2368708"/>
                  <a:ext cx="2120583" cy="2120583"/>
                </a:xfrm>
                <a:prstGeom prst="blockArc">
                  <a:avLst>
                    <a:gd name="adj1" fmla="val 10800018"/>
                    <a:gd name="adj2" fmla="val 21599999"/>
                    <a:gd name="adj3" fmla="val 8576"/>
                  </a:avLst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7" name="Google Shape;207;p5"/>
                <p:cNvSpPr/>
                <p:nvPr/>
              </p:nvSpPr>
              <p:spPr>
                <a:xfrm>
                  <a:off x="1739740" y="3339464"/>
                  <a:ext cx="180000" cy="17907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08" name="Google Shape;208;p5"/>
                <p:cNvSpPr/>
                <p:nvPr/>
              </p:nvSpPr>
              <p:spPr>
                <a:xfrm>
                  <a:off x="3676514" y="3334383"/>
                  <a:ext cx="180000" cy="17907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FF0000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pic>
          <p:nvPicPr>
            <p:cNvPr id="209" name="Google Shape;209;p5" descr="Hands holding a paper with a path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9405" y="3214707"/>
              <a:ext cx="995479" cy="9954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5"/>
          <p:cNvGrpSpPr/>
          <p:nvPr/>
        </p:nvGrpSpPr>
        <p:grpSpPr>
          <a:xfrm>
            <a:off x="4065416" y="1293625"/>
            <a:ext cx="2135680" cy="3463870"/>
            <a:chOff x="4065416" y="1293625"/>
            <a:chExt cx="2135680" cy="3463870"/>
          </a:xfrm>
        </p:grpSpPr>
        <p:sp>
          <p:nvSpPr>
            <p:cNvPr id="211" name="Google Shape;211;p5"/>
            <p:cNvSpPr txBox="1"/>
            <p:nvPr/>
          </p:nvSpPr>
          <p:spPr>
            <a:xfrm>
              <a:off x="4080514" y="1293625"/>
              <a:ext cx="212058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Lorem ipsum dolor sit amet, consectetur adipiscing elit. Phasellus imperdiet est a nibh ultricies, eu mollis massa elementum. Etiam consequa.</a:t>
              </a:r>
              <a:endParaRPr/>
            </a:p>
          </p:txBody>
        </p:sp>
        <p:grpSp>
          <p:nvGrpSpPr>
            <p:cNvPr id="212" name="Google Shape;212;p5"/>
            <p:cNvGrpSpPr/>
            <p:nvPr/>
          </p:nvGrpSpPr>
          <p:grpSpPr>
            <a:xfrm>
              <a:off x="4065416" y="2636912"/>
              <a:ext cx="2120583" cy="2120583"/>
              <a:chOff x="4065416" y="2636912"/>
              <a:chExt cx="2120583" cy="2120583"/>
            </a:xfrm>
          </p:grpSpPr>
          <p:sp>
            <p:nvSpPr>
              <p:cNvPr id="213" name="Google Shape;213;p5"/>
              <p:cNvSpPr/>
              <p:nvPr/>
            </p:nvSpPr>
            <p:spPr>
              <a:xfrm rot="10800000">
                <a:off x="4563273" y="3119671"/>
                <a:ext cx="1155066" cy="1155066"/>
              </a:xfrm>
              <a:prstGeom prst="ellipse">
                <a:avLst/>
              </a:prstGeom>
              <a:solidFill>
                <a:schemeClr val="accent2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214" name="Google Shape;214;p5"/>
              <p:cNvGrpSpPr/>
              <p:nvPr/>
            </p:nvGrpSpPr>
            <p:grpSpPr>
              <a:xfrm rot="10800000">
                <a:off x="4065416" y="2636912"/>
                <a:ext cx="2120583" cy="2120583"/>
                <a:chOff x="1737836" y="2368708"/>
                <a:chExt cx="2120583" cy="2120583"/>
              </a:xfrm>
            </p:grpSpPr>
            <p:sp>
              <p:nvSpPr>
                <p:cNvPr id="215" name="Google Shape;215;p5"/>
                <p:cNvSpPr/>
                <p:nvPr/>
              </p:nvSpPr>
              <p:spPr>
                <a:xfrm>
                  <a:off x="1739740" y="3339464"/>
                  <a:ext cx="180000" cy="17907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16" name="Google Shape;216;p5"/>
                <p:cNvSpPr/>
                <p:nvPr/>
              </p:nvSpPr>
              <p:spPr>
                <a:xfrm>
                  <a:off x="3676514" y="3334383"/>
                  <a:ext cx="180000" cy="17907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17" name="Google Shape;217;p5"/>
                <p:cNvSpPr/>
                <p:nvPr/>
              </p:nvSpPr>
              <p:spPr>
                <a:xfrm>
                  <a:off x="1737836" y="2368708"/>
                  <a:ext cx="2120583" cy="2120583"/>
                </a:xfrm>
                <a:prstGeom prst="blockArc">
                  <a:avLst>
                    <a:gd name="adj1" fmla="val 10800018"/>
                    <a:gd name="adj2" fmla="val 21599999"/>
                    <a:gd name="adj3" fmla="val 8576"/>
                  </a:avLst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pic>
          <p:nvPicPr>
            <p:cNvPr id="218" name="Google Shape;218;p5" descr="Hands holding a paper with a path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43065" y="3214707"/>
              <a:ext cx="995479" cy="9954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9" name="Google Shape;219;p5" descr="Hands holding a paper with a path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7757" y="3194382"/>
            <a:ext cx="995479" cy="9954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5"/>
          <p:cNvGrpSpPr/>
          <p:nvPr/>
        </p:nvGrpSpPr>
        <p:grpSpPr>
          <a:xfrm>
            <a:off x="7942775" y="1299564"/>
            <a:ext cx="2133772" cy="3468093"/>
            <a:chOff x="7942775" y="1299564"/>
            <a:chExt cx="2133772" cy="3468093"/>
          </a:xfrm>
        </p:grpSpPr>
        <p:grpSp>
          <p:nvGrpSpPr>
            <p:cNvPr id="221" name="Google Shape;221;p5"/>
            <p:cNvGrpSpPr/>
            <p:nvPr/>
          </p:nvGrpSpPr>
          <p:grpSpPr>
            <a:xfrm>
              <a:off x="7942775" y="2647074"/>
              <a:ext cx="2120583" cy="2120583"/>
              <a:chOff x="7942775" y="2647074"/>
              <a:chExt cx="2120583" cy="2120583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8436891" y="3119671"/>
                <a:ext cx="1155066" cy="1155066"/>
              </a:xfrm>
              <a:prstGeom prst="ellipse">
                <a:avLst/>
              </a:prstGeom>
              <a:solidFill>
                <a:schemeClr val="accent4">
                  <a:alpha val="4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grpSp>
            <p:nvGrpSpPr>
              <p:cNvPr id="223" name="Google Shape;223;p5"/>
              <p:cNvGrpSpPr/>
              <p:nvPr/>
            </p:nvGrpSpPr>
            <p:grpSpPr>
              <a:xfrm rot="10800000" flipH="1">
                <a:off x="7942775" y="2647074"/>
                <a:ext cx="2120583" cy="2120583"/>
                <a:chOff x="1737836" y="2368708"/>
                <a:chExt cx="2120583" cy="2120583"/>
              </a:xfrm>
            </p:grpSpPr>
            <p:sp>
              <p:nvSpPr>
                <p:cNvPr id="224" name="Google Shape;224;p5"/>
                <p:cNvSpPr/>
                <p:nvPr/>
              </p:nvSpPr>
              <p:spPr>
                <a:xfrm>
                  <a:off x="1737836" y="2368708"/>
                  <a:ext cx="2120583" cy="2120583"/>
                </a:xfrm>
                <a:prstGeom prst="blockArc">
                  <a:avLst>
                    <a:gd name="adj1" fmla="val 10800018"/>
                    <a:gd name="adj2" fmla="val 21599999"/>
                    <a:gd name="adj3" fmla="val 8576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5" name="Google Shape;225;p5"/>
                <p:cNvSpPr/>
                <p:nvPr/>
              </p:nvSpPr>
              <p:spPr>
                <a:xfrm>
                  <a:off x="1739740" y="3339464"/>
                  <a:ext cx="180000" cy="17907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26" name="Google Shape;226;p5"/>
                <p:cNvSpPr/>
                <p:nvPr/>
              </p:nvSpPr>
              <p:spPr>
                <a:xfrm>
                  <a:off x="3676514" y="3334383"/>
                  <a:ext cx="180000" cy="17907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</p:grpSp>
        </p:grpSp>
        <p:sp>
          <p:nvSpPr>
            <p:cNvPr id="227" name="Google Shape;227;p5"/>
            <p:cNvSpPr txBox="1"/>
            <p:nvPr/>
          </p:nvSpPr>
          <p:spPr>
            <a:xfrm>
              <a:off x="7955965" y="1299564"/>
              <a:ext cx="2120582" cy="18158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40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Lorem ipsum dolor sit amet, consectetur adipiscing elit. Phasellus imperdiet est a nibh ultricies, eu mollis massa elementum. Etiam consequa.</a:t>
              </a:r>
              <a:endParaRPr/>
            </a:p>
          </p:txBody>
        </p:sp>
        <p:pic>
          <p:nvPicPr>
            <p:cNvPr id="228" name="Google Shape;228;p5" descr="Hands holding a paper with a path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18303" y="3214706"/>
              <a:ext cx="995479" cy="99547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9F4196-814F-B164-2DE9-665EE4EE1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it-IT"/>
              <a:t>Contacts</a:t>
            </a:r>
            <a:endParaRPr/>
          </a:p>
        </p:txBody>
      </p:sp>
      <p:sp>
        <p:nvSpPr>
          <p:cNvPr id="234" name="Google Shape;234;p6"/>
          <p:cNvSpPr txBox="1">
            <a:spLocks noGrp="1"/>
          </p:cNvSpPr>
          <p:nvPr>
            <p:ph type="body" idx="1"/>
          </p:nvPr>
        </p:nvSpPr>
        <p:spPr>
          <a:xfrm>
            <a:off x="2162273" y="5144149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it-IT"/>
              <a:t>PROF. XXX</a:t>
            </a:r>
            <a:endParaRPr/>
          </a:p>
        </p:txBody>
      </p:sp>
      <p:sp>
        <p:nvSpPr>
          <p:cNvPr id="235" name="Google Shape;235;p6"/>
          <p:cNvSpPr txBox="1">
            <a:spLocks noGrp="1"/>
          </p:cNvSpPr>
          <p:nvPr>
            <p:ph type="body" idx="2"/>
          </p:nvPr>
        </p:nvSpPr>
        <p:spPr>
          <a:xfrm>
            <a:off x="2162272" y="5449888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it-IT"/>
              <a:t>xxx@diag.uniroma1.it</a:t>
            </a:r>
            <a:endParaRPr/>
          </a:p>
        </p:txBody>
      </p:sp>
      <p:sp>
        <p:nvSpPr>
          <p:cNvPr id="236" name="Google Shape;236;p6"/>
          <p:cNvSpPr txBox="1">
            <a:spLocks noGrp="1"/>
          </p:cNvSpPr>
          <p:nvPr>
            <p:ph type="body" idx="3"/>
          </p:nvPr>
        </p:nvSpPr>
        <p:spPr>
          <a:xfrm>
            <a:off x="5400586" y="5144149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it-IT"/>
              <a:t>YYY</a:t>
            </a:r>
            <a:endParaRPr/>
          </a:p>
        </p:txBody>
      </p:sp>
      <p:sp>
        <p:nvSpPr>
          <p:cNvPr id="237" name="Google Shape;237;p6"/>
          <p:cNvSpPr txBox="1">
            <a:spLocks noGrp="1"/>
          </p:cNvSpPr>
          <p:nvPr>
            <p:ph type="body" idx="4"/>
          </p:nvPr>
        </p:nvSpPr>
        <p:spPr>
          <a:xfrm>
            <a:off x="5400585" y="5449888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it-IT"/>
              <a:t>yyy@diag.uniroma1.it</a:t>
            </a:r>
            <a:endParaRPr/>
          </a:p>
        </p:txBody>
      </p:sp>
      <p:sp>
        <p:nvSpPr>
          <p:cNvPr id="238" name="Google Shape;238;p6"/>
          <p:cNvSpPr txBox="1">
            <a:spLocks noGrp="1"/>
          </p:cNvSpPr>
          <p:nvPr>
            <p:ph type="body" idx="5"/>
          </p:nvPr>
        </p:nvSpPr>
        <p:spPr>
          <a:xfrm>
            <a:off x="8638898" y="5144149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it-IT"/>
              <a:t>ZZZ</a:t>
            </a:r>
            <a:endParaRPr/>
          </a:p>
        </p:txBody>
      </p:sp>
      <p:sp>
        <p:nvSpPr>
          <p:cNvPr id="239" name="Google Shape;239;p6"/>
          <p:cNvSpPr txBox="1">
            <a:spLocks noGrp="1"/>
          </p:cNvSpPr>
          <p:nvPr>
            <p:ph type="body" idx="6"/>
          </p:nvPr>
        </p:nvSpPr>
        <p:spPr>
          <a:xfrm>
            <a:off x="8638897" y="5449888"/>
            <a:ext cx="29519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it-IT"/>
              <a:t>zzz@diag.uniroma1.it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2"/>
          <p:cNvGrpSpPr/>
          <p:nvPr/>
        </p:nvGrpSpPr>
        <p:grpSpPr>
          <a:xfrm>
            <a:off x="4998900" y="4101015"/>
            <a:ext cx="5408750" cy="1412400"/>
            <a:chOff x="6027600" y="3224897"/>
            <a:chExt cx="5060914" cy="1412400"/>
          </a:xfrm>
        </p:grpSpPr>
        <p:sp>
          <p:nvSpPr>
            <p:cNvPr id="160" name="Google Shape;160;p2"/>
            <p:cNvSpPr txBox="1"/>
            <p:nvPr/>
          </p:nvSpPr>
          <p:spPr>
            <a:xfrm>
              <a:off x="7911927" y="3565972"/>
              <a:ext cx="3176587" cy="730250"/>
            </a:xfrm>
            <a:prstGeom prst="rect">
              <a:avLst/>
            </a:prstGeom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it-IT" sz="28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Training-free DF voice </a:t>
              </a:r>
              <a:r>
                <a:rPr lang="it-IT" sz="2800" b="0" i="0" u="none" strike="noStrike" cap="none" dirty="0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recognition</a:t>
              </a:r>
              <a:endParaRPr lang="it-IT" sz="2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61" name="Google Shape;161;p2"/>
            <p:cNvGrpSpPr/>
            <p:nvPr/>
          </p:nvGrpSpPr>
          <p:grpSpPr>
            <a:xfrm>
              <a:off x="6027600" y="3224897"/>
              <a:ext cx="1412400" cy="1412400"/>
              <a:chOff x="6027600" y="3287433"/>
              <a:chExt cx="1412400" cy="1412400"/>
            </a:xfrm>
          </p:grpSpPr>
          <p:sp>
            <p:nvSpPr>
              <p:cNvPr id="162" name="Google Shape;162;p2"/>
              <p:cNvSpPr/>
              <p:nvPr/>
            </p:nvSpPr>
            <p:spPr>
              <a:xfrm>
                <a:off x="6027600" y="3287433"/>
                <a:ext cx="1260000" cy="1260000"/>
              </a:xfrm>
              <a:prstGeom prst="flowChartConnector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180000" y="3439833"/>
                <a:ext cx="1260000" cy="1260000"/>
              </a:xfrm>
              <a:prstGeom prst="flowChartConnector">
                <a:avLst/>
              </a:prstGeom>
              <a:solidFill>
                <a:schemeClr val="accent2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pic>
            <p:nvPicPr>
              <p:cNvPr id="164" name="Google Shape;164;p2" descr="Hands holding a paper with a path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56200" y="3514630"/>
                <a:ext cx="1107600" cy="110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5" name="Google Shape;165;p2"/>
          <p:cNvGrpSpPr/>
          <p:nvPr/>
        </p:nvGrpSpPr>
        <p:grpSpPr>
          <a:xfrm>
            <a:off x="5550710" y="2319297"/>
            <a:ext cx="5060914" cy="1412400"/>
            <a:chOff x="6027600" y="1756043"/>
            <a:chExt cx="5060914" cy="1412400"/>
          </a:xfrm>
        </p:grpSpPr>
        <p:sp>
          <p:nvSpPr>
            <p:cNvPr id="166" name="Google Shape;166;p2"/>
            <p:cNvSpPr txBox="1"/>
            <p:nvPr/>
          </p:nvSpPr>
          <p:spPr>
            <a:xfrm>
              <a:off x="7911927" y="2097118"/>
              <a:ext cx="3176587" cy="730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it-IT" sz="2800" b="0" i="0" u="none" strike="noStrike" cap="none" dirty="0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State of the art</a:t>
              </a:r>
              <a:endParaRPr sz="2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167" name="Google Shape;167;p2"/>
            <p:cNvGrpSpPr/>
            <p:nvPr/>
          </p:nvGrpSpPr>
          <p:grpSpPr>
            <a:xfrm>
              <a:off x="6027600" y="1756043"/>
              <a:ext cx="1412400" cy="1412400"/>
              <a:chOff x="6027600" y="1773377"/>
              <a:chExt cx="1412400" cy="1412400"/>
            </a:xfrm>
          </p:grpSpPr>
          <p:sp>
            <p:nvSpPr>
              <p:cNvPr id="168" name="Google Shape;168;p2"/>
              <p:cNvSpPr/>
              <p:nvPr/>
            </p:nvSpPr>
            <p:spPr>
              <a:xfrm>
                <a:off x="6027600" y="1773377"/>
                <a:ext cx="1260000" cy="1260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6180000" y="1925777"/>
                <a:ext cx="1260000" cy="1260000"/>
              </a:xfrm>
              <a:prstGeom prst="flowChartConnector">
                <a:avLst/>
              </a:pr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pic>
            <p:nvPicPr>
              <p:cNvPr id="170" name="Google Shape;170;p2" descr="Hands holding a paper with a path&#10;&#10;Description automatically generated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56200" y="2000574"/>
                <a:ext cx="1107600" cy="110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77" name="Google Shape;177;p2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456507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lang="it-IT"/>
              <a:t>Overview</a:t>
            </a:r>
            <a:endParaRPr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5234893-4B3C-9F95-D867-1C6688A62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</a:t>
            </a:fld>
            <a:endParaRPr lang="it-IT"/>
          </a:p>
        </p:txBody>
      </p:sp>
      <p:grpSp>
        <p:nvGrpSpPr>
          <p:cNvPr id="4" name="Google Shape;165;p2">
            <a:extLst>
              <a:ext uri="{FF2B5EF4-FFF2-40B4-BE49-F238E27FC236}">
                <a16:creationId xmlns:a16="http://schemas.microsoft.com/office/drawing/2014/main" id="{6052883B-202F-A6BA-7813-0FC57CB0B204}"/>
              </a:ext>
            </a:extLst>
          </p:cNvPr>
          <p:cNvGrpSpPr/>
          <p:nvPr/>
        </p:nvGrpSpPr>
        <p:grpSpPr>
          <a:xfrm>
            <a:off x="4921286" y="689979"/>
            <a:ext cx="5060914" cy="1412400"/>
            <a:chOff x="6027600" y="1756043"/>
            <a:chExt cx="5060914" cy="1412400"/>
          </a:xfrm>
        </p:grpSpPr>
        <p:sp>
          <p:nvSpPr>
            <p:cNvPr id="5" name="Google Shape;166;p2">
              <a:extLst>
                <a:ext uri="{FF2B5EF4-FFF2-40B4-BE49-F238E27FC236}">
                  <a16:creationId xmlns:a16="http://schemas.microsoft.com/office/drawing/2014/main" id="{9A8B6A7D-F86F-8EA3-BE35-1DF8C938BED1}"/>
                </a:ext>
              </a:extLst>
            </p:cNvPr>
            <p:cNvSpPr txBox="1"/>
            <p:nvPr/>
          </p:nvSpPr>
          <p:spPr>
            <a:xfrm>
              <a:off x="7911927" y="2097118"/>
              <a:ext cx="3176587" cy="730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it-IT" sz="2800" b="0" i="0" u="none" strike="noStrike" cap="none" dirty="0" err="1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Introduction</a:t>
              </a:r>
              <a:endParaRPr sz="28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grpSp>
          <p:nvGrpSpPr>
            <p:cNvPr id="6" name="Google Shape;167;p2">
              <a:extLst>
                <a:ext uri="{FF2B5EF4-FFF2-40B4-BE49-F238E27FC236}">
                  <a16:creationId xmlns:a16="http://schemas.microsoft.com/office/drawing/2014/main" id="{47709EFD-1A4C-FACC-3324-BCAFD782B31F}"/>
                </a:ext>
              </a:extLst>
            </p:cNvPr>
            <p:cNvGrpSpPr/>
            <p:nvPr/>
          </p:nvGrpSpPr>
          <p:grpSpPr>
            <a:xfrm>
              <a:off x="6027600" y="1756043"/>
              <a:ext cx="1412400" cy="1412400"/>
              <a:chOff x="6027600" y="1773377"/>
              <a:chExt cx="1412400" cy="1412400"/>
            </a:xfrm>
          </p:grpSpPr>
          <p:sp>
            <p:nvSpPr>
              <p:cNvPr id="7" name="Google Shape;168;p2">
                <a:extLst>
                  <a:ext uri="{FF2B5EF4-FFF2-40B4-BE49-F238E27FC236}">
                    <a16:creationId xmlns:a16="http://schemas.microsoft.com/office/drawing/2014/main" id="{6125EC37-3074-CA47-C310-7751F1349D94}"/>
                  </a:ext>
                </a:extLst>
              </p:cNvPr>
              <p:cNvSpPr/>
              <p:nvPr/>
            </p:nvSpPr>
            <p:spPr>
              <a:xfrm>
                <a:off x="6027600" y="1773377"/>
                <a:ext cx="1260000" cy="1260000"/>
              </a:xfrm>
              <a:prstGeom prst="flowChartConnector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8" name="Google Shape;169;p2">
                <a:extLst>
                  <a:ext uri="{FF2B5EF4-FFF2-40B4-BE49-F238E27FC236}">
                    <a16:creationId xmlns:a16="http://schemas.microsoft.com/office/drawing/2014/main" id="{C9B37956-DC93-8B5B-AE68-8810635CE57A}"/>
                  </a:ext>
                </a:extLst>
              </p:cNvPr>
              <p:cNvSpPr/>
              <p:nvPr/>
            </p:nvSpPr>
            <p:spPr>
              <a:xfrm>
                <a:off x="6180000" y="1925777"/>
                <a:ext cx="1260000" cy="1260000"/>
              </a:xfrm>
              <a:prstGeom prst="flowChartConnector">
                <a:avLst/>
              </a:prstGeom>
              <a:solidFill>
                <a:schemeClr val="accent1">
                  <a:alpha val="2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pic>
            <p:nvPicPr>
              <p:cNvPr id="9" name="Google Shape;170;p2" descr="Hands holding a paper with a path&#10;&#10;Description automatically generated">
                <a:extLst>
                  <a:ext uri="{FF2B5EF4-FFF2-40B4-BE49-F238E27FC236}">
                    <a16:creationId xmlns:a16="http://schemas.microsoft.com/office/drawing/2014/main" id="{4364F263-C1F7-489C-9107-4915588FBE8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256200" y="2000574"/>
                <a:ext cx="1107600" cy="1107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lang="it-IT" dirty="0"/>
              <a:t>Introduzione</a:t>
            </a: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330950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 sz="2000" dirty="0"/>
              <a:t>Ora come mai, gli strumenti per la realizzazione di </a:t>
            </a:r>
            <a:r>
              <a:rPr lang="it-IT" sz="2000" dirty="0" err="1"/>
              <a:t>deepfakes</a:t>
            </a:r>
            <a:r>
              <a:rPr lang="it-IT" sz="2000" dirty="0"/>
              <a:t> sono alla portata di tutti;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it-IT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 sz="2000" dirty="0"/>
              <a:t>Immagini e audio possono essere facilmente modificate/generate con gli strumenti messi a disposizione nel web;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it-IT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 sz="2000" dirty="0"/>
              <a:t>In questa presentazione </a:t>
            </a:r>
            <a:r>
              <a:rPr lang="it-IT" sz="2000" dirty="0" err="1"/>
              <a:t>analizzaremo</a:t>
            </a:r>
            <a:r>
              <a:rPr lang="it-IT" sz="2000" dirty="0"/>
              <a:t> lo stato dell’arte delle contromisure ai deepfake e l’implementazione di una recente ricerca a </a:t>
            </a:r>
            <a:r>
              <a:rPr lang="it-IT" sz="2000" dirty="0" err="1"/>
              <a:t>riguado</a:t>
            </a:r>
            <a:r>
              <a:rPr lang="it-IT" sz="2000" dirty="0"/>
              <a:t>[1]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000" dirty="0"/>
          </a:p>
        </p:txBody>
      </p:sp>
      <p:sp>
        <p:nvSpPr>
          <p:cNvPr id="2" name="Google Shape;187;p4">
            <a:extLst>
              <a:ext uri="{FF2B5EF4-FFF2-40B4-BE49-F238E27FC236}">
                <a16:creationId xmlns:a16="http://schemas.microsoft.com/office/drawing/2014/main" id="{3F960F5A-4F09-141B-90A1-C2A906534B31}"/>
              </a:ext>
            </a:extLst>
          </p:cNvPr>
          <p:cNvSpPr txBox="1">
            <a:spLocks/>
          </p:cNvSpPr>
          <p:nvPr/>
        </p:nvSpPr>
        <p:spPr>
          <a:xfrm>
            <a:off x="3244850" y="5519737"/>
            <a:ext cx="6330950" cy="70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endParaRPr lang="it-IT" sz="1600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it-IT" sz="1600" dirty="0"/>
              <a:t>[1] https://arxiv.org/abs/2405.02179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D3AFD-70CF-5C70-2E61-AD5BEC64AE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3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lang="it-IT" dirty="0"/>
              <a:t>Stato dell’arte</a:t>
            </a:r>
            <a:r>
              <a:rPr lang="it-IT"/>
              <a:t>: audio</a:t>
            </a:r>
            <a:endParaRPr lang="it-IT" dirty="0"/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877050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000" dirty="0"/>
              <a:t>Il rilevamento di Audio Deep fake viene realizzato con: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it-IT" sz="2000" dirty="0"/>
              <a:t>RawNet2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it-IT" sz="2000" dirty="0" err="1"/>
              <a:t>RawGATstMul</a:t>
            </a:r>
            <a:endParaRPr lang="it-IT" sz="2000" dirty="0"/>
          </a:p>
          <a:p>
            <a:pPr marL="342900">
              <a:spcBef>
                <a:spcPts val="0"/>
              </a:spcBef>
              <a:buSzPts val="2800"/>
            </a:pPr>
            <a:r>
              <a:rPr lang="it-IT" sz="2000" dirty="0"/>
              <a:t>AASIST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it-IT" sz="2000" dirty="0" err="1"/>
              <a:t>Titanet</a:t>
            </a:r>
            <a:r>
              <a:rPr lang="it-IT" sz="2000" dirty="0"/>
              <a:t> + LR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it-IT" sz="2000" dirty="0"/>
              <a:t>SAMO</a:t>
            </a:r>
          </a:p>
          <a:p>
            <a:pPr marL="342900">
              <a:spcBef>
                <a:spcPts val="0"/>
              </a:spcBef>
              <a:buSzPts val="2800"/>
            </a:pPr>
            <a:endParaRPr lang="it-IT" sz="2000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it-IT" sz="2000" dirty="0"/>
              <a:t>Tutti quanti </a:t>
            </a:r>
            <a:r>
              <a:rPr lang="it-IT" sz="2000" dirty="0" err="1"/>
              <a:t>addestarti</a:t>
            </a:r>
            <a:r>
              <a:rPr lang="it-IT" sz="2000" dirty="0"/>
              <a:t> sul dataset ASVSpoof2019[2].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sz="1600" dirty="0"/>
          </a:p>
        </p:txBody>
      </p:sp>
      <p:sp>
        <p:nvSpPr>
          <p:cNvPr id="2" name="Google Shape;187;p4">
            <a:extLst>
              <a:ext uri="{FF2B5EF4-FFF2-40B4-BE49-F238E27FC236}">
                <a16:creationId xmlns:a16="http://schemas.microsoft.com/office/drawing/2014/main" id="{3F960F5A-4F09-141B-90A1-C2A906534B31}"/>
              </a:ext>
            </a:extLst>
          </p:cNvPr>
          <p:cNvSpPr txBox="1">
            <a:spLocks/>
          </p:cNvSpPr>
          <p:nvPr/>
        </p:nvSpPr>
        <p:spPr>
          <a:xfrm>
            <a:off x="3244850" y="5519737"/>
            <a:ext cx="6330950" cy="70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endParaRPr lang="it-IT" sz="1600" u="sng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it-IT" sz="1600" u="sng" dirty="0"/>
              <a:t>[2] https://www.asvspoof.org/index2019.html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D3AFD-70CF-5C70-2E61-AD5BEC64AE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539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lang="it-IT" dirty="0"/>
              <a:t>Stato dell’arte: immagini</a:t>
            </a: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877050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000" dirty="0"/>
              <a:t>Il rilevamento di Immagini Deep fake viene realizzato con: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it-IT" sz="2000" dirty="0"/>
              <a:t>RawNet2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it-IT" sz="2000" dirty="0" err="1"/>
              <a:t>RawGATstMul</a:t>
            </a:r>
            <a:endParaRPr lang="it-IT" sz="2000" dirty="0"/>
          </a:p>
          <a:p>
            <a:pPr marL="342900">
              <a:spcBef>
                <a:spcPts val="0"/>
              </a:spcBef>
              <a:buSzPts val="2800"/>
            </a:pPr>
            <a:r>
              <a:rPr lang="it-IT" sz="2000" dirty="0"/>
              <a:t>AASIST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it-IT" sz="2000" dirty="0" err="1"/>
              <a:t>Titanet</a:t>
            </a:r>
            <a:r>
              <a:rPr lang="it-IT" sz="2000" dirty="0"/>
              <a:t> + LR</a:t>
            </a:r>
          </a:p>
          <a:p>
            <a:pPr marL="342900">
              <a:spcBef>
                <a:spcPts val="0"/>
              </a:spcBef>
              <a:buSzPts val="2800"/>
            </a:pPr>
            <a:r>
              <a:rPr lang="it-IT" sz="2000" dirty="0"/>
              <a:t>SAMO</a:t>
            </a:r>
          </a:p>
          <a:p>
            <a:pPr marL="342900">
              <a:spcBef>
                <a:spcPts val="0"/>
              </a:spcBef>
              <a:buSzPts val="2800"/>
            </a:pPr>
            <a:endParaRPr lang="it-IT" sz="2000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it-IT" sz="2000" dirty="0"/>
              <a:t>Tutti quanti </a:t>
            </a:r>
            <a:r>
              <a:rPr lang="it-IT" sz="2000" dirty="0" err="1"/>
              <a:t>addestarti</a:t>
            </a:r>
            <a:r>
              <a:rPr lang="it-IT" sz="2000" dirty="0"/>
              <a:t> sul dataset ASVSpoof2019[2].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endParaRPr sz="1600" dirty="0"/>
          </a:p>
        </p:txBody>
      </p:sp>
      <p:sp>
        <p:nvSpPr>
          <p:cNvPr id="2" name="Google Shape;187;p4">
            <a:extLst>
              <a:ext uri="{FF2B5EF4-FFF2-40B4-BE49-F238E27FC236}">
                <a16:creationId xmlns:a16="http://schemas.microsoft.com/office/drawing/2014/main" id="{3F960F5A-4F09-141B-90A1-C2A906534B31}"/>
              </a:ext>
            </a:extLst>
          </p:cNvPr>
          <p:cNvSpPr txBox="1">
            <a:spLocks/>
          </p:cNvSpPr>
          <p:nvPr/>
        </p:nvSpPr>
        <p:spPr>
          <a:xfrm>
            <a:off x="3244850" y="5519737"/>
            <a:ext cx="6330950" cy="70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endParaRPr lang="it-IT" sz="1600" u="sng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it-IT" sz="1600" u="sng" dirty="0"/>
              <a:t>[2] https://www.asvspoof.org/index2019.html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AD3AFD-70CF-5C70-2E61-AD5BEC64AE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6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lang="it-IT" dirty="0"/>
              <a:t>Training-free DF voice </a:t>
            </a:r>
            <a:r>
              <a:rPr lang="it-IT" dirty="0" err="1"/>
              <a:t>recognition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Idea</a:t>
            </a:r>
          </a:p>
        </p:txBody>
      </p:sp>
      <p:sp>
        <p:nvSpPr>
          <p:cNvPr id="187" name="Google Shape;18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330950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 sz="2000" dirty="0"/>
              <a:t>Il punto di partenza sono i modelli </a:t>
            </a:r>
            <a:r>
              <a:rPr lang="it-IT" sz="2000" dirty="0" err="1"/>
              <a:t>pre</a:t>
            </a:r>
            <a:r>
              <a:rPr lang="it-IT" sz="2000" dirty="0"/>
              <a:t> addestrati appartenenti al mondo audio: </a:t>
            </a:r>
            <a:r>
              <a:rPr lang="it-IT" sz="2000" dirty="0" err="1"/>
              <a:t>BEATs</a:t>
            </a:r>
            <a:r>
              <a:rPr lang="it-IT" sz="2000" dirty="0"/>
              <a:t>, </a:t>
            </a:r>
            <a:r>
              <a:rPr lang="it-IT" sz="2000" dirty="0" err="1"/>
              <a:t>LaionCLAP</a:t>
            </a:r>
            <a:r>
              <a:rPr lang="it-IT" sz="2000" dirty="0"/>
              <a:t>, </a:t>
            </a:r>
            <a:r>
              <a:rPr lang="it-IT" sz="2000" dirty="0" err="1"/>
              <a:t>AudioCLIP</a:t>
            </a:r>
            <a:r>
              <a:rPr lang="it-IT" sz="2000" dirty="0"/>
              <a:t>, </a:t>
            </a:r>
            <a:r>
              <a:rPr lang="it-IT" sz="2000" dirty="0" err="1"/>
              <a:t>ecc</a:t>
            </a:r>
            <a:r>
              <a:rPr lang="it-IT" sz="2000" dirty="0"/>
              <a:t>…;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it-IT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 sz="2000" dirty="0"/>
              <a:t>Questi modelli vengono impiegati come transformer;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it-IT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 sz="2000" dirty="0"/>
              <a:t>L’obbiettivo è trasformare un generico audio nella sua rappresentazione embedded;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0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701DFF-849A-0D83-97A9-B774C3B4B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5" name="Operazione manuale 4">
            <a:extLst>
              <a:ext uri="{FF2B5EF4-FFF2-40B4-BE49-F238E27FC236}">
                <a16:creationId xmlns:a16="http://schemas.microsoft.com/office/drawing/2014/main" id="{22B95D12-B08C-8B58-F577-934B6D220D9A}"/>
              </a:ext>
            </a:extLst>
          </p:cNvPr>
          <p:cNvSpPr/>
          <p:nvPr/>
        </p:nvSpPr>
        <p:spPr>
          <a:xfrm rot="16200000">
            <a:off x="8402241" y="2593976"/>
            <a:ext cx="2150268" cy="1314450"/>
          </a:xfrm>
          <a:prstGeom prst="flowChartManualOperation">
            <a:avLst/>
          </a:prstGeom>
          <a:solidFill>
            <a:srgbClr val="00CAC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7" name="Elemento grafico 6" descr="Voce con riempimento a tinta unita">
            <a:extLst>
              <a:ext uri="{FF2B5EF4-FFF2-40B4-BE49-F238E27FC236}">
                <a16:creationId xmlns:a16="http://schemas.microsoft.com/office/drawing/2014/main" id="{457EFBB7-CBF9-FE01-8106-86C5AB739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1075" y="2794001"/>
            <a:ext cx="914400" cy="91440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4BC917C7-B3EE-8849-5A36-0F1F843674FE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>
            <a:off x="8245475" y="3251201"/>
            <a:ext cx="574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tangolo 13">
            <a:extLst>
              <a:ext uri="{FF2B5EF4-FFF2-40B4-BE49-F238E27FC236}">
                <a16:creationId xmlns:a16="http://schemas.microsoft.com/office/drawing/2014/main" id="{868C0BC5-8FE6-4C3B-F45C-254F960F0612}"/>
              </a:ext>
            </a:extLst>
          </p:cNvPr>
          <p:cNvSpPr/>
          <p:nvPr/>
        </p:nvSpPr>
        <p:spPr>
          <a:xfrm>
            <a:off x="11223625" y="2603500"/>
            <a:ext cx="260350" cy="260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60FF19E9-E720-9DE3-55BE-D67BF86B6336}"/>
              </a:ext>
            </a:extLst>
          </p:cNvPr>
          <p:cNvSpPr/>
          <p:nvPr/>
        </p:nvSpPr>
        <p:spPr>
          <a:xfrm>
            <a:off x="11223625" y="2936875"/>
            <a:ext cx="260350" cy="260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41981627-A719-E150-E36C-80AB0B15FBC2}"/>
              </a:ext>
            </a:extLst>
          </p:cNvPr>
          <p:cNvSpPr/>
          <p:nvPr/>
        </p:nvSpPr>
        <p:spPr>
          <a:xfrm>
            <a:off x="11223625" y="3270250"/>
            <a:ext cx="260350" cy="260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4B5C52BF-87EC-1A0D-1D2A-DF7C1A683CAD}"/>
              </a:ext>
            </a:extLst>
          </p:cNvPr>
          <p:cNvSpPr/>
          <p:nvPr/>
        </p:nvSpPr>
        <p:spPr>
          <a:xfrm>
            <a:off x="11223625" y="3589337"/>
            <a:ext cx="260350" cy="260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4C574397-D4E4-3E45-7BCB-A3F731952641}"/>
              </a:ext>
            </a:extLst>
          </p:cNvPr>
          <p:cNvCxnSpPr>
            <a:stCxn id="5" idx="2"/>
          </p:cNvCxnSpPr>
          <p:nvPr/>
        </p:nvCxnSpPr>
        <p:spPr>
          <a:xfrm>
            <a:off x="10134600" y="3251201"/>
            <a:ext cx="546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B742E5BF-2AF8-66E0-0D64-346CD9B43AD2}"/>
              </a:ext>
            </a:extLst>
          </p:cNvPr>
          <p:cNvCxnSpPr>
            <a:cxnSpLocks/>
          </p:cNvCxnSpPr>
          <p:nvPr/>
        </p:nvCxnSpPr>
        <p:spPr>
          <a:xfrm flipV="1">
            <a:off x="10680700" y="2733675"/>
            <a:ext cx="95250" cy="517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0740F3D-8BCB-87EB-846D-232FC052EF8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0775950" y="2733675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AF8AEB49-7BA8-B90E-0929-7277EF1FC75A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0775950" y="3067050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0146EF07-85F3-CA9F-6D59-2E9A489F4AE8}"/>
              </a:ext>
            </a:extLst>
          </p:cNvPr>
          <p:cNvCxnSpPr>
            <a:cxnSpLocks/>
          </p:cNvCxnSpPr>
          <p:nvPr/>
        </p:nvCxnSpPr>
        <p:spPr>
          <a:xfrm>
            <a:off x="10775950" y="3400425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CA8550E7-C4A4-594F-AF05-FD29DE235F98}"/>
              </a:ext>
            </a:extLst>
          </p:cNvPr>
          <p:cNvCxnSpPr>
            <a:cxnSpLocks/>
          </p:cNvCxnSpPr>
          <p:nvPr/>
        </p:nvCxnSpPr>
        <p:spPr>
          <a:xfrm>
            <a:off x="10775950" y="3733800"/>
            <a:ext cx="4476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C1E942C0-91BF-86B4-4956-3A9179884EDE}"/>
              </a:ext>
            </a:extLst>
          </p:cNvPr>
          <p:cNvCxnSpPr>
            <a:cxnSpLocks/>
          </p:cNvCxnSpPr>
          <p:nvPr/>
        </p:nvCxnSpPr>
        <p:spPr>
          <a:xfrm flipV="1">
            <a:off x="10680700" y="3067050"/>
            <a:ext cx="95250" cy="18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A405D611-655B-EFF0-5359-CABF32312DDF}"/>
              </a:ext>
            </a:extLst>
          </p:cNvPr>
          <p:cNvCxnSpPr>
            <a:cxnSpLocks/>
          </p:cNvCxnSpPr>
          <p:nvPr/>
        </p:nvCxnSpPr>
        <p:spPr>
          <a:xfrm>
            <a:off x="10680700" y="3251201"/>
            <a:ext cx="95250" cy="149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0E45ECF6-D195-2995-1638-ABDAF6ED1F36}"/>
              </a:ext>
            </a:extLst>
          </p:cNvPr>
          <p:cNvCxnSpPr>
            <a:cxnSpLocks/>
          </p:cNvCxnSpPr>
          <p:nvPr/>
        </p:nvCxnSpPr>
        <p:spPr>
          <a:xfrm>
            <a:off x="10680700" y="3247232"/>
            <a:ext cx="95250" cy="482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FFECE94-F716-3822-1D7B-C2437DEF3451}"/>
              </a:ext>
            </a:extLst>
          </p:cNvPr>
          <p:cNvSpPr txBox="1"/>
          <p:nvPr/>
        </p:nvSpPr>
        <p:spPr>
          <a:xfrm>
            <a:off x="8890000" y="2794001"/>
            <a:ext cx="120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Large </a:t>
            </a:r>
            <a:r>
              <a:rPr lang="it-IT" sz="1600" dirty="0" err="1">
                <a:solidFill>
                  <a:schemeClr val="tx1"/>
                </a:solidFill>
              </a:rPr>
              <a:t>pre-trained</a:t>
            </a:r>
            <a:endParaRPr lang="it-IT" sz="1600" dirty="0">
              <a:solidFill>
                <a:schemeClr val="tx1"/>
              </a:solidFill>
            </a:endParaRPr>
          </a:p>
          <a:p>
            <a:r>
              <a:rPr lang="it-IT" sz="1600" dirty="0">
                <a:solidFill>
                  <a:schemeClr val="tx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63410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lang="it-IT" dirty="0"/>
              <a:t>Training-free DF voice </a:t>
            </a:r>
            <a:r>
              <a:rPr lang="it-IT" dirty="0" err="1"/>
              <a:t>recognition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lo scenario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701DFF-849A-0D83-97A9-B774C3B4B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sp>
        <p:nvSpPr>
          <p:cNvPr id="13" name="Google Shape;187;p4">
            <a:extLst>
              <a:ext uri="{FF2B5EF4-FFF2-40B4-BE49-F238E27FC236}">
                <a16:creationId xmlns:a16="http://schemas.microsoft.com/office/drawing/2014/main" id="{8CA30809-2034-0813-CA3B-5994F4F59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933575"/>
            <a:ext cx="6330950" cy="345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000" dirty="0"/>
              <a:t>Consideriamo un scenario e un dato audio di cui si vuole verificarne la veridicità, tale per cui: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it-IT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 sz="2000" dirty="0"/>
              <a:t>L’identità di chi parla è nota;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it-IT" sz="2000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t-IT" sz="2000" dirty="0"/>
              <a:t>Esiste un insieme R, detto </a:t>
            </a:r>
            <a:r>
              <a:rPr lang="it-IT" sz="2000" i="1" dirty="0"/>
              <a:t>Reference Set</a:t>
            </a:r>
            <a:r>
              <a:rPr lang="it-IT" sz="2000" dirty="0"/>
              <a:t>, contente audio </a:t>
            </a:r>
            <a:r>
              <a:rPr lang="it-IT" sz="2000" i="1" dirty="0"/>
              <a:t>reali </a:t>
            </a:r>
            <a:r>
              <a:rPr lang="it-IT" sz="2000" dirty="0"/>
              <a:t>appartenenti alla stessa persona;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it-IT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000" dirty="0"/>
              <a:t>Sulla base di queste ipotesi, si può procedere con la soluzione proposta dagli autori di [1].</a:t>
            </a:r>
            <a:endParaRPr sz="2000" dirty="0"/>
          </a:p>
        </p:txBody>
      </p:sp>
      <p:sp>
        <p:nvSpPr>
          <p:cNvPr id="18" name="Google Shape;187;p4">
            <a:extLst>
              <a:ext uri="{FF2B5EF4-FFF2-40B4-BE49-F238E27FC236}">
                <a16:creationId xmlns:a16="http://schemas.microsoft.com/office/drawing/2014/main" id="{3F960F5A-4F09-141B-90A1-C2A906534B31}"/>
              </a:ext>
            </a:extLst>
          </p:cNvPr>
          <p:cNvSpPr txBox="1">
            <a:spLocks/>
          </p:cNvSpPr>
          <p:nvPr/>
        </p:nvSpPr>
        <p:spPr>
          <a:xfrm>
            <a:off x="3244850" y="5519737"/>
            <a:ext cx="6330950" cy="70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228600" indent="-228600">
              <a:spcBef>
                <a:spcPts val="0"/>
              </a:spcBef>
              <a:buSzPts val="2800"/>
            </a:pPr>
            <a:endParaRPr lang="it-IT" sz="1600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it-IT" sz="1600" dirty="0"/>
              <a:t>[1] https://arxiv.org/abs/2405.02179</a:t>
            </a:r>
          </a:p>
        </p:txBody>
      </p:sp>
    </p:spTree>
    <p:extLst>
      <p:ext uri="{BB962C8B-B14F-4D97-AF65-F5344CB8AC3E}">
        <p14:creationId xmlns:p14="http://schemas.microsoft.com/office/powerpoint/2010/main" val="144575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lang="it-IT" dirty="0"/>
              <a:t>Training-free DF voice </a:t>
            </a:r>
            <a:r>
              <a:rPr lang="it-IT" dirty="0" err="1"/>
              <a:t>recognition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la soluzione proposta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701DFF-849A-0D83-97A9-B774C3B4B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0924B09-54DC-39A8-718B-62BCC2258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2" y="1897062"/>
            <a:ext cx="5913438" cy="3309355"/>
          </a:xfrm>
          <a:prstGeom prst="rect">
            <a:avLst/>
          </a:prstGeom>
        </p:spPr>
      </p:pic>
      <p:sp>
        <p:nvSpPr>
          <p:cNvPr id="8" name="Google Shape;187;p4">
            <a:extLst>
              <a:ext uri="{FF2B5EF4-FFF2-40B4-BE49-F238E27FC236}">
                <a16:creationId xmlns:a16="http://schemas.microsoft.com/office/drawing/2014/main" id="{43B5D246-AFB0-B271-D79C-9F624930D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429375" y="1897062"/>
            <a:ext cx="5302250" cy="421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000" dirty="0"/>
              <a:t>La soluzione prevede: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+mj-lt"/>
              <a:buAutoNum type="arabicPeriod"/>
            </a:pPr>
            <a:r>
              <a:rPr lang="it-IT" sz="2000" dirty="0"/>
              <a:t>Trasformazione di audio da verificare e </a:t>
            </a:r>
            <a:r>
              <a:rPr lang="it-IT" sz="2000" dirty="0" err="1"/>
              <a:t>reference</a:t>
            </a:r>
            <a:r>
              <a:rPr lang="it-IT" sz="2000" dirty="0"/>
              <a:t> set tramite un modello </a:t>
            </a:r>
            <a:r>
              <a:rPr lang="it-IT" sz="2000" dirty="0" err="1"/>
              <a:t>pre</a:t>
            </a:r>
            <a:r>
              <a:rPr lang="it-IT" sz="2000" dirty="0"/>
              <a:t> addestrato (</a:t>
            </a:r>
            <a:r>
              <a:rPr lang="it-IT" sz="2000" dirty="0" err="1"/>
              <a:t>eg</a:t>
            </a:r>
            <a:r>
              <a:rPr lang="it-IT" sz="2000" dirty="0"/>
              <a:t>. </a:t>
            </a:r>
            <a:r>
              <a:rPr lang="it-IT" sz="2000" dirty="0" err="1"/>
              <a:t>BEATs</a:t>
            </a:r>
            <a:r>
              <a:rPr lang="it-IT" sz="2000" dirty="0"/>
              <a:t>).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+mj-lt"/>
              <a:buAutoNum type="arabicPeriod"/>
            </a:pPr>
            <a:r>
              <a:rPr lang="it-IT" sz="2000" dirty="0"/>
              <a:t>Comparare l’audio con tutti i sample contenuti nel </a:t>
            </a:r>
            <a:r>
              <a:rPr lang="it-IT" sz="2000" dirty="0" err="1"/>
              <a:t>reference</a:t>
            </a:r>
            <a:r>
              <a:rPr lang="it-IT" sz="2000" dirty="0"/>
              <a:t> set:</a:t>
            </a:r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+mj-lt"/>
              <a:buAutoNum type="arabicPeriod"/>
            </a:pPr>
            <a:endParaRPr lang="it-IT" sz="20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+mj-lt"/>
              <a:buAutoNum type="arabicPeriod"/>
            </a:pPr>
            <a:endParaRPr lang="it-IT" sz="20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+mj-lt"/>
              <a:buAutoNum type="arabicPeriod"/>
            </a:pPr>
            <a:endParaRPr lang="it-IT" sz="20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+mj-lt"/>
              <a:buAutoNum type="arabicPeriod"/>
            </a:pPr>
            <a:r>
              <a:rPr lang="it-IT" sz="2000" dirty="0"/>
              <a:t>Confrontare il valore di </a:t>
            </a:r>
            <a:r>
              <a:rPr lang="it-IT" sz="2000" i="1" dirty="0"/>
              <a:t>s </a:t>
            </a:r>
            <a:r>
              <a:rPr lang="it-IT" sz="2000" dirty="0"/>
              <a:t>con un </a:t>
            </a:r>
            <a:r>
              <a:rPr lang="it-IT" sz="2000" dirty="0" err="1"/>
              <a:t>treshold</a:t>
            </a:r>
            <a:r>
              <a:rPr lang="it-IT" sz="2000" dirty="0"/>
              <a:t> predefinito per decidere la veridicità dell’audio;</a:t>
            </a:r>
            <a:endParaRPr lang="it-IT" sz="2000" i="1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+mj-lt"/>
              <a:buAutoNum type="arabicPeriod"/>
            </a:pPr>
            <a:endParaRPr lang="it-IT" sz="20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+mj-lt"/>
              <a:buAutoNum type="arabicPeriod"/>
            </a:pPr>
            <a:endParaRPr lang="it-IT" sz="20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+mj-lt"/>
              <a:buAutoNum type="arabicPeriod"/>
            </a:pPr>
            <a:endParaRPr lang="it-IT" sz="2000" dirty="0"/>
          </a:p>
          <a:p>
            <a:pPr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+mj-lt"/>
              <a:buAutoNum type="arabicPeriod"/>
            </a:pPr>
            <a:endParaRPr lang="it-IT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it-IT" sz="20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90000"/>
              <a:buFont typeface="+mj-lt"/>
              <a:buAutoNum type="arabicPeriod"/>
            </a:pPr>
            <a:endParaRPr lang="it-IT" sz="2000" dirty="0"/>
          </a:p>
          <a:p>
            <a:pPr marL="342900">
              <a:lnSpc>
                <a:spcPct val="100000"/>
              </a:lnSpc>
              <a:spcBef>
                <a:spcPts val="0"/>
              </a:spcBef>
              <a:buSzPts val="2800"/>
              <a:buFont typeface="+mj-lt"/>
              <a:buAutoNum type="arabicPeriod"/>
            </a:pPr>
            <a:endParaRPr lang="it-IT" sz="20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sz="2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7FA739F-25AE-1AB7-0189-A37B6EDCDD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0887" y="3910806"/>
            <a:ext cx="2106613" cy="33262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DCCB20E3-11F7-527F-D24A-39AA0155D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8475" y="3873541"/>
            <a:ext cx="24955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8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entury Gothic"/>
              <a:buNone/>
            </a:pPr>
            <a:r>
              <a:rPr lang="it-IT" dirty="0"/>
              <a:t>Training-free DF voice </a:t>
            </a:r>
            <a:r>
              <a:rPr lang="it-IT" dirty="0" err="1"/>
              <a:t>recognition</a:t>
            </a:r>
            <a:r>
              <a:rPr lang="it-IT" dirty="0"/>
              <a:t>:</a:t>
            </a:r>
            <a:br>
              <a:rPr lang="it-IT" dirty="0"/>
            </a:br>
            <a:r>
              <a:rPr lang="it-IT" dirty="0"/>
              <a:t>implementazione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701DFF-849A-0D83-97A9-B774C3B4B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 dirty="0"/>
          </a:p>
        </p:txBody>
      </p:sp>
      <p:pic>
        <p:nvPicPr>
          <p:cNvPr id="25" name="Elemento grafico 24" descr="Docente con riempimento a tinta unita">
            <a:extLst>
              <a:ext uri="{FF2B5EF4-FFF2-40B4-BE49-F238E27FC236}">
                <a16:creationId xmlns:a16="http://schemas.microsoft.com/office/drawing/2014/main" id="{F4524C4F-6D04-DD8E-A436-5586C80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8350" y="2372500"/>
            <a:ext cx="1545450" cy="1545450"/>
          </a:xfrm>
          <a:prstGeom prst="rect">
            <a:avLst/>
          </a:prstGeom>
        </p:spPr>
      </p:pic>
      <p:sp>
        <p:nvSpPr>
          <p:cNvPr id="26" name="Google Shape;187;p4">
            <a:extLst>
              <a:ext uri="{FF2B5EF4-FFF2-40B4-BE49-F238E27FC236}">
                <a16:creationId xmlns:a16="http://schemas.microsoft.com/office/drawing/2014/main" id="{D8CF55E8-1036-3145-F090-505896AEE210}"/>
              </a:ext>
            </a:extLst>
          </p:cNvPr>
          <p:cNvSpPr txBox="1">
            <a:spLocks/>
          </p:cNvSpPr>
          <p:nvPr/>
        </p:nvSpPr>
        <p:spPr>
          <a:xfrm>
            <a:off x="4438650" y="3812922"/>
            <a:ext cx="2527300" cy="709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ctr">
              <a:spcBef>
                <a:spcPts val="0"/>
              </a:spcBef>
              <a:buSzPts val="2800"/>
              <a:buNone/>
            </a:pPr>
            <a:r>
              <a:rPr lang="it-IT" sz="2400" dirty="0"/>
              <a:t>Proviamolo insieme!</a:t>
            </a:r>
          </a:p>
        </p:txBody>
      </p:sp>
    </p:spTree>
    <p:extLst>
      <p:ext uri="{BB962C8B-B14F-4D97-AF65-F5344CB8AC3E}">
        <p14:creationId xmlns:p14="http://schemas.microsoft.com/office/powerpoint/2010/main" val="239982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678F"/>
      </a:dk2>
      <a:lt2>
        <a:srgbClr val="00CAC2"/>
      </a:lt2>
      <a:accent1>
        <a:srgbClr val="00678F"/>
      </a:accent1>
      <a:accent2>
        <a:srgbClr val="008AA5"/>
      </a:accent2>
      <a:accent3>
        <a:srgbClr val="00ACA7"/>
      </a:accent3>
      <a:accent4>
        <a:srgbClr val="00CAC2"/>
      </a:accent4>
      <a:accent5>
        <a:srgbClr val="7EF9C1"/>
      </a:accent5>
      <a:accent6>
        <a:srgbClr val="A33C54"/>
      </a:accent6>
      <a:hlink>
        <a:srgbClr val="D26E9F"/>
      </a:hlink>
      <a:folHlink>
        <a:srgbClr val="9363B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507</Words>
  <Application>Microsoft Office PowerPoint</Application>
  <PresentationFormat>Widescreen</PresentationFormat>
  <Paragraphs>91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Office Theme</vt:lpstr>
      <vt:lpstr>Anomaly deep fake detection</vt:lpstr>
      <vt:lpstr>Overview</vt:lpstr>
      <vt:lpstr>Introduzione</vt:lpstr>
      <vt:lpstr>Stato dell’arte: audio</vt:lpstr>
      <vt:lpstr>Stato dell’arte: immagini</vt:lpstr>
      <vt:lpstr>Training-free DF voice recognition: Idea</vt:lpstr>
      <vt:lpstr>Training-free DF voice recognition: lo scenario</vt:lpstr>
      <vt:lpstr>Training-free DF voice recognition: la soluzione proposta</vt:lpstr>
      <vt:lpstr>Training-free DF voice recognition: implementazione</vt:lpstr>
      <vt:lpstr>Conclusions</vt:lpstr>
      <vt:lpstr>Contacts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Tania Sari Bonaventura</dc:creator>
  <cp:lastModifiedBy>Mattia Aquilina</cp:lastModifiedBy>
  <cp:revision>2</cp:revision>
  <dcterms:created xsi:type="dcterms:W3CDTF">2023-11-29T12:05:19Z</dcterms:created>
  <dcterms:modified xsi:type="dcterms:W3CDTF">2024-07-22T13:22:30Z</dcterms:modified>
</cp:coreProperties>
</file>