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670550" cx="10080625"/>
  <p:notesSz cx="7559675" cy="10691800"/>
  <p:embeddedFontLst>
    <p:embeddedFont>
      <p:font typeface="Roboto"/>
      <p:regular r:id="rId10"/>
      <p:bold r:id="rId11"/>
      <p:italic r:id="rId12"/>
      <p:boldItalic r:id="rId13"/>
    </p:embeddedFont>
    <p:embeddedFont>
      <p:font typeface="Noto Sans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Merriweather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otoSans-bold.fntdata"/><Relationship Id="rId14" Type="http://schemas.openxmlformats.org/officeDocument/2006/relationships/font" Target="fonts/NotoSans-regular.fntdata"/><Relationship Id="rId17" Type="http://schemas.openxmlformats.org/officeDocument/2006/relationships/font" Target="fonts/NotoSans-boldItalic.fntdata"/><Relationship Id="rId16" Type="http://schemas.openxmlformats.org/officeDocument/2006/relationships/font" Target="fonts/NotoSans-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8" y="0"/>
            <a:ext cx="10080621" cy="4848905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43628" y="595030"/>
            <a:ext cx="9393300" cy="141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3628" y="2071055"/>
            <a:ext cx="4677300" cy="81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43683" y="916345"/>
            <a:ext cx="5881500" cy="13722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43628" y="2338806"/>
            <a:ext cx="5881500" cy="10392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>
                <a:solidFill>
                  <a:schemeClr val="accen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>
                <a:solidFill>
                  <a:schemeClr val="accen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>
                <a:solidFill>
                  <a:schemeClr val="accen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>
                <a:solidFill>
                  <a:schemeClr val="accen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>
                <a:solidFill>
                  <a:schemeClr val="accen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>
                <a:solidFill>
                  <a:schemeClr val="accen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>
                <a:solidFill>
                  <a:schemeClr val="accen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1300"/>
              </a:spcBef>
              <a:spcAft>
                <a:spcPts val="13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1300"/>
              </a:spcBef>
              <a:spcAft>
                <a:spcPts val="13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3028"/>
            <a:ext cx="10080621" cy="4848905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0080621" cy="4848905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3628" y="595030"/>
            <a:ext cx="9393300" cy="141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755900" cy="56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8646"/>
            <a:ext cx="4755340" cy="4850311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38" y="0"/>
            <a:ext cx="4758951" cy="4846149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43655" y="552254"/>
            <a:ext cx="4086300" cy="2766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20432" y="552254"/>
            <a:ext cx="4593300" cy="45186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0080600" cy="14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43655" y="552254"/>
            <a:ext cx="9393300" cy="6876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43628" y="1659988"/>
            <a:ext cx="4409700" cy="339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327385" y="1659988"/>
            <a:ext cx="4409700" cy="339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080600" cy="14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43655" y="552254"/>
            <a:ext cx="9393300" cy="6876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149900" cy="56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43655" y="552254"/>
            <a:ext cx="3447900" cy="20166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43628" y="2635618"/>
            <a:ext cx="3447900" cy="2533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>
                <a:solidFill>
                  <a:schemeClr val="accen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>
                <a:solidFill>
                  <a:schemeClr val="accen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>
                <a:solidFill>
                  <a:schemeClr val="accen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>
                <a:solidFill>
                  <a:schemeClr val="accen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>
                <a:solidFill>
                  <a:schemeClr val="accen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>
                <a:solidFill>
                  <a:schemeClr val="accen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>
                <a:solidFill>
                  <a:schemeClr val="accen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43600" y="880432"/>
            <a:ext cx="6887700" cy="39096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040300" cy="56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43187" y="552254"/>
            <a:ext cx="4083900" cy="22596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36021" y="2895883"/>
            <a:ext cx="4083900" cy="10218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378786" y="552254"/>
            <a:ext cx="4359000" cy="4532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816688"/>
            <a:ext cx="10080600" cy="85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43628" y="4984704"/>
            <a:ext cx="8796600" cy="5076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Merriweather"/>
              <a:buNone/>
              <a:defRPr sz="3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306499@studenti.unimore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306499@studenti.unimore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57600" y="2522618"/>
            <a:ext cx="5029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Mattia Sacchi 2025 </a:t>
            </a:r>
            <a:r>
              <a:rPr b="0" lang="en-US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306499@studenti.unimore.it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343665" y="657155"/>
            <a:ext cx="9393300" cy="141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Alarm System 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60313" y="486020"/>
            <a:ext cx="9360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Sensors</a:t>
            </a:r>
            <a:endParaRPr b="1" sz="2700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60000" y="1485000"/>
            <a:ext cx="444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en-US" sz="2400" strike="noStrike">
                <a:solidFill>
                  <a:srgbClr val="2C3E50"/>
                </a:solidFill>
                <a:latin typeface="Noto Sans"/>
                <a:ea typeface="Noto Sans"/>
                <a:cs typeface="Noto Sans"/>
                <a:sym typeface="Noto Sans"/>
              </a:rPr>
              <a:t>Infix sensor (</a:t>
            </a:r>
            <a:r>
              <a:rPr b="1" lang="en-US" sz="2100" strike="noStrike">
                <a:solidFill>
                  <a:srgbClr val="2C3E50"/>
                </a:solidFill>
                <a:latin typeface="Noto Sans"/>
                <a:ea typeface="Noto Sans"/>
                <a:cs typeface="Noto Sans"/>
                <a:sym typeface="Noto Sans"/>
              </a:rPr>
              <a:t>Window/Door</a:t>
            </a:r>
            <a:r>
              <a:rPr b="1" lang="en-US" sz="2400" strike="noStrike">
                <a:solidFill>
                  <a:srgbClr val="2C3E50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b="1" sz="2400" strike="noStrike">
              <a:solidFill>
                <a:srgbClr val="2C3E5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520" y="2248200"/>
            <a:ext cx="2095200" cy="20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6320" y="228600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029200" y="1485000"/>
            <a:ext cx="444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en-US" sz="2400" strike="noStrike">
                <a:solidFill>
                  <a:srgbClr val="2C3E50"/>
                </a:solidFill>
                <a:latin typeface="Noto Sans"/>
                <a:ea typeface="Noto Sans"/>
                <a:cs typeface="Noto Sans"/>
                <a:sym typeface="Noto Sans"/>
              </a:rPr>
              <a:t>Touch sensor (</a:t>
            </a:r>
            <a:r>
              <a:rPr b="1" lang="en-US" sz="2100" strike="noStrike">
                <a:solidFill>
                  <a:srgbClr val="2C3E50"/>
                </a:solidFill>
                <a:latin typeface="Noto Sans"/>
                <a:ea typeface="Noto Sans"/>
                <a:cs typeface="Noto Sans"/>
                <a:sym typeface="Noto Sans"/>
              </a:rPr>
              <a:t>Fingerprint</a:t>
            </a:r>
            <a:r>
              <a:rPr b="1" lang="en-US" sz="2400" strike="noStrike">
                <a:solidFill>
                  <a:srgbClr val="2C3E50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b="1" sz="2400" strike="noStrike">
              <a:solidFill>
                <a:srgbClr val="2C3E5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60313" y="438695"/>
            <a:ext cx="9360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Actuators</a:t>
            </a:r>
            <a:endParaRPr b="1" sz="2700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60000" y="1485000"/>
            <a:ext cx="4212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en-US" sz="2400" strike="noStrike">
                <a:solidFill>
                  <a:srgbClr val="2C3E50"/>
                </a:solidFill>
                <a:latin typeface="Noto Sans"/>
                <a:ea typeface="Noto Sans"/>
                <a:cs typeface="Noto Sans"/>
                <a:sym typeface="Noto Sans"/>
              </a:rPr>
              <a:t>Alarm switch (toggle)</a:t>
            </a:r>
            <a:endParaRPr b="1" sz="2400" strike="noStrike">
              <a:solidFill>
                <a:srgbClr val="2C3E5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29200" y="1477800"/>
            <a:ext cx="4212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en-US" sz="2400" strike="noStrike">
                <a:solidFill>
                  <a:srgbClr val="2C3E50"/>
                </a:solidFill>
                <a:latin typeface="Noto Sans"/>
                <a:ea typeface="Noto Sans"/>
                <a:cs typeface="Noto Sans"/>
                <a:sym typeface="Noto Sans"/>
              </a:rPr>
              <a:t>Alarm controller (siren)</a:t>
            </a:r>
            <a:endParaRPr b="1" sz="2400" strike="noStrike">
              <a:solidFill>
                <a:srgbClr val="2C3E5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240" y="2213280"/>
            <a:ext cx="2815920" cy="281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7480" y="2514600"/>
            <a:ext cx="2057400" cy="20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37763" y="209945"/>
            <a:ext cx="9360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Project Description</a:t>
            </a:r>
            <a:endParaRPr b="1" sz="2700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17550" y="1477100"/>
            <a:ext cx="45348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spcBef>
                <a:spcPts val="1057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"/>
              <a:buChar char="●"/>
            </a:pPr>
            <a:r>
              <a:rPr b="1" lang="en-US" sz="2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Data Collector and Manager</a:t>
            </a:r>
            <a:endParaRPr b="1" sz="22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"/>
              <a:buChar char="●"/>
            </a:pPr>
            <a:r>
              <a:rPr b="1" lang="en-US" sz="2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Logic</a:t>
            </a:r>
            <a:endParaRPr b="1" sz="22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5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b="1" lang="en-US" sz="15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&gt;  Time to join/exit the smart home </a:t>
            </a:r>
            <a:br>
              <a:rPr b="1" lang="en-US" sz="15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b="1" lang="en-US" sz="15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(30 seconds)</a:t>
            </a:r>
            <a:endParaRPr b="1" sz="15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457200" marR="0" rtl="0" algn="l">
              <a:spcBef>
                <a:spcPts val="105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Char char="●"/>
            </a:pPr>
            <a:r>
              <a:rPr b="1" lang="en-US" sz="2200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Automated tests</a:t>
            </a:r>
            <a:br>
              <a:rPr b="1" lang="en-US" sz="2200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b="1" lang="en-US" sz="15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&gt;  Client simulation</a:t>
            </a:r>
            <a:endParaRPr b="1" sz="22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425" y="92874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838" y="2334650"/>
            <a:ext cx="1424375" cy="14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2425" y="394571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3465A4"/>
                </a:solidFill>
              </a:rPr>
              <a:t>Now, let’s see the code</a:t>
            </a:r>
            <a:endParaRPr b="1" sz="3300" strike="noStrike">
              <a:solidFill>
                <a:srgbClr val="3465A4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43625" y="4882550"/>
            <a:ext cx="3521400" cy="6096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480">
                <a:latin typeface="Arial"/>
                <a:ea typeface="Arial"/>
                <a:cs typeface="Arial"/>
                <a:sym typeface="Arial"/>
              </a:rPr>
              <a:t>Talk is cheap. Show me the code.</a:t>
            </a:r>
            <a:endParaRPr sz="148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SzPts val="358"/>
              <a:buNone/>
            </a:pPr>
            <a:r>
              <a:rPr lang="en-US" sz="1220">
                <a:latin typeface="Arial"/>
                <a:ea typeface="Arial"/>
                <a:cs typeface="Arial"/>
                <a:sym typeface="Arial"/>
              </a:rPr>
              <a:t>~ Linus Torvalds</a:t>
            </a:r>
            <a:endParaRPr sz="14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866625" y="4874743"/>
            <a:ext cx="5029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Mattia Sacchi 2025 </a:t>
            </a:r>
            <a:r>
              <a:rPr b="0" lang="en-US" sz="2200" u="sng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306499@studenti.unimore.it</a:t>
            </a:r>
            <a:endParaRPr b="0" sz="2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