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9" r:id="rId5"/>
    <p:sldId id="260" r:id="rId6"/>
    <p:sldId id="261" r:id="rId7"/>
    <p:sldId id="262" r:id="rId8"/>
    <p:sldId id="266" r:id="rId9"/>
    <p:sldId id="267" r:id="rId10"/>
    <p:sldId id="268" r:id="rId11"/>
    <p:sldId id="269" r:id="rId12"/>
    <p:sldId id="270" r:id="rId13"/>
    <p:sldId id="271"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DF38ED-CD83-1C1F-68E8-2B2ED8935DD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D538D53B-DBB2-0A9C-3C0D-D2DD04E98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029B6010-E36A-040D-CCEA-DF4B58E6969D}"/>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3C71F1E8-FE7E-5241-271A-3CC065C48B3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BC46EF6-68BE-25CB-2951-7B959293B525}"/>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420206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DC70EE-5F51-41E7-656A-32C78D87C9A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F411E01-AC89-5FAB-8668-D90206EFDD8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D62DC6E-EE14-27DF-6B83-9998364316BB}"/>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2D72C44A-5FE9-2FB6-D549-2C22DEEC6C5E}"/>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5B7268F-C4AE-0673-8CD2-70E32C15C92F}"/>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376088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44B1378-2E2B-00D3-BB5A-5312EB67B31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6D9CCDC-650E-73F8-7435-6915F514E4F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6D04C62-058D-81EB-9993-AB84EC4B7E72}"/>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D7B7435E-C83D-BF99-84AD-C453A838101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9B33C77-1A4B-982C-167C-F7E6369B5095}"/>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206656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52C54-DCED-CDC4-E589-8EF46C4E90C0}"/>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FAD7C79-52AD-D1DA-1880-A6428D08F01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09079D8-34C0-0646-3D9F-2BE77D7A1316}"/>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4F1BC26E-0763-2271-EA38-9A0359CBC10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5236A8E-8EBF-6A08-5550-2A600A5E637E}"/>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32599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A69EE-BC82-E268-E944-FBEE7ABF23F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96FD198-4FBF-821B-362E-AA475ABB9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4FAB339-B503-72C9-DC5B-AA7407E564AF}"/>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964A1319-0802-EF24-5AD6-C0E51415E49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17FFC9B5-6D4E-5904-2706-DC334F692A7E}"/>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86289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EFCA1-A642-2263-21E0-D419B5C0339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92E9BBA-479E-97C4-DE99-16F7B5C3EE9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83862401-DE55-CCDA-DD2A-4105C0B5C92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1939CF0D-8324-ABD0-0344-D1EA5E6D34CF}"/>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6" name="Segnaposto piè di pagina 5">
            <a:extLst>
              <a:ext uri="{FF2B5EF4-FFF2-40B4-BE49-F238E27FC236}">
                <a16:creationId xmlns:a16="http://schemas.microsoft.com/office/drawing/2014/main" id="{6AEA2E42-23E5-AEC9-D5BC-348A3D7522E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813CF0F-8185-9CA8-5D80-11C51120F7AE}"/>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139108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0F0EB-C232-359C-66C9-8E24A2D0824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94202A5-B687-3D29-487A-8598B8D30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36B5233-F8F5-5D0A-AF3F-476728997A2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33657C56-D759-598C-1E3C-2304B93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0282287-C5D7-1AE0-ACB6-0277915EA60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4A2D0880-22CE-54AC-23D2-A87EDA7417AD}"/>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8" name="Segnaposto piè di pagina 7">
            <a:extLst>
              <a:ext uri="{FF2B5EF4-FFF2-40B4-BE49-F238E27FC236}">
                <a16:creationId xmlns:a16="http://schemas.microsoft.com/office/drawing/2014/main" id="{1CDCDC04-9C68-696F-05FF-CF36AE5C9B70}"/>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A8F7C6F8-CC25-DDCD-09C0-3B929B56E155}"/>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66853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5A493-86A8-1E52-5C9D-776DCF59DF0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714CA73E-F52E-AE1E-DE3D-7BA9E8CA2B1B}"/>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4" name="Segnaposto piè di pagina 3">
            <a:extLst>
              <a:ext uri="{FF2B5EF4-FFF2-40B4-BE49-F238E27FC236}">
                <a16:creationId xmlns:a16="http://schemas.microsoft.com/office/drawing/2014/main" id="{5BA82EEF-74B6-DA9A-2FE1-33059C242D07}"/>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AF1A6DAA-556B-3A63-6C1D-DA482DE859A2}"/>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137489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C90AA0-4A8C-A9CC-F559-3AADA9AD201C}"/>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3" name="Segnaposto piè di pagina 2">
            <a:extLst>
              <a:ext uri="{FF2B5EF4-FFF2-40B4-BE49-F238E27FC236}">
                <a16:creationId xmlns:a16="http://schemas.microsoft.com/office/drawing/2014/main" id="{2D71A815-7BCA-3140-3DA7-B9364297B857}"/>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0C5B7914-3F11-DC97-29D8-995FBF49FE47}"/>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109242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30E1F-F4C1-2C10-7573-1FA455BFACD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EF02761-D674-D51A-3119-460AAAA99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E2365778-58E9-C77A-E910-C844CD6DC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1C107B1-2550-C797-3E97-DB93CB0D341F}"/>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6" name="Segnaposto piè di pagina 5">
            <a:extLst>
              <a:ext uri="{FF2B5EF4-FFF2-40B4-BE49-F238E27FC236}">
                <a16:creationId xmlns:a16="http://schemas.microsoft.com/office/drawing/2014/main" id="{96264ED6-457D-6F11-DA02-C8E7C0F783A5}"/>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90A596E3-EFBC-3CD6-798E-8558D4864F15}"/>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400508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8B4CA-2680-5CC3-5DE3-9F2E450BE5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E7EE1402-E15E-ECD2-940D-4535C70EA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F17905D8-4E53-BA2D-11D4-205400390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7741A07-D581-1BCF-4FE6-AAF1678BD741}"/>
              </a:ext>
            </a:extLst>
          </p:cNvPr>
          <p:cNvSpPr>
            <a:spLocks noGrp="1"/>
          </p:cNvSpPr>
          <p:nvPr>
            <p:ph type="dt" sz="half" idx="10"/>
          </p:nvPr>
        </p:nvSpPr>
        <p:spPr/>
        <p:txBody>
          <a:bodyPr/>
          <a:lstStyle/>
          <a:p>
            <a:fld id="{7145F0C6-9CD2-A841-A965-4DD53F421B96}" type="datetimeFigureOut">
              <a:rPr lang="en-GB" smtClean="0"/>
              <a:t>06/07/2023</a:t>
            </a:fld>
            <a:endParaRPr lang="en-GB"/>
          </a:p>
        </p:txBody>
      </p:sp>
      <p:sp>
        <p:nvSpPr>
          <p:cNvPr id="6" name="Segnaposto piè di pagina 5">
            <a:extLst>
              <a:ext uri="{FF2B5EF4-FFF2-40B4-BE49-F238E27FC236}">
                <a16:creationId xmlns:a16="http://schemas.microsoft.com/office/drawing/2014/main" id="{B38E43E2-A295-934B-C8E1-09ED0FB0FC95}"/>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C8A41F5-2E09-A044-C2EB-0F9826933CEF}"/>
              </a:ext>
            </a:extLst>
          </p:cNvPr>
          <p:cNvSpPr>
            <a:spLocks noGrp="1"/>
          </p:cNvSpPr>
          <p:nvPr>
            <p:ph type="sldNum" sz="quarter" idx="12"/>
          </p:nvPr>
        </p:nvSpPr>
        <p:spPr/>
        <p:txBody>
          <a:bodyPr/>
          <a:lstStyle/>
          <a:p>
            <a:fld id="{D9642492-7056-3140-9080-BE2C76E116C9}" type="slidenum">
              <a:rPr lang="en-GB" smtClean="0"/>
              <a:t>‹N›</a:t>
            </a:fld>
            <a:endParaRPr lang="en-GB"/>
          </a:p>
        </p:txBody>
      </p:sp>
    </p:spTree>
    <p:extLst>
      <p:ext uri="{BB962C8B-B14F-4D97-AF65-F5344CB8AC3E}">
        <p14:creationId xmlns:p14="http://schemas.microsoft.com/office/powerpoint/2010/main" val="339754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64A7E6-9635-7F8E-464A-575FA91A7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BF1A532-E426-BBA3-0E35-B686CD9CA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9F77BCE-94F6-FCB8-ACFE-48A39D69E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F0C6-9CD2-A841-A965-4DD53F421B96}" type="datetimeFigureOut">
              <a:rPr lang="en-GB" smtClean="0"/>
              <a:t>06/07/2023</a:t>
            </a:fld>
            <a:endParaRPr lang="en-GB"/>
          </a:p>
        </p:txBody>
      </p:sp>
      <p:sp>
        <p:nvSpPr>
          <p:cNvPr id="5" name="Segnaposto piè di pagina 4">
            <a:extLst>
              <a:ext uri="{FF2B5EF4-FFF2-40B4-BE49-F238E27FC236}">
                <a16:creationId xmlns:a16="http://schemas.microsoft.com/office/drawing/2014/main" id="{4435B2E5-B3FC-E5FE-56E8-24D46132B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BEFA1D71-F7F1-F7C9-5FFA-00B24B144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42492-7056-3140-9080-BE2C76E116C9}" type="slidenum">
              <a:rPr lang="en-GB" smtClean="0"/>
              <a:t>‹N›</a:t>
            </a:fld>
            <a:endParaRPr lang="en-GB"/>
          </a:p>
        </p:txBody>
      </p:sp>
    </p:spTree>
    <p:extLst>
      <p:ext uri="{BB962C8B-B14F-4D97-AF65-F5344CB8AC3E}">
        <p14:creationId xmlns:p14="http://schemas.microsoft.com/office/powerpoint/2010/main" val="416827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9/01/dynamic-pricing-when-should-retailers-bothe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41013&amp;picture=agend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lendingmemo_com/31913389747/"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htxt.co.za/2014/02/17/apple-releases-secure-coding-guide-developers/"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freccia&#10;&#10;Descrizione generata automaticamente">
            <a:extLst>
              <a:ext uri="{FF2B5EF4-FFF2-40B4-BE49-F238E27FC236}">
                <a16:creationId xmlns:a16="http://schemas.microsoft.com/office/drawing/2014/main" id="{CED25E18-19E1-65EF-8648-C0853EE1177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8228" t="9091" r="27711" b="1"/>
          <a:stretch/>
        </p:blipFill>
        <p:spPr>
          <a:xfrm>
            <a:off x="3523488" y="-2914"/>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ttangolo 7">
            <a:extLst>
              <a:ext uri="{FF2B5EF4-FFF2-40B4-BE49-F238E27FC236}">
                <a16:creationId xmlns:a16="http://schemas.microsoft.com/office/drawing/2014/main" id="{D358FAB9-0BA0-DB3F-09F4-7C57808FE324}"/>
              </a:ext>
            </a:extLst>
          </p:cNvPr>
          <p:cNvSpPr/>
          <p:nvPr/>
        </p:nvSpPr>
        <p:spPr>
          <a:xfrm>
            <a:off x="342624" y="1648794"/>
            <a:ext cx="4023358" cy="923330"/>
          </a:xfrm>
          <a:prstGeom prst="rect">
            <a:avLst/>
          </a:prstGeom>
          <a:solidFill>
            <a:schemeClr val="bg1"/>
          </a:solidFill>
        </p:spPr>
        <p:txBody>
          <a:bodyPr wrap="square" lIns="91440" tIns="45720" rIns="91440" bIns="45720">
            <a:spAutoFit/>
          </a:bodyPr>
          <a:lstStyle/>
          <a:p>
            <a:pPr algn="ctr"/>
            <a:r>
              <a:rPr lang="en-US" sz="5400" b="0" cap="none" spc="0" dirty="0">
                <a:ln w="0"/>
                <a:solidFill>
                  <a:schemeClr val="accent1"/>
                </a:solidFill>
                <a:effectLst>
                  <a:reflection blurRad="6350" stA="53000" endA="300" endPos="35500" dir="5400000" sy="-90000" algn="bl" rotWithShape="0"/>
                </a:effectLst>
                <a:latin typeface="+mj-lt"/>
                <a:ea typeface="+mj-ea"/>
                <a:cs typeface="+mj-cs"/>
              </a:rPr>
              <a:t>CDS PRICING</a:t>
            </a:r>
            <a:endParaRPr lang="en-GB" sz="5400" b="0" cap="none" spc="0"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7034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84DB9AB1-53F5-24D0-2385-9503C0BB2A08}"/>
              </a:ext>
            </a:extLst>
          </p:cNvPr>
          <p:cNvSpPr>
            <a:spLocks noGrp="1"/>
          </p:cNvSpPr>
          <p:nvPr>
            <p:ph type="title"/>
          </p:nvPr>
        </p:nvSpPr>
        <p:spPr>
          <a:xfrm>
            <a:off x="643467" y="321734"/>
            <a:ext cx="10905066" cy="1135737"/>
          </a:xfrm>
        </p:spPr>
        <p:txBody>
          <a:bodyPr vert="horz" lIns="91440" tIns="45720" rIns="91440" bIns="45720" rtlCol="0">
            <a:normAutofit/>
          </a:bodyPr>
          <a:lstStyle/>
          <a:p>
            <a:pPr algn="ctr"/>
            <a:r>
              <a:rPr lang="en-US" sz="3600" b="1" dirty="0">
                <a:solidFill>
                  <a:schemeClr val="accent1"/>
                </a:solidFill>
              </a:rPr>
              <a:t>SPREAD FROM THE MARKET</a:t>
            </a:r>
          </a:p>
        </p:txBody>
      </p:sp>
      <p:pic>
        <p:nvPicPr>
          <p:cNvPr id="7" name="Immagine 6" descr="Immagine che contiene testo, strada, screenshot&#10;&#10;Descrizione generata automaticamente">
            <a:extLst>
              <a:ext uri="{FF2B5EF4-FFF2-40B4-BE49-F238E27FC236}">
                <a16:creationId xmlns:a16="http://schemas.microsoft.com/office/drawing/2014/main" id="{B901434E-CF19-8B2E-410C-C1BDAD1EBDCF}"/>
              </a:ext>
            </a:extLst>
          </p:cNvPr>
          <p:cNvPicPr>
            <a:picLocks noChangeAspect="1"/>
          </p:cNvPicPr>
          <p:nvPr/>
        </p:nvPicPr>
        <p:blipFill>
          <a:blip r:embed="rId2"/>
          <a:stretch>
            <a:fillRect/>
          </a:stretch>
        </p:blipFill>
        <p:spPr>
          <a:xfrm>
            <a:off x="2812183" y="4187149"/>
            <a:ext cx="6253212" cy="2516919"/>
          </a:xfrm>
          <a:prstGeom prst="rect">
            <a:avLst/>
          </a:prstGeom>
        </p:spPr>
      </p:pic>
      <p:pic>
        <p:nvPicPr>
          <p:cNvPr id="5" name="Segnaposto contenuto 4" descr="Immagine che contiene testo&#10;&#10;Descrizione generata automaticamente">
            <a:extLst>
              <a:ext uri="{FF2B5EF4-FFF2-40B4-BE49-F238E27FC236}">
                <a16:creationId xmlns:a16="http://schemas.microsoft.com/office/drawing/2014/main" id="{70CBD1D0-8DAA-0AB4-4DC9-D841660A4C3E}"/>
              </a:ext>
            </a:extLst>
          </p:cNvPr>
          <p:cNvPicPr>
            <a:picLocks noChangeAspect="1"/>
          </p:cNvPicPr>
          <p:nvPr/>
        </p:nvPicPr>
        <p:blipFill>
          <a:blip r:embed="rId3"/>
          <a:stretch>
            <a:fillRect/>
          </a:stretch>
        </p:blipFill>
        <p:spPr>
          <a:xfrm>
            <a:off x="624020" y="1935309"/>
            <a:ext cx="9940531" cy="1986772"/>
          </a:xfrm>
          <a:prstGeom prst="rect">
            <a:avLst/>
          </a:prstGeom>
        </p:spPr>
      </p:pic>
      <p:grpSp>
        <p:nvGrpSpPr>
          <p:cNvPr id="39"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154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28CA7-750D-41DD-BCF0-ACC5CEC4EE5D}"/>
              </a:ext>
            </a:extLst>
          </p:cNvPr>
          <p:cNvSpPr>
            <a:spLocks noGrp="1"/>
          </p:cNvSpPr>
          <p:nvPr>
            <p:ph type="title"/>
          </p:nvPr>
        </p:nvSpPr>
        <p:spPr>
          <a:xfrm>
            <a:off x="990600" y="338328"/>
            <a:ext cx="10210800" cy="1078992"/>
          </a:xfrm>
        </p:spPr>
        <p:txBody>
          <a:bodyPr vert="horz" lIns="91440" tIns="45720" rIns="91440" bIns="45720" rtlCol="0" anchor="b">
            <a:noAutofit/>
          </a:bodyPr>
          <a:lstStyle/>
          <a:p>
            <a:pPr algn="ctr"/>
            <a:r>
              <a:rPr lang="en-US" b="1" dirty="0">
                <a:solidFill>
                  <a:schemeClr val="accent1"/>
                </a:solidFill>
              </a:rPr>
              <a:t>FROM SPREAD TO DEFAULT PROBABILITIES</a:t>
            </a:r>
          </a:p>
        </p:txBody>
      </p:sp>
      <p:sp>
        <p:nvSpPr>
          <p:cNvPr id="27" name="Rectangle 26">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Segnaposto contenuto 12" descr="Immagine che contiene testo&#10;&#10;Descrizione generata automaticamente">
            <a:extLst>
              <a:ext uri="{FF2B5EF4-FFF2-40B4-BE49-F238E27FC236}">
                <a16:creationId xmlns:a16="http://schemas.microsoft.com/office/drawing/2014/main" id="{F73A31F8-0B26-CDE0-F97F-3794488C7DAD}"/>
              </a:ext>
            </a:extLst>
          </p:cNvPr>
          <p:cNvPicPr>
            <a:picLocks noGrp="1" noChangeAspect="1"/>
          </p:cNvPicPr>
          <p:nvPr>
            <p:ph idx="1"/>
          </p:nvPr>
        </p:nvPicPr>
        <p:blipFill>
          <a:blip r:embed="rId2"/>
          <a:stretch>
            <a:fillRect/>
          </a:stretch>
        </p:blipFill>
        <p:spPr>
          <a:xfrm>
            <a:off x="480558" y="2706971"/>
            <a:ext cx="5295579" cy="3362691"/>
          </a:xfrm>
          <a:prstGeom prst="rect">
            <a:avLst/>
          </a:prstGeom>
        </p:spPr>
      </p:pic>
      <p:sp>
        <p:nvSpPr>
          <p:cNvPr id="31"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reenshot, schermo, nero&#10;&#10;Descrizione generata automaticamente">
            <a:extLst>
              <a:ext uri="{FF2B5EF4-FFF2-40B4-BE49-F238E27FC236}">
                <a16:creationId xmlns:a16="http://schemas.microsoft.com/office/drawing/2014/main" id="{7FBF361C-7534-6C66-DDA4-C85D87EC2E1B}"/>
              </a:ext>
            </a:extLst>
          </p:cNvPr>
          <p:cNvPicPr>
            <a:picLocks noChangeAspect="1"/>
          </p:cNvPicPr>
          <p:nvPr/>
        </p:nvPicPr>
        <p:blipFill>
          <a:blip r:embed="rId3"/>
          <a:stretch>
            <a:fillRect/>
          </a:stretch>
        </p:blipFill>
        <p:spPr>
          <a:xfrm>
            <a:off x="6578516" y="3271425"/>
            <a:ext cx="4974336" cy="2238451"/>
          </a:xfrm>
          <a:prstGeom prst="rect">
            <a:avLst/>
          </a:prstGeom>
        </p:spPr>
      </p:pic>
    </p:spTree>
    <p:extLst>
      <p:ext uri="{BB962C8B-B14F-4D97-AF65-F5344CB8AC3E}">
        <p14:creationId xmlns:p14="http://schemas.microsoft.com/office/powerpoint/2010/main" val="233050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B2E327-95CE-8FF8-C498-C74AF6E9FFA2}"/>
              </a:ext>
            </a:extLst>
          </p:cNvPr>
          <p:cNvSpPr>
            <a:spLocks noGrp="1"/>
          </p:cNvSpPr>
          <p:nvPr>
            <p:ph type="title"/>
          </p:nvPr>
        </p:nvSpPr>
        <p:spPr>
          <a:xfrm>
            <a:off x="990600" y="338328"/>
            <a:ext cx="10210800" cy="1078992"/>
          </a:xfrm>
        </p:spPr>
        <p:txBody>
          <a:bodyPr vert="horz" lIns="91440" tIns="45720" rIns="91440" bIns="45720" rtlCol="0" anchor="b">
            <a:noAutofit/>
          </a:bodyPr>
          <a:lstStyle/>
          <a:p>
            <a:pPr algn="ctr"/>
            <a:r>
              <a:rPr lang="en-US" b="1" dirty="0">
                <a:solidFill>
                  <a:schemeClr val="accent1"/>
                </a:solidFill>
              </a:rPr>
              <a:t>FROM DEFAULT PROBABILITIES TO SPREAD</a:t>
            </a:r>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10;&#10;Descrizione generata automaticamente">
            <a:extLst>
              <a:ext uri="{FF2B5EF4-FFF2-40B4-BE49-F238E27FC236}">
                <a16:creationId xmlns:a16="http://schemas.microsoft.com/office/drawing/2014/main" id="{610D868B-D35A-7A80-0584-7B1896CD2566}"/>
              </a:ext>
            </a:extLst>
          </p:cNvPr>
          <p:cNvPicPr>
            <a:picLocks noGrp="1" noChangeAspect="1"/>
          </p:cNvPicPr>
          <p:nvPr>
            <p:ph idx="1"/>
          </p:nvPr>
        </p:nvPicPr>
        <p:blipFill>
          <a:blip r:embed="rId2"/>
          <a:stretch>
            <a:fillRect/>
          </a:stretch>
        </p:blipFill>
        <p:spPr>
          <a:xfrm>
            <a:off x="428010" y="2913476"/>
            <a:ext cx="5400675" cy="2949681"/>
          </a:xfrm>
          <a:prstGeom prst="rect">
            <a:avLst/>
          </a:prstGeom>
        </p:spPr>
      </p:pic>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40647882-0E62-F49B-4A7A-AEEE4AFEDC80}"/>
              </a:ext>
            </a:extLst>
          </p:cNvPr>
          <p:cNvPicPr>
            <a:picLocks noChangeAspect="1"/>
          </p:cNvPicPr>
          <p:nvPr/>
        </p:nvPicPr>
        <p:blipFill>
          <a:blip r:embed="rId3"/>
          <a:stretch>
            <a:fillRect/>
          </a:stretch>
        </p:blipFill>
        <p:spPr>
          <a:xfrm>
            <a:off x="6578516" y="3551232"/>
            <a:ext cx="4974336" cy="1678837"/>
          </a:xfrm>
          <a:prstGeom prst="rect">
            <a:avLst/>
          </a:prstGeom>
        </p:spPr>
      </p:pic>
    </p:spTree>
    <p:extLst>
      <p:ext uri="{BB962C8B-B14F-4D97-AF65-F5344CB8AC3E}">
        <p14:creationId xmlns:p14="http://schemas.microsoft.com/office/powerpoint/2010/main" val="423339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image of hands applauding">
            <a:extLst>
              <a:ext uri="{FF2B5EF4-FFF2-40B4-BE49-F238E27FC236}">
                <a16:creationId xmlns:a16="http://schemas.microsoft.com/office/drawing/2014/main" id="{0AEA49A4-139B-D539-E26A-9206F7604C37}"/>
              </a:ext>
            </a:extLst>
          </p:cNvPr>
          <p:cNvPicPr>
            <a:picLocks noChangeAspect="1"/>
          </p:cNvPicPr>
          <p:nvPr/>
        </p:nvPicPr>
        <p:blipFill rotWithShape="1">
          <a:blip r:embed="rId2"/>
          <a:srcRect t="597" b="1513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AA06533-F6FA-58E3-BA1C-A14660FA5061}"/>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chemeClr val="bg1"/>
                </a:solidFill>
              </a:rPr>
              <a:t>THANK YOU FOR YOUR ATTENTION</a:t>
            </a:r>
          </a:p>
        </p:txBody>
      </p:sp>
    </p:spTree>
    <p:extLst>
      <p:ext uri="{BB962C8B-B14F-4D97-AF65-F5344CB8AC3E}">
        <p14:creationId xmlns:p14="http://schemas.microsoft.com/office/powerpoint/2010/main" val="17590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9D4A8A-4F6A-B718-FEE4-F40AAC1764D6}"/>
              </a:ext>
            </a:extLst>
          </p:cNvPr>
          <p:cNvSpPr>
            <a:spLocks noGrp="1"/>
          </p:cNvSpPr>
          <p:nvPr>
            <p:ph type="title"/>
          </p:nvPr>
        </p:nvSpPr>
        <p:spPr>
          <a:xfrm>
            <a:off x="4965430" y="629268"/>
            <a:ext cx="6586491" cy="1286160"/>
          </a:xfrm>
        </p:spPr>
        <p:txBody>
          <a:bodyPr anchor="b">
            <a:normAutofit/>
          </a:bodyPr>
          <a:lstStyle/>
          <a:p>
            <a:pPr algn="ctr"/>
            <a:r>
              <a:rPr lang="en-GB" sz="6600" dirty="0">
                <a:solidFill>
                  <a:schemeClr val="accent1"/>
                </a:solidFill>
                <a:latin typeface="Calibri" panose="020F0502020204030204" pitchFamily="34" charset="0"/>
                <a:cs typeface="Calibri" panose="020F0502020204030204" pitchFamily="34" charset="0"/>
              </a:rPr>
              <a:t>Index</a:t>
            </a:r>
            <a:endParaRPr lang="en-GB" dirty="0">
              <a:solidFill>
                <a:schemeClr val="accent1"/>
              </a:solidFill>
            </a:endParaRPr>
          </a:p>
        </p:txBody>
      </p:sp>
      <p:sp>
        <p:nvSpPr>
          <p:cNvPr id="9" name="Content Placeholder 8">
            <a:extLst>
              <a:ext uri="{FF2B5EF4-FFF2-40B4-BE49-F238E27FC236}">
                <a16:creationId xmlns:a16="http://schemas.microsoft.com/office/drawing/2014/main" id="{A55E3EF5-8D94-AA18-1D44-F07464F3D3C0}"/>
              </a:ext>
            </a:extLst>
          </p:cNvPr>
          <p:cNvSpPr>
            <a:spLocks noGrp="1"/>
          </p:cNvSpPr>
          <p:nvPr>
            <p:ph idx="1"/>
          </p:nvPr>
        </p:nvSpPr>
        <p:spPr>
          <a:xfrm>
            <a:off x="4965431" y="2438400"/>
            <a:ext cx="6586489" cy="3785419"/>
          </a:xfrm>
        </p:spPr>
        <p:txBody>
          <a:bodyPr>
            <a:normAutofit/>
          </a:bodyPr>
          <a:lstStyle/>
          <a:p>
            <a:pPr marL="514350" indent="-514350">
              <a:buFont typeface="+mj-lt"/>
              <a:buAutoNum type="alphaUcPeriod"/>
            </a:pPr>
            <a:r>
              <a:rPr lang="en-GB" dirty="0"/>
              <a:t>Definitions</a:t>
            </a:r>
          </a:p>
          <a:p>
            <a:pPr marL="971550" lvl="1" indent="-514350">
              <a:buFont typeface="+mj-lt"/>
              <a:buAutoNum type="romanUcPeriod"/>
            </a:pPr>
            <a:r>
              <a:rPr lang="en-GB" dirty="0"/>
              <a:t>What is a CDS</a:t>
            </a:r>
          </a:p>
          <a:p>
            <a:pPr marL="971550" lvl="1" indent="-514350">
              <a:buFont typeface="+mj-lt"/>
              <a:buAutoNum type="romanUcPeriod"/>
            </a:pPr>
            <a:r>
              <a:rPr lang="en-GB" dirty="0"/>
              <a:t>When are used</a:t>
            </a:r>
          </a:p>
          <a:p>
            <a:pPr marL="971550" lvl="1" indent="-514350">
              <a:buFont typeface="+mj-lt"/>
              <a:buAutoNum type="romanUcPeriod"/>
            </a:pPr>
            <a:r>
              <a:rPr lang="en-GB" dirty="0"/>
              <a:t>CDS spread and default probability</a:t>
            </a:r>
          </a:p>
          <a:p>
            <a:pPr marL="514350" indent="-514350">
              <a:buFont typeface="+mj-lt"/>
              <a:buAutoNum type="alphaUcPeriod"/>
            </a:pPr>
            <a:r>
              <a:rPr lang="en-GB" dirty="0"/>
              <a:t>Formulas</a:t>
            </a:r>
          </a:p>
          <a:p>
            <a:pPr marL="971550" lvl="1" indent="-514350">
              <a:buFont typeface="+mj-lt"/>
              <a:buAutoNum type="romanUcPeriod"/>
            </a:pPr>
            <a:r>
              <a:rPr lang="en-US" sz="2400" dirty="0"/>
              <a:t>From default probability to CDS spread</a:t>
            </a:r>
          </a:p>
          <a:p>
            <a:pPr marL="971550" lvl="1" indent="-514350">
              <a:buFont typeface="+mj-lt"/>
              <a:buAutoNum type="romanUcPeriod"/>
            </a:pPr>
            <a:r>
              <a:rPr lang="en-GB" dirty="0"/>
              <a:t>From CDS spread to default probability </a:t>
            </a:r>
          </a:p>
          <a:p>
            <a:pPr marL="514350" indent="-514350">
              <a:buFont typeface="+mj-lt"/>
              <a:buAutoNum type="alphaUcPeriod"/>
            </a:pPr>
            <a:r>
              <a:rPr lang="en-GB" dirty="0"/>
              <a:t>Coding </a:t>
            </a:r>
          </a:p>
          <a:p>
            <a:pPr marL="0" indent="0">
              <a:buNone/>
            </a:pPr>
            <a:endParaRPr lang="en-US" sz="2000" dirty="0"/>
          </a:p>
        </p:txBody>
      </p:sp>
      <p:pic>
        <p:nvPicPr>
          <p:cNvPr id="5" name="Segnaposto contenuto 4" descr="Immagine che contiene interni&#10;&#10;Descrizione generata automaticamente">
            <a:extLst>
              <a:ext uri="{FF2B5EF4-FFF2-40B4-BE49-F238E27FC236}">
                <a16:creationId xmlns:a16="http://schemas.microsoft.com/office/drawing/2014/main" id="{2EAFAF89-683A-6E3F-24C8-081AD07A229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875"/>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1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9956169-5B6A-0D73-57AE-0A520C9625F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709" r="7993" b="2"/>
          <a:stretch/>
        </p:blipFill>
        <p:spPr>
          <a:xfrm>
            <a:off x="4559968" y="10"/>
            <a:ext cx="7632032" cy="6857990"/>
          </a:xfrm>
          <a:prstGeom prst="rect">
            <a:avLst/>
          </a:prstGeom>
        </p:spPr>
      </p:pic>
      <p:sp useBgFill="1">
        <p:nvSpPr>
          <p:cNvPr id="20" name="Freeform: Shape 19">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3" name="Segnaposto contenuto 2">
            <a:extLst>
              <a:ext uri="{FF2B5EF4-FFF2-40B4-BE49-F238E27FC236}">
                <a16:creationId xmlns:a16="http://schemas.microsoft.com/office/drawing/2014/main" id="{D3B56673-039D-BBA7-B41D-BDCC2D26BA49}"/>
              </a:ext>
            </a:extLst>
          </p:cNvPr>
          <p:cNvSpPr>
            <a:spLocks noGrp="1"/>
          </p:cNvSpPr>
          <p:nvPr>
            <p:ph idx="1"/>
          </p:nvPr>
        </p:nvSpPr>
        <p:spPr>
          <a:xfrm>
            <a:off x="0" y="1378528"/>
            <a:ext cx="4559968" cy="4100944"/>
          </a:xfrm>
        </p:spPr>
        <p:txBody>
          <a:bodyPr>
            <a:normAutofit/>
          </a:bodyPr>
          <a:lstStyle/>
          <a:p>
            <a:r>
              <a:rPr lang="en-GB" sz="2000" dirty="0">
                <a:latin typeface="Calibri" panose="020F0502020204030204" pitchFamily="34" charset="0"/>
                <a:cs typeface="Calibri" panose="020F0502020204030204" pitchFamily="34" charset="0"/>
              </a:rPr>
              <a:t>A credit default swap (CDS) is a financial derivative which is used to transfer the credit risk of a reference entity from one party to another</a:t>
            </a:r>
          </a:p>
          <a:p>
            <a:r>
              <a:rPr lang="en-GB" sz="2000" dirty="0">
                <a:latin typeface="Calibri" panose="020F0502020204030204" pitchFamily="34" charset="0"/>
                <a:cs typeface="Calibri" panose="020F0502020204030204" pitchFamily="34" charset="0"/>
              </a:rPr>
              <a:t>In a standard CDS contract one party purchases credit protection from another party, to cover the loss of the face value of an asset following a credit event </a:t>
            </a:r>
            <a:endParaRPr lang="it-IT" sz="2000" i="0" u="none" strike="noStrike" dirty="0">
              <a:solidFill>
                <a:schemeClr val="tx1">
                  <a:alpha val="60000"/>
                </a:schemeClr>
              </a:solidFill>
              <a:effectLst/>
              <a:latin typeface="Calibri" panose="020F0502020204030204" pitchFamily="34" charset="0"/>
              <a:cs typeface="Calibri" panose="020F0502020204030204" pitchFamily="34" charset="0"/>
            </a:endParaRPr>
          </a:p>
          <a:p>
            <a:r>
              <a:rPr lang="en-US" sz="2000" dirty="0">
                <a:solidFill>
                  <a:srgbClr val="252631"/>
                </a:solidFill>
                <a:effectLst/>
                <a:latin typeface="Calibri" panose="020F0502020204030204" pitchFamily="34" charset="0"/>
                <a:ea typeface="Times New Roman" panose="02020603050405020304" pitchFamily="18" charset="0"/>
                <a:cs typeface="Calibri" panose="020F0502020204030204" pitchFamily="34" charset="0"/>
              </a:rPr>
              <a:t>CDS are expressed in basis points (one b-point is 0.01% and therefore 100 b-points are equal to 1%).</a:t>
            </a:r>
          </a:p>
          <a:p>
            <a:pPr marL="0" indent="0">
              <a:buNone/>
            </a:pP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endParaRPr lang="it-IT" sz="1800" dirty="0">
              <a:effectLst/>
              <a:latin typeface="Calibri" panose="020F0502020204030204" pitchFamily="34" charset="0"/>
              <a:ea typeface="Calibri" panose="020F0502020204030204" pitchFamily="34" charset="0"/>
              <a:cs typeface="Arial" panose="020B0604020202020204" pitchFamily="34" charset="0"/>
            </a:endParaRPr>
          </a:p>
          <a:p>
            <a:endParaRPr lang="it-IT" sz="2000" dirty="0">
              <a:solidFill>
                <a:schemeClr val="tx1">
                  <a:alpha val="60000"/>
                </a:schemeClr>
              </a:solidFill>
              <a:latin typeface="SourceSansPro"/>
            </a:endParaRPr>
          </a:p>
          <a:p>
            <a:endParaRPr lang="it-IT" sz="2000" dirty="0">
              <a:solidFill>
                <a:schemeClr val="tx1">
                  <a:alpha val="60000"/>
                </a:schemeClr>
              </a:solidFill>
              <a:latin typeface="SourceSansPro"/>
            </a:endParaRPr>
          </a:p>
          <a:p>
            <a:endParaRPr lang="it-IT" sz="2000" b="0" i="0" u="none" strike="noStrike" dirty="0">
              <a:solidFill>
                <a:schemeClr val="tx1">
                  <a:alpha val="60000"/>
                </a:schemeClr>
              </a:solidFill>
              <a:effectLst/>
              <a:latin typeface="SourceSansPro"/>
            </a:endParaRPr>
          </a:p>
          <a:p>
            <a:endParaRPr lang="it-IT" sz="2000" b="0" i="0" u="none" strike="noStrike" dirty="0">
              <a:solidFill>
                <a:schemeClr val="tx1">
                  <a:alpha val="60000"/>
                </a:schemeClr>
              </a:solidFill>
              <a:effectLst/>
              <a:latin typeface="SourceSansPro"/>
            </a:endParaRPr>
          </a:p>
          <a:p>
            <a:endParaRPr lang="it-IT" sz="2000" b="0" i="0" u="none" strike="noStrike" dirty="0">
              <a:solidFill>
                <a:schemeClr val="tx1">
                  <a:alpha val="60000"/>
                </a:schemeClr>
              </a:solidFill>
              <a:effectLst/>
              <a:latin typeface="SourceSansPro"/>
            </a:endParaRPr>
          </a:p>
          <a:p>
            <a:endParaRPr lang="en-GB" sz="2000" dirty="0">
              <a:solidFill>
                <a:schemeClr val="tx1">
                  <a:alpha val="60000"/>
                </a:schemeClr>
              </a:solidFill>
            </a:endParaRPr>
          </a:p>
        </p:txBody>
      </p:sp>
    </p:spTree>
    <p:extLst>
      <p:ext uri="{BB962C8B-B14F-4D97-AF65-F5344CB8AC3E}">
        <p14:creationId xmlns:p14="http://schemas.microsoft.com/office/powerpoint/2010/main" val="352369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472A0CC-D614-96CB-4B77-DD80354C3FCC}"/>
              </a:ext>
            </a:extLst>
          </p:cNvPr>
          <p:cNvSpPr>
            <a:spLocks noGrp="1"/>
          </p:cNvSpPr>
          <p:nvPr>
            <p:ph type="title"/>
          </p:nvPr>
        </p:nvSpPr>
        <p:spPr>
          <a:xfrm>
            <a:off x="572493" y="238539"/>
            <a:ext cx="11018520" cy="1434415"/>
          </a:xfrm>
        </p:spPr>
        <p:txBody>
          <a:bodyPr anchor="b">
            <a:normAutofit/>
          </a:bodyPr>
          <a:lstStyle/>
          <a:p>
            <a:r>
              <a:rPr lang="it-IT" sz="4600" i="0" strike="noStrike" noProof="1">
                <a:solidFill>
                  <a:schemeClr val="accent1"/>
                </a:solidFill>
                <a:effectLst/>
                <a:latin typeface="Calibri" panose="020F0502020204030204" pitchFamily="34" charset="0"/>
                <a:cs typeface="Calibri" panose="020F0502020204030204" pitchFamily="34" charset="0"/>
              </a:rPr>
              <a:t>When Are Credit Default Swaps Used?</a:t>
            </a:r>
            <a:br>
              <a:rPr lang="it-IT" sz="4600" b="1" i="0" u="none" strike="noStrike" dirty="0">
                <a:solidFill>
                  <a:schemeClr val="accent1"/>
                </a:solidFill>
                <a:effectLst/>
                <a:latin typeface="Cabin-semi-bold"/>
              </a:rPr>
            </a:br>
            <a:endParaRPr lang="en-GB" sz="4600" b="1" dirty="0">
              <a:solidFill>
                <a:schemeClr val="accent1"/>
              </a:solidFill>
            </a:endParaRP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56FC571A-17F9-9BF6-0B30-9EB121160F8C}"/>
              </a:ext>
            </a:extLst>
          </p:cNvPr>
          <p:cNvSpPr>
            <a:spLocks noGrp="1"/>
          </p:cNvSpPr>
          <p:nvPr>
            <p:ph idx="1"/>
          </p:nvPr>
        </p:nvSpPr>
        <p:spPr>
          <a:xfrm>
            <a:off x="572493" y="1871472"/>
            <a:ext cx="6713552" cy="4986528"/>
          </a:xfrm>
        </p:spPr>
        <p:txBody>
          <a:bodyPr anchor="t">
            <a:normAutofit/>
          </a:bodyPr>
          <a:lstStyle/>
          <a:p>
            <a:r>
              <a:rPr lang="it-IT" sz="2000" b="1" i="0" u="none" strike="noStrike" noProof="1">
                <a:effectLst/>
                <a:latin typeface="Calibri" panose="020F0502020204030204" pitchFamily="34" charset="0"/>
                <a:cs typeface="Calibri" panose="020F0502020204030204" pitchFamily="34" charset="0"/>
              </a:rPr>
              <a:t>Speculation</a:t>
            </a:r>
            <a:r>
              <a:rPr lang="it-IT" sz="2000" i="0" u="none" strike="noStrike" noProof="1">
                <a:effectLst/>
                <a:latin typeface="Calibri" panose="020F0502020204030204" pitchFamily="34" charset="0"/>
                <a:cs typeface="Calibri" panose="020F0502020204030204" pitchFamily="34" charset="0"/>
              </a:rPr>
              <a:t> </a:t>
            </a:r>
          </a:p>
          <a:p>
            <a:pPr marL="0" indent="0">
              <a:buNone/>
            </a:pPr>
            <a:r>
              <a:rPr lang="en-GB" sz="1800" b="0" i="0" u="none" strike="noStrike" noProof="1">
                <a:effectLst/>
                <a:latin typeface="Calibri" panose="020F0502020204030204" pitchFamily="34" charset="0"/>
                <a:cs typeface="Calibri" panose="020F0502020204030204" pitchFamily="34" charset="0"/>
              </a:rPr>
              <a:t>Because</a:t>
            </a:r>
            <a:r>
              <a:rPr lang="it-IT" sz="1800" b="0" i="0" u="none" strike="noStrike" noProof="1">
                <a:effectLst/>
                <a:latin typeface="Calibri" panose="020F0502020204030204" pitchFamily="34" charset="0"/>
                <a:cs typeface="Calibri" panose="020F0502020204030204" pitchFamily="34" charset="0"/>
              </a:rPr>
              <a:t> swaps are traded, they naturally have fluctuating market values that a CDS trader can profit from. Investors buy and sell CDSs from each other, attempting to profit from the difference in prices.</a:t>
            </a:r>
          </a:p>
          <a:p>
            <a:pPr marL="0" indent="0">
              <a:buNone/>
            </a:pPr>
            <a:endParaRPr lang="it-IT" sz="1500" b="0" i="0" u="none" strike="noStrike" noProof="1">
              <a:effectLst/>
              <a:latin typeface="Calibri" panose="020F0502020204030204" pitchFamily="34" charset="0"/>
              <a:cs typeface="Calibri" panose="020F0502020204030204" pitchFamily="34" charset="0"/>
            </a:endParaRPr>
          </a:p>
          <a:p>
            <a:r>
              <a:rPr lang="it-IT" sz="2000" b="1" strike="noStrike" noProof="1">
                <a:effectLst/>
                <a:latin typeface="Calibri" panose="020F0502020204030204" pitchFamily="34" charset="0"/>
                <a:cs typeface="Calibri" panose="020F0502020204030204" pitchFamily="34" charset="0"/>
              </a:rPr>
              <a:t>Hedging </a:t>
            </a:r>
          </a:p>
          <a:p>
            <a:pPr marL="0" indent="0">
              <a:buNone/>
            </a:pPr>
            <a:r>
              <a:rPr lang="it-IT" sz="1800" b="0" i="0" u="none" strike="noStrike" noProof="1">
                <a:effectLst/>
                <a:latin typeface="Calibri" panose="020F0502020204030204" pitchFamily="34" charset="0"/>
                <a:cs typeface="Calibri" panose="020F0502020204030204" pitchFamily="34" charset="0"/>
              </a:rPr>
              <a:t>A credit default swap by itself is a form of hedging. A bank might purchase a CDS to hedge against the risk of the borrower defaulting. Insurance companies, pension funds, and other securities holders can purchase CDSs to hedge credit risk.</a:t>
            </a:r>
          </a:p>
          <a:p>
            <a:pPr marL="0" indent="0">
              <a:buNone/>
            </a:pPr>
            <a:endParaRPr lang="it-IT" sz="1800" b="0" i="0" u="none" strike="noStrike" noProof="1">
              <a:effectLst/>
              <a:latin typeface="Calibri" panose="020F0502020204030204" pitchFamily="34" charset="0"/>
              <a:cs typeface="Calibri" panose="020F0502020204030204" pitchFamily="34" charset="0"/>
            </a:endParaRPr>
          </a:p>
          <a:p>
            <a:r>
              <a:rPr lang="it-IT" sz="2000" b="1" i="0" u="none" strike="noStrike" noProof="1">
                <a:effectLst/>
                <a:latin typeface="Calibri" panose="020F0502020204030204" pitchFamily="34" charset="0"/>
                <a:cs typeface="Calibri" panose="020F0502020204030204" pitchFamily="34" charset="0"/>
              </a:rPr>
              <a:t>Arbitrage </a:t>
            </a:r>
          </a:p>
          <a:p>
            <a:pPr marL="0" indent="0">
              <a:buNone/>
            </a:pPr>
            <a:r>
              <a:rPr lang="it-IT" sz="1800" b="0" i="0" u="none" strike="noStrike" noProof="1">
                <a:effectLst/>
                <a:latin typeface="Calibri" panose="020F0502020204030204" pitchFamily="34" charset="0"/>
                <a:cs typeface="Calibri" panose="020F0502020204030204" pitchFamily="34" charset="0"/>
              </a:rPr>
              <a:t>Arbitrage generally involves purchasing a security in one market and selling it in another. CDSs can be used in arbitrage—an investor can purchase a bond in one market, then buy a CDS on the same reference entity on the CDS market.</a:t>
            </a:r>
          </a:p>
          <a:p>
            <a:endParaRPr lang="en-GB" sz="1500" dirty="0"/>
          </a:p>
        </p:txBody>
      </p:sp>
      <p:pic>
        <p:nvPicPr>
          <p:cNvPr id="5" name="Picture 4" descr="Graph on document with pen">
            <a:extLst>
              <a:ext uri="{FF2B5EF4-FFF2-40B4-BE49-F238E27FC236}">
                <a16:creationId xmlns:a16="http://schemas.microsoft.com/office/drawing/2014/main" id="{F36BF700-D673-1DD0-A864-AC5648FB8EF6}"/>
              </a:ext>
            </a:extLst>
          </p:cNvPr>
          <p:cNvPicPr>
            <a:picLocks noChangeAspect="1"/>
          </p:cNvPicPr>
          <p:nvPr/>
        </p:nvPicPr>
        <p:blipFill rotWithShape="1">
          <a:blip r:embed="rId2"/>
          <a:srcRect l="25346" r="10438" b="2"/>
          <a:stretch/>
        </p:blipFill>
        <p:spPr>
          <a:xfrm>
            <a:off x="7675658" y="2093976"/>
            <a:ext cx="3941064" cy="4096512"/>
          </a:xfrm>
          <a:prstGeom prst="rect">
            <a:avLst/>
          </a:prstGeom>
        </p:spPr>
      </p:pic>
    </p:spTree>
    <p:extLst>
      <p:ext uri="{BB962C8B-B14F-4D97-AF65-F5344CB8AC3E}">
        <p14:creationId xmlns:p14="http://schemas.microsoft.com/office/powerpoint/2010/main" val="302885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4E8CF90-DE75-7638-FECF-D3A02C197EB7}"/>
              </a:ext>
            </a:extLst>
          </p:cNvPr>
          <p:cNvSpPr txBox="1"/>
          <p:nvPr/>
        </p:nvSpPr>
        <p:spPr>
          <a:xfrm>
            <a:off x="1653363" y="365760"/>
            <a:ext cx="10063149"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accent1"/>
                </a:solidFill>
                <a:latin typeface="+mj-lt"/>
                <a:ea typeface="+mj-ea"/>
                <a:cs typeface="+mj-cs"/>
              </a:rPr>
              <a:t>Key Words: CDS Spreads and Probability of Default</a:t>
            </a: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2179B7D0-0130-E928-8B6C-8BFA4E7578A8}"/>
              </a:ext>
            </a:extLst>
          </p:cNvPr>
          <p:cNvSpPr>
            <a:spLocks noGrp="1"/>
          </p:cNvSpPr>
          <p:nvPr>
            <p:ph idx="1"/>
          </p:nvPr>
        </p:nvSpPr>
        <p:spPr>
          <a:xfrm>
            <a:off x="1653363" y="1695372"/>
            <a:ext cx="9367203" cy="5162628"/>
          </a:xfrm>
        </p:spPr>
        <p:txBody>
          <a:bodyPr vert="horz" lIns="91440" tIns="45720" rIns="91440" bIns="45720" rtlCol="0" anchor="t">
            <a:normAutofit/>
          </a:bodyPr>
          <a:lstStyle/>
          <a:p>
            <a:endParaRPr lang="en-US" sz="1300" dirty="0"/>
          </a:p>
          <a:p>
            <a:r>
              <a:rPr lang="en-US" sz="2000" b="1" dirty="0"/>
              <a:t>CDS Spreads</a:t>
            </a:r>
          </a:p>
          <a:p>
            <a:pPr marL="0" indent="0">
              <a:buNone/>
            </a:pPr>
            <a:r>
              <a:rPr lang="en-US" sz="1800" dirty="0"/>
              <a:t>It is the amount that the buyer must pay to the seller during the contract period according to a specific schedule (annual, quarterly, ...) for protection, and this amount is a percentage of the actual amount. Payments will be made until the CDS contract expires or until the credit event occurs.</a:t>
            </a:r>
          </a:p>
          <a:p>
            <a:pPr marL="0" indent="0">
              <a:buNone/>
            </a:pPr>
            <a:endParaRPr lang="en-US" sz="1300" dirty="0"/>
          </a:p>
          <a:p>
            <a:r>
              <a:rPr lang="en-US" sz="2000" b="1" dirty="0"/>
              <a:t>Default Probability</a:t>
            </a:r>
          </a:p>
          <a:p>
            <a:pPr marL="0" indent="0">
              <a:buNone/>
            </a:pPr>
            <a:r>
              <a:rPr lang="en-US" sz="1800" dirty="0"/>
              <a:t>The Probability of Default is a forward-looking Expectation Measure, which assigns a value between zero and one to the likelihood of a defined Credit Event (such as default, bankruptcy </a:t>
            </a:r>
            <a:r>
              <a:rPr lang="en-US" sz="1800" dirty="0" err="1"/>
              <a:t>ecc</a:t>
            </a:r>
            <a:r>
              <a:rPr lang="en-US" sz="1800" dirty="0"/>
              <a:t>..), within a specified time horizon.</a:t>
            </a:r>
          </a:p>
          <a:p>
            <a:pPr marL="0" indent="0">
              <a:buNone/>
            </a:pPr>
            <a:r>
              <a:rPr lang="en-US" sz="1800" dirty="0"/>
              <a:t>If the market expects a specific asset to default, its price in the market will fall (everyone would be trying to sell the asset). Therefore, the market’s expectation of an asset’s probability of default can be obtained by analyzing the market for credit default swaps of the asset.</a:t>
            </a:r>
          </a:p>
          <a:p>
            <a:pPr marL="0"/>
            <a:endParaRPr lang="en-US" sz="1300" dirty="0"/>
          </a:p>
        </p:txBody>
      </p:sp>
    </p:spTree>
    <p:extLst>
      <p:ext uri="{BB962C8B-B14F-4D97-AF65-F5344CB8AC3E}">
        <p14:creationId xmlns:p14="http://schemas.microsoft.com/office/powerpoint/2010/main" val="95355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9220-3DB0-0F87-7384-9E9CC332D8A3}"/>
              </a:ext>
            </a:extLst>
          </p:cNvPr>
          <p:cNvSpPr>
            <a:spLocks noGrp="1"/>
          </p:cNvSpPr>
          <p:nvPr>
            <p:ph type="title"/>
          </p:nvPr>
        </p:nvSpPr>
        <p:spPr>
          <a:xfrm>
            <a:off x="1024187" y="442288"/>
            <a:ext cx="3700214" cy="2986712"/>
          </a:xfrm>
        </p:spPr>
        <p:txBody>
          <a:bodyPr vert="horz" lIns="91440" tIns="45720" rIns="91440" bIns="45720" rtlCol="0" anchor="b">
            <a:normAutofit/>
          </a:bodyPr>
          <a:lstStyle/>
          <a:p>
            <a:r>
              <a:rPr lang="en-US" sz="5200" b="1" dirty="0">
                <a:solidFill>
                  <a:schemeClr val="accent1"/>
                </a:solidFill>
              </a:rPr>
              <a:t>From default probability to CDS spread</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03CD5E54-2B96-98D1-EA1F-96A6F0019DB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26"/>
                    </a14:imgEffect>
                    <a14:imgEffect>
                      <a14:saturation sat="0"/>
                    </a14:imgEffect>
                  </a14:imgLayer>
                </a14:imgProps>
              </a:ext>
            </a:extLst>
          </a:blip>
          <a:stretch>
            <a:fillRect/>
          </a:stretch>
        </p:blipFill>
        <p:spPr>
          <a:xfrm>
            <a:off x="5533392" y="363520"/>
            <a:ext cx="6428068" cy="2506946"/>
          </a:xfrm>
          <a:prstGeom prst="rect">
            <a:avLst/>
          </a:prstGeom>
        </p:spPr>
      </p:pic>
      <p:sp>
        <p:nvSpPr>
          <p:cNvPr id="8" name="Freccia giù 7">
            <a:extLst>
              <a:ext uri="{FF2B5EF4-FFF2-40B4-BE49-F238E27FC236}">
                <a16:creationId xmlns:a16="http://schemas.microsoft.com/office/drawing/2014/main" id="{C4813B9B-AF95-3FA0-8D94-2DD9ABA19C15}"/>
              </a:ext>
            </a:extLst>
          </p:cNvPr>
          <p:cNvSpPr/>
          <p:nvPr/>
        </p:nvSpPr>
        <p:spPr>
          <a:xfrm>
            <a:off x="8296322" y="2999237"/>
            <a:ext cx="902208" cy="1354071"/>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CasellaDiTesto 8">
            <a:extLst>
              <a:ext uri="{FF2B5EF4-FFF2-40B4-BE49-F238E27FC236}">
                <a16:creationId xmlns:a16="http://schemas.microsoft.com/office/drawing/2014/main" id="{E431457C-05A4-74CC-62D5-59CD685C52A0}"/>
              </a:ext>
            </a:extLst>
          </p:cNvPr>
          <p:cNvSpPr txBox="1"/>
          <p:nvPr/>
        </p:nvSpPr>
        <p:spPr>
          <a:xfrm>
            <a:off x="1102133" y="3871288"/>
            <a:ext cx="3622267" cy="2246769"/>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Where:</a:t>
            </a:r>
          </a:p>
          <a:p>
            <a:pPr marL="285750" indent="-285750">
              <a:buFontTx/>
              <a:buChar char="-"/>
            </a:pPr>
            <a:r>
              <a:rPr lang="en-GB" sz="2000" dirty="0">
                <a:latin typeface="Calibri" panose="020F0502020204030204" pitchFamily="34" charset="0"/>
                <a:cs typeface="Calibri" panose="020F0502020204030204" pitchFamily="34" charset="0"/>
              </a:rPr>
              <a:t>s = spread</a:t>
            </a:r>
          </a:p>
          <a:p>
            <a:pPr marL="285750" indent="-285750">
              <a:buFontTx/>
              <a:buChar char="-"/>
            </a:pPr>
            <a:r>
              <a:rPr lang="en-GB" sz="2000" dirty="0">
                <a:latin typeface="Calibri" panose="020F0502020204030204" pitchFamily="34" charset="0"/>
                <a:cs typeface="Calibri" panose="020F0502020204030204" pitchFamily="34" charset="0"/>
              </a:rPr>
              <a:t>R = recovery rate</a:t>
            </a:r>
          </a:p>
          <a:p>
            <a:pPr marL="285750" indent="-285750">
              <a:buFontTx/>
              <a:buChar char="-"/>
            </a:pPr>
            <a:r>
              <a:rPr lang="en-GB" sz="2000" dirty="0">
                <a:latin typeface="Calibri" panose="020F0502020204030204" pitchFamily="34" charset="0"/>
                <a:cs typeface="Calibri" panose="020F0502020204030204" pitchFamily="34" charset="0"/>
              </a:rPr>
              <a:t>v = discount factor</a:t>
            </a:r>
          </a:p>
          <a:p>
            <a:pPr marL="285750" indent="-285750">
              <a:buFontTx/>
              <a:buChar char="-"/>
            </a:pPr>
            <a:r>
              <a:rPr lang="en-GB" sz="2000" dirty="0">
                <a:latin typeface="Calibri" panose="020F0502020204030204" pitchFamily="34" charset="0"/>
                <a:cs typeface="Calibri" panose="020F0502020204030204" pitchFamily="34" charset="0"/>
              </a:rPr>
              <a:t>PS = probability of survival</a:t>
            </a:r>
          </a:p>
          <a:p>
            <a:pPr marL="285750" indent="-285750">
              <a:buFontTx/>
              <a:buChar char="-"/>
            </a:pPr>
            <a:r>
              <a:rPr lang="en-GB" sz="2000" dirty="0">
                <a:latin typeface="Calibri" panose="020F0502020204030204" pitchFamily="34" charset="0"/>
                <a:cs typeface="Calibri" panose="020F0502020204030204" pitchFamily="34" charset="0"/>
              </a:rPr>
              <a:t>PD = probability of defau</a:t>
            </a:r>
            <a:r>
              <a:rPr lang="en-GB" dirty="0">
                <a:latin typeface="Calibri" panose="020F0502020204030204" pitchFamily="34" charset="0"/>
                <a:cs typeface="Calibri" panose="020F0502020204030204" pitchFamily="34" charset="0"/>
              </a:rPr>
              <a:t>lt</a:t>
            </a:r>
          </a:p>
          <a:p>
            <a:pPr marL="285750" indent="-285750">
              <a:buFontTx/>
              <a:buChar char="-"/>
            </a:pPr>
            <a:endParaRPr lang="en-GB" dirty="0">
              <a:latin typeface="Calibri" panose="020F0502020204030204" pitchFamily="34" charset="0"/>
              <a:cs typeface="Calibri" panose="020F0502020204030204" pitchFamily="34" charset="0"/>
            </a:endParaRPr>
          </a:p>
        </p:txBody>
      </p:sp>
      <p:pic>
        <p:nvPicPr>
          <p:cNvPr id="4" name="Immagine 3" descr="Immagine che contiene testo&#10;&#10;Descrizione generata automaticamente">
            <a:extLst>
              <a:ext uri="{FF2B5EF4-FFF2-40B4-BE49-F238E27FC236}">
                <a16:creationId xmlns:a16="http://schemas.microsoft.com/office/drawing/2014/main" id="{867B8DE2-44FF-6EF8-5952-55310B27167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1000"/>
                    </a14:imgEffect>
                    <a14:imgEffect>
                      <a14:colorTemperature colorTemp="4591"/>
                    </a14:imgEffect>
                    <a14:imgEffect>
                      <a14:saturation sat="0"/>
                    </a14:imgEffect>
                    <a14:imgEffect>
                      <a14:brightnessContrast bright="10000"/>
                    </a14:imgEffect>
                  </a14:imgLayer>
                </a14:imgProps>
              </a:ext>
            </a:extLst>
          </a:blip>
          <a:stretch>
            <a:fillRect/>
          </a:stretch>
        </p:blipFill>
        <p:spPr>
          <a:xfrm>
            <a:off x="5619749" y="4482079"/>
            <a:ext cx="5676900" cy="1714500"/>
          </a:xfrm>
          <a:prstGeom prst="rect">
            <a:avLst/>
          </a:prstGeom>
        </p:spPr>
      </p:pic>
    </p:spTree>
    <p:extLst>
      <p:ext uri="{BB962C8B-B14F-4D97-AF65-F5344CB8AC3E}">
        <p14:creationId xmlns:p14="http://schemas.microsoft.com/office/powerpoint/2010/main" val="27015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9220-3DB0-0F87-7384-9E9CC332D8A3}"/>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200" b="1" dirty="0">
                <a:solidFill>
                  <a:schemeClr val="accent1"/>
                </a:solidFill>
              </a:rPr>
              <a:t>From CDS spread to default probability</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magine 6" descr="Immagine che contiene testo&#10;&#10;Descrizione generata automaticamente">
            <a:extLst>
              <a:ext uri="{FF2B5EF4-FFF2-40B4-BE49-F238E27FC236}">
                <a16:creationId xmlns:a16="http://schemas.microsoft.com/office/drawing/2014/main" id="{4FE0FDDE-E08F-BC5A-4B46-5AC69942302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214"/>
                    </a14:imgEffect>
                    <a14:imgEffect>
                      <a14:saturation sat="0"/>
                    </a14:imgEffect>
                  </a14:imgLayer>
                </a14:imgProps>
              </a:ext>
            </a:extLst>
          </a:blip>
          <a:stretch>
            <a:fillRect/>
          </a:stretch>
        </p:blipFill>
        <p:spPr>
          <a:xfrm>
            <a:off x="5344807" y="493419"/>
            <a:ext cx="6428068" cy="2012400"/>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ccia giù 7">
            <a:extLst>
              <a:ext uri="{FF2B5EF4-FFF2-40B4-BE49-F238E27FC236}">
                <a16:creationId xmlns:a16="http://schemas.microsoft.com/office/drawing/2014/main" id="{C4813B9B-AF95-3FA0-8D94-2DD9ABA19C15}"/>
              </a:ext>
            </a:extLst>
          </p:cNvPr>
          <p:cNvSpPr/>
          <p:nvPr/>
        </p:nvSpPr>
        <p:spPr>
          <a:xfrm>
            <a:off x="8296322" y="2999237"/>
            <a:ext cx="902208" cy="1354071"/>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Immagine 3">
            <a:extLst>
              <a:ext uri="{FF2B5EF4-FFF2-40B4-BE49-F238E27FC236}">
                <a16:creationId xmlns:a16="http://schemas.microsoft.com/office/drawing/2014/main" id="{1F45DF54-6DB6-339D-CA3E-47F6E6CA87BA}"/>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404"/>
                    </a14:imgEffect>
                    <a14:imgEffect>
                      <a14:saturation sat="0"/>
                    </a14:imgEffect>
                  </a14:imgLayer>
                </a14:imgProps>
              </a:ext>
            </a:extLst>
          </a:blip>
          <a:stretch>
            <a:fillRect/>
          </a:stretch>
        </p:blipFill>
        <p:spPr>
          <a:xfrm>
            <a:off x="4925683" y="4717955"/>
            <a:ext cx="7266317" cy="1845151"/>
          </a:xfrm>
          <a:prstGeom prst="rect">
            <a:avLst/>
          </a:prstGeom>
        </p:spPr>
      </p:pic>
    </p:spTree>
    <p:extLst>
      <p:ext uri="{BB962C8B-B14F-4D97-AF65-F5344CB8AC3E}">
        <p14:creationId xmlns:p14="http://schemas.microsoft.com/office/powerpoint/2010/main" val="101399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egnaposto contenuto 9" descr="Immagine che contiene testo, monitor, schermo, nero&#10;&#10;Descrizione generata automaticamente">
            <a:extLst>
              <a:ext uri="{FF2B5EF4-FFF2-40B4-BE49-F238E27FC236}">
                <a16:creationId xmlns:a16="http://schemas.microsoft.com/office/drawing/2014/main" id="{C1969C2E-B72C-3277-4DAB-DB574170C6CA}"/>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63E4E2-B8E6-BCD1-0C76-1690DA454BA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Implementation in python</a:t>
            </a:r>
          </a:p>
        </p:txBody>
      </p:sp>
      <p:cxnSp>
        <p:nvCxnSpPr>
          <p:cNvPr id="25" name="Straight Connector 2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98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853A8383-48A6-E241-4AAC-2ADC0FCE8934}"/>
              </a:ext>
            </a:extLst>
          </p:cNvPr>
          <p:cNvSpPr txBox="1"/>
          <p:nvPr/>
        </p:nvSpPr>
        <p:spPr>
          <a:xfrm>
            <a:off x="1255060" y="5279511"/>
            <a:ext cx="9681882" cy="739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accent1"/>
                </a:solidFill>
                <a:latin typeface="Calibri" panose="020F0502020204030204" pitchFamily="34" charset="0"/>
                <a:ea typeface="+mj-ea"/>
                <a:cs typeface="Calibri" panose="020F0502020204030204" pitchFamily="34" charset="0"/>
              </a:rPr>
              <a:t>DATASET</a:t>
            </a:r>
          </a:p>
        </p:txBody>
      </p:sp>
      <p:pic>
        <p:nvPicPr>
          <p:cNvPr id="9" name="Segnaposto contenuto 8" descr="Immagine che contiene testo, nero, tabellonesegnapunti, vicino&#10;&#10;Descrizione generata automaticamente">
            <a:extLst>
              <a:ext uri="{FF2B5EF4-FFF2-40B4-BE49-F238E27FC236}">
                <a16:creationId xmlns:a16="http://schemas.microsoft.com/office/drawing/2014/main" id="{BDD89655-3495-F91E-40BB-05AB5011CB9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907"/>
                    </a14:imgEffect>
                    <a14:imgEffect>
                      <a14:saturation sat="136000"/>
                    </a14:imgEffect>
                  </a14:imgLayer>
                </a14:imgProps>
              </a:ext>
            </a:extLst>
          </a:blip>
          <a:stretch>
            <a:fillRect/>
          </a:stretch>
        </p:blipFill>
        <p:spPr>
          <a:xfrm>
            <a:off x="623087" y="584649"/>
            <a:ext cx="10945825" cy="4214140"/>
          </a:xfrm>
          <a:prstGeom prst="rect">
            <a:avLst/>
          </a:prstGeom>
        </p:spPr>
      </p:pic>
    </p:spTree>
    <p:extLst>
      <p:ext uri="{BB962C8B-B14F-4D97-AF65-F5344CB8AC3E}">
        <p14:creationId xmlns:p14="http://schemas.microsoft.com/office/powerpoint/2010/main" val="197587160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469</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Cabin-semi-bold</vt:lpstr>
      <vt:lpstr>Calibri</vt:lpstr>
      <vt:lpstr>Calibri Light</vt:lpstr>
      <vt:lpstr>SourceSansPro</vt:lpstr>
      <vt:lpstr>Tema di Office</vt:lpstr>
      <vt:lpstr>Presentazione standard di PowerPoint</vt:lpstr>
      <vt:lpstr>Index</vt:lpstr>
      <vt:lpstr>Presentazione standard di PowerPoint</vt:lpstr>
      <vt:lpstr>When Are Credit Default Swaps Used? </vt:lpstr>
      <vt:lpstr>Presentazione standard di PowerPoint</vt:lpstr>
      <vt:lpstr>From default probability to CDS spread</vt:lpstr>
      <vt:lpstr>From CDS spread to default probability</vt:lpstr>
      <vt:lpstr>Implementation in python</vt:lpstr>
      <vt:lpstr>Presentazione standard di PowerPoint</vt:lpstr>
      <vt:lpstr>SPREAD FROM THE MARKET</vt:lpstr>
      <vt:lpstr>FROM SPREAD TO DEFAULT PROBABILITIES</vt:lpstr>
      <vt:lpstr>FROM DEFAULT PROBABILITIES TO SPREAD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Zitelli</dc:creator>
  <cp:lastModifiedBy>Mattia Zitelli</cp:lastModifiedBy>
  <cp:revision>18</cp:revision>
  <dcterms:created xsi:type="dcterms:W3CDTF">2022-11-17T16:21:17Z</dcterms:created>
  <dcterms:modified xsi:type="dcterms:W3CDTF">2023-07-06T16:25:56Z</dcterms:modified>
</cp:coreProperties>
</file>