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82"/>
  </p:notesMasterIdLst>
  <p:sldIdLst>
    <p:sldId id="256" r:id="rId2"/>
    <p:sldId id="292" r:id="rId3"/>
    <p:sldId id="293" r:id="rId4"/>
    <p:sldId id="257" r:id="rId5"/>
    <p:sldId id="260" r:id="rId6"/>
    <p:sldId id="261" r:id="rId7"/>
    <p:sldId id="263" r:id="rId8"/>
    <p:sldId id="264" r:id="rId9"/>
    <p:sldId id="262" r:id="rId10"/>
    <p:sldId id="265" r:id="rId11"/>
    <p:sldId id="267" r:id="rId12"/>
    <p:sldId id="268" r:id="rId13"/>
    <p:sldId id="298" r:id="rId14"/>
    <p:sldId id="266" r:id="rId15"/>
    <p:sldId id="299" r:id="rId16"/>
    <p:sldId id="270" r:id="rId17"/>
    <p:sldId id="271" r:id="rId18"/>
    <p:sldId id="269" r:id="rId19"/>
    <p:sldId id="272" r:id="rId20"/>
    <p:sldId id="273" r:id="rId21"/>
    <p:sldId id="294"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5" r:id="rId41"/>
    <p:sldId id="296" r:id="rId42"/>
    <p:sldId id="297"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1" r:id="rId74"/>
    <p:sldId id="332" r:id="rId75"/>
    <p:sldId id="333" r:id="rId76"/>
    <p:sldId id="334" r:id="rId77"/>
    <p:sldId id="336" r:id="rId78"/>
    <p:sldId id="337" r:id="rId79"/>
    <p:sldId id="335" r:id="rId80"/>
    <p:sldId id="376" r:id="rId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30B0E1-926F-49CE-A116-DBF1240A056B}">
          <p14:sldIdLst>
            <p14:sldId id="256"/>
            <p14:sldId id="292"/>
            <p14:sldId id="293"/>
            <p14:sldId id="257"/>
            <p14:sldId id="260"/>
            <p14:sldId id="261"/>
            <p14:sldId id="263"/>
            <p14:sldId id="264"/>
            <p14:sldId id="262"/>
            <p14:sldId id="265"/>
            <p14:sldId id="267"/>
            <p14:sldId id="268"/>
            <p14:sldId id="298"/>
            <p14:sldId id="266"/>
            <p14:sldId id="299"/>
            <p14:sldId id="270"/>
            <p14:sldId id="271"/>
            <p14:sldId id="269"/>
            <p14:sldId id="272"/>
            <p14:sldId id="273"/>
            <p14:sldId id="294"/>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5"/>
            <p14:sldId id="296"/>
          </p14:sldIdLst>
        </p14:section>
        <p14:section name="Frank and Bod 2011" id="{D1300134-E846-48B7-9BA2-62C21C37AE04}">
          <p14:sldIdLst>
            <p14:sldId id="297"/>
            <p14:sldId id="300"/>
            <p14:sldId id="301"/>
            <p14:sldId id="302"/>
            <p14:sldId id="303"/>
            <p14:sldId id="304"/>
            <p14:sldId id="305"/>
            <p14:sldId id="306"/>
            <p14:sldId id="307"/>
            <p14:sldId id="308"/>
            <p14:sldId id="309"/>
          </p14:sldIdLst>
        </p14:section>
        <p14:section name="Words" id="{BCF385E9-ACCC-4043-935B-D99CFF3C4488}">
          <p14:sldIdLst>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1"/>
            <p14:sldId id="332"/>
            <p14:sldId id="333"/>
            <p14:sldId id="334"/>
            <p14:sldId id="336"/>
            <p14:sldId id="337"/>
            <p14:sldId id="335"/>
            <p14:sldId id="3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elis hristidis" initials="vh" lastIdx="1" clrIdx="0">
    <p:extLst>
      <p:ext uri="{19B8F6BF-5375-455C-9EA6-DF929625EA0E}">
        <p15:presenceInfo xmlns:p15="http://schemas.microsoft.com/office/powerpoint/2012/main" userId="4f311c13892de8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98" autoAdjust="0"/>
  </p:normalViewPr>
  <p:slideViewPr>
    <p:cSldViewPr snapToGrid="0">
      <p:cViewPr varScale="1">
        <p:scale>
          <a:sx n="57" d="100"/>
          <a:sy n="57" d="100"/>
        </p:scale>
        <p:origin x="13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A31F13-661B-4793-8B03-25A36D57CF5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DFE0A1-172E-43AB-9000-78DF0B034729}">
      <dgm:prSet/>
      <dgm:spPr/>
      <dgm:t>
        <a:bodyPr/>
        <a:lstStyle/>
        <a:p>
          <a:r>
            <a:rPr lang="en-US"/>
            <a:t>The structure is a configuration that is allowed by the language.  </a:t>
          </a:r>
        </a:p>
      </dgm:t>
    </dgm:pt>
    <dgm:pt modelId="{7F5BD1C9-456E-417F-9554-EE7DF6C1596D}" type="parTrans" cxnId="{CC27792C-510B-490E-BD4D-79A54C005719}">
      <dgm:prSet/>
      <dgm:spPr/>
      <dgm:t>
        <a:bodyPr/>
        <a:lstStyle/>
        <a:p>
          <a:endParaRPr lang="en-US"/>
        </a:p>
      </dgm:t>
    </dgm:pt>
    <dgm:pt modelId="{485324D9-1FA5-4D5B-8847-EBA35B95BC4A}" type="sibTrans" cxnId="{CC27792C-510B-490E-BD4D-79A54C005719}">
      <dgm:prSet/>
      <dgm:spPr/>
      <dgm:t>
        <a:bodyPr/>
        <a:lstStyle/>
        <a:p>
          <a:endParaRPr lang="en-US"/>
        </a:p>
      </dgm:t>
    </dgm:pt>
    <dgm:pt modelId="{CEE3A101-ABD1-468E-8AC5-616C54838B00}">
      <dgm:prSet/>
      <dgm:spPr/>
      <dgm:t>
        <a:bodyPr/>
        <a:lstStyle/>
        <a:p>
          <a:r>
            <a:rPr lang="en-US"/>
            <a:t>Structures ‘licensed’ by the grammar of a language are ones that can be produced by the language’s grammar (rewrite rules)</a:t>
          </a:r>
        </a:p>
      </dgm:t>
    </dgm:pt>
    <dgm:pt modelId="{D6B54252-89FD-4CB4-9E7B-0E425E1D20BC}" type="parTrans" cxnId="{A7DB8B31-90E8-4844-BCE3-7B3980F85F7C}">
      <dgm:prSet/>
      <dgm:spPr/>
      <dgm:t>
        <a:bodyPr/>
        <a:lstStyle/>
        <a:p>
          <a:endParaRPr lang="en-US"/>
        </a:p>
      </dgm:t>
    </dgm:pt>
    <dgm:pt modelId="{83CE7E7A-0EAF-4F77-9E84-C267C3F66D2D}" type="sibTrans" cxnId="{A7DB8B31-90E8-4844-BCE3-7B3980F85F7C}">
      <dgm:prSet/>
      <dgm:spPr/>
      <dgm:t>
        <a:bodyPr/>
        <a:lstStyle/>
        <a:p>
          <a:endParaRPr lang="en-US"/>
        </a:p>
      </dgm:t>
    </dgm:pt>
    <dgm:pt modelId="{AFFA9226-0C70-4737-B494-CF135FB770ED}">
      <dgm:prSet/>
      <dgm:spPr/>
      <dgm:t>
        <a:bodyPr/>
        <a:lstStyle/>
        <a:p>
          <a:r>
            <a:rPr lang="en-US"/>
            <a:t>S -&gt; NP VP</a:t>
          </a:r>
          <a:br>
            <a:rPr lang="en-US"/>
          </a:br>
          <a:r>
            <a:rPr lang="en-US"/>
            <a:t>NP -&gt; Det N</a:t>
          </a:r>
          <a:br>
            <a:rPr lang="en-US"/>
          </a:br>
          <a:r>
            <a:rPr lang="en-US"/>
            <a:t>VP -&gt; V NP</a:t>
          </a:r>
          <a:br>
            <a:rPr lang="en-US"/>
          </a:br>
          <a:r>
            <a:rPr lang="en-US"/>
            <a:t>VP -&gt; V PP</a:t>
          </a:r>
        </a:p>
      </dgm:t>
    </dgm:pt>
    <dgm:pt modelId="{926FD2B6-EF4A-4A6C-81B7-D9605971F042}" type="parTrans" cxnId="{18560171-1846-4753-A176-AB73B059C1FF}">
      <dgm:prSet/>
      <dgm:spPr/>
      <dgm:t>
        <a:bodyPr/>
        <a:lstStyle/>
        <a:p>
          <a:endParaRPr lang="en-US"/>
        </a:p>
      </dgm:t>
    </dgm:pt>
    <dgm:pt modelId="{80CFD402-DF29-4965-A9CB-B91A25F2D276}" type="sibTrans" cxnId="{18560171-1846-4753-A176-AB73B059C1FF}">
      <dgm:prSet/>
      <dgm:spPr/>
      <dgm:t>
        <a:bodyPr/>
        <a:lstStyle/>
        <a:p>
          <a:endParaRPr lang="en-US"/>
        </a:p>
      </dgm:t>
    </dgm:pt>
    <dgm:pt modelId="{2839D0B0-F3ED-442B-AA95-0701A3EFE51E}" type="pres">
      <dgm:prSet presAssocID="{E2A31F13-661B-4793-8B03-25A36D57CF5E}" presName="root" presStyleCnt="0">
        <dgm:presLayoutVars>
          <dgm:dir/>
          <dgm:resizeHandles val="exact"/>
        </dgm:presLayoutVars>
      </dgm:prSet>
      <dgm:spPr/>
    </dgm:pt>
    <dgm:pt modelId="{1823EA08-0B6B-48DF-BEEC-A867D167CCA1}" type="pres">
      <dgm:prSet presAssocID="{1ADFE0A1-172E-43AB-9000-78DF0B034729}" presName="compNode" presStyleCnt="0"/>
      <dgm:spPr/>
    </dgm:pt>
    <dgm:pt modelId="{4F2EF01E-AD1F-4DBB-B076-2BE9CB981D2E}" type="pres">
      <dgm:prSet presAssocID="{1ADFE0A1-172E-43AB-9000-78DF0B034729}" presName="bgRect" presStyleLbl="bgShp" presStyleIdx="0" presStyleCnt="3"/>
      <dgm:spPr/>
    </dgm:pt>
    <dgm:pt modelId="{D99C8D57-CDD9-4802-B35D-48D254136269}" type="pres">
      <dgm:prSet presAssocID="{1ADFE0A1-172E-43AB-9000-78DF0B03472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5BD288F8-982A-4771-A32A-1FFD30217EEC}" type="pres">
      <dgm:prSet presAssocID="{1ADFE0A1-172E-43AB-9000-78DF0B034729}" presName="spaceRect" presStyleCnt="0"/>
      <dgm:spPr/>
    </dgm:pt>
    <dgm:pt modelId="{0ED6DE78-B3BE-48D4-87C7-7662455AB619}" type="pres">
      <dgm:prSet presAssocID="{1ADFE0A1-172E-43AB-9000-78DF0B034729}" presName="parTx" presStyleLbl="revTx" presStyleIdx="0" presStyleCnt="3">
        <dgm:presLayoutVars>
          <dgm:chMax val="0"/>
          <dgm:chPref val="0"/>
        </dgm:presLayoutVars>
      </dgm:prSet>
      <dgm:spPr/>
    </dgm:pt>
    <dgm:pt modelId="{8B942B12-9F01-4129-8CB8-DB0883313468}" type="pres">
      <dgm:prSet presAssocID="{485324D9-1FA5-4D5B-8847-EBA35B95BC4A}" presName="sibTrans" presStyleCnt="0"/>
      <dgm:spPr/>
    </dgm:pt>
    <dgm:pt modelId="{3323C8B1-FB2F-4455-B368-A92ACFC86F12}" type="pres">
      <dgm:prSet presAssocID="{CEE3A101-ABD1-468E-8AC5-616C54838B00}" presName="compNode" presStyleCnt="0"/>
      <dgm:spPr/>
    </dgm:pt>
    <dgm:pt modelId="{69433C09-11E0-4C78-A677-7717BFC622DA}" type="pres">
      <dgm:prSet presAssocID="{CEE3A101-ABD1-468E-8AC5-616C54838B00}" presName="bgRect" presStyleLbl="bgShp" presStyleIdx="1" presStyleCnt="3"/>
      <dgm:spPr/>
    </dgm:pt>
    <dgm:pt modelId="{B6221506-AFA2-4405-A150-1795598ED956}" type="pres">
      <dgm:prSet presAssocID="{CEE3A101-ABD1-468E-8AC5-616C54838B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B3F31076-67A8-4D4F-AFCB-D2D09F80F7C3}" type="pres">
      <dgm:prSet presAssocID="{CEE3A101-ABD1-468E-8AC5-616C54838B00}" presName="spaceRect" presStyleCnt="0"/>
      <dgm:spPr/>
    </dgm:pt>
    <dgm:pt modelId="{794EBEB1-4549-49F7-B324-C14CC3BBA9BD}" type="pres">
      <dgm:prSet presAssocID="{CEE3A101-ABD1-468E-8AC5-616C54838B00}" presName="parTx" presStyleLbl="revTx" presStyleIdx="1" presStyleCnt="3">
        <dgm:presLayoutVars>
          <dgm:chMax val="0"/>
          <dgm:chPref val="0"/>
        </dgm:presLayoutVars>
      </dgm:prSet>
      <dgm:spPr/>
    </dgm:pt>
    <dgm:pt modelId="{C0187C12-8407-4378-A134-0A22D807DFF9}" type="pres">
      <dgm:prSet presAssocID="{83CE7E7A-0EAF-4F77-9E84-C267C3F66D2D}" presName="sibTrans" presStyleCnt="0"/>
      <dgm:spPr/>
    </dgm:pt>
    <dgm:pt modelId="{E8DB45F9-649F-437E-AA87-692E7219275A}" type="pres">
      <dgm:prSet presAssocID="{AFFA9226-0C70-4737-B494-CF135FB770ED}" presName="compNode" presStyleCnt="0"/>
      <dgm:spPr/>
    </dgm:pt>
    <dgm:pt modelId="{0FE761A8-D135-4945-BF20-20772983E732}" type="pres">
      <dgm:prSet presAssocID="{AFFA9226-0C70-4737-B494-CF135FB770ED}" presName="bgRect" presStyleLbl="bgShp" presStyleIdx="2" presStyleCnt="3"/>
      <dgm:spPr/>
    </dgm:pt>
    <dgm:pt modelId="{8A954964-BD36-4AF9-9621-8BE531C4EB12}" type="pres">
      <dgm:prSet presAssocID="{AFFA9226-0C70-4737-B494-CF135FB770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EAAF9054-145B-4D1C-9B60-AE49F4C56055}" type="pres">
      <dgm:prSet presAssocID="{AFFA9226-0C70-4737-B494-CF135FB770ED}" presName="spaceRect" presStyleCnt="0"/>
      <dgm:spPr/>
    </dgm:pt>
    <dgm:pt modelId="{11D7237C-117C-4366-A8C4-22B413381894}" type="pres">
      <dgm:prSet presAssocID="{AFFA9226-0C70-4737-B494-CF135FB770ED}" presName="parTx" presStyleLbl="revTx" presStyleIdx="2" presStyleCnt="3">
        <dgm:presLayoutVars>
          <dgm:chMax val="0"/>
          <dgm:chPref val="0"/>
        </dgm:presLayoutVars>
      </dgm:prSet>
      <dgm:spPr/>
    </dgm:pt>
  </dgm:ptLst>
  <dgm:cxnLst>
    <dgm:cxn modelId="{CC27792C-510B-490E-BD4D-79A54C005719}" srcId="{E2A31F13-661B-4793-8B03-25A36D57CF5E}" destId="{1ADFE0A1-172E-43AB-9000-78DF0B034729}" srcOrd="0" destOrd="0" parTransId="{7F5BD1C9-456E-417F-9554-EE7DF6C1596D}" sibTransId="{485324D9-1FA5-4D5B-8847-EBA35B95BC4A}"/>
    <dgm:cxn modelId="{A7DB8B31-90E8-4844-BCE3-7B3980F85F7C}" srcId="{E2A31F13-661B-4793-8B03-25A36D57CF5E}" destId="{CEE3A101-ABD1-468E-8AC5-616C54838B00}" srcOrd="1" destOrd="0" parTransId="{D6B54252-89FD-4CB4-9E7B-0E425E1D20BC}" sibTransId="{83CE7E7A-0EAF-4F77-9E84-C267C3F66D2D}"/>
    <dgm:cxn modelId="{18560171-1846-4753-A176-AB73B059C1FF}" srcId="{E2A31F13-661B-4793-8B03-25A36D57CF5E}" destId="{AFFA9226-0C70-4737-B494-CF135FB770ED}" srcOrd="2" destOrd="0" parTransId="{926FD2B6-EF4A-4A6C-81B7-D9605971F042}" sibTransId="{80CFD402-DF29-4965-A9CB-B91A25F2D276}"/>
    <dgm:cxn modelId="{9CB2B871-2049-47E1-A0F1-47B71D11E090}" type="presOf" srcId="{AFFA9226-0C70-4737-B494-CF135FB770ED}" destId="{11D7237C-117C-4366-A8C4-22B413381894}" srcOrd="0" destOrd="0" presId="urn:microsoft.com/office/officeart/2018/2/layout/IconVerticalSolidList"/>
    <dgm:cxn modelId="{C32C0455-E0BE-4969-8E32-DE34AEB99DE3}" type="presOf" srcId="{1ADFE0A1-172E-43AB-9000-78DF0B034729}" destId="{0ED6DE78-B3BE-48D4-87C7-7662455AB619}" srcOrd="0" destOrd="0" presId="urn:microsoft.com/office/officeart/2018/2/layout/IconVerticalSolidList"/>
    <dgm:cxn modelId="{F09D10AA-99FB-4504-ADCF-9EA74FA81135}" type="presOf" srcId="{CEE3A101-ABD1-468E-8AC5-616C54838B00}" destId="{794EBEB1-4549-49F7-B324-C14CC3BBA9BD}" srcOrd="0" destOrd="0" presId="urn:microsoft.com/office/officeart/2018/2/layout/IconVerticalSolidList"/>
    <dgm:cxn modelId="{4EA694CB-E20F-4B25-B389-5697DB433323}" type="presOf" srcId="{E2A31F13-661B-4793-8B03-25A36D57CF5E}" destId="{2839D0B0-F3ED-442B-AA95-0701A3EFE51E}" srcOrd="0" destOrd="0" presId="urn:microsoft.com/office/officeart/2018/2/layout/IconVerticalSolidList"/>
    <dgm:cxn modelId="{42D29500-E188-472F-A390-4423956D077D}" type="presParOf" srcId="{2839D0B0-F3ED-442B-AA95-0701A3EFE51E}" destId="{1823EA08-0B6B-48DF-BEEC-A867D167CCA1}" srcOrd="0" destOrd="0" presId="urn:microsoft.com/office/officeart/2018/2/layout/IconVerticalSolidList"/>
    <dgm:cxn modelId="{91C0373D-28A0-4C8D-BB8F-59960542ECF6}" type="presParOf" srcId="{1823EA08-0B6B-48DF-BEEC-A867D167CCA1}" destId="{4F2EF01E-AD1F-4DBB-B076-2BE9CB981D2E}" srcOrd="0" destOrd="0" presId="urn:microsoft.com/office/officeart/2018/2/layout/IconVerticalSolidList"/>
    <dgm:cxn modelId="{C95F1102-FD0A-469D-8874-10B317670FFD}" type="presParOf" srcId="{1823EA08-0B6B-48DF-BEEC-A867D167CCA1}" destId="{D99C8D57-CDD9-4802-B35D-48D254136269}" srcOrd="1" destOrd="0" presId="urn:microsoft.com/office/officeart/2018/2/layout/IconVerticalSolidList"/>
    <dgm:cxn modelId="{5183D49D-A43F-4E92-A16E-E5D864E79FC4}" type="presParOf" srcId="{1823EA08-0B6B-48DF-BEEC-A867D167CCA1}" destId="{5BD288F8-982A-4771-A32A-1FFD30217EEC}" srcOrd="2" destOrd="0" presId="urn:microsoft.com/office/officeart/2018/2/layout/IconVerticalSolidList"/>
    <dgm:cxn modelId="{CE5681B5-4F54-4662-8314-D5CB0591D702}" type="presParOf" srcId="{1823EA08-0B6B-48DF-BEEC-A867D167CCA1}" destId="{0ED6DE78-B3BE-48D4-87C7-7662455AB619}" srcOrd="3" destOrd="0" presId="urn:microsoft.com/office/officeart/2018/2/layout/IconVerticalSolidList"/>
    <dgm:cxn modelId="{F3C60847-C756-4236-94EB-5A308661404C}" type="presParOf" srcId="{2839D0B0-F3ED-442B-AA95-0701A3EFE51E}" destId="{8B942B12-9F01-4129-8CB8-DB0883313468}" srcOrd="1" destOrd="0" presId="urn:microsoft.com/office/officeart/2018/2/layout/IconVerticalSolidList"/>
    <dgm:cxn modelId="{31860DED-7260-47F4-A27A-1C3E87F69D6D}" type="presParOf" srcId="{2839D0B0-F3ED-442B-AA95-0701A3EFE51E}" destId="{3323C8B1-FB2F-4455-B368-A92ACFC86F12}" srcOrd="2" destOrd="0" presId="urn:microsoft.com/office/officeart/2018/2/layout/IconVerticalSolidList"/>
    <dgm:cxn modelId="{439C3EE1-0128-4F86-B6DA-7841DE6EEB3B}" type="presParOf" srcId="{3323C8B1-FB2F-4455-B368-A92ACFC86F12}" destId="{69433C09-11E0-4C78-A677-7717BFC622DA}" srcOrd="0" destOrd="0" presId="urn:microsoft.com/office/officeart/2018/2/layout/IconVerticalSolidList"/>
    <dgm:cxn modelId="{494C128F-5418-4AFF-90B0-5B1023CD9D01}" type="presParOf" srcId="{3323C8B1-FB2F-4455-B368-A92ACFC86F12}" destId="{B6221506-AFA2-4405-A150-1795598ED956}" srcOrd="1" destOrd="0" presId="urn:microsoft.com/office/officeart/2018/2/layout/IconVerticalSolidList"/>
    <dgm:cxn modelId="{254FB187-AC9F-4AC2-86CE-D740DDD5CE5A}" type="presParOf" srcId="{3323C8B1-FB2F-4455-B368-A92ACFC86F12}" destId="{B3F31076-67A8-4D4F-AFCB-D2D09F80F7C3}" srcOrd="2" destOrd="0" presId="urn:microsoft.com/office/officeart/2018/2/layout/IconVerticalSolidList"/>
    <dgm:cxn modelId="{00516A0A-0227-4F47-9C44-28CA0337AF2E}" type="presParOf" srcId="{3323C8B1-FB2F-4455-B368-A92ACFC86F12}" destId="{794EBEB1-4549-49F7-B324-C14CC3BBA9BD}" srcOrd="3" destOrd="0" presId="urn:microsoft.com/office/officeart/2018/2/layout/IconVerticalSolidList"/>
    <dgm:cxn modelId="{A8B9637E-1723-4E25-85D0-6EA48261E84F}" type="presParOf" srcId="{2839D0B0-F3ED-442B-AA95-0701A3EFE51E}" destId="{C0187C12-8407-4378-A134-0A22D807DFF9}" srcOrd="3" destOrd="0" presId="urn:microsoft.com/office/officeart/2018/2/layout/IconVerticalSolidList"/>
    <dgm:cxn modelId="{52B8B89F-D460-47D2-919A-D26C024A678D}" type="presParOf" srcId="{2839D0B0-F3ED-442B-AA95-0701A3EFE51E}" destId="{E8DB45F9-649F-437E-AA87-692E7219275A}" srcOrd="4" destOrd="0" presId="urn:microsoft.com/office/officeart/2018/2/layout/IconVerticalSolidList"/>
    <dgm:cxn modelId="{6DC7DA37-F5E0-4C00-AAA5-B9F73D841D25}" type="presParOf" srcId="{E8DB45F9-649F-437E-AA87-692E7219275A}" destId="{0FE761A8-D135-4945-BF20-20772983E732}" srcOrd="0" destOrd="0" presId="urn:microsoft.com/office/officeart/2018/2/layout/IconVerticalSolidList"/>
    <dgm:cxn modelId="{FFAF8911-E8DC-4700-AD56-150A635C90AB}" type="presParOf" srcId="{E8DB45F9-649F-437E-AA87-692E7219275A}" destId="{8A954964-BD36-4AF9-9621-8BE531C4EB12}" srcOrd="1" destOrd="0" presId="urn:microsoft.com/office/officeart/2018/2/layout/IconVerticalSolidList"/>
    <dgm:cxn modelId="{E666201F-5825-4DBC-8FD8-FD513CE50DC7}" type="presParOf" srcId="{E8DB45F9-649F-437E-AA87-692E7219275A}" destId="{EAAF9054-145B-4D1C-9B60-AE49F4C56055}" srcOrd="2" destOrd="0" presId="urn:microsoft.com/office/officeart/2018/2/layout/IconVerticalSolidList"/>
    <dgm:cxn modelId="{279A8100-0D72-4F06-8FCC-576F19BBEEDA}" type="presParOf" srcId="{E8DB45F9-649F-437E-AA87-692E7219275A}" destId="{11D7237C-117C-4366-A8C4-22B4133818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CB3B1D-C2EF-4647-9499-F44671C9CBD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A2B879E-1EE6-42B0-98DD-1ED16CAF2BA4}">
      <dgm:prSet/>
      <dgm:spPr/>
      <dgm:t>
        <a:bodyPr/>
        <a:lstStyle/>
        <a:p>
          <a:pPr>
            <a:lnSpc>
              <a:spcPct val="100000"/>
            </a:lnSpc>
          </a:pPr>
          <a:r>
            <a:rPr lang="en-US"/>
            <a:t>We expect words with similar meanings to have similar vectors</a:t>
          </a:r>
        </a:p>
      </dgm:t>
    </dgm:pt>
    <dgm:pt modelId="{9071D342-39EF-44D2-A02B-8CA8E07E8AB8}" type="parTrans" cxnId="{16BFF458-7EC9-4233-AD3B-987F0256DB99}">
      <dgm:prSet/>
      <dgm:spPr/>
      <dgm:t>
        <a:bodyPr/>
        <a:lstStyle/>
        <a:p>
          <a:endParaRPr lang="en-US"/>
        </a:p>
      </dgm:t>
    </dgm:pt>
    <dgm:pt modelId="{F622053A-5E27-41C7-BC6F-BD0D22A495AB}" type="sibTrans" cxnId="{16BFF458-7EC9-4233-AD3B-987F0256DB99}">
      <dgm:prSet/>
      <dgm:spPr/>
      <dgm:t>
        <a:bodyPr/>
        <a:lstStyle/>
        <a:p>
          <a:pPr>
            <a:lnSpc>
              <a:spcPct val="100000"/>
            </a:lnSpc>
          </a:pPr>
          <a:endParaRPr lang="en-US"/>
        </a:p>
      </dgm:t>
    </dgm:pt>
    <dgm:pt modelId="{55F247C3-123F-4918-BB3F-8C090915D46C}">
      <dgm:prSet/>
      <dgm:spPr/>
      <dgm:t>
        <a:bodyPr/>
        <a:lstStyle/>
        <a:p>
          <a:pPr>
            <a:lnSpc>
              <a:spcPct val="100000"/>
            </a:lnSpc>
          </a:pPr>
          <a:r>
            <a:rPr lang="en-US" dirty="0"/>
            <a:t>Given  this representation it is simple to compute word similarity</a:t>
          </a:r>
        </a:p>
      </dgm:t>
    </dgm:pt>
    <dgm:pt modelId="{A0D9D50F-EC10-4BB7-9744-FF17D85E970A}" type="parTrans" cxnId="{17A5F5AC-CD08-44DA-9843-282870E0650D}">
      <dgm:prSet/>
      <dgm:spPr/>
      <dgm:t>
        <a:bodyPr/>
        <a:lstStyle/>
        <a:p>
          <a:endParaRPr lang="en-US"/>
        </a:p>
      </dgm:t>
    </dgm:pt>
    <dgm:pt modelId="{2A165E07-0E1B-42AF-9157-1D5EF36495E0}" type="sibTrans" cxnId="{17A5F5AC-CD08-44DA-9843-282870E0650D}">
      <dgm:prSet/>
      <dgm:spPr/>
      <dgm:t>
        <a:bodyPr/>
        <a:lstStyle/>
        <a:p>
          <a:pPr>
            <a:lnSpc>
              <a:spcPct val="100000"/>
            </a:lnSpc>
          </a:pPr>
          <a:endParaRPr lang="en-US"/>
        </a:p>
      </dgm:t>
    </dgm:pt>
    <dgm:pt modelId="{929BFF38-CE6C-419D-AA27-7A46CCA148E0}">
      <dgm:prSet/>
      <dgm:spPr/>
      <dgm:t>
        <a:bodyPr/>
        <a:lstStyle/>
        <a:p>
          <a:pPr>
            <a:lnSpc>
              <a:spcPct val="100000"/>
            </a:lnSpc>
          </a:pPr>
          <a:r>
            <a:rPr lang="en-US"/>
            <a:t>The granularity of ‘adjacency’ is flexible: can be sentence/paragraph/document etc’</a:t>
          </a:r>
        </a:p>
      </dgm:t>
    </dgm:pt>
    <dgm:pt modelId="{6952523F-07FB-4455-B77E-BA67AE3DEDE2}" type="parTrans" cxnId="{E55715A8-2040-440D-A952-1EFD01861E0A}">
      <dgm:prSet/>
      <dgm:spPr/>
      <dgm:t>
        <a:bodyPr/>
        <a:lstStyle/>
        <a:p>
          <a:endParaRPr lang="en-US"/>
        </a:p>
      </dgm:t>
    </dgm:pt>
    <dgm:pt modelId="{AEE9A511-ABA3-426B-96AB-4536C2C313C8}" type="sibTrans" cxnId="{E55715A8-2040-440D-A952-1EFD01861E0A}">
      <dgm:prSet/>
      <dgm:spPr/>
      <dgm:t>
        <a:bodyPr/>
        <a:lstStyle/>
        <a:p>
          <a:endParaRPr lang="en-US"/>
        </a:p>
      </dgm:t>
    </dgm:pt>
    <dgm:pt modelId="{E8B24541-7D8B-45B5-B164-7A90CA4FAA31}" type="pres">
      <dgm:prSet presAssocID="{35CB3B1D-C2EF-4647-9499-F44671C9CBDF}" presName="root" presStyleCnt="0">
        <dgm:presLayoutVars>
          <dgm:dir/>
          <dgm:resizeHandles val="exact"/>
        </dgm:presLayoutVars>
      </dgm:prSet>
      <dgm:spPr/>
    </dgm:pt>
    <dgm:pt modelId="{D5706537-DFFE-4998-91ED-B4D25FAB5F6E}" type="pres">
      <dgm:prSet presAssocID="{35CB3B1D-C2EF-4647-9499-F44671C9CBDF}" presName="container" presStyleCnt="0">
        <dgm:presLayoutVars>
          <dgm:dir/>
          <dgm:resizeHandles val="exact"/>
        </dgm:presLayoutVars>
      </dgm:prSet>
      <dgm:spPr/>
    </dgm:pt>
    <dgm:pt modelId="{9949CB4F-8C1C-4562-B703-FB52BD5B8008}" type="pres">
      <dgm:prSet presAssocID="{1A2B879E-1EE6-42B0-98DD-1ED16CAF2BA4}" presName="compNode" presStyleCnt="0"/>
      <dgm:spPr/>
    </dgm:pt>
    <dgm:pt modelId="{965BDE94-5636-4590-8E49-A977F2CF875B}" type="pres">
      <dgm:prSet presAssocID="{1A2B879E-1EE6-42B0-98DD-1ED16CAF2BA4}" presName="iconBgRect" presStyleLbl="bgShp" presStyleIdx="0" presStyleCnt="3"/>
      <dgm:spPr/>
    </dgm:pt>
    <dgm:pt modelId="{146E954D-55A9-4070-AAFE-509ADA2E0D47}" type="pres">
      <dgm:prSet presAssocID="{1A2B879E-1EE6-42B0-98DD-1ED16CAF2B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ncil"/>
        </a:ext>
      </dgm:extLst>
    </dgm:pt>
    <dgm:pt modelId="{ABF1F402-0B8F-41BF-9BEE-C4DACD2E2C8D}" type="pres">
      <dgm:prSet presAssocID="{1A2B879E-1EE6-42B0-98DD-1ED16CAF2BA4}" presName="spaceRect" presStyleCnt="0"/>
      <dgm:spPr/>
    </dgm:pt>
    <dgm:pt modelId="{4E14BB92-C149-477F-9D82-AB318210F7D8}" type="pres">
      <dgm:prSet presAssocID="{1A2B879E-1EE6-42B0-98DD-1ED16CAF2BA4}" presName="textRect" presStyleLbl="revTx" presStyleIdx="0" presStyleCnt="3">
        <dgm:presLayoutVars>
          <dgm:chMax val="1"/>
          <dgm:chPref val="1"/>
        </dgm:presLayoutVars>
      </dgm:prSet>
      <dgm:spPr/>
    </dgm:pt>
    <dgm:pt modelId="{847F7D15-F7B2-47ED-A6F3-DE64317C266D}" type="pres">
      <dgm:prSet presAssocID="{F622053A-5E27-41C7-BC6F-BD0D22A495AB}" presName="sibTrans" presStyleLbl="sibTrans2D1" presStyleIdx="0" presStyleCnt="0"/>
      <dgm:spPr/>
    </dgm:pt>
    <dgm:pt modelId="{12E4B80C-5518-4845-BE6B-96348CDC4DDA}" type="pres">
      <dgm:prSet presAssocID="{55F247C3-123F-4918-BB3F-8C090915D46C}" presName="compNode" presStyleCnt="0"/>
      <dgm:spPr/>
    </dgm:pt>
    <dgm:pt modelId="{E4151602-E2B2-439F-AE88-E7276EEA9F12}" type="pres">
      <dgm:prSet presAssocID="{55F247C3-123F-4918-BB3F-8C090915D46C}" presName="iconBgRect" presStyleLbl="bgShp" presStyleIdx="1" presStyleCnt="3"/>
      <dgm:spPr/>
    </dgm:pt>
    <dgm:pt modelId="{EBB0C6B0-11DE-4FA8-9697-FEC51797A9AB}" type="pres">
      <dgm:prSet presAssocID="{55F247C3-123F-4918-BB3F-8C090915D4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F31FD369-90C1-4DE9-BB14-2737916D5041}" type="pres">
      <dgm:prSet presAssocID="{55F247C3-123F-4918-BB3F-8C090915D46C}" presName="spaceRect" presStyleCnt="0"/>
      <dgm:spPr/>
    </dgm:pt>
    <dgm:pt modelId="{52A4B8FB-83EB-4AC3-BE69-AF7B065158B2}" type="pres">
      <dgm:prSet presAssocID="{55F247C3-123F-4918-BB3F-8C090915D46C}" presName="textRect" presStyleLbl="revTx" presStyleIdx="1" presStyleCnt="3">
        <dgm:presLayoutVars>
          <dgm:chMax val="1"/>
          <dgm:chPref val="1"/>
        </dgm:presLayoutVars>
      </dgm:prSet>
      <dgm:spPr/>
    </dgm:pt>
    <dgm:pt modelId="{1F04AA24-F24B-4644-A5E3-563FD4E596A4}" type="pres">
      <dgm:prSet presAssocID="{2A165E07-0E1B-42AF-9157-1D5EF36495E0}" presName="sibTrans" presStyleLbl="sibTrans2D1" presStyleIdx="0" presStyleCnt="0"/>
      <dgm:spPr/>
    </dgm:pt>
    <dgm:pt modelId="{8A56882A-5AF2-405E-BF1E-13FDD8D723B7}" type="pres">
      <dgm:prSet presAssocID="{929BFF38-CE6C-419D-AA27-7A46CCA148E0}" presName="compNode" presStyleCnt="0"/>
      <dgm:spPr/>
    </dgm:pt>
    <dgm:pt modelId="{FD94032D-1737-4912-A4A1-14E510654199}" type="pres">
      <dgm:prSet presAssocID="{929BFF38-CE6C-419D-AA27-7A46CCA148E0}" presName="iconBgRect" presStyleLbl="bgShp" presStyleIdx="2" presStyleCnt="3"/>
      <dgm:spPr/>
    </dgm:pt>
    <dgm:pt modelId="{98BAA609-D195-425B-AC64-BCEBB934BDB5}" type="pres">
      <dgm:prSet presAssocID="{929BFF38-CE6C-419D-AA27-7A46CCA148E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Quotation Mark"/>
        </a:ext>
      </dgm:extLst>
    </dgm:pt>
    <dgm:pt modelId="{66CBADA1-E4DC-412E-A685-082C9EB978D3}" type="pres">
      <dgm:prSet presAssocID="{929BFF38-CE6C-419D-AA27-7A46CCA148E0}" presName="spaceRect" presStyleCnt="0"/>
      <dgm:spPr/>
    </dgm:pt>
    <dgm:pt modelId="{1B1E85FC-3EF0-4393-864E-400254E4A1D2}" type="pres">
      <dgm:prSet presAssocID="{929BFF38-CE6C-419D-AA27-7A46CCA148E0}" presName="textRect" presStyleLbl="revTx" presStyleIdx="2" presStyleCnt="3">
        <dgm:presLayoutVars>
          <dgm:chMax val="1"/>
          <dgm:chPref val="1"/>
        </dgm:presLayoutVars>
      </dgm:prSet>
      <dgm:spPr/>
    </dgm:pt>
  </dgm:ptLst>
  <dgm:cxnLst>
    <dgm:cxn modelId="{D60B1911-0F63-4262-990F-7E026F180BDF}" type="presOf" srcId="{F622053A-5E27-41C7-BC6F-BD0D22A495AB}" destId="{847F7D15-F7B2-47ED-A6F3-DE64317C266D}" srcOrd="0" destOrd="0" presId="urn:microsoft.com/office/officeart/2018/2/layout/IconCircleList"/>
    <dgm:cxn modelId="{59493F14-5938-431E-B399-F2D715038F5A}" type="presOf" srcId="{929BFF38-CE6C-419D-AA27-7A46CCA148E0}" destId="{1B1E85FC-3EF0-4393-864E-400254E4A1D2}" srcOrd="0" destOrd="0" presId="urn:microsoft.com/office/officeart/2018/2/layout/IconCircleList"/>
    <dgm:cxn modelId="{5ED0D63D-5773-4FD6-8C06-85C45D979431}" type="presOf" srcId="{35CB3B1D-C2EF-4647-9499-F44671C9CBDF}" destId="{E8B24541-7D8B-45B5-B164-7A90CA4FAA31}" srcOrd="0" destOrd="0" presId="urn:microsoft.com/office/officeart/2018/2/layout/IconCircleList"/>
    <dgm:cxn modelId="{BE8A4564-1118-4395-B67D-17395218BC6B}" type="presOf" srcId="{2A165E07-0E1B-42AF-9157-1D5EF36495E0}" destId="{1F04AA24-F24B-4644-A5E3-563FD4E596A4}" srcOrd="0" destOrd="0" presId="urn:microsoft.com/office/officeart/2018/2/layout/IconCircleList"/>
    <dgm:cxn modelId="{16BFF458-7EC9-4233-AD3B-987F0256DB99}" srcId="{35CB3B1D-C2EF-4647-9499-F44671C9CBDF}" destId="{1A2B879E-1EE6-42B0-98DD-1ED16CAF2BA4}" srcOrd="0" destOrd="0" parTransId="{9071D342-39EF-44D2-A02B-8CA8E07E8AB8}" sibTransId="{F622053A-5E27-41C7-BC6F-BD0D22A495AB}"/>
    <dgm:cxn modelId="{34A5EF93-0939-4A37-9AAC-1907DD105137}" type="presOf" srcId="{1A2B879E-1EE6-42B0-98DD-1ED16CAF2BA4}" destId="{4E14BB92-C149-477F-9D82-AB318210F7D8}" srcOrd="0" destOrd="0" presId="urn:microsoft.com/office/officeart/2018/2/layout/IconCircleList"/>
    <dgm:cxn modelId="{AE2E7D98-786C-4D91-AE09-9D0506045A84}" type="presOf" srcId="{55F247C3-123F-4918-BB3F-8C090915D46C}" destId="{52A4B8FB-83EB-4AC3-BE69-AF7B065158B2}" srcOrd="0" destOrd="0" presId="urn:microsoft.com/office/officeart/2018/2/layout/IconCircleList"/>
    <dgm:cxn modelId="{E55715A8-2040-440D-A952-1EFD01861E0A}" srcId="{35CB3B1D-C2EF-4647-9499-F44671C9CBDF}" destId="{929BFF38-CE6C-419D-AA27-7A46CCA148E0}" srcOrd="2" destOrd="0" parTransId="{6952523F-07FB-4455-B77E-BA67AE3DEDE2}" sibTransId="{AEE9A511-ABA3-426B-96AB-4536C2C313C8}"/>
    <dgm:cxn modelId="{17A5F5AC-CD08-44DA-9843-282870E0650D}" srcId="{35CB3B1D-C2EF-4647-9499-F44671C9CBDF}" destId="{55F247C3-123F-4918-BB3F-8C090915D46C}" srcOrd="1" destOrd="0" parTransId="{A0D9D50F-EC10-4BB7-9744-FF17D85E970A}" sibTransId="{2A165E07-0E1B-42AF-9157-1D5EF36495E0}"/>
    <dgm:cxn modelId="{833B8AAC-38ED-4793-9FCE-199A19BF8D51}" type="presParOf" srcId="{E8B24541-7D8B-45B5-B164-7A90CA4FAA31}" destId="{D5706537-DFFE-4998-91ED-B4D25FAB5F6E}" srcOrd="0" destOrd="0" presId="urn:microsoft.com/office/officeart/2018/2/layout/IconCircleList"/>
    <dgm:cxn modelId="{F107ACB4-F487-43F7-BB4B-E3A5CFA43E2C}" type="presParOf" srcId="{D5706537-DFFE-4998-91ED-B4D25FAB5F6E}" destId="{9949CB4F-8C1C-4562-B703-FB52BD5B8008}" srcOrd="0" destOrd="0" presId="urn:microsoft.com/office/officeart/2018/2/layout/IconCircleList"/>
    <dgm:cxn modelId="{A932982F-A82C-48D6-B82B-C65BFC83845E}" type="presParOf" srcId="{9949CB4F-8C1C-4562-B703-FB52BD5B8008}" destId="{965BDE94-5636-4590-8E49-A977F2CF875B}" srcOrd="0" destOrd="0" presId="urn:microsoft.com/office/officeart/2018/2/layout/IconCircleList"/>
    <dgm:cxn modelId="{85D04D81-6FE7-41D4-A79B-F55DBF0AEE53}" type="presParOf" srcId="{9949CB4F-8C1C-4562-B703-FB52BD5B8008}" destId="{146E954D-55A9-4070-AAFE-509ADA2E0D47}" srcOrd="1" destOrd="0" presId="urn:microsoft.com/office/officeart/2018/2/layout/IconCircleList"/>
    <dgm:cxn modelId="{28BA7291-CA52-4043-ACD5-1AEA9181F071}" type="presParOf" srcId="{9949CB4F-8C1C-4562-B703-FB52BD5B8008}" destId="{ABF1F402-0B8F-41BF-9BEE-C4DACD2E2C8D}" srcOrd="2" destOrd="0" presId="urn:microsoft.com/office/officeart/2018/2/layout/IconCircleList"/>
    <dgm:cxn modelId="{FA204DF6-4BC7-452F-8F3F-4F0FE0195220}" type="presParOf" srcId="{9949CB4F-8C1C-4562-B703-FB52BD5B8008}" destId="{4E14BB92-C149-477F-9D82-AB318210F7D8}" srcOrd="3" destOrd="0" presId="urn:microsoft.com/office/officeart/2018/2/layout/IconCircleList"/>
    <dgm:cxn modelId="{617989D1-9CBA-4C4F-A0C0-24DECB141A58}" type="presParOf" srcId="{D5706537-DFFE-4998-91ED-B4D25FAB5F6E}" destId="{847F7D15-F7B2-47ED-A6F3-DE64317C266D}" srcOrd="1" destOrd="0" presId="urn:microsoft.com/office/officeart/2018/2/layout/IconCircleList"/>
    <dgm:cxn modelId="{95867774-129D-4508-943F-4070844C0BDA}" type="presParOf" srcId="{D5706537-DFFE-4998-91ED-B4D25FAB5F6E}" destId="{12E4B80C-5518-4845-BE6B-96348CDC4DDA}" srcOrd="2" destOrd="0" presId="urn:microsoft.com/office/officeart/2018/2/layout/IconCircleList"/>
    <dgm:cxn modelId="{78F09D24-A8CB-490B-806D-615F95F72C82}" type="presParOf" srcId="{12E4B80C-5518-4845-BE6B-96348CDC4DDA}" destId="{E4151602-E2B2-439F-AE88-E7276EEA9F12}" srcOrd="0" destOrd="0" presId="urn:microsoft.com/office/officeart/2018/2/layout/IconCircleList"/>
    <dgm:cxn modelId="{B3EA5B8B-870F-4E4C-A4F2-BADDE2410408}" type="presParOf" srcId="{12E4B80C-5518-4845-BE6B-96348CDC4DDA}" destId="{EBB0C6B0-11DE-4FA8-9697-FEC51797A9AB}" srcOrd="1" destOrd="0" presId="urn:microsoft.com/office/officeart/2018/2/layout/IconCircleList"/>
    <dgm:cxn modelId="{144FF72D-A325-437C-8EC0-038C61559729}" type="presParOf" srcId="{12E4B80C-5518-4845-BE6B-96348CDC4DDA}" destId="{F31FD369-90C1-4DE9-BB14-2737916D5041}" srcOrd="2" destOrd="0" presId="urn:microsoft.com/office/officeart/2018/2/layout/IconCircleList"/>
    <dgm:cxn modelId="{4B195C22-4D97-4A88-8934-9B7B0FA7453B}" type="presParOf" srcId="{12E4B80C-5518-4845-BE6B-96348CDC4DDA}" destId="{52A4B8FB-83EB-4AC3-BE69-AF7B065158B2}" srcOrd="3" destOrd="0" presId="urn:microsoft.com/office/officeart/2018/2/layout/IconCircleList"/>
    <dgm:cxn modelId="{63E1E0B2-66E4-4422-81DC-46553DF02294}" type="presParOf" srcId="{D5706537-DFFE-4998-91ED-B4D25FAB5F6E}" destId="{1F04AA24-F24B-4644-A5E3-563FD4E596A4}" srcOrd="3" destOrd="0" presId="urn:microsoft.com/office/officeart/2018/2/layout/IconCircleList"/>
    <dgm:cxn modelId="{D53011AC-80E8-4F92-B255-03C9DA1566C1}" type="presParOf" srcId="{D5706537-DFFE-4998-91ED-B4D25FAB5F6E}" destId="{8A56882A-5AF2-405E-BF1E-13FDD8D723B7}" srcOrd="4" destOrd="0" presId="urn:microsoft.com/office/officeart/2018/2/layout/IconCircleList"/>
    <dgm:cxn modelId="{2575E613-A9E3-4437-8FB6-3DA50EA3A781}" type="presParOf" srcId="{8A56882A-5AF2-405E-BF1E-13FDD8D723B7}" destId="{FD94032D-1737-4912-A4A1-14E510654199}" srcOrd="0" destOrd="0" presId="urn:microsoft.com/office/officeart/2018/2/layout/IconCircleList"/>
    <dgm:cxn modelId="{42B5FA41-8EC3-48C8-949D-56BBC86F81C1}" type="presParOf" srcId="{8A56882A-5AF2-405E-BF1E-13FDD8D723B7}" destId="{98BAA609-D195-425B-AC64-BCEBB934BDB5}" srcOrd="1" destOrd="0" presId="urn:microsoft.com/office/officeart/2018/2/layout/IconCircleList"/>
    <dgm:cxn modelId="{39D9E47D-6469-49E5-A56B-1C9356D3A62D}" type="presParOf" srcId="{8A56882A-5AF2-405E-BF1E-13FDD8D723B7}" destId="{66CBADA1-E4DC-412E-A685-082C9EB978D3}" srcOrd="2" destOrd="0" presId="urn:microsoft.com/office/officeart/2018/2/layout/IconCircleList"/>
    <dgm:cxn modelId="{639EE871-606E-48AA-AD4F-46EF9C7568A4}" type="presParOf" srcId="{8A56882A-5AF2-405E-BF1E-13FDD8D723B7}" destId="{1B1E85FC-3EF0-4393-864E-400254E4A1D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EF01E-AD1F-4DBB-B076-2BE9CB981D2E}">
      <dsp:nvSpPr>
        <dsp:cNvPr id="0" name=""/>
        <dsp:cNvSpPr/>
      </dsp:nvSpPr>
      <dsp:spPr>
        <a:xfrm>
          <a:off x="0" y="603"/>
          <a:ext cx="4947047"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C8D57-CDD9-4802-B35D-48D254136269}">
      <dsp:nvSpPr>
        <dsp:cNvPr id="0" name=""/>
        <dsp:cNvSpPr/>
      </dsp:nvSpPr>
      <dsp:spPr>
        <a:xfrm>
          <a:off x="427016" y="318218"/>
          <a:ext cx="776392" cy="776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D6DE78-B3BE-48D4-87C7-7662455AB619}">
      <dsp:nvSpPr>
        <dsp:cNvPr id="0" name=""/>
        <dsp:cNvSpPr/>
      </dsp:nvSpPr>
      <dsp:spPr>
        <a:xfrm>
          <a:off x="1630424" y="603"/>
          <a:ext cx="3316622"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755650">
            <a:lnSpc>
              <a:spcPct val="90000"/>
            </a:lnSpc>
            <a:spcBef>
              <a:spcPct val="0"/>
            </a:spcBef>
            <a:spcAft>
              <a:spcPct val="35000"/>
            </a:spcAft>
            <a:buNone/>
          </a:pPr>
          <a:r>
            <a:rPr lang="en-US" sz="1700" kern="1200"/>
            <a:t>The structure is a configuration that is allowed by the language.  </a:t>
          </a:r>
        </a:p>
      </dsp:txBody>
      <dsp:txXfrm>
        <a:off x="1630424" y="603"/>
        <a:ext cx="3316622" cy="1411623"/>
      </dsp:txXfrm>
    </dsp:sp>
    <dsp:sp modelId="{69433C09-11E0-4C78-A677-7717BFC622DA}">
      <dsp:nvSpPr>
        <dsp:cNvPr id="0" name=""/>
        <dsp:cNvSpPr/>
      </dsp:nvSpPr>
      <dsp:spPr>
        <a:xfrm>
          <a:off x="0" y="1765132"/>
          <a:ext cx="4947047"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221506-AFA2-4405-A150-1795598ED956}">
      <dsp:nvSpPr>
        <dsp:cNvPr id="0" name=""/>
        <dsp:cNvSpPr/>
      </dsp:nvSpPr>
      <dsp:spPr>
        <a:xfrm>
          <a:off x="427016" y="2082747"/>
          <a:ext cx="776392" cy="776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4EBEB1-4549-49F7-B324-C14CC3BBA9BD}">
      <dsp:nvSpPr>
        <dsp:cNvPr id="0" name=""/>
        <dsp:cNvSpPr/>
      </dsp:nvSpPr>
      <dsp:spPr>
        <a:xfrm>
          <a:off x="1630424" y="1765132"/>
          <a:ext cx="3316622"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755650">
            <a:lnSpc>
              <a:spcPct val="90000"/>
            </a:lnSpc>
            <a:spcBef>
              <a:spcPct val="0"/>
            </a:spcBef>
            <a:spcAft>
              <a:spcPct val="35000"/>
            </a:spcAft>
            <a:buNone/>
          </a:pPr>
          <a:r>
            <a:rPr lang="en-US" sz="1700" kern="1200"/>
            <a:t>Structures ‘licensed’ by the grammar of a language are ones that can be produced by the language’s grammar (rewrite rules)</a:t>
          </a:r>
        </a:p>
      </dsp:txBody>
      <dsp:txXfrm>
        <a:off x="1630424" y="1765132"/>
        <a:ext cx="3316622" cy="1411623"/>
      </dsp:txXfrm>
    </dsp:sp>
    <dsp:sp modelId="{0FE761A8-D135-4945-BF20-20772983E732}">
      <dsp:nvSpPr>
        <dsp:cNvPr id="0" name=""/>
        <dsp:cNvSpPr/>
      </dsp:nvSpPr>
      <dsp:spPr>
        <a:xfrm>
          <a:off x="0" y="3529661"/>
          <a:ext cx="4947047"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54964-BD36-4AF9-9621-8BE531C4EB12}">
      <dsp:nvSpPr>
        <dsp:cNvPr id="0" name=""/>
        <dsp:cNvSpPr/>
      </dsp:nvSpPr>
      <dsp:spPr>
        <a:xfrm>
          <a:off x="427016" y="3847276"/>
          <a:ext cx="776392" cy="776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D7237C-117C-4366-A8C4-22B413381894}">
      <dsp:nvSpPr>
        <dsp:cNvPr id="0" name=""/>
        <dsp:cNvSpPr/>
      </dsp:nvSpPr>
      <dsp:spPr>
        <a:xfrm>
          <a:off x="1630424" y="3529661"/>
          <a:ext cx="3316622"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755650">
            <a:lnSpc>
              <a:spcPct val="90000"/>
            </a:lnSpc>
            <a:spcBef>
              <a:spcPct val="0"/>
            </a:spcBef>
            <a:spcAft>
              <a:spcPct val="35000"/>
            </a:spcAft>
            <a:buNone/>
          </a:pPr>
          <a:r>
            <a:rPr lang="en-US" sz="1700" kern="1200"/>
            <a:t>S -&gt; NP VP</a:t>
          </a:r>
          <a:br>
            <a:rPr lang="en-US" sz="1700" kern="1200"/>
          </a:br>
          <a:r>
            <a:rPr lang="en-US" sz="1700" kern="1200"/>
            <a:t>NP -&gt; Det N</a:t>
          </a:r>
          <a:br>
            <a:rPr lang="en-US" sz="1700" kern="1200"/>
          </a:br>
          <a:r>
            <a:rPr lang="en-US" sz="1700" kern="1200"/>
            <a:t>VP -&gt; V NP</a:t>
          </a:r>
          <a:br>
            <a:rPr lang="en-US" sz="1700" kern="1200"/>
          </a:br>
          <a:r>
            <a:rPr lang="en-US" sz="1700" kern="1200"/>
            <a:t>VP -&gt; V PP</a:t>
          </a:r>
        </a:p>
      </dsp:txBody>
      <dsp:txXfrm>
        <a:off x="1630424" y="3529661"/>
        <a:ext cx="3316622" cy="1411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DE94-5636-4590-8E49-A977F2CF875B}">
      <dsp:nvSpPr>
        <dsp:cNvPr id="0" name=""/>
        <dsp:cNvSpPr/>
      </dsp:nvSpPr>
      <dsp:spPr>
        <a:xfrm>
          <a:off x="197444" y="504088"/>
          <a:ext cx="655522" cy="6555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6E954D-55A9-4070-AAFE-509ADA2E0D47}">
      <dsp:nvSpPr>
        <dsp:cNvPr id="0" name=""/>
        <dsp:cNvSpPr/>
      </dsp:nvSpPr>
      <dsp:spPr>
        <a:xfrm>
          <a:off x="335104" y="641748"/>
          <a:ext cx="380202" cy="3802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14BB92-C149-477F-9D82-AB318210F7D8}">
      <dsp:nvSpPr>
        <dsp:cNvPr id="0" name=""/>
        <dsp:cNvSpPr/>
      </dsp:nvSpPr>
      <dsp:spPr>
        <a:xfrm>
          <a:off x="993436" y="504088"/>
          <a:ext cx="1545159" cy="65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We expect words with similar meanings to have similar vectors</a:t>
          </a:r>
        </a:p>
      </dsp:txBody>
      <dsp:txXfrm>
        <a:off x="993436" y="504088"/>
        <a:ext cx="1545159" cy="655522"/>
      </dsp:txXfrm>
    </dsp:sp>
    <dsp:sp modelId="{E4151602-E2B2-439F-AE88-E7276EEA9F12}">
      <dsp:nvSpPr>
        <dsp:cNvPr id="0" name=""/>
        <dsp:cNvSpPr/>
      </dsp:nvSpPr>
      <dsp:spPr>
        <a:xfrm>
          <a:off x="2807827" y="504088"/>
          <a:ext cx="655522" cy="6555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B0C6B0-11DE-4FA8-9697-FEC51797A9AB}">
      <dsp:nvSpPr>
        <dsp:cNvPr id="0" name=""/>
        <dsp:cNvSpPr/>
      </dsp:nvSpPr>
      <dsp:spPr>
        <a:xfrm>
          <a:off x="2945487" y="641748"/>
          <a:ext cx="380202" cy="3802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A4B8FB-83EB-4AC3-BE69-AF7B065158B2}">
      <dsp:nvSpPr>
        <dsp:cNvPr id="0" name=""/>
        <dsp:cNvSpPr/>
      </dsp:nvSpPr>
      <dsp:spPr>
        <a:xfrm>
          <a:off x="3603818" y="504088"/>
          <a:ext cx="1545159" cy="65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Given  this representation it is simple to compute word similarity</a:t>
          </a:r>
        </a:p>
      </dsp:txBody>
      <dsp:txXfrm>
        <a:off x="3603818" y="504088"/>
        <a:ext cx="1545159" cy="655522"/>
      </dsp:txXfrm>
    </dsp:sp>
    <dsp:sp modelId="{FD94032D-1737-4912-A4A1-14E510654199}">
      <dsp:nvSpPr>
        <dsp:cNvPr id="0" name=""/>
        <dsp:cNvSpPr/>
      </dsp:nvSpPr>
      <dsp:spPr>
        <a:xfrm>
          <a:off x="5418209" y="504088"/>
          <a:ext cx="655522" cy="6555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BAA609-D195-425B-AC64-BCEBB934BDB5}">
      <dsp:nvSpPr>
        <dsp:cNvPr id="0" name=""/>
        <dsp:cNvSpPr/>
      </dsp:nvSpPr>
      <dsp:spPr>
        <a:xfrm>
          <a:off x="5555869" y="641748"/>
          <a:ext cx="380202" cy="3802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E85FC-3EF0-4393-864E-400254E4A1D2}">
      <dsp:nvSpPr>
        <dsp:cNvPr id="0" name=""/>
        <dsp:cNvSpPr/>
      </dsp:nvSpPr>
      <dsp:spPr>
        <a:xfrm>
          <a:off x="6214200" y="504088"/>
          <a:ext cx="1545159" cy="65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granularity of ‘adjacency’ is flexible: can be sentence/paragraph/document etc’</a:t>
          </a:r>
        </a:p>
      </dsp:txBody>
      <dsp:txXfrm>
        <a:off x="6214200" y="504088"/>
        <a:ext cx="1545159" cy="6555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3" name="Shape 243"/>
          <p:cNvSpPr>
            <a:spLocks noGrp="1" noRot="1" noChangeAspect="1"/>
          </p:cNvSpPr>
          <p:nvPr>
            <p:ph type="sldImg"/>
          </p:nvPr>
        </p:nvSpPr>
        <p:spPr>
          <a:xfrm>
            <a:off x="1143000" y="685800"/>
            <a:ext cx="4572000" cy="3429000"/>
          </a:xfrm>
          <a:prstGeom prst="rect">
            <a:avLst/>
          </a:prstGeom>
        </p:spPr>
        <p:txBody>
          <a:bodyPr/>
          <a:lstStyle/>
          <a:p>
            <a:endParaRPr/>
          </a:p>
        </p:txBody>
      </p:sp>
      <p:sp>
        <p:nvSpPr>
          <p:cNvPr id="244" name="Shape 2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put ‘the rules’ in quotation marks because this is related to the very debate.  Better to say ‘what is a grammatically valid sentence in a language’.</a:t>
            </a:r>
          </a:p>
        </p:txBody>
      </p:sp>
    </p:spTree>
    <p:extLst>
      <p:ext uri="{BB962C8B-B14F-4D97-AF65-F5344CB8AC3E}">
        <p14:creationId xmlns:p14="http://schemas.microsoft.com/office/powerpoint/2010/main" val="2684199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‘move cake’ – looking at cake. </a:t>
            </a:r>
          </a:p>
          <a:p>
            <a:r>
              <a:rPr lang="en-US" dirty="0"/>
              <a:t>‘move other’ looking at other object.  Slight advantage even before noun offset, maybe because the boy is looking at it.</a:t>
            </a:r>
          </a:p>
        </p:txBody>
      </p:sp>
    </p:spTree>
    <p:extLst>
      <p:ext uri="{BB962C8B-B14F-4D97-AF65-F5344CB8AC3E}">
        <p14:creationId xmlns:p14="http://schemas.microsoft.com/office/powerpoint/2010/main" val="2257629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in fixation times on ‘cake’ become very large when the verb is ‘eat’..  That’s when a massive amount of fixation starts being on cake vs other objects (black vs. white circles). </a:t>
            </a:r>
          </a:p>
        </p:txBody>
      </p:sp>
    </p:spTree>
    <p:extLst>
      <p:ext uri="{BB962C8B-B14F-4D97-AF65-F5344CB8AC3E}">
        <p14:creationId xmlns:p14="http://schemas.microsoft.com/office/powerpoint/2010/main" val="3677154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2885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1179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5970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Intuition here: the probability to see the final verb is relatively higher after learning each word because the set of possible completions is trimmed, and so P(verb) becomes *relatively* higher. </a:t>
            </a:r>
          </a:p>
        </p:txBody>
      </p:sp>
    </p:spTree>
    <p:extLst>
      <p:ext uri="{BB962C8B-B14F-4D97-AF65-F5344CB8AC3E}">
        <p14:creationId xmlns:p14="http://schemas.microsoft.com/office/powerpoint/2010/main" val="3018783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longer the clause is, the less likely it can be modified by anything; you used space, time </a:t>
            </a:r>
            <a:r>
              <a:rPr lang="en-US" dirty="0" err="1"/>
              <a:t>etc</a:t>
            </a:r>
            <a:r>
              <a:rPr lang="en-US" dirty="0"/>
              <a:t>’, it should end now.</a:t>
            </a:r>
          </a:p>
        </p:txBody>
      </p:sp>
    </p:spTree>
    <p:extLst>
      <p:ext uri="{BB962C8B-B14F-4D97-AF65-F5344CB8AC3E}">
        <p14:creationId xmlns:p14="http://schemas.microsoft.com/office/powerpoint/2010/main" val="2627995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“PSG models use hierarchical structures (see Fig. 1a), whereas Markov models and ESNs estimate probabilities that depend solely on the sentences’ sequential structure (as shown in Fig. 1b).”</a:t>
            </a:r>
          </a:p>
        </p:txBody>
      </p:sp>
    </p:spTree>
    <p:extLst>
      <p:ext uri="{BB962C8B-B14F-4D97-AF65-F5344CB8AC3E}">
        <p14:creationId xmlns:p14="http://schemas.microsoft.com/office/powerpoint/2010/main" val="1439832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Rows sum to 100%</a:t>
            </a:r>
          </a:p>
        </p:txBody>
      </p:sp>
    </p:spTree>
    <p:extLst>
      <p:ext uri="{BB962C8B-B14F-4D97-AF65-F5344CB8AC3E}">
        <p14:creationId xmlns:p14="http://schemas.microsoft.com/office/powerpoint/2010/main" val="1967462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2275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53B808D-8EA8-4FD5-A44E-17202875DC16}" type="slidenum">
              <a:rPr lang="en-US" smtClean="0"/>
              <a:t>11</a:t>
            </a:fld>
            <a:endParaRPr lang="en-US"/>
          </a:p>
        </p:txBody>
      </p:sp>
    </p:spTree>
    <p:extLst>
      <p:ext uri="{BB962C8B-B14F-4D97-AF65-F5344CB8AC3E}">
        <p14:creationId xmlns:p14="http://schemas.microsoft.com/office/powerpoint/2010/main" val="1748273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M1 has low linguistic accuracy but quite high psych accuracy. Highest linguistic accuracy doesn’t necessarily mean psych accuracy. </a:t>
            </a:r>
          </a:p>
        </p:txBody>
      </p:sp>
    </p:spTree>
    <p:extLst>
      <p:ext uri="{BB962C8B-B14F-4D97-AF65-F5344CB8AC3E}">
        <p14:creationId xmlns:p14="http://schemas.microsoft.com/office/powerpoint/2010/main" val="3837274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given w-1; w+1 we learn to predict w.  Note that matrix W (also called the project matrix) is the same for all positions.</a:t>
            </a:r>
          </a:p>
        </p:txBody>
      </p:sp>
    </p:spTree>
    <p:extLst>
      <p:ext uri="{BB962C8B-B14F-4D97-AF65-F5344CB8AC3E}">
        <p14:creationId xmlns:p14="http://schemas.microsoft.com/office/powerpoint/2010/main" val="2106921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1-hot inputs for cat  and on are each multiplied by </a:t>
            </a:r>
            <a:r>
              <a:rPr lang="en-US" dirty="0" err="1"/>
              <a:t>VxN</a:t>
            </a:r>
            <a:r>
              <a:rPr lang="en-US" dirty="0"/>
              <a:t> matrix to produce activation in the hidden layer, where they are averaged.</a:t>
            </a:r>
          </a:p>
          <a:p>
            <a:r>
              <a:rPr lang="en-US" dirty="0"/>
              <a:t>Then there’s a separate set of weights that take the hidden layer and converts it to activations in the output layer</a:t>
            </a:r>
          </a:p>
        </p:txBody>
      </p:sp>
    </p:spTree>
    <p:extLst>
      <p:ext uri="{BB962C8B-B14F-4D97-AF65-F5344CB8AC3E}">
        <p14:creationId xmlns:p14="http://schemas.microsoft.com/office/powerpoint/2010/main" val="238920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an approximation to the correct response; obviously will be more noisy)</a:t>
            </a:r>
          </a:p>
        </p:txBody>
      </p:sp>
    </p:spTree>
    <p:extLst>
      <p:ext uri="{BB962C8B-B14F-4D97-AF65-F5344CB8AC3E}">
        <p14:creationId xmlns:p14="http://schemas.microsoft.com/office/powerpoint/2010/main" val="279282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red we see the weights linked to ‘cat’  in the transposed matrix. We can take that as the learned ‘meaning’ of the word.</a:t>
            </a:r>
          </a:p>
          <a:p>
            <a:r>
              <a:rPr lang="en-US" dirty="0"/>
              <a:t>W</a:t>
            </a:r>
            <a:r>
              <a:rPr lang="en-US" baseline="0" dirty="0"/>
              <a:t> contains input word vectors.</a:t>
            </a:r>
          </a:p>
          <a:p>
            <a:r>
              <a:rPr lang="en-US" baseline="0" dirty="0"/>
              <a:t>W’ contains output word vectors.</a:t>
            </a:r>
          </a:p>
          <a:p>
            <a:r>
              <a:rPr lang="en-US" baseline="0" dirty="0"/>
              <a:t>Either W or W’ can be considered as the word’s representation. Or even take the average.</a:t>
            </a:r>
            <a:endParaRPr lang="en-US" dirty="0"/>
          </a:p>
          <a:p>
            <a:endParaRPr lang="en-US" dirty="0"/>
          </a:p>
        </p:txBody>
      </p:sp>
    </p:spTree>
    <p:extLst>
      <p:ext uri="{BB962C8B-B14F-4D97-AF65-F5344CB8AC3E}">
        <p14:creationId xmlns:p14="http://schemas.microsoft.com/office/powerpoint/2010/main" val="2118541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7256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6386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813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615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6587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B808D-8EA8-4FD5-A44E-17202875DC16}" type="slidenum">
              <a:rPr lang="en-US" smtClean="0"/>
              <a:t>18</a:t>
            </a:fld>
            <a:endParaRPr lang="en-US"/>
          </a:p>
        </p:txBody>
      </p:sp>
    </p:spTree>
    <p:extLst>
      <p:ext uri="{BB962C8B-B14F-4D97-AF65-F5344CB8AC3E}">
        <p14:creationId xmlns:p14="http://schemas.microsoft.com/office/powerpoint/2010/main" val="233729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9207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horse that was raced past the barn was the one that fell”</a:t>
            </a:r>
          </a:p>
        </p:txBody>
      </p:sp>
    </p:spTree>
    <p:extLst>
      <p:ext uri="{BB962C8B-B14F-4D97-AF65-F5344CB8AC3E}">
        <p14:creationId xmlns:p14="http://schemas.microsoft.com/office/powerpoint/2010/main" val="779533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horse that was raced past the barn was the one that fell”</a:t>
            </a:r>
          </a:p>
        </p:txBody>
      </p:sp>
    </p:spTree>
    <p:extLst>
      <p:ext uri="{BB962C8B-B14F-4D97-AF65-F5344CB8AC3E}">
        <p14:creationId xmlns:p14="http://schemas.microsoft.com/office/powerpoint/2010/main" val="3364782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faster response times are in responding to whether the word was present in the sentence; not the reading time.</a:t>
            </a:r>
          </a:p>
        </p:txBody>
      </p:sp>
    </p:spTree>
    <p:extLst>
      <p:ext uri="{BB962C8B-B14F-4D97-AF65-F5344CB8AC3E}">
        <p14:creationId xmlns:p14="http://schemas.microsoft.com/office/powerpoint/2010/main" val="3909912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F104DE4-56B5-4464-A5CC-F947951A79BD}"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73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04DE4-56B5-4464-A5CC-F947951A79BD}"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87129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04DE4-56B5-4464-A5CC-F947951A79BD}"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37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04DE4-56B5-4464-A5CC-F947951A79BD}"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20750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04DE4-56B5-4464-A5CC-F947951A79BD}"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04DE4-56B5-4464-A5CC-F947951A79BD}"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56201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04DE4-56B5-4464-A5CC-F947951A79BD}" type="datetimeFigureOut">
              <a:rPr lang="en-US" smtClean="0"/>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2288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04DE4-56B5-4464-A5CC-F947951A79BD}" type="datetimeFigureOut">
              <a:rPr lang="en-US" smtClean="0"/>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649659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04DE4-56B5-4464-A5CC-F947951A79BD}" type="datetimeFigureOut">
              <a:rPr lang="en-US" smtClean="0"/>
              <a:t>5/29/2023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40126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04DE4-56B5-4464-A5CC-F947951A79BD}"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29339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F104DE4-56B5-4464-A5CC-F947951A79BD}"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88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F104DE4-56B5-4464-A5CC-F947951A79BD}" type="datetimeFigureOut">
              <a:rPr lang="en-US" smtClean="0"/>
              <a:t>5/29/2023</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6CB4B4D-7CA3-9044-876B-883B54F8677D}"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7954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6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7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p:cNvSpPr>
          <p:nvPr>
            <p:ph type="ctrTitle"/>
          </p:nvPr>
        </p:nvSpPr>
        <p:spPr>
          <a:prstGeom prst="rect">
            <a:avLst/>
          </a:prstGeom>
        </p:spPr>
        <p:txBody>
          <a:bodyPr/>
          <a:lstStyle/>
          <a:p>
            <a:r>
              <a:rPr lang="en-US" dirty="0"/>
              <a:t>Language comprehension and integration</a:t>
            </a:r>
            <a:endParaRPr dirty="0"/>
          </a:p>
        </p:txBody>
      </p:sp>
      <p:sp>
        <p:nvSpPr>
          <p:cNvPr id="247" name="Shape 247"/>
          <p:cNvSpPr>
            <a:spLocks noGrp="1"/>
          </p:cNvSpPr>
          <p:nvPr>
            <p:ph type="subTitle" idx="1"/>
          </p:nvPr>
        </p:nvSpPr>
        <p:spPr>
          <a:prstGeom prst="rect">
            <a:avLst/>
          </a:prstGeom>
        </p:spPr>
        <p:txBody>
          <a:bodyPr/>
          <a:lstStyle/>
          <a:p>
            <a:r>
              <a:rPr lang="en-US"/>
              <a:t>AIS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58456-D24E-4FE5-97CE-4BE51CEFA331}"/>
              </a:ext>
            </a:extLst>
          </p:cNvPr>
          <p:cNvSpPr>
            <a:spLocks noGrp="1"/>
          </p:cNvSpPr>
          <p:nvPr>
            <p:ph type="title"/>
          </p:nvPr>
        </p:nvSpPr>
        <p:spPr/>
        <p:txBody>
          <a:bodyPr>
            <a:normAutofit fontScale="90000"/>
          </a:bodyPr>
          <a:lstStyle/>
          <a:p>
            <a:r>
              <a:rPr lang="en-US" dirty="0"/>
              <a:t>Chomsky’s challenges to s-r learning and behaviorism: abstract rules</a:t>
            </a:r>
          </a:p>
        </p:txBody>
      </p:sp>
      <p:sp>
        <p:nvSpPr>
          <p:cNvPr id="3" name="Content Placeholder 2">
            <a:extLst>
              <a:ext uri="{FF2B5EF4-FFF2-40B4-BE49-F238E27FC236}">
                <a16:creationId xmlns:a16="http://schemas.microsoft.com/office/drawing/2014/main" id="{6BA58B2D-2796-444B-80F5-51A8FF65B5A3}"/>
              </a:ext>
            </a:extLst>
          </p:cNvPr>
          <p:cNvSpPr>
            <a:spLocks noGrp="1"/>
          </p:cNvSpPr>
          <p:nvPr>
            <p:ph idx="1"/>
          </p:nvPr>
        </p:nvSpPr>
        <p:spPr>
          <a:xfrm>
            <a:off x="768096" y="2286000"/>
            <a:ext cx="7290055" cy="1816100"/>
          </a:xfrm>
        </p:spPr>
        <p:txBody>
          <a:bodyPr>
            <a:normAutofit fontScale="92500" lnSpcReduction="10000"/>
          </a:bodyPr>
          <a:lstStyle/>
          <a:p>
            <a:r>
              <a:rPr lang="en-US" dirty="0"/>
              <a:t>Chomsky (1959) identified multiple weaknesses, including </a:t>
            </a:r>
          </a:p>
          <a:p>
            <a:pPr marL="457200" indent="-457200">
              <a:buFont typeface="+mj-lt"/>
              <a:buAutoNum type="arabicPeriod"/>
            </a:pPr>
            <a:r>
              <a:rPr lang="en-US" dirty="0"/>
              <a:t>inability to explain comprehension of sentences not heard previously, </a:t>
            </a:r>
          </a:p>
          <a:p>
            <a:pPr marL="457200" indent="-457200">
              <a:buFont typeface="+mj-lt"/>
              <a:buAutoNum type="arabicPeriod"/>
            </a:pPr>
            <a:r>
              <a:rPr lang="en-US" dirty="0"/>
              <a:t>Inability to handle hierarchical structure and long-distance dependencies</a:t>
            </a:r>
          </a:p>
          <a:p>
            <a:r>
              <a:rPr lang="en-US" dirty="0"/>
              <a:t>Example : The horse[s]…..[long clause] is/are falling. </a:t>
            </a:r>
          </a:p>
          <a:p>
            <a:endParaRPr lang="en-US" dirty="0"/>
          </a:p>
          <a:p>
            <a:endParaRPr lang="en-US" dirty="0"/>
          </a:p>
        </p:txBody>
      </p:sp>
      <p:sp>
        <p:nvSpPr>
          <p:cNvPr id="4" name="Content Placeholder 2">
            <a:extLst>
              <a:ext uri="{FF2B5EF4-FFF2-40B4-BE49-F238E27FC236}">
                <a16:creationId xmlns:a16="http://schemas.microsoft.com/office/drawing/2014/main" id="{7AF417A8-1924-44F9-9E19-1DFA7732F27B}"/>
              </a:ext>
            </a:extLst>
          </p:cNvPr>
          <p:cNvSpPr txBox="1">
            <a:spLocks/>
          </p:cNvSpPr>
          <p:nvPr/>
        </p:nvSpPr>
        <p:spPr>
          <a:xfrm>
            <a:off x="768096" y="4303268"/>
            <a:ext cx="7290055" cy="181610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gn="ctr"/>
            <a:r>
              <a:rPr lang="en-US" dirty="0">
                <a:solidFill>
                  <a:srgbClr val="FF0000"/>
                </a:solidFill>
              </a:rPr>
              <a:t>The ability of an algorithm to determine whether a new, never-hear-before expression sensible remains a strong benchmark for the validity of an NLP algorithm.</a:t>
            </a:r>
          </a:p>
        </p:txBody>
      </p:sp>
    </p:spTree>
    <p:extLst>
      <p:ext uri="{BB962C8B-B14F-4D97-AF65-F5344CB8AC3E}">
        <p14:creationId xmlns:p14="http://schemas.microsoft.com/office/powerpoint/2010/main" val="1930591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AE34F-E47E-4FE0-9750-E4F6278704CC}"/>
              </a:ext>
            </a:extLst>
          </p:cNvPr>
          <p:cNvSpPr>
            <a:spLocks noGrp="1"/>
          </p:cNvSpPr>
          <p:nvPr>
            <p:ph type="title"/>
          </p:nvPr>
        </p:nvSpPr>
        <p:spPr/>
        <p:txBody>
          <a:bodyPr/>
          <a:lstStyle/>
          <a:p>
            <a:r>
              <a:rPr lang="en-US" dirty="0"/>
              <a:t>Evidence for rule (grammar) -driven compositionality</a:t>
            </a:r>
          </a:p>
        </p:txBody>
      </p:sp>
      <p:sp>
        <p:nvSpPr>
          <p:cNvPr id="3" name="Content Placeholder 2">
            <a:extLst>
              <a:ext uri="{FF2B5EF4-FFF2-40B4-BE49-F238E27FC236}">
                <a16:creationId xmlns:a16="http://schemas.microsoft.com/office/drawing/2014/main" id="{D72CFF2C-DA99-408B-9EAC-0D82524CB604}"/>
              </a:ext>
            </a:extLst>
          </p:cNvPr>
          <p:cNvSpPr>
            <a:spLocks noGrp="1"/>
          </p:cNvSpPr>
          <p:nvPr>
            <p:ph idx="1"/>
          </p:nvPr>
        </p:nvSpPr>
        <p:spPr/>
        <p:txBody>
          <a:bodyPr>
            <a:normAutofit lnSpcReduction="10000"/>
          </a:bodyPr>
          <a:lstStyle/>
          <a:p>
            <a:r>
              <a:rPr lang="en-US" dirty="0">
                <a:sym typeface="Wingdings" panose="05000000000000000000" pitchFamily="2" charset="2"/>
              </a:rPr>
              <a:t>When put (strung) together words in noise are perceived more clearly than when presented randomly (“Horses”, “eat”) : 25% accurate per word, but 50% when put together.  “Acoustic representation” not mapped independently per word.</a:t>
            </a:r>
          </a:p>
          <a:p>
            <a:r>
              <a:rPr lang="en-US" dirty="0">
                <a:sym typeface="Wingdings" panose="05000000000000000000" pitchFamily="2" charset="2"/>
              </a:rPr>
              <a:t>This opened the door to the question of </a:t>
            </a:r>
            <a:r>
              <a:rPr lang="en-US" i="1" dirty="0">
                <a:sym typeface="Wingdings" panose="05000000000000000000" pitchFamily="2" charset="2"/>
              </a:rPr>
              <a:t>how does knowledge of sentences impact comprehension</a:t>
            </a:r>
            <a:r>
              <a:rPr lang="en-US" dirty="0">
                <a:sym typeface="Wingdings" panose="05000000000000000000" pitchFamily="2" charset="2"/>
              </a:rPr>
              <a:t>, where ‘top-down’ explanation have been battling bottom-up ones for over 60 years.</a:t>
            </a:r>
          </a:p>
          <a:p>
            <a:r>
              <a:rPr lang="en-US" dirty="0">
                <a:sym typeface="Wingdings" panose="05000000000000000000" pitchFamily="2" charset="2"/>
              </a:rPr>
              <a:t>And why are things clearer in sentences?  They cannot be stored in a mental lexicon as words are, so how do they impact comprehension? </a:t>
            </a:r>
          </a:p>
          <a:p>
            <a:pPr lvl="1"/>
            <a:r>
              <a:rPr lang="en-US" dirty="0">
                <a:sym typeface="Wingdings" panose="05000000000000000000" pitchFamily="2" charset="2"/>
              </a:rPr>
              <a:t>The answer: The constraints are not from rote memory but from more abstract systems of rules:</a:t>
            </a:r>
          </a:p>
          <a:p>
            <a:r>
              <a:rPr lang="en-US" dirty="0">
                <a:sym typeface="Wingdings" panose="05000000000000000000" pitchFamily="2" charset="2"/>
              </a:rPr>
              <a:t>So adults develop representations that cannot directly derived from prior experience.</a:t>
            </a:r>
            <a:endParaRPr lang="en-US" dirty="0"/>
          </a:p>
        </p:txBody>
      </p:sp>
    </p:spTree>
    <p:extLst>
      <p:ext uri="{BB962C8B-B14F-4D97-AF65-F5344CB8AC3E}">
        <p14:creationId xmlns:p14="http://schemas.microsoft.com/office/powerpoint/2010/main" val="379900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4E9D-2833-4966-987D-2883E386A249}"/>
              </a:ext>
            </a:extLst>
          </p:cNvPr>
          <p:cNvSpPr>
            <a:spLocks noGrp="1"/>
          </p:cNvSpPr>
          <p:nvPr>
            <p:ph type="title"/>
          </p:nvPr>
        </p:nvSpPr>
        <p:spPr/>
        <p:txBody>
          <a:bodyPr/>
          <a:lstStyle/>
          <a:p>
            <a:r>
              <a:rPr lang="en-US" dirty="0"/>
              <a:t>Chomsky and transformational grammar</a:t>
            </a:r>
          </a:p>
        </p:txBody>
      </p:sp>
      <p:sp>
        <p:nvSpPr>
          <p:cNvPr id="3" name="Content Placeholder 2">
            <a:extLst>
              <a:ext uri="{FF2B5EF4-FFF2-40B4-BE49-F238E27FC236}">
                <a16:creationId xmlns:a16="http://schemas.microsoft.com/office/drawing/2014/main" id="{DD570B08-4DCB-458E-A573-35A945CCD3BA}"/>
              </a:ext>
            </a:extLst>
          </p:cNvPr>
          <p:cNvSpPr>
            <a:spLocks noGrp="1"/>
          </p:cNvSpPr>
          <p:nvPr>
            <p:ph idx="1"/>
          </p:nvPr>
        </p:nvSpPr>
        <p:spPr/>
        <p:txBody>
          <a:bodyPr/>
          <a:lstStyle/>
          <a:p>
            <a:r>
              <a:rPr lang="en-US" dirty="0"/>
              <a:t>What is a sentence?</a:t>
            </a:r>
          </a:p>
          <a:p>
            <a:r>
              <a:rPr lang="en-US" dirty="0"/>
              <a:t>Chomsky (1957): A sentence is what the grammar describes it as a sentence.</a:t>
            </a:r>
          </a:p>
          <a:p>
            <a:r>
              <a:rPr lang="en-US" dirty="0"/>
              <a:t>The grammar was generative: it described the sentence structures of a language as a natural and creative part of human knowledge.</a:t>
            </a:r>
          </a:p>
          <a:p>
            <a:r>
              <a:rPr lang="en-US" dirty="0"/>
              <a:t>Grammar constitutes a theory of the speaker’s underlying linguistic knowledge. It is much less (=not) concerned with the (noisy) actual behavior or its importance for the study of language</a:t>
            </a:r>
          </a:p>
        </p:txBody>
      </p:sp>
    </p:spTree>
    <p:extLst>
      <p:ext uri="{BB962C8B-B14F-4D97-AF65-F5344CB8AC3E}">
        <p14:creationId xmlns:p14="http://schemas.microsoft.com/office/powerpoint/2010/main" val="386924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097AD-71F0-403B-A513-2B6EF384E856}"/>
              </a:ext>
            </a:extLst>
          </p:cNvPr>
          <p:cNvSpPr>
            <a:spLocks noGrp="1"/>
          </p:cNvSpPr>
          <p:nvPr>
            <p:ph type="title"/>
          </p:nvPr>
        </p:nvSpPr>
        <p:spPr>
          <a:xfrm>
            <a:off x="6097404" y="643467"/>
            <a:ext cx="2604756" cy="5571066"/>
          </a:xfrm>
        </p:spPr>
        <p:txBody>
          <a:bodyPr vert="horz" lIns="91440" tIns="45720" rIns="91440" bIns="45720" rtlCol="0">
            <a:normAutofit/>
          </a:bodyPr>
          <a:lstStyle/>
          <a:p>
            <a:r>
              <a:rPr lang="en-US" kern="1200" cap="all" spc="200" baseline="0" dirty="0">
                <a:latin typeface="+mj-lt"/>
                <a:ea typeface="+mj-ea"/>
                <a:cs typeface="+mj-cs"/>
              </a:rPr>
              <a:t>Sentence </a:t>
            </a:r>
            <a:r>
              <a:rPr lang="en-US" spc="200" dirty="0"/>
              <a:t>meaning is captured by its structure</a:t>
            </a:r>
            <a:endParaRPr lang="en-US" kern="1200" cap="all" spc="200" baseline="0" dirty="0">
              <a:latin typeface="+mj-lt"/>
              <a:ea typeface="+mj-ea"/>
              <a:cs typeface="+mj-cs"/>
            </a:endParaRPr>
          </a:p>
        </p:txBody>
      </p:sp>
      <p:cxnSp>
        <p:nvCxnSpPr>
          <p:cNvPr id="31" name="Straight Connector 30">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90097"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3" name="Content Placeholder 5">
            <a:extLst>
              <a:ext uri="{FF2B5EF4-FFF2-40B4-BE49-F238E27FC236}">
                <a16:creationId xmlns:a16="http://schemas.microsoft.com/office/drawing/2014/main" id="{4F4A8512-E791-EC35-56BC-F53DA6440E0A}"/>
              </a:ext>
            </a:extLst>
          </p:cNvPr>
          <p:cNvGraphicFramePr>
            <a:graphicFrameLocks noGrp="1"/>
          </p:cNvGraphicFramePr>
          <p:nvPr>
            <p:ph idx="1"/>
            <p:extLst>
              <p:ext uri="{D42A27DB-BD31-4B8C-83A1-F6EECF244321}">
                <p14:modId xmlns:p14="http://schemas.microsoft.com/office/powerpoint/2010/main" val="2096853242"/>
              </p:ext>
            </p:extLst>
          </p:nvPr>
        </p:nvGraphicFramePr>
        <p:xfrm>
          <a:off x="707231" y="933450"/>
          <a:ext cx="4947047"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6361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13">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94097AD-71F0-403B-A513-2B6EF384E856}"/>
              </a:ext>
            </a:extLst>
          </p:cNvPr>
          <p:cNvSpPr>
            <a:spLocks noGrp="1"/>
          </p:cNvSpPr>
          <p:nvPr>
            <p:ph type="title"/>
          </p:nvPr>
        </p:nvSpPr>
        <p:spPr>
          <a:xfrm>
            <a:off x="342900" y="4960137"/>
            <a:ext cx="5829300" cy="1463040"/>
          </a:xfrm>
        </p:spPr>
        <p:txBody>
          <a:bodyPr vert="horz" lIns="91440" tIns="45720" rIns="91440" bIns="45720" rtlCol="0" anchor="ctr">
            <a:normAutofit/>
          </a:bodyPr>
          <a:lstStyle/>
          <a:p>
            <a:pPr algn="r"/>
            <a:r>
              <a:rPr lang="en-US" sz="4600" kern="1200" cap="all" spc="200" baseline="0" dirty="0">
                <a:solidFill>
                  <a:schemeClr val="tx1">
                    <a:lumMod val="95000"/>
                    <a:lumOff val="5000"/>
                  </a:schemeClr>
                </a:solidFill>
                <a:latin typeface="+mj-lt"/>
                <a:ea typeface="+mj-ea"/>
                <a:cs typeface="+mj-cs"/>
              </a:rPr>
              <a:t>The transformation from kernel sentences is key</a:t>
            </a:r>
          </a:p>
        </p:txBody>
      </p:sp>
      <p:sp>
        <p:nvSpPr>
          <p:cNvPr id="3" name="Content Placeholder 2">
            <a:extLst>
              <a:ext uri="{FF2B5EF4-FFF2-40B4-BE49-F238E27FC236}">
                <a16:creationId xmlns:a16="http://schemas.microsoft.com/office/drawing/2014/main" id="{6C815B9C-6911-4237-A337-10BDA1CE382F}"/>
              </a:ext>
            </a:extLst>
          </p:cNvPr>
          <p:cNvSpPr>
            <a:spLocks noGrp="1"/>
          </p:cNvSpPr>
          <p:nvPr>
            <p:ph idx="1"/>
          </p:nvPr>
        </p:nvSpPr>
        <p:spPr>
          <a:xfrm>
            <a:off x="6457950" y="4960137"/>
            <a:ext cx="2400300" cy="1463040"/>
          </a:xfrm>
        </p:spPr>
        <p:txBody>
          <a:bodyPr vert="horz" lIns="91440" tIns="45720" rIns="91440" bIns="45720" rtlCol="0" anchor="ctr">
            <a:normAutofit/>
          </a:bodyPr>
          <a:lstStyle/>
          <a:p>
            <a:pPr marL="0" indent="0">
              <a:lnSpc>
                <a:spcPct val="100000"/>
              </a:lnSpc>
              <a:spcBef>
                <a:spcPts val="0"/>
              </a:spcBef>
              <a:buNone/>
            </a:pPr>
            <a:r>
              <a:rPr lang="en-US" sz="1800" cap="all" dirty="0">
                <a:solidFill>
                  <a:schemeClr val="tx1">
                    <a:lumMod val="95000"/>
                    <a:lumOff val="5000"/>
                  </a:schemeClr>
                </a:solidFill>
              </a:rPr>
              <a:t>Sentences with very similar surface structures may have very different kernels</a:t>
            </a:r>
          </a:p>
        </p:txBody>
      </p:sp>
      <p:sp useBgFill="1">
        <p:nvSpPr>
          <p:cNvPr id="25" name="Rectangle 15">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01964E9E-233A-4381-939A-947B1A3DEBB4}"/>
              </a:ext>
            </a:extLst>
          </p:cNvPr>
          <p:cNvSpPr txBox="1">
            <a:spLocks/>
          </p:cNvSpPr>
          <p:nvPr/>
        </p:nvSpPr>
        <p:spPr>
          <a:xfrm>
            <a:off x="780796" y="679494"/>
            <a:ext cx="729005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marL="457200" indent="-457200">
              <a:buFont typeface="+mj-lt"/>
              <a:buAutoNum type="arabicPeriod"/>
            </a:pPr>
            <a:r>
              <a:rPr lang="en-US" dirty="0"/>
              <a:t>John is easy to please</a:t>
            </a:r>
          </a:p>
          <a:p>
            <a:pPr marL="457200" indent="-457200">
              <a:buFont typeface="+mj-lt"/>
              <a:buAutoNum type="arabicPeriod"/>
            </a:pPr>
            <a:r>
              <a:rPr lang="en-US" dirty="0"/>
              <a:t>John is eager to please</a:t>
            </a:r>
          </a:p>
          <a:p>
            <a:pPr marL="457200" indent="-457200">
              <a:buFont typeface="+mj-lt"/>
              <a:buAutoNum type="arabicPeriod"/>
            </a:pPr>
            <a:endParaRPr lang="en-US" dirty="0"/>
          </a:p>
          <a:p>
            <a:pPr marL="0" indent="0">
              <a:buNone/>
            </a:pPr>
            <a:r>
              <a:rPr lang="en-US" dirty="0"/>
              <a:t>In (1), John is (unstated) object of pleasing</a:t>
            </a:r>
          </a:p>
          <a:p>
            <a:pPr marL="0" indent="0">
              <a:buNone/>
            </a:pPr>
            <a:r>
              <a:rPr lang="en-US" dirty="0"/>
              <a:t>In 2, he is the subject who pleases</a:t>
            </a:r>
          </a:p>
          <a:p>
            <a:pPr marL="0" indent="0">
              <a:buNone/>
            </a:pPr>
            <a:r>
              <a:rPr lang="en-US" dirty="0"/>
              <a:t>Rephrasing:</a:t>
            </a:r>
          </a:p>
          <a:p>
            <a:pPr marL="0" indent="0">
              <a:buNone/>
            </a:pPr>
            <a:r>
              <a:rPr lang="en-US" dirty="0"/>
              <a:t>It is easy to please john</a:t>
            </a:r>
          </a:p>
          <a:p>
            <a:pPr marL="0" indent="0">
              <a:buNone/>
            </a:pPr>
            <a:r>
              <a:rPr lang="en-US" dirty="0"/>
              <a:t>** it is eager to please john</a:t>
            </a:r>
          </a:p>
        </p:txBody>
      </p:sp>
    </p:spTree>
    <p:extLst>
      <p:ext uri="{BB962C8B-B14F-4D97-AF65-F5344CB8AC3E}">
        <p14:creationId xmlns:p14="http://schemas.microsoft.com/office/powerpoint/2010/main" val="2457200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0" name="Straight Connector 79">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94097AD-71F0-403B-A513-2B6EF384E856}"/>
              </a:ext>
            </a:extLst>
          </p:cNvPr>
          <p:cNvSpPr>
            <a:spLocks noGrp="1"/>
          </p:cNvSpPr>
          <p:nvPr>
            <p:ph type="title"/>
          </p:nvPr>
        </p:nvSpPr>
        <p:spPr>
          <a:xfrm>
            <a:off x="342900" y="4960137"/>
            <a:ext cx="5829300" cy="1463040"/>
          </a:xfrm>
        </p:spPr>
        <p:txBody>
          <a:bodyPr vert="horz" lIns="91440" tIns="45720" rIns="91440" bIns="45720" rtlCol="0" anchor="ctr">
            <a:normAutofit/>
          </a:bodyPr>
          <a:lstStyle/>
          <a:p>
            <a:pPr algn="r"/>
            <a:r>
              <a:rPr lang="en-US" sz="5000" kern="1200" cap="all" spc="200" baseline="0" dirty="0">
                <a:solidFill>
                  <a:schemeClr val="tx1">
                    <a:lumMod val="95000"/>
                    <a:lumOff val="5000"/>
                  </a:schemeClr>
                </a:solidFill>
                <a:latin typeface="+mj-lt"/>
                <a:ea typeface="+mj-ea"/>
                <a:cs typeface="+mj-cs"/>
              </a:rPr>
              <a:t>Sentence meaning is related to its structure</a:t>
            </a:r>
          </a:p>
        </p:txBody>
      </p:sp>
      <p:sp>
        <p:nvSpPr>
          <p:cNvPr id="6" name="Content Placeholder 5">
            <a:extLst>
              <a:ext uri="{FF2B5EF4-FFF2-40B4-BE49-F238E27FC236}">
                <a16:creationId xmlns:a16="http://schemas.microsoft.com/office/drawing/2014/main" id="{76A38864-3B75-4C20-A658-957CA8581937}"/>
              </a:ext>
            </a:extLst>
          </p:cNvPr>
          <p:cNvSpPr>
            <a:spLocks noGrp="1"/>
          </p:cNvSpPr>
          <p:nvPr>
            <p:ph idx="1"/>
          </p:nvPr>
        </p:nvSpPr>
        <p:spPr>
          <a:xfrm>
            <a:off x="6457950" y="4960137"/>
            <a:ext cx="2400300" cy="1463040"/>
          </a:xfrm>
        </p:spPr>
        <p:txBody>
          <a:bodyPr vert="horz" lIns="91440" tIns="45720" rIns="91440" bIns="45720" rtlCol="0" anchor="ctr">
            <a:normAutofit/>
          </a:bodyPr>
          <a:lstStyle/>
          <a:p>
            <a:pPr marL="0" indent="0">
              <a:lnSpc>
                <a:spcPct val="100000"/>
              </a:lnSpc>
              <a:spcBef>
                <a:spcPts val="0"/>
              </a:spcBef>
              <a:buNone/>
            </a:pPr>
            <a:r>
              <a:rPr lang="en-US" sz="1800">
                <a:solidFill>
                  <a:schemeClr val="tx1">
                    <a:lumMod val="95000"/>
                    <a:lumOff val="5000"/>
                  </a:schemeClr>
                </a:solidFill>
              </a:rPr>
              <a:t>Structures are represented as trees. </a:t>
            </a:r>
          </a:p>
        </p:txBody>
      </p:sp>
      <p:sp useBgFill="1">
        <p:nvSpPr>
          <p:cNvPr id="82" name="Rectangle 81">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Generative grammar - online presentation">
            <a:extLst>
              <a:ext uri="{FF2B5EF4-FFF2-40B4-BE49-F238E27FC236}">
                <a16:creationId xmlns:a16="http://schemas.microsoft.com/office/drawing/2014/main" id="{01C6A9A1-7865-4954-91D5-5261457C98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9181" y="640080"/>
            <a:ext cx="7021285" cy="393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470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97AD-71F0-403B-A513-2B6EF384E856}"/>
              </a:ext>
            </a:extLst>
          </p:cNvPr>
          <p:cNvSpPr>
            <a:spLocks noGrp="1"/>
          </p:cNvSpPr>
          <p:nvPr>
            <p:ph type="title"/>
          </p:nvPr>
        </p:nvSpPr>
        <p:spPr>
          <a:xfrm>
            <a:off x="768096" y="585216"/>
            <a:ext cx="3549183" cy="1499616"/>
          </a:xfrm>
        </p:spPr>
        <p:txBody>
          <a:bodyPr vert="horz" lIns="91440" tIns="45720" rIns="91440" bIns="45720" rtlCol="0">
            <a:normAutofit/>
          </a:bodyPr>
          <a:lstStyle/>
          <a:p>
            <a:r>
              <a:rPr lang="en-US" sz="3700" kern="1200" cap="all" spc="200" baseline="0">
                <a:latin typeface="+mj-lt"/>
                <a:ea typeface="+mj-ea"/>
                <a:cs typeface="+mj-cs"/>
              </a:rPr>
              <a:t>Sentence </a:t>
            </a:r>
            <a:r>
              <a:rPr lang="en-US" sz="3700" spc="200"/>
              <a:t>meaning is related to its </a:t>
            </a:r>
            <a:r>
              <a:rPr lang="en-US" sz="3700" kern="1200" cap="all" spc="200" baseline="0">
                <a:latin typeface="+mj-lt"/>
                <a:ea typeface="+mj-ea"/>
                <a:cs typeface="+mj-cs"/>
              </a:rPr>
              <a:t>structure</a:t>
            </a:r>
          </a:p>
        </p:txBody>
      </p:sp>
      <p:sp>
        <p:nvSpPr>
          <p:cNvPr id="6" name="Content Placeholder 5">
            <a:extLst>
              <a:ext uri="{FF2B5EF4-FFF2-40B4-BE49-F238E27FC236}">
                <a16:creationId xmlns:a16="http://schemas.microsoft.com/office/drawing/2014/main" id="{76A38864-3B75-4C20-A658-957CA8581937}"/>
              </a:ext>
            </a:extLst>
          </p:cNvPr>
          <p:cNvSpPr>
            <a:spLocks noGrp="1"/>
          </p:cNvSpPr>
          <p:nvPr>
            <p:ph idx="1"/>
          </p:nvPr>
        </p:nvSpPr>
        <p:spPr>
          <a:xfrm>
            <a:off x="768096" y="2286000"/>
            <a:ext cx="3492177" cy="4023360"/>
          </a:xfrm>
        </p:spPr>
        <p:txBody>
          <a:bodyPr>
            <a:normAutofit/>
          </a:bodyPr>
          <a:lstStyle/>
          <a:p>
            <a:r>
              <a:rPr lang="en-US" dirty="0"/>
              <a:t>An ambiguous string of words means there are two possible meanings</a:t>
            </a:r>
          </a:p>
        </p:txBody>
      </p:sp>
      <p:sp>
        <p:nvSpPr>
          <p:cNvPr id="20" name="Rectangle 14">
            <a:extLst>
              <a:ext uri="{FF2B5EF4-FFF2-40B4-BE49-F238E27FC236}">
                <a16:creationId xmlns:a16="http://schemas.microsoft.com/office/drawing/2014/main" id="{9D431EF2-5A31-4C05-AA3E-4580F5534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2456" y="0"/>
            <a:ext cx="45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67678399-6817-4845-9B59-E82951B0B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3756" y="321731"/>
            <a:ext cx="2949380" cy="36622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6A937B0-BE93-4787-B749-C9EA55A7A109}"/>
              </a:ext>
            </a:extLst>
          </p:cNvPr>
          <p:cNvPicPr>
            <a:picLocks noChangeAspect="1"/>
          </p:cNvPicPr>
          <p:nvPr/>
        </p:nvPicPr>
        <p:blipFill>
          <a:blip r:embed="rId3"/>
          <a:stretch>
            <a:fillRect/>
          </a:stretch>
        </p:blipFill>
        <p:spPr>
          <a:xfrm>
            <a:off x="4927420" y="1149711"/>
            <a:ext cx="2702052" cy="2006273"/>
          </a:xfrm>
          <a:prstGeom prst="rect">
            <a:avLst/>
          </a:prstGeom>
        </p:spPr>
      </p:pic>
      <p:sp>
        <p:nvSpPr>
          <p:cNvPr id="19" name="Rectangle 18">
            <a:extLst>
              <a:ext uri="{FF2B5EF4-FFF2-40B4-BE49-F238E27FC236}">
                <a16:creationId xmlns:a16="http://schemas.microsoft.com/office/drawing/2014/main" id="{B044E73A-9DB7-46CD-9B4D-9DE9FB5E6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1846" y="321732"/>
            <a:ext cx="1014521" cy="366854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8057F48-2FD4-4DD3-B887-FEE2B447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3756" y="4157447"/>
            <a:ext cx="1578562" cy="2312282"/>
          </a:xfrm>
          <a:prstGeom prst="rect">
            <a:avLst/>
          </a:pr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A4469D8-5936-48B8-AF0C-37FF2AEE2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2968" y="4157447"/>
            <a:ext cx="2405032" cy="23122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1A615D9-694C-46AC-B541-D690CCF44FAD}"/>
              </a:ext>
            </a:extLst>
          </p:cNvPr>
          <p:cNvPicPr>
            <a:picLocks noChangeAspect="1"/>
          </p:cNvPicPr>
          <p:nvPr/>
        </p:nvPicPr>
        <p:blipFill>
          <a:blip r:embed="rId4"/>
          <a:stretch>
            <a:fillRect/>
          </a:stretch>
        </p:blipFill>
        <p:spPr>
          <a:xfrm>
            <a:off x="6625349" y="4576396"/>
            <a:ext cx="2160270" cy="1474384"/>
          </a:xfrm>
          <a:prstGeom prst="rect">
            <a:avLst/>
          </a:prstGeom>
        </p:spPr>
      </p:pic>
    </p:spTree>
    <p:extLst>
      <p:ext uri="{BB962C8B-B14F-4D97-AF65-F5344CB8AC3E}">
        <p14:creationId xmlns:p14="http://schemas.microsoft.com/office/powerpoint/2010/main" val="1365005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C1A7-32BF-4050-BA30-64DAF7B3432D}"/>
              </a:ext>
            </a:extLst>
          </p:cNvPr>
          <p:cNvSpPr>
            <a:spLocks noGrp="1"/>
          </p:cNvSpPr>
          <p:nvPr>
            <p:ph type="title"/>
          </p:nvPr>
        </p:nvSpPr>
        <p:spPr/>
        <p:txBody>
          <a:bodyPr/>
          <a:lstStyle/>
          <a:p>
            <a:r>
              <a:rPr lang="en-US" dirty="0"/>
              <a:t>Derivational Theory of (psychological) Complexity (I)</a:t>
            </a:r>
          </a:p>
        </p:txBody>
      </p:sp>
      <p:sp>
        <p:nvSpPr>
          <p:cNvPr id="3" name="Content Placeholder 2">
            <a:extLst>
              <a:ext uri="{FF2B5EF4-FFF2-40B4-BE49-F238E27FC236}">
                <a16:creationId xmlns:a16="http://schemas.microsoft.com/office/drawing/2014/main" id="{0F41D404-F66B-455E-BAFC-B48D5E929901}"/>
              </a:ext>
            </a:extLst>
          </p:cNvPr>
          <p:cNvSpPr>
            <a:spLocks noGrp="1"/>
          </p:cNvSpPr>
          <p:nvPr>
            <p:ph idx="1"/>
          </p:nvPr>
        </p:nvSpPr>
        <p:spPr/>
        <p:txBody>
          <a:bodyPr/>
          <a:lstStyle/>
          <a:p>
            <a:r>
              <a:rPr lang="en-US" dirty="0"/>
              <a:t>The first theory that tried to account for difficulty of sentence comprehension</a:t>
            </a:r>
          </a:p>
          <a:p>
            <a:r>
              <a:rPr lang="en-US" dirty="0"/>
              <a:t>Innovative in that it</a:t>
            </a:r>
          </a:p>
          <a:p>
            <a:pPr lvl="1"/>
            <a:r>
              <a:rPr lang="en-US" dirty="0"/>
              <a:t>Identified an objective metric on which complexity can vary</a:t>
            </a:r>
          </a:p>
          <a:p>
            <a:pPr lvl="1"/>
            <a:r>
              <a:rPr lang="en-US" dirty="0"/>
              <a:t>Examined correlations between value of this metric and human behavior</a:t>
            </a:r>
          </a:p>
          <a:p>
            <a:pPr marL="128016" lvl="1" indent="0">
              <a:buNone/>
            </a:pPr>
            <a:endParaRPr lang="en-US" dirty="0"/>
          </a:p>
          <a:p>
            <a:pPr marL="128016" lvl="1" indent="0">
              <a:buNone/>
            </a:pPr>
            <a:r>
              <a:rPr lang="en-US" dirty="0"/>
              <a:t>The metric was </a:t>
            </a:r>
            <a:r>
              <a:rPr lang="en-US" dirty="0">
                <a:solidFill>
                  <a:srgbClr val="FF0000"/>
                </a:solidFill>
              </a:rPr>
              <a:t>the number of transformations needed to transform a kernel sentence </a:t>
            </a:r>
            <a:r>
              <a:rPr lang="en-US" dirty="0"/>
              <a:t>to a given sentence. </a:t>
            </a:r>
          </a:p>
          <a:p>
            <a:pPr marL="128016" lvl="1" indent="0">
              <a:buNone/>
            </a:pPr>
            <a:endParaRPr lang="en-US" dirty="0"/>
          </a:p>
          <a:p>
            <a:pPr marL="128016" lvl="1" indent="0">
              <a:buNone/>
            </a:pPr>
            <a:r>
              <a:rPr lang="en-US" dirty="0"/>
              <a:t>The entire sentence was taken as a unit, and a set of pre-set rules (a grammar) was used to see if the given sentence can be derived from the kernel sentence.  </a:t>
            </a:r>
            <a:r>
              <a:rPr lang="en-US" dirty="0">
                <a:solidFill>
                  <a:srgbClr val="FF0000"/>
                </a:solidFill>
              </a:rPr>
              <a:t>No incremental parsing</a:t>
            </a:r>
          </a:p>
        </p:txBody>
      </p:sp>
    </p:spTree>
    <p:extLst>
      <p:ext uri="{BB962C8B-B14F-4D97-AF65-F5344CB8AC3E}">
        <p14:creationId xmlns:p14="http://schemas.microsoft.com/office/powerpoint/2010/main" val="356967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40CA27C-BAF2-4CD0-AE75-5A3889EAD427}"/>
              </a:ext>
            </a:extLst>
          </p:cNvPr>
          <p:cNvSpPr>
            <a:spLocks noGrp="1"/>
          </p:cNvSpPr>
          <p:nvPr>
            <p:ph type="title"/>
          </p:nvPr>
        </p:nvSpPr>
        <p:spPr>
          <a:xfrm>
            <a:off x="342900" y="4960137"/>
            <a:ext cx="5829300" cy="1463040"/>
          </a:xfrm>
        </p:spPr>
        <p:txBody>
          <a:bodyPr vert="horz" lIns="91440" tIns="45720" rIns="91440" bIns="45720" rtlCol="0" anchor="ctr">
            <a:normAutofit/>
          </a:bodyPr>
          <a:lstStyle/>
          <a:p>
            <a:pPr algn="r"/>
            <a:r>
              <a:rPr lang="en-US" sz="3100" kern="1200" cap="all" spc="200" baseline="0" dirty="0">
                <a:solidFill>
                  <a:schemeClr val="tx1">
                    <a:lumMod val="95000"/>
                    <a:lumOff val="5000"/>
                  </a:schemeClr>
                </a:solidFill>
                <a:latin typeface="+mj-lt"/>
                <a:ea typeface="+mj-ea"/>
                <a:cs typeface="+mj-cs"/>
              </a:rPr>
              <a:t>Psychology and transformation: psychological validity? Derivational theory of complexity</a:t>
            </a:r>
          </a:p>
        </p:txBody>
      </p:sp>
      <p:sp useBgFill="1">
        <p:nvSpPr>
          <p:cNvPr id="34" name="Rectangle 33">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E2B289-24DD-4364-AFA4-14D7A28F30BC}"/>
              </a:ext>
            </a:extLst>
          </p:cNvPr>
          <p:cNvPicPr>
            <a:picLocks noChangeAspect="1"/>
          </p:cNvPicPr>
          <p:nvPr/>
        </p:nvPicPr>
        <p:blipFill>
          <a:blip r:embed="rId3"/>
          <a:stretch>
            <a:fillRect/>
          </a:stretch>
        </p:blipFill>
        <p:spPr>
          <a:xfrm>
            <a:off x="475707" y="753452"/>
            <a:ext cx="8188233" cy="3705176"/>
          </a:xfrm>
          <a:prstGeom prst="rect">
            <a:avLst/>
          </a:prstGeom>
        </p:spPr>
      </p:pic>
    </p:spTree>
    <p:extLst>
      <p:ext uri="{BB962C8B-B14F-4D97-AF65-F5344CB8AC3E}">
        <p14:creationId xmlns:p14="http://schemas.microsoft.com/office/powerpoint/2010/main" val="2942265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C1A7-32BF-4050-BA30-64DAF7B3432D}"/>
              </a:ext>
            </a:extLst>
          </p:cNvPr>
          <p:cNvSpPr>
            <a:spLocks noGrp="1"/>
          </p:cNvSpPr>
          <p:nvPr>
            <p:ph type="title"/>
          </p:nvPr>
        </p:nvSpPr>
        <p:spPr>
          <a:xfrm>
            <a:off x="768096" y="585216"/>
            <a:ext cx="4550113" cy="1499616"/>
          </a:xfrm>
        </p:spPr>
        <p:txBody>
          <a:bodyPr vert="horz" lIns="91440" tIns="45720" rIns="91440" bIns="45720" rtlCol="0">
            <a:normAutofit/>
          </a:bodyPr>
          <a:lstStyle/>
          <a:p>
            <a:r>
              <a:rPr lang="en-US" sz="3700" kern="1200" cap="all" spc="200" baseline="0">
                <a:latin typeface="+mj-lt"/>
                <a:ea typeface="+mj-ea"/>
                <a:cs typeface="+mj-cs"/>
              </a:rPr>
              <a:t>Derivational Theory of (psychological) Complexity (II)</a:t>
            </a:r>
          </a:p>
        </p:txBody>
      </p:sp>
      <p:sp>
        <p:nvSpPr>
          <p:cNvPr id="3" name="Content Placeholder 2">
            <a:extLst>
              <a:ext uri="{FF2B5EF4-FFF2-40B4-BE49-F238E27FC236}">
                <a16:creationId xmlns:a16="http://schemas.microsoft.com/office/drawing/2014/main" id="{0F41D404-F66B-455E-BAFC-B48D5E929901}"/>
              </a:ext>
            </a:extLst>
          </p:cNvPr>
          <p:cNvSpPr>
            <a:spLocks noGrp="1"/>
          </p:cNvSpPr>
          <p:nvPr>
            <p:ph idx="1"/>
          </p:nvPr>
        </p:nvSpPr>
        <p:spPr>
          <a:xfrm>
            <a:off x="768096" y="2286000"/>
            <a:ext cx="4550113" cy="4023360"/>
          </a:xfrm>
        </p:spPr>
        <p:txBody>
          <a:bodyPr vert="horz" lIns="91440" tIns="45720" rIns="91440" bIns="45720" rtlCol="0">
            <a:normAutofit/>
          </a:bodyPr>
          <a:lstStyle/>
          <a:p>
            <a:pPr marL="0" indent="0">
              <a:spcBef>
                <a:spcPts val="0"/>
              </a:spcBef>
              <a:buNone/>
            </a:pPr>
            <a:r>
              <a:rPr lang="en-US" dirty="0"/>
              <a:t>DCT enjoyed some early success, particularly when using sentence -picture verification studies</a:t>
            </a:r>
          </a:p>
          <a:p>
            <a:pPr marL="0" indent="0">
              <a:spcBef>
                <a:spcPts val="0"/>
              </a:spcBef>
              <a:buNone/>
            </a:pPr>
            <a:endParaRPr lang="en-US" dirty="0"/>
          </a:p>
          <a:p>
            <a:pPr marL="0" indent="0">
              <a:spcBef>
                <a:spcPts val="0"/>
              </a:spcBef>
              <a:buNone/>
            </a:pPr>
            <a:r>
              <a:rPr lang="en-US" dirty="0"/>
              <a:t>Verification times</a:t>
            </a:r>
          </a:p>
          <a:p>
            <a:pPr marL="0" indent="0">
              <a:spcBef>
                <a:spcPts val="0"/>
              </a:spcBef>
              <a:buNone/>
            </a:pPr>
            <a:r>
              <a:rPr lang="en-US" dirty="0"/>
              <a:t>“The boy smelled the flower</a:t>
            </a:r>
            <a:r>
              <a:rPr lang="en-US"/>
              <a:t>” &lt;</a:t>
            </a:r>
            <a:endParaRPr lang="en-US" dirty="0"/>
          </a:p>
          <a:p>
            <a:pPr marL="0" indent="0">
              <a:spcBef>
                <a:spcPts val="0"/>
              </a:spcBef>
              <a:buNone/>
            </a:pPr>
            <a:r>
              <a:rPr lang="en-US" dirty="0"/>
              <a:t>“The flower was smelled by the boy”</a:t>
            </a:r>
          </a:p>
          <a:p>
            <a:pPr marL="0" indent="0">
              <a:spcBef>
                <a:spcPts val="0"/>
              </a:spcBef>
              <a:buNone/>
            </a:pPr>
            <a:endParaRPr lang="en-US" dirty="0"/>
          </a:p>
          <a:p>
            <a:pPr marL="0" indent="0">
              <a:spcBef>
                <a:spcPts val="0"/>
              </a:spcBef>
              <a:buNone/>
            </a:pPr>
            <a:r>
              <a:rPr lang="en-US" dirty="0"/>
              <a:t>DTC abandoned eventually because criticisms of method (construct validity) and findings suggesting these effects have to do with how the photo might be encoded into language. </a:t>
            </a:r>
          </a:p>
        </p:txBody>
      </p:sp>
      <p:pic>
        <p:nvPicPr>
          <p:cNvPr id="1026" name="Picture 2" descr="Adorable Caucasian Boy Smelling Flowers Stock Photo, Picture And Royalty  Free Image. Image 19362744.">
            <a:extLst>
              <a:ext uri="{FF2B5EF4-FFF2-40B4-BE49-F238E27FC236}">
                <a16:creationId xmlns:a16="http://schemas.microsoft.com/office/drawing/2014/main" id="{94C881B5-3883-406F-AD0F-1342461996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765" r="29493"/>
          <a:stretch/>
        </p:blipFill>
        <p:spPr bwMode="auto">
          <a:xfrm>
            <a:off x="5664199" y="10"/>
            <a:ext cx="347980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603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44BA-D39F-40EE-AF6E-FA1945E67A99}"/>
              </a:ext>
            </a:extLst>
          </p:cNvPr>
          <p:cNvSpPr>
            <a:spLocks noGrp="1"/>
          </p:cNvSpPr>
          <p:nvPr>
            <p:ph type="title"/>
          </p:nvPr>
        </p:nvSpPr>
        <p:spPr/>
        <p:txBody>
          <a:bodyPr/>
          <a:lstStyle/>
          <a:p>
            <a:r>
              <a:rPr lang="en-US" dirty="0"/>
              <a:t>Taking stock</a:t>
            </a:r>
          </a:p>
        </p:txBody>
      </p:sp>
      <p:sp>
        <p:nvSpPr>
          <p:cNvPr id="3" name="Content Placeholder 2">
            <a:extLst>
              <a:ext uri="{FF2B5EF4-FFF2-40B4-BE49-F238E27FC236}">
                <a16:creationId xmlns:a16="http://schemas.microsoft.com/office/drawing/2014/main" id="{B86BD10A-0EC1-49D4-9D45-4B115AC8E1FD}"/>
              </a:ext>
            </a:extLst>
          </p:cNvPr>
          <p:cNvSpPr>
            <a:spLocks noGrp="1"/>
          </p:cNvSpPr>
          <p:nvPr>
            <p:ph idx="1"/>
          </p:nvPr>
        </p:nvSpPr>
        <p:spPr/>
        <p:txBody>
          <a:bodyPr>
            <a:normAutofit/>
          </a:bodyPr>
          <a:lstStyle/>
          <a:p>
            <a:pPr marL="457200" indent="-457200">
              <a:buFont typeface="+mj-lt"/>
              <a:buAutoNum type="arabicPeriod"/>
            </a:pPr>
            <a:r>
              <a:rPr lang="en-US" dirty="0"/>
              <a:t>We have seen that people easily learn associations, and can use them for prediction about the future</a:t>
            </a:r>
          </a:p>
          <a:p>
            <a:pPr marL="457200" indent="-457200">
              <a:buFont typeface="+mj-lt"/>
              <a:buAutoNum type="arabicPeriod"/>
            </a:pPr>
            <a:r>
              <a:rPr lang="en-US" dirty="0"/>
              <a:t>People integrate information from the recent past to make predictions </a:t>
            </a:r>
          </a:p>
          <a:p>
            <a:pPr marL="457200" indent="-457200">
              <a:buFont typeface="+mj-lt"/>
              <a:buAutoNum type="arabicPeriod"/>
            </a:pPr>
            <a:r>
              <a:rPr lang="en-US" dirty="0"/>
              <a:t>We also know that human memory systems are optimized for storing 7+- 3 items, and that chunking is one of the main tools used to construct these items</a:t>
            </a:r>
          </a:p>
          <a:p>
            <a:pPr marL="457200" indent="-457200">
              <a:buFont typeface="+mj-lt"/>
              <a:buAutoNum type="arabicPeriod"/>
            </a:pPr>
            <a:r>
              <a:rPr lang="en-US" dirty="0"/>
              <a:t>All this suggests that our ability to use learned associations, keep track of the recent past, and make predictions would be fundamental for language comprehension as well.  </a:t>
            </a:r>
          </a:p>
          <a:p>
            <a:pPr marL="0" indent="0">
              <a:buNone/>
            </a:pPr>
            <a:endParaRPr lang="en-US" dirty="0"/>
          </a:p>
        </p:txBody>
      </p:sp>
    </p:spTree>
    <p:extLst>
      <p:ext uri="{BB962C8B-B14F-4D97-AF65-F5344CB8AC3E}">
        <p14:creationId xmlns:p14="http://schemas.microsoft.com/office/powerpoint/2010/main" val="946538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9488-E002-4151-B3A9-3772511988CA}"/>
              </a:ext>
            </a:extLst>
          </p:cNvPr>
          <p:cNvSpPr>
            <a:spLocks noGrp="1"/>
          </p:cNvSpPr>
          <p:nvPr>
            <p:ph type="title"/>
          </p:nvPr>
        </p:nvSpPr>
        <p:spPr/>
        <p:txBody>
          <a:bodyPr/>
          <a:lstStyle/>
          <a:p>
            <a:r>
              <a:rPr lang="en-US" dirty="0"/>
              <a:t>Parsing based accounts</a:t>
            </a:r>
          </a:p>
        </p:txBody>
      </p:sp>
      <p:sp>
        <p:nvSpPr>
          <p:cNvPr id="3" name="Content Placeholder 2">
            <a:extLst>
              <a:ext uri="{FF2B5EF4-FFF2-40B4-BE49-F238E27FC236}">
                <a16:creationId xmlns:a16="http://schemas.microsoft.com/office/drawing/2014/main" id="{B122BCEC-CF5C-43DE-8D88-8CA0C4A0B7E0}"/>
              </a:ext>
            </a:extLst>
          </p:cNvPr>
          <p:cNvSpPr>
            <a:spLocks noGrp="1"/>
          </p:cNvSpPr>
          <p:nvPr>
            <p:ph idx="1"/>
          </p:nvPr>
        </p:nvSpPr>
        <p:spPr>
          <a:xfrm>
            <a:off x="768095" y="1903227"/>
            <a:ext cx="7290055" cy="4742121"/>
          </a:xfrm>
        </p:spPr>
        <p:txBody>
          <a:bodyPr>
            <a:normAutofit/>
          </a:bodyPr>
          <a:lstStyle/>
          <a:p>
            <a:r>
              <a:rPr lang="en-US" dirty="0"/>
              <a:t>Parsing is an incremental process by which we try assign a structure to what we have read/heard</a:t>
            </a:r>
          </a:p>
          <a:p>
            <a:r>
              <a:rPr lang="en-US" dirty="0"/>
              <a:t>In many cases the ambiguity is local and is disambiguated by later content. </a:t>
            </a:r>
          </a:p>
          <a:p>
            <a:r>
              <a:rPr lang="en-US" dirty="0"/>
              <a:t>Parsing based accounts try to explain </a:t>
            </a:r>
            <a:r>
              <a:rPr lang="en-US" dirty="0">
                <a:solidFill>
                  <a:srgbClr val="FF0000"/>
                </a:solidFill>
              </a:rPr>
              <a:t>why some tentative interpretations are preferred </a:t>
            </a:r>
            <a:r>
              <a:rPr lang="en-US" dirty="0"/>
              <a:t>and why some sentences are more difficult</a:t>
            </a:r>
            <a:endParaRPr lang="en-US" dirty="0">
              <a:solidFill>
                <a:srgbClr val="FF0000"/>
              </a:solidFill>
            </a:endParaRPr>
          </a:p>
          <a:p>
            <a:pPr marL="0" indent="0">
              <a:buNone/>
            </a:pPr>
            <a:endParaRPr lang="en-US" dirty="0"/>
          </a:p>
          <a:p>
            <a:pPr marL="0" indent="0" algn="ctr">
              <a:buNone/>
            </a:pPr>
            <a:r>
              <a:rPr lang="en-US" dirty="0"/>
              <a:t>Why is the following sentence difficult?</a:t>
            </a:r>
          </a:p>
          <a:p>
            <a:pPr marL="0" indent="0" algn="ctr">
              <a:buNone/>
            </a:pPr>
            <a:r>
              <a:rPr lang="en-US" dirty="0"/>
              <a:t>“The horse raced past the barn fell”</a:t>
            </a:r>
          </a:p>
        </p:txBody>
      </p:sp>
    </p:spTree>
    <p:extLst>
      <p:ext uri="{BB962C8B-B14F-4D97-AF65-F5344CB8AC3E}">
        <p14:creationId xmlns:p14="http://schemas.microsoft.com/office/powerpoint/2010/main" val="3780257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9488-E002-4151-B3A9-3772511988CA}"/>
              </a:ext>
            </a:extLst>
          </p:cNvPr>
          <p:cNvSpPr>
            <a:spLocks noGrp="1"/>
          </p:cNvSpPr>
          <p:nvPr>
            <p:ph type="title"/>
          </p:nvPr>
        </p:nvSpPr>
        <p:spPr/>
        <p:txBody>
          <a:bodyPr/>
          <a:lstStyle/>
          <a:p>
            <a:r>
              <a:rPr lang="en-US" dirty="0"/>
              <a:t>Parsing based accounts</a:t>
            </a:r>
          </a:p>
        </p:txBody>
      </p:sp>
      <p:sp>
        <p:nvSpPr>
          <p:cNvPr id="3" name="Content Placeholder 2">
            <a:extLst>
              <a:ext uri="{FF2B5EF4-FFF2-40B4-BE49-F238E27FC236}">
                <a16:creationId xmlns:a16="http://schemas.microsoft.com/office/drawing/2014/main" id="{B122BCEC-CF5C-43DE-8D88-8CA0C4A0B7E0}"/>
              </a:ext>
            </a:extLst>
          </p:cNvPr>
          <p:cNvSpPr>
            <a:spLocks noGrp="1"/>
          </p:cNvSpPr>
          <p:nvPr>
            <p:ph idx="1"/>
          </p:nvPr>
        </p:nvSpPr>
        <p:spPr>
          <a:xfrm>
            <a:off x="768095" y="1903227"/>
            <a:ext cx="7290055" cy="4742121"/>
          </a:xfrm>
        </p:spPr>
        <p:txBody>
          <a:bodyPr>
            <a:normAutofit/>
          </a:bodyPr>
          <a:lstStyle/>
          <a:p>
            <a:r>
              <a:rPr lang="en-US" dirty="0"/>
              <a:t>Parsing is an incremental process by which we try assign a structure to what we have read/heard</a:t>
            </a:r>
          </a:p>
          <a:p>
            <a:r>
              <a:rPr lang="en-US" dirty="0"/>
              <a:t>In many cases the ambiguity is local and is disambiguated by later content. </a:t>
            </a:r>
          </a:p>
          <a:p>
            <a:r>
              <a:rPr lang="en-US" dirty="0"/>
              <a:t>Parsing based accounts try to explain </a:t>
            </a:r>
            <a:r>
              <a:rPr lang="en-US" dirty="0">
                <a:solidFill>
                  <a:srgbClr val="FF0000"/>
                </a:solidFill>
              </a:rPr>
              <a:t>why some tentative interpretations are preferred</a:t>
            </a:r>
          </a:p>
          <a:p>
            <a:pPr marL="0" indent="0">
              <a:buNone/>
            </a:pPr>
            <a:r>
              <a:rPr lang="en-US" dirty="0"/>
              <a:t>Some parsing accounts hold that each new word is </a:t>
            </a:r>
            <a:r>
              <a:rPr lang="en-US" dirty="0">
                <a:solidFill>
                  <a:srgbClr val="FF0000"/>
                </a:solidFill>
              </a:rPr>
              <a:t>preferably incorporated into the nearest clause</a:t>
            </a:r>
            <a:r>
              <a:rPr lang="en-US" dirty="0"/>
              <a:t>.  ‘fell’ refers to ‘horse’ rather than barn, causing difficulty</a:t>
            </a:r>
          </a:p>
          <a:p>
            <a:pPr marL="0" indent="0">
              <a:buNone/>
            </a:pPr>
            <a:r>
              <a:rPr lang="en-US" dirty="0"/>
              <a:t>Easy: “The horse raced past the barn with the door” </a:t>
            </a:r>
          </a:p>
          <a:p>
            <a:pPr marL="0" indent="0">
              <a:buNone/>
            </a:pPr>
            <a:r>
              <a:rPr lang="en-US" dirty="0"/>
              <a:t>Difficult: “The horse raced past the barn fell” . There is an initial structural interpretation that needs to be revised (“barn fell??”). Costly! </a:t>
            </a:r>
          </a:p>
        </p:txBody>
      </p:sp>
    </p:spTree>
    <p:extLst>
      <p:ext uri="{BB962C8B-B14F-4D97-AF65-F5344CB8AC3E}">
        <p14:creationId xmlns:p14="http://schemas.microsoft.com/office/powerpoint/2010/main" val="3375703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88A2-82E2-4DE0-B6FA-A515B9E2639F}"/>
              </a:ext>
            </a:extLst>
          </p:cNvPr>
          <p:cNvSpPr>
            <a:spLocks noGrp="1"/>
          </p:cNvSpPr>
          <p:nvPr>
            <p:ph type="title"/>
          </p:nvPr>
        </p:nvSpPr>
        <p:spPr/>
        <p:txBody>
          <a:bodyPr/>
          <a:lstStyle/>
          <a:p>
            <a:r>
              <a:rPr lang="en-US" dirty="0"/>
              <a:t>Parsing explains for difficulty due to movements of elements (I)</a:t>
            </a:r>
          </a:p>
        </p:txBody>
      </p:sp>
      <p:sp>
        <p:nvSpPr>
          <p:cNvPr id="3" name="Content Placeholder 2">
            <a:extLst>
              <a:ext uri="{FF2B5EF4-FFF2-40B4-BE49-F238E27FC236}">
                <a16:creationId xmlns:a16="http://schemas.microsoft.com/office/drawing/2014/main" id="{A9307390-E4A7-42DD-B5B4-4BF222DFB104}"/>
              </a:ext>
            </a:extLst>
          </p:cNvPr>
          <p:cNvSpPr>
            <a:spLocks noGrp="1"/>
          </p:cNvSpPr>
          <p:nvPr>
            <p:ph idx="1"/>
          </p:nvPr>
        </p:nvSpPr>
        <p:spPr/>
        <p:txBody>
          <a:bodyPr/>
          <a:lstStyle/>
          <a:p>
            <a:r>
              <a:rPr lang="en-US" dirty="0"/>
              <a:t>According to linguistics theory and parsing, parts of a sentence have a natural original position elsewhere, and when they shift position, they leave a grammatical ‘pointer’ (trace)</a:t>
            </a:r>
          </a:p>
          <a:p>
            <a:r>
              <a:rPr lang="en-US" dirty="0"/>
              <a:t>No trace: “Which sword is sharpest”</a:t>
            </a:r>
          </a:p>
          <a:p>
            <a:r>
              <a:rPr lang="en-US" dirty="0"/>
              <a:t>Trace: Which sword did Vlad [tons of stuff here] sharpen (trace) yesterday?</a:t>
            </a:r>
          </a:p>
          <a:p>
            <a:pPr lvl="1"/>
            <a:r>
              <a:rPr lang="en-US" dirty="0"/>
              <a:t>The argument of sharpen  appears before the transitive verb, in a moved position.</a:t>
            </a:r>
          </a:p>
          <a:p>
            <a:pPr lvl="1"/>
            <a:endParaRPr lang="en-US" dirty="0"/>
          </a:p>
          <a:p>
            <a:pPr marL="128016" lvl="1" indent="0">
              <a:buNone/>
            </a:pPr>
            <a:r>
              <a:rPr lang="en-US" sz="2000" dirty="0"/>
              <a:t>Parsing accounts explain that trace sentences are </a:t>
            </a:r>
            <a:r>
              <a:rPr lang="en-US" sz="2000" dirty="0">
                <a:solidFill>
                  <a:srgbClr val="FF0000"/>
                </a:solidFill>
              </a:rPr>
              <a:t>more difficult because of memory demands</a:t>
            </a:r>
            <a:r>
              <a:rPr lang="en-US" sz="2000" dirty="0"/>
              <a:t>: the argument of the verb (sword, dislocated element) has to kept in mind till the trace is reached. </a:t>
            </a:r>
          </a:p>
          <a:p>
            <a:pPr marL="128016" lvl="1" indent="0">
              <a:buNone/>
            </a:pPr>
            <a:endParaRPr lang="en-US" sz="2000" dirty="0"/>
          </a:p>
          <a:p>
            <a:pPr marL="128016" lvl="1" indent="0">
              <a:buNone/>
            </a:pPr>
            <a:endParaRPr lang="en-US" dirty="0"/>
          </a:p>
        </p:txBody>
      </p:sp>
    </p:spTree>
    <p:extLst>
      <p:ext uri="{BB962C8B-B14F-4D97-AF65-F5344CB8AC3E}">
        <p14:creationId xmlns:p14="http://schemas.microsoft.com/office/powerpoint/2010/main" val="3924985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88A2-82E2-4DE0-B6FA-A515B9E2639F}"/>
              </a:ext>
            </a:extLst>
          </p:cNvPr>
          <p:cNvSpPr>
            <a:spLocks noGrp="1"/>
          </p:cNvSpPr>
          <p:nvPr>
            <p:ph type="title"/>
          </p:nvPr>
        </p:nvSpPr>
        <p:spPr/>
        <p:txBody>
          <a:bodyPr/>
          <a:lstStyle/>
          <a:p>
            <a:r>
              <a:rPr lang="en-US" dirty="0"/>
              <a:t>Parsing accounts for difficulty due to movements of elements (II)</a:t>
            </a:r>
          </a:p>
        </p:txBody>
      </p:sp>
      <p:sp>
        <p:nvSpPr>
          <p:cNvPr id="3" name="Content Placeholder 2">
            <a:extLst>
              <a:ext uri="{FF2B5EF4-FFF2-40B4-BE49-F238E27FC236}">
                <a16:creationId xmlns:a16="http://schemas.microsoft.com/office/drawing/2014/main" id="{A9307390-E4A7-42DD-B5B4-4BF222DFB104}"/>
              </a:ext>
            </a:extLst>
          </p:cNvPr>
          <p:cNvSpPr>
            <a:spLocks noGrp="1"/>
          </p:cNvSpPr>
          <p:nvPr>
            <p:ph idx="1"/>
          </p:nvPr>
        </p:nvSpPr>
        <p:spPr/>
        <p:txBody>
          <a:bodyPr/>
          <a:lstStyle/>
          <a:p>
            <a:pPr marL="128016" lvl="1" indent="0">
              <a:buNone/>
            </a:pPr>
            <a:endParaRPr lang="en-US" dirty="0"/>
          </a:p>
          <a:p>
            <a:pPr marL="128016" lvl="1" indent="0">
              <a:buNone/>
            </a:pPr>
            <a:r>
              <a:rPr lang="en-US" sz="2000" dirty="0"/>
              <a:t>There is psychological evidence for the link between the trace and the element it refers to: </a:t>
            </a:r>
            <a:r>
              <a:rPr lang="en-US" sz="2000" dirty="0">
                <a:solidFill>
                  <a:srgbClr val="FF0000"/>
                </a:solidFill>
              </a:rPr>
              <a:t>automatic reactivation of the trace content</a:t>
            </a:r>
            <a:r>
              <a:rPr lang="en-US" sz="2000" dirty="0"/>
              <a:t>. </a:t>
            </a:r>
          </a:p>
          <a:p>
            <a:pPr marL="128016" lvl="1" indent="0">
              <a:buNone/>
            </a:pPr>
            <a:endParaRPr lang="en-US" sz="2000" dirty="0"/>
          </a:p>
          <a:p>
            <a:pPr marL="470916" lvl="1" indent="-342900">
              <a:buAutoNum type="arabicPeriod"/>
            </a:pPr>
            <a:r>
              <a:rPr lang="en-US" dirty="0"/>
              <a:t>The astute lawyer, who faced the female judge was certain (trace) to argue during the trial</a:t>
            </a:r>
          </a:p>
          <a:p>
            <a:pPr marL="470916" lvl="1" indent="-342900">
              <a:buAutoNum type="arabicPeriod"/>
            </a:pPr>
            <a:r>
              <a:rPr lang="en-US" dirty="0"/>
              <a:t>The astute lawyer, who faced the female judge, hated the long speeches during the trial.</a:t>
            </a:r>
          </a:p>
          <a:p>
            <a:pPr marL="470916" lvl="1" indent="-342900">
              <a:buAutoNum type="arabicPeriod"/>
            </a:pPr>
            <a:endParaRPr lang="en-US" dirty="0"/>
          </a:p>
          <a:p>
            <a:pPr marL="128016" lvl="1" indent="0">
              <a:buNone/>
            </a:pPr>
            <a:r>
              <a:rPr lang="en-US" dirty="0"/>
              <a:t>Participant read 1 or 2 and then indicated whether the word ‘astute’ was in the sentence.  Faster response times in sentence 1, suggesting a ‘refresh’ of relevant content by the trace. </a:t>
            </a:r>
          </a:p>
        </p:txBody>
      </p:sp>
    </p:spTree>
    <p:extLst>
      <p:ext uri="{BB962C8B-B14F-4D97-AF65-F5344CB8AC3E}">
        <p14:creationId xmlns:p14="http://schemas.microsoft.com/office/powerpoint/2010/main" val="1164768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7D48-5F49-4437-BD83-F1E87EB55DB5}"/>
              </a:ext>
            </a:extLst>
          </p:cNvPr>
          <p:cNvSpPr>
            <a:spLocks noGrp="1"/>
          </p:cNvSpPr>
          <p:nvPr>
            <p:ph type="title"/>
          </p:nvPr>
        </p:nvSpPr>
        <p:spPr/>
        <p:txBody>
          <a:bodyPr/>
          <a:lstStyle/>
          <a:p>
            <a:r>
              <a:rPr lang="en-US" dirty="0" err="1"/>
              <a:t>LevY’s</a:t>
            </a:r>
            <a:r>
              <a:rPr lang="en-US" dirty="0"/>
              <a:t> (2008) theory of structure revision and surprisal</a:t>
            </a:r>
          </a:p>
        </p:txBody>
      </p:sp>
      <p:sp>
        <p:nvSpPr>
          <p:cNvPr id="3" name="Content Placeholder 2">
            <a:extLst>
              <a:ext uri="{FF2B5EF4-FFF2-40B4-BE49-F238E27FC236}">
                <a16:creationId xmlns:a16="http://schemas.microsoft.com/office/drawing/2014/main" id="{06E783F9-7308-4B6F-ACD1-CF2DE17FF355}"/>
              </a:ext>
            </a:extLst>
          </p:cNvPr>
          <p:cNvSpPr>
            <a:spLocks noGrp="1"/>
          </p:cNvSpPr>
          <p:nvPr>
            <p:ph idx="1"/>
          </p:nvPr>
        </p:nvSpPr>
        <p:spPr>
          <a:xfrm>
            <a:off x="768096" y="2286000"/>
            <a:ext cx="7290055" cy="2647950"/>
          </a:xfrm>
        </p:spPr>
        <p:txBody>
          <a:bodyPr/>
          <a:lstStyle/>
          <a:p>
            <a:r>
              <a:rPr lang="en-US" dirty="0"/>
              <a:t>Levy’s theory starts from premise of incremental parsing.  As we understand a sentence, we construct a representation of what it means in a way that </a:t>
            </a:r>
            <a:r>
              <a:rPr lang="en-US" dirty="0">
                <a:solidFill>
                  <a:srgbClr val="FF0000"/>
                </a:solidFill>
              </a:rPr>
              <a:t>constrains potential continuations</a:t>
            </a:r>
            <a:r>
              <a:rPr lang="en-US" dirty="0"/>
              <a:t>. </a:t>
            </a:r>
          </a:p>
          <a:p>
            <a:endParaRPr lang="en-US" dirty="0"/>
          </a:p>
          <a:p>
            <a:r>
              <a:rPr lang="en-US" dirty="0"/>
              <a:t>Perhaps the strongest evidence for active incremental parsing is from a paradigm that asks people to look at pictures while hearing sentences, while their eyes are tracked. (short detour follows)</a:t>
            </a:r>
          </a:p>
        </p:txBody>
      </p:sp>
    </p:spTree>
    <p:extLst>
      <p:ext uri="{BB962C8B-B14F-4D97-AF65-F5344CB8AC3E}">
        <p14:creationId xmlns:p14="http://schemas.microsoft.com/office/powerpoint/2010/main" val="279878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B99DF-B908-4694-A858-0731080C9C4A}"/>
              </a:ext>
            </a:extLst>
          </p:cNvPr>
          <p:cNvSpPr>
            <a:spLocks noGrp="1"/>
          </p:cNvSpPr>
          <p:nvPr>
            <p:ph type="title"/>
          </p:nvPr>
        </p:nvSpPr>
        <p:spPr/>
        <p:txBody>
          <a:bodyPr/>
          <a:lstStyle/>
          <a:p>
            <a:r>
              <a:rPr lang="en-US" dirty="0"/>
              <a:t>‘visual world paradigm’: evidence for anticipation</a:t>
            </a:r>
          </a:p>
        </p:txBody>
      </p:sp>
      <p:sp>
        <p:nvSpPr>
          <p:cNvPr id="3" name="Content Placeholder 2">
            <a:extLst>
              <a:ext uri="{FF2B5EF4-FFF2-40B4-BE49-F238E27FC236}">
                <a16:creationId xmlns:a16="http://schemas.microsoft.com/office/drawing/2014/main" id="{BD32BA68-0D01-4E26-A8D1-51BDA4AE3531}"/>
              </a:ext>
            </a:extLst>
          </p:cNvPr>
          <p:cNvSpPr>
            <a:spLocks noGrp="1"/>
          </p:cNvSpPr>
          <p:nvPr>
            <p:ph idx="1"/>
          </p:nvPr>
        </p:nvSpPr>
        <p:spPr>
          <a:xfrm>
            <a:off x="768096" y="5943600"/>
            <a:ext cx="7290055" cy="552893"/>
          </a:xfrm>
        </p:spPr>
        <p:txBody>
          <a:bodyPr>
            <a:normAutofit/>
          </a:bodyPr>
          <a:lstStyle/>
          <a:p>
            <a:r>
              <a:rPr lang="en-US" sz="1200" dirty="0"/>
              <a:t>Altmann, G., &amp; </a:t>
            </a:r>
            <a:r>
              <a:rPr lang="en-US" sz="1200" dirty="0" err="1"/>
              <a:t>Kamide</a:t>
            </a:r>
            <a:r>
              <a:rPr lang="en-US" sz="1200" dirty="0"/>
              <a:t>, Y. (1999). Incremental interpretation at verbs: restricting the domain of subsequent reference. Cognition, 73, 247-264</a:t>
            </a:r>
          </a:p>
        </p:txBody>
      </p:sp>
      <p:pic>
        <p:nvPicPr>
          <p:cNvPr id="5" name="Picture 4">
            <a:extLst>
              <a:ext uri="{FF2B5EF4-FFF2-40B4-BE49-F238E27FC236}">
                <a16:creationId xmlns:a16="http://schemas.microsoft.com/office/drawing/2014/main" id="{10048E6D-59B7-4D67-88A5-2B33F760D581}"/>
              </a:ext>
            </a:extLst>
          </p:cNvPr>
          <p:cNvPicPr>
            <a:picLocks noChangeAspect="1"/>
          </p:cNvPicPr>
          <p:nvPr/>
        </p:nvPicPr>
        <p:blipFill>
          <a:blip r:embed="rId2"/>
          <a:stretch>
            <a:fillRect/>
          </a:stretch>
        </p:blipFill>
        <p:spPr>
          <a:xfrm>
            <a:off x="3833609" y="1854495"/>
            <a:ext cx="5047170" cy="3557477"/>
          </a:xfrm>
          <a:prstGeom prst="rect">
            <a:avLst/>
          </a:prstGeom>
        </p:spPr>
      </p:pic>
      <p:sp>
        <p:nvSpPr>
          <p:cNvPr id="6" name="Content Placeholder 2">
            <a:extLst>
              <a:ext uri="{FF2B5EF4-FFF2-40B4-BE49-F238E27FC236}">
                <a16:creationId xmlns:a16="http://schemas.microsoft.com/office/drawing/2014/main" id="{80C996D9-CC2B-4CAD-8E0D-6FEDB0B704B5}"/>
              </a:ext>
            </a:extLst>
          </p:cNvPr>
          <p:cNvSpPr txBox="1">
            <a:spLocks/>
          </p:cNvSpPr>
          <p:nvPr/>
        </p:nvSpPr>
        <p:spPr>
          <a:xfrm>
            <a:off x="614095" y="2195588"/>
            <a:ext cx="2171635" cy="265285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r>
              <a:rPr lang="en-US" dirty="0"/>
              <a:t>Look at the picture while hearing “the boy will move the cake”</a:t>
            </a:r>
          </a:p>
        </p:txBody>
      </p:sp>
    </p:spTree>
    <p:extLst>
      <p:ext uri="{BB962C8B-B14F-4D97-AF65-F5344CB8AC3E}">
        <p14:creationId xmlns:p14="http://schemas.microsoft.com/office/powerpoint/2010/main" val="3230571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C782-B6CB-41DC-A2F9-D1298FBB219C}"/>
              </a:ext>
            </a:extLst>
          </p:cNvPr>
          <p:cNvSpPr>
            <a:spLocks noGrp="1"/>
          </p:cNvSpPr>
          <p:nvPr>
            <p:ph type="title"/>
          </p:nvPr>
        </p:nvSpPr>
        <p:spPr/>
        <p:txBody>
          <a:bodyPr>
            <a:normAutofit fontScale="90000"/>
          </a:bodyPr>
          <a:lstStyle/>
          <a:p>
            <a:r>
              <a:rPr lang="en-US" dirty="0"/>
              <a:t>Visual world paradigm: reading results. % time looking at ‘cake’ and ‘other’</a:t>
            </a:r>
          </a:p>
        </p:txBody>
      </p:sp>
      <p:pic>
        <p:nvPicPr>
          <p:cNvPr id="5" name="Picture 4">
            <a:extLst>
              <a:ext uri="{FF2B5EF4-FFF2-40B4-BE49-F238E27FC236}">
                <a16:creationId xmlns:a16="http://schemas.microsoft.com/office/drawing/2014/main" id="{C9046040-B5AE-4316-8E79-D1E8ACD5BD44}"/>
              </a:ext>
            </a:extLst>
          </p:cNvPr>
          <p:cNvPicPr>
            <a:picLocks noChangeAspect="1"/>
          </p:cNvPicPr>
          <p:nvPr/>
        </p:nvPicPr>
        <p:blipFill>
          <a:blip r:embed="rId3"/>
          <a:stretch>
            <a:fillRect/>
          </a:stretch>
        </p:blipFill>
        <p:spPr>
          <a:xfrm>
            <a:off x="768096" y="2034159"/>
            <a:ext cx="7372350" cy="4238625"/>
          </a:xfrm>
          <a:prstGeom prst="rect">
            <a:avLst/>
          </a:prstGeom>
        </p:spPr>
      </p:pic>
      <p:sp>
        <p:nvSpPr>
          <p:cNvPr id="6" name="Oval 5">
            <a:extLst>
              <a:ext uri="{FF2B5EF4-FFF2-40B4-BE49-F238E27FC236}">
                <a16:creationId xmlns:a16="http://schemas.microsoft.com/office/drawing/2014/main" id="{CF1D7971-03B4-4ABF-B71F-3847CCE38A80}"/>
              </a:ext>
            </a:extLst>
          </p:cNvPr>
          <p:cNvSpPr/>
          <p:nvPr/>
        </p:nvSpPr>
        <p:spPr>
          <a:xfrm>
            <a:off x="3552825" y="3590925"/>
            <a:ext cx="485775" cy="2028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3706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C782-B6CB-41DC-A2F9-D1298FBB219C}"/>
              </a:ext>
            </a:extLst>
          </p:cNvPr>
          <p:cNvSpPr>
            <a:spLocks noGrp="1"/>
          </p:cNvSpPr>
          <p:nvPr>
            <p:ph type="title"/>
          </p:nvPr>
        </p:nvSpPr>
        <p:spPr/>
        <p:txBody>
          <a:bodyPr/>
          <a:lstStyle/>
          <a:p>
            <a:r>
              <a:rPr lang="en-US" dirty="0"/>
              <a:t>Visual world paradigm: Evidence for prediction at verb</a:t>
            </a:r>
          </a:p>
        </p:txBody>
      </p:sp>
      <p:pic>
        <p:nvPicPr>
          <p:cNvPr id="4" name="Picture 3">
            <a:extLst>
              <a:ext uri="{FF2B5EF4-FFF2-40B4-BE49-F238E27FC236}">
                <a16:creationId xmlns:a16="http://schemas.microsoft.com/office/drawing/2014/main" id="{98AA3188-2957-4E33-B100-E021663251AC}"/>
              </a:ext>
            </a:extLst>
          </p:cNvPr>
          <p:cNvPicPr>
            <a:picLocks noChangeAspect="1"/>
          </p:cNvPicPr>
          <p:nvPr/>
        </p:nvPicPr>
        <p:blipFill>
          <a:blip r:embed="rId3"/>
          <a:stretch>
            <a:fillRect/>
          </a:stretch>
        </p:blipFill>
        <p:spPr>
          <a:xfrm>
            <a:off x="679704" y="1932356"/>
            <a:ext cx="7696200" cy="4524375"/>
          </a:xfrm>
          <a:prstGeom prst="rect">
            <a:avLst/>
          </a:prstGeom>
        </p:spPr>
      </p:pic>
      <p:sp>
        <p:nvSpPr>
          <p:cNvPr id="6" name="Oval 5">
            <a:extLst>
              <a:ext uri="{FF2B5EF4-FFF2-40B4-BE49-F238E27FC236}">
                <a16:creationId xmlns:a16="http://schemas.microsoft.com/office/drawing/2014/main" id="{9FB677F7-A666-40B7-BCF3-BD53DD22BE4A}"/>
              </a:ext>
            </a:extLst>
          </p:cNvPr>
          <p:cNvSpPr/>
          <p:nvPr/>
        </p:nvSpPr>
        <p:spPr>
          <a:xfrm>
            <a:off x="3095625" y="3619500"/>
            <a:ext cx="485775" cy="2028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2613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7D48-5F49-4437-BD83-F1E87EB55DB5}"/>
              </a:ext>
            </a:extLst>
          </p:cNvPr>
          <p:cNvSpPr>
            <a:spLocks noGrp="1"/>
          </p:cNvSpPr>
          <p:nvPr>
            <p:ph type="title"/>
          </p:nvPr>
        </p:nvSpPr>
        <p:spPr/>
        <p:txBody>
          <a:bodyPr/>
          <a:lstStyle/>
          <a:p>
            <a:r>
              <a:rPr lang="en-US" dirty="0" err="1"/>
              <a:t>LevY’s</a:t>
            </a:r>
            <a:r>
              <a:rPr lang="en-US" dirty="0"/>
              <a:t> theory of structure revision and surprisal</a:t>
            </a:r>
          </a:p>
        </p:txBody>
      </p:sp>
      <p:sp>
        <p:nvSpPr>
          <p:cNvPr id="3" name="Content Placeholder 2">
            <a:extLst>
              <a:ext uri="{FF2B5EF4-FFF2-40B4-BE49-F238E27FC236}">
                <a16:creationId xmlns:a16="http://schemas.microsoft.com/office/drawing/2014/main" id="{06E783F9-7308-4B6F-ACD1-CF2DE17FF355}"/>
              </a:ext>
            </a:extLst>
          </p:cNvPr>
          <p:cNvSpPr>
            <a:spLocks noGrp="1"/>
          </p:cNvSpPr>
          <p:nvPr>
            <p:ph idx="1"/>
          </p:nvPr>
        </p:nvSpPr>
        <p:spPr>
          <a:xfrm>
            <a:off x="768096" y="2286000"/>
            <a:ext cx="7290055" cy="2487169"/>
          </a:xfrm>
        </p:spPr>
        <p:txBody>
          <a:bodyPr/>
          <a:lstStyle/>
          <a:p>
            <a:r>
              <a:rPr lang="en-US" dirty="0"/>
              <a:t>Levy’s theory starts from premise of incremental parsing.  As we understand a sentence, we construct a representation of what it means in a way that puts a constraint on potential continuations. </a:t>
            </a:r>
          </a:p>
          <a:p>
            <a:endParaRPr lang="en-US" dirty="0"/>
          </a:p>
          <a:p>
            <a:r>
              <a:rPr lang="en-US" dirty="0"/>
              <a:t>Perhaps the strongest evidence is from a paradigm that asks people to look at pictures while hearing sentences, while their eyes are tracked.</a:t>
            </a:r>
          </a:p>
          <a:p>
            <a:endParaRPr lang="en-US" dirty="0"/>
          </a:p>
          <a:p>
            <a:pPr marL="0" indent="0">
              <a:buNone/>
            </a:pPr>
            <a:endParaRPr lang="en-US" dirty="0"/>
          </a:p>
        </p:txBody>
      </p:sp>
      <p:sp>
        <p:nvSpPr>
          <p:cNvPr id="5" name="TextBox 4">
            <a:extLst>
              <a:ext uri="{FF2B5EF4-FFF2-40B4-BE49-F238E27FC236}">
                <a16:creationId xmlns:a16="http://schemas.microsoft.com/office/drawing/2014/main" id="{E77E9A6C-4EC8-4F62-B5EA-64BF3A566F7F}"/>
              </a:ext>
            </a:extLst>
          </p:cNvPr>
          <p:cNvSpPr txBox="1"/>
          <p:nvPr/>
        </p:nvSpPr>
        <p:spPr>
          <a:xfrm>
            <a:off x="2793705" y="5371825"/>
            <a:ext cx="3556590" cy="584775"/>
          </a:xfrm>
          <a:prstGeom prst="rect">
            <a:avLst/>
          </a:prstGeom>
          <a:noFill/>
        </p:spPr>
        <p:txBody>
          <a:bodyPr wrap="square">
            <a:spAutoFit/>
          </a:bodyPr>
          <a:lstStyle/>
          <a:p>
            <a:r>
              <a:rPr lang="en-US" sz="3200" dirty="0">
                <a:solidFill>
                  <a:srgbClr val="FF0000"/>
                </a:solidFill>
              </a:rPr>
              <a:t>Back to Levy’s work</a:t>
            </a:r>
          </a:p>
        </p:txBody>
      </p:sp>
    </p:spTree>
    <p:extLst>
      <p:ext uri="{BB962C8B-B14F-4D97-AF65-F5344CB8AC3E}">
        <p14:creationId xmlns:p14="http://schemas.microsoft.com/office/powerpoint/2010/main" val="4286466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F1A19-D22C-4A74-952B-5ED9780238F5}"/>
              </a:ext>
            </a:extLst>
          </p:cNvPr>
          <p:cNvSpPr>
            <a:spLocks noGrp="1"/>
          </p:cNvSpPr>
          <p:nvPr>
            <p:ph type="title"/>
          </p:nvPr>
        </p:nvSpPr>
        <p:spPr/>
        <p:txBody>
          <a:bodyPr/>
          <a:lstStyle/>
          <a:p>
            <a:r>
              <a:rPr lang="en-US" dirty="0"/>
              <a:t>Main points</a:t>
            </a:r>
          </a:p>
        </p:txBody>
      </p:sp>
      <p:sp>
        <p:nvSpPr>
          <p:cNvPr id="3" name="Content Placeholder 2">
            <a:extLst>
              <a:ext uri="{FF2B5EF4-FFF2-40B4-BE49-F238E27FC236}">
                <a16:creationId xmlns:a16="http://schemas.microsoft.com/office/drawing/2014/main" id="{E19FDDC7-3282-4896-B660-5033A6138003}"/>
              </a:ext>
            </a:extLst>
          </p:cNvPr>
          <p:cNvSpPr>
            <a:spLocks noGrp="1"/>
          </p:cNvSpPr>
          <p:nvPr>
            <p:ph idx="1"/>
          </p:nvPr>
        </p:nvSpPr>
        <p:spPr/>
        <p:txBody>
          <a:bodyPr>
            <a:normAutofit/>
          </a:bodyPr>
          <a:lstStyle/>
          <a:p>
            <a:pPr marL="457200" indent="-457200">
              <a:buFont typeface="+mj-lt"/>
              <a:buAutoNum type="arabicPeriod"/>
            </a:pPr>
            <a:r>
              <a:rPr lang="en-US" dirty="0"/>
              <a:t>Describes prior approaches to parsing as ‘</a:t>
            </a:r>
            <a:r>
              <a:rPr lang="en-US" dirty="0">
                <a:solidFill>
                  <a:srgbClr val="FF0000"/>
                </a:solidFill>
              </a:rPr>
              <a:t>resource based</a:t>
            </a:r>
            <a:r>
              <a:rPr lang="en-US" dirty="0"/>
              <a:t>’: some syntactic structures require more memory than others, which is the source of difficulty</a:t>
            </a:r>
          </a:p>
          <a:p>
            <a:pPr marL="457200" indent="-457200">
              <a:buFont typeface="+mj-lt"/>
              <a:buAutoNum type="arabicPeriod"/>
            </a:pPr>
            <a:r>
              <a:rPr lang="en-US" dirty="0"/>
              <a:t>Develops an alternative which focuses on the role of </a:t>
            </a:r>
            <a:r>
              <a:rPr lang="en-US" dirty="0">
                <a:solidFill>
                  <a:srgbClr val="FF0000"/>
                </a:solidFill>
              </a:rPr>
              <a:t>expectation</a:t>
            </a:r>
            <a:r>
              <a:rPr lang="en-US" dirty="0"/>
              <a:t> in parsing.</a:t>
            </a:r>
          </a:p>
          <a:p>
            <a:pPr marL="457200" indent="-457200">
              <a:buFont typeface="+mj-lt"/>
              <a:buAutoNum type="arabicPeriod"/>
            </a:pPr>
            <a:endParaRPr lang="en-US" dirty="0"/>
          </a:p>
          <a:p>
            <a:pPr algn="l"/>
            <a:r>
              <a:rPr lang="en-US" sz="1800" b="0" i="0" u="none" strike="noStrike" baseline="0" dirty="0">
                <a:latin typeface="AdvEPSTIM"/>
              </a:rPr>
              <a:t>Levy’s proposal: “the possible structural analyses consistent with a partial input are preferentially ranked in parallel, and the </a:t>
            </a:r>
            <a:r>
              <a:rPr lang="en-US" sz="1800" b="0" i="0" u="none" strike="noStrike" baseline="0" dirty="0">
                <a:solidFill>
                  <a:srgbClr val="FF0000"/>
                </a:solidFill>
                <a:latin typeface="AdvEPSTIM"/>
              </a:rPr>
              <a:t>difficulty of a new word corresponds to the amount of reallocation necessary </a:t>
            </a:r>
            <a:r>
              <a:rPr lang="en-US" sz="1800" b="0" i="0" u="none" strike="noStrike" baseline="0" dirty="0">
                <a:latin typeface="AdvEPSTIM"/>
              </a:rPr>
              <a:t>to reflect the word’s effect on the preference ranking.”</a:t>
            </a:r>
            <a:endParaRPr lang="en-US" dirty="0"/>
          </a:p>
        </p:txBody>
      </p:sp>
    </p:spTree>
    <p:extLst>
      <p:ext uri="{BB962C8B-B14F-4D97-AF65-F5344CB8AC3E}">
        <p14:creationId xmlns:p14="http://schemas.microsoft.com/office/powerpoint/2010/main" val="1814761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ED7B13-1269-4BCB-85B9-519199AA53E7}"/>
              </a:ext>
            </a:extLst>
          </p:cNvPr>
          <p:cNvSpPr txBox="1"/>
          <p:nvPr/>
        </p:nvSpPr>
        <p:spPr>
          <a:xfrm>
            <a:off x="1720850" y="2690336"/>
            <a:ext cx="5702300" cy="1477328"/>
          </a:xfrm>
          <a:prstGeom prst="rect">
            <a:avLst/>
          </a:prstGeom>
          <a:noFill/>
        </p:spPr>
        <p:txBody>
          <a:bodyPr wrap="square">
            <a:spAutoFit/>
          </a:bodyPr>
          <a:lstStyle/>
          <a:p>
            <a:pPr marL="457200" indent="-457200">
              <a:buFont typeface="+mj-lt"/>
              <a:buAutoNum type="arabicPeriod"/>
            </a:pPr>
            <a:r>
              <a:rPr lang="en-US" dirty="0"/>
              <a:t>The core question is: do we store language associations at all? </a:t>
            </a:r>
          </a:p>
          <a:p>
            <a:pPr marL="457200" indent="-457200">
              <a:buFont typeface="+mj-lt"/>
              <a:buAutoNum type="arabicPeriod"/>
            </a:pPr>
            <a:r>
              <a:rPr lang="en-US" dirty="0"/>
              <a:t>And if so, how do we use them for comprehension. These are two main questions underlying modern and less modern theories of language.</a:t>
            </a:r>
          </a:p>
        </p:txBody>
      </p:sp>
    </p:spTree>
    <p:extLst>
      <p:ext uri="{BB962C8B-B14F-4D97-AF65-F5344CB8AC3E}">
        <p14:creationId xmlns:p14="http://schemas.microsoft.com/office/powerpoint/2010/main" val="216813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7961-6EB3-47BD-973F-608E47CDA0BA}"/>
              </a:ext>
            </a:extLst>
          </p:cNvPr>
          <p:cNvSpPr>
            <a:spLocks noGrp="1"/>
          </p:cNvSpPr>
          <p:nvPr>
            <p:ph type="title"/>
          </p:nvPr>
        </p:nvSpPr>
        <p:spPr/>
        <p:txBody>
          <a:bodyPr/>
          <a:lstStyle/>
          <a:p>
            <a:r>
              <a:rPr lang="en-US" dirty="0"/>
              <a:t>The impact of a New word:</a:t>
            </a:r>
          </a:p>
        </p:txBody>
      </p:sp>
      <p:sp>
        <p:nvSpPr>
          <p:cNvPr id="3" name="Content Placeholder 2">
            <a:extLst>
              <a:ext uri="{FF2B5EF4-FFF2-40B4-BE49-F238E27FC236}">
                <a16:creationId xmlns:a16="http://schemas.microsoft.com/office/drawing/2014/main" id="{E90A3AF8-CEE1-4E15-B7EF-1F35AE9224CB}"/>
              </a:ext>
            </a:extLst>
          </p:cNvPr>
          <p:cNvSpPr>
            <a:spLocks noGrp="1"/>
          </p:cNvSpPr>
          <p:nvPr>
            <p:ph idx="1"/>
          </p:nvPr>
        </p:nvSpPr>
        <p:spPr>
          <a:xfrm>
            <a:off x="768096" y="2285999"/>
            <a:ext cx="7911447" cy="4376057"/>
          </a:xfrm>
        </p:spPr>
        <p:txBody>
          <a:bodyPr>
            <a:normAutofit fontScale="92500" lnSpcReduction="10000"/>
          </a:bodyPr>
          <a:lstStyle/>
          <a:p>
            <a:pPr marL="457200" indent="-457200">
              <a:buFont typeface="+mj-lt"/>
              <a:buAutoNum type="arabicPeriod"/>
            </a:pPr>
            <a:r>
              <a:rPr lang="en-US" dirty="0"/>
              <a:t>Formally, Levy takes surprisal to be related to the difference between to possible sets of sentence continuations: </a:t>
            </a:r>
          </a:p>
          <a:p>
            <a:pPr marL="630936" lvl="1" indent="-457200">
              <a:buFont typeface="+mj-lt"/>
              <a:buAutoNum type="arabicPeriod"/>
            </a:pPr>
            <a:r>
              <a:rPr lang="en-US" dirty="0"/>
              <a:t>The set that existed based on all words up to current word </a:t>
            </a:r>
            <a:r>
              <a:rPr lang="en-US" i="1" dirty="0"/>
              <a:t>w. (1.. w-1)</a:t>
            </a:r>
          </a:p>
          <a:p>
            <a:pPr marL="630936" lvl="1" indent="-457200">
              <a:buFont typeface="+mj-lt"/>
              <a:buAutoNum type="arabicPeriod"/>
            </a:pPr>
            <a:r>
              <a:rPr lang="en-US" i="1" dirty="0"/>
              <a:t> </a:t>
            </a:r>
            <a:r>
              <a:rPr lang="en-US" dirty="0"/>
              <a:t>The set that existed after learning the current word </a:t>
            </a:r>
            <a:r>
              <a:rPr lang="en-US" i="1" dirty="0"/>
              <a:t>w (1.. w). </a:t>
            </a:r>
          </a:p>
          <a:p>
            <a:pPr marL="457200" indent="-457200">
              <a:buFont typeface="+mj-lt"/>
              <a:buAutoNum type="arabicPeriod"/>
            </a:pPr>
            <a:r>
              <a:rPr lang="en-US" dirty="0"/>
              <a:t>The difference is quantified via </a:t>
            </a:r>
            <a:r>
              <a:rPr lang="en-US" dirty="0" err="1"/>
              <a:t>Kulback-Liebler</a:t>
            </a:r>
            <a:r>
              <a:rPr lang="en-US" dirty="0"/>
              <a:t> divergence of 2 distributions: how much does the probability of each possible event change between the two distribution. </a:t>
            </a:r>
          </a:p>
          <a:p>
            <a:pPr marL="630936" lvl="1" indent="-457200">
              <a:buFont typeface="+mj-lt"/>
              <a:buAutoNum type="arabicPeriod"/>
            </a:pPr>
            <a:r>
              <a:rPr lang="en-US" dirty="0"/>
              <a:t>Or: to what extent does the distribution of completions at time </a:t>
            </a:r>
            <a:r>
              <a:rPr lang="en-US" i="1" dirty="0"/>
              <a:t>w</a:t>
            </a:r>
            <a:r>
              <a:rPr lang="en-US" dirty="0"/>
              <a:t>-1 approximate the distribution of completions at </a:t>
            </a:r>
            <a:r>
              <a:rPr lang="en-US" i="1" dirty="0"/>
              <a:t>w</a:t>
            </a:r>
          </a:p>
          <a:p>
            <a:pPr marL="457200" indent="-457200">
              <a:buFont typeface="+mj-lt"/>
              <a:buAutoNum type="arabicPeriod"/>
            </a:pPr>
            <a:r>
              <a:rPr lang="en-US" dirty="0"/>
              <a:t>Given some assumptions on updating of distributions in language, Levy shows that this is just the surprisal of the word. -</a:t>
            </a:r>
            <a:r>
              <a:rPr lang="en-US" dirty="0">
                <a:solidFill>
                  <a:srgbClr val="FF0000"/>
                </a:solidFill>
              </a:rPr>
              <a:t> log(p(word))</a:t>
            </a:r>
          </a:p>
          <a:p>
            <a:pPr marL="457200" indent="-457200">
              <a:buFont typeface="+mj-lt"/>
              <a:buAutoNum type="arabicPeriod"/>
            </a:pPr>
            <a:r>
              <a:rPr lang="en-US" dirty="0"/>
              <a:t>The more potential completions are trimmed, the  more difficult is the update.  This also means the word encountered was more surprising in context. Less surprising words will be consistent with more possible completions.</a:t>
            </a:r>
          </a:p>
          <a:p>
            <a:pPr marL="457200" indent="-457200">
              <a:buFont typeface="+mj-lt"/>
              <a:buAutoNum type="arabicPeriod"/>
            </a:pPr>
            <a:endParaRPr lang="en-US" dirty="0"/>
          </a:p>
        </p:txBody>
      </p:sp>
    </p:spTree>
    <p:extLst>
      <p:ext uri="{BB962C8B-B14F-4D97-AF65-F5344CB8AC3E}">
        <p14:creationId xmlns:p14="http://schemas.microsoft.com/office/powerpoint/2010/main" val="2122921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60B0-9451-49A9-9725-9F72119467E8}"/>
              </a:ext>
            </a:extLst>
          </p:cNvPr>
          <p:cNvSpPr>
            <a:spLocks noGrp="1"/>
          </p:cNvSpPr>
          <p:nvPr>
            <p:ph type="title"/>
          </p:nvPr>
        </p:nvSpPr>
        <p:spPr/>
        <p:txBody>
          <a:bodyPr>
            <a:normAutofit fontScale="90000"/>
          </a:bodyPr>
          <a:lstStyle/>
          <a:p>
            <a:r>
              <a:rPr lang="en-US" dirty="0"/>
              <a:t>Levy on why word-surprise correlates with processing difficulty</a:t>
            </a:r>
          </a:p>
        </p:txBody>
      </p:sp>
      <p:sp>
        <p:nvSpPr>
          <p:cNvPr id="3" name="Content Placeholder 2">
            <a:extLst>
              <a:ext uri="{FF2B5EF4-FFF2-40B4-BE49-F238E27FC236}">
                <a16:creationId xmlns:a16="http://schemas.microsoft.com/office/drawing/2014/main" id="{94B41F37-C20D-4ED7-83DB-681EF2CF0EB0}"/>
              </a:ext>
            </a:extLst>
          </p:cNvPr>
          <p:cNvSpPr>
            <a:spLocks noGrp="1"/>
          </p:cNvSpPr>
          <p:nvPr>
            <p:ph idx="1"/>
          </p:nvPr>
        </p:nvSpPr>
        <p:spPr/>
        <p:txBody>
          <a:bodyPr>
            <a:normAutofit/>
          </a:bodyPr>
          <a:lstStyle/>
          <a:p>
            <a:pPr algn="l"/>
            <a:r>
              <a:rPr lang="en-US" sz="1800" b="0" i="0" u="none" strike="noStrike" baseline="0" dirty="0">
                <a:latin typeface="AdvEPSTIM"/>
              </a:rPr>
              <a:t>“It might be  thought that calculating expectations about upcoming structures in a sentence can be computationally expensive, so why would the human parser waste resources on constantly calculating and updating the likelihood of upcoming words and/or structures in a sentence? [</a:t>
            </a:r>
            <a:r>
              <a:rPr lang="en-US" sz="1800" b="0" i="0" u="none" strike="noStrike" baseline="0" dirty="0">
                <a:solidFill>
                  <a:srgbClr val="FF0000"/>
                </a:solidFill>
                <a:latin typeface="AdvEPSTIM"/>
              </a:rPr>
              <a:t>Levy argue that ppl do not</a:t>
            </a:r>
            <a:r>
              <a:rPr lang="en-US" sz="1800" b="0" i="0" u="none" strike="noStrike" baseline="0" dirty="0">
                <a:latin typeface="AdvEPSTIM"/>
              </a:rPr>
              <a:t>] For those who are inclined to think of incremental structure building and disambiguation as the fundamental type of work that needs to be done in sentence comprehension, we now have a clear answer to this challenge: surprisal as the predicted difficulty of word [</a:t>
            </a:r>
            <a:r>
              <a:rPr lang="en-US" sz="1800" b="0" i="0" u="none" strike="noStrike" baseline="0" dirty="0">
                <a:solidFill>
                  <a:srgbClr val="FF0000"/>
                </a:solidFill>
                <a:latin typeface="AdvEPSTIM"/>
              </a:rPr>
              <a:t>the fact that surprise correlates with difficulty</a:t>
            </a:r>
            <a:r>
              <a:rPr lang="en-US" sz="1800" b="0" i="0" u="none" strike="noStrike" baseline="0" dirty="0">
                <a:latin typeface="AdvEPSTIM"/>
              </a:rPr>
              <a:t>] falls out [</a:t>
            </a:r>
            <a:r>
              <a:rPr lang="en-US" sz="1800" b="0" i="0" u="none" strike="noStrike" baseline="0" dirty="0">
                <a:solidFill>
                  <a:srgbClr val="FF0000"/>
                </a:solidFill>
                <a:latin typeface="AdvEPSTIM"/>
              </a:rPr>
              <a:t>mathematical feature</a:t>
            </a:r>
            <a:r>
              <a:rPr lang="en-US" sz="1800" b="0" i="0" u="none" strike="noStrike" baseline="0" dirty="0">
                <a:latin typeface="AdvEPSTIM"/>
              </a:rPr>
              <a:t>] of the incremental update process itself.</a:t>
            </a:r>
          </a:p>
          <a:p>
            <a:pPr algn="l"/>
            <a:r>
              <a:rPr lang="en-US" sz="1800" b="0" i="0" u="none" strike="noStrike" baseline="0" dirty="0">
                <a:latin typeface="AdvEPSTIM"/>
              </a:rPr>
              <a:t>Expectations about upcoming words in a sentence need not be explicitly calculated; rather, they are implicit in the partial parse of an incomplete input.”</a:t>
            </a:r>
            <a:endParaRPr lang="en-US" dirty="0"/>
          </a:p>
        </p:txBody>
      </p:sp>
    </p:spTree>
    <p:extLst>
      <p:ext uri="{BB962C8B-B14F-4D97-AF65-F5344CB8AC3E}">
        <p14:creationId xmlns:p14="http://schemas.microsoft.com/office/powerpoint/2010/main" val="2329291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8034-5B28-4B17-924D-8D060B943263}"/>
              </a:ext>
            </a:extLst>
          </p:cNvPr>
          <p:cNvSpPr>
            <a:spLocks noGrp="1"/>
          </p:cNvSpPr>
          <p:nvPr>
            <p:ph type="title"/>
          </p:nvPr>
        </p:nvSpPr>
        <p:spPr/>
        <p:txBody>
          <a:bodyPr/>
          <a:lstStyle/>
          <a:p>
            <a:r>
              <a:rPr lang="en-US" dirty="0"/>
              <a:t>Support for structure-pruning / surprisal</a:t>
            </a:r>
          </a:p>
        </p:txBody>
      </p:sp>
      <p:sp>
        <p:nvSpPr>
          <p:cNvPr id="3" name="Text Placeholder 2">
            <a:extLst>
              <a:ext uri="{FF2B5EF4-FFF2-40B4-BE49-F238E27FC236}">
                <a16:creationId xmlns:a16="http://schemas.microsoft.com/office/drawing/2014/main" id="{23841F2B-CE60-4057-AC4B-AF247B735E26}"/>
              </a:ext>
            </a:extLst>
          </p:cNvPr>
          <p:cNvSpPr>
            <a:spLocks noGrp="1"/>
          </p:cNvSpPr>
          <p:nvPr>
            <p:ph type="body" idx="1"/>
          </p:nvPr>
        </p:nvSpPr>
        <p:spPr/>
        <p:txBody>
          <a:bodyPr/>
          <a:lstStyle/>
          <a:p>
            <a:r>
              <a:rPr lang="en-US" dirty="0"/>
              <a:t>And a few words on PCFGs</a:t>
            </a:r>
          </a:p>
        </p:txBody>
      </p:sp>
    </p:spTree>
    <p:extLst>
      <p:ext uri="{BB962C8B-B14F-4D97-AF65-F5344CB8AC3E}">
        <p14:creationId xmlns:p14="http://schemas.microsoft.com/office/powerpoint/2010/main" val="3117276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8AEC-0DC6-4C05-8B49-8E93FFA5409D}"/>
              </a:ext>
            </a:extLst>
          </p:cNvPr>
          <p:cNvSpPr>
            <a:spLocks noGrp="1"/>
          </p:cNvSpPr>
          <p:nvPr>
            <p:ph type="title"/>
          </p:nvPr>
        </p:nvSpPr>
        <p:spPr/>
        <p:txBody>
          <a:bodyPr>
            <a:normAutofit fontScale="90000"/>
          </a:bodyPr>
          <a:lstStyle/>
          <a:p>
            <a:r>
              <a:rPr lang="en-US" dirty="0"/>
              <a:t>Modeling grammars with probabilistic context free grammars</a:t>
            </a:r>
          </a:p>
        </p:txBody>
      </p:sp>
      <p:sp>
        <p:nvSpPr>
          <p:cNvPr id="3" name="Content Placeholder 2">
            <a:extLst>
              <a:ext uri="{FF2B5EF4-FFF2-40B4-BE49-F238E27FC236}">
                <a16:creationId xmlns:a16="http://schemas.microsoft.com/office/drawing/2014/main" id="{A1E16386-EDC4-49A5-8EE9-5B84D357CB53}"/>
              </a:ext>
            </a:extLst>
          </p:cNvPr>
          <p:cNvSpPr>
            <a:spLocks noGrp="1"/>
          </p:cNvSpPr>
          <p:nvPr>
            <p:ph idx="1"/>
          </p:nvPr>
        </p:nvSpPr>
        <p:spPr/>
        <p:txBody>
          <a:bodyPr/>
          <a:lstStyle/>
          <a:p>
            <a:r>
              <a:rPr lang="en-US" dirty="0"/>
              <a:t>A PCFG is a probabilistic set of production rules that determine how to compose a left-side constituent from right-side constituent.</a:t>
            </a:r>
          </a:p>
          <a:p>
            <a:r>
              <a:rPr lang="en-US" dirty="0"/>
              <a:t>A simple set of rules for composting Sentences from NP, VP, Auxiliary (e.g., ‘does)</a:t>
            </a:r>
          </a:p>
          <a:p>
            <a:r>
              <a:rPr lang="pl-PL" dirty="0"/>
              <a:t>• S → NP VP </a:t>
            </a:r>
            <a:r>
              <a:rPr lang="pl-PL" dirty="0">
                <a:solidFill>
                  <a:srgbClr val="FF0000"/>
                </a:solidFill>
              </a:rPr>
              <a:t>0.8</a:t>
            </a:r>
          </a:p>
          <a:p>
            <a:r>
              <a:rPr lang="pl-PL" dirty="0"/>
              <a:t>• S → Aux NP VP </a:t>
            </a:r>
            <a:r>
              <a:rPr lang="pl-PL" dirty="0">
                <a:solidFill>
                  <a:srgbClr val="FF0000"/>
                </a:solidFill>
              </a:rPr>
              <a:t>0.1</a:t>
            </a:r>
          </a:p>
          <a:p>
            <a:r>
              <a:rPr lang="pl-PL" dirty="0"/>
              <a:t>• S → VP </a:t>
            </a:r>
            <a:r>
              <a:rPr lang="pl-PL" dirty="0">
                <a:solidFill>
                  <a:srgbClr val="FF0000"/>
                </a:solidFill>
              </a:rPr>
              <a:t>0.1</a:t>
            </a:r>
            <a:endParaRPr lang="en-US" dirty="0">
              <a:solidFill>
                <a:srgbClr val="FF0000"/>
              </a:solidFill>
            </a:endParaRPr>
          </a:p>
          <a:p>
            <a:r>
              <a:rPr lang="en-US" dirty="0">
                <a:solidFill>
                  <a:srgbClr val="FF0000"/>
                </a:solidFill>
              </a:rPr>
              <a:t>PCFG assigns a Probability to each production rule. </a:t>
            </a:r>
          </a:p>
          <a:p>
            <a:r>
              <a:rPr lang="en-US" dirty="0">
                <a:solidFill>
                  <a:srgbClr val="FF0000"/>
                </a:solidFill>
              </a:rPr>
              <a:t>For each ‘non-terminal’ element in the grammar (any phrase or sentence), the probabilities must sum to 1.  </a:t>
            </a:r>
          </a:p>
        </p:txBody>
      </p:sp>
    </p:spTree>
    <p:extLst>
      <p:ext uri="{BB962C8B-B14F-4D97-AF65-F5344CB8AC3E}">
        <p14:creationId xmlns:p14="http://schemas.microsoft.com/office/powerpoint/2010/main" val="232914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8AEC-0DC6-4C05-8B49-8E93FFA5409D}"/>
              </a:ext>
            </a:extLst>
          </p:cNvPr>
          <p:cNvSpPr>
            <a:spLocks noGrp="1"/>
          </p:cNvSpPr>
          <p:nvPr>
            <p:ph type="title"/>
          </p:nvPr>
        </p:nvSpPr>
        <p:spPr/>
        <p:txBody>
          <a:bodyPr>
            <a:normAutofit/>
          </a:bodyPr>
          <a:lstStyle/>
          <a:p>
            <a:r>
              <a:rPr lang="en-US"/>
              <a:t>Toy PCFG for English</a:t>
            </a:r>
            <a:endParaRPr lang="en-US" dirty="0"/>
          </a:p>
        </p:txBody>
      </p:sp>
      <p:pic>
        <p:nvPicPr>
          <p:cNvPr id="9" name="Picture 8">
            <a:extLst>
              <a:ext uri="{FF2B5EF4-FFF2-40B4-BE49-F238E27FC236}">
                <a16:creationId xmlns:a16="http://schemas.microsoft.com/office/drawing/2014/main" id="{3E1AFF7D-82DC-471B-AB50-4DEB157C0034}"/>
              </a:ext>
            </a:extLst>
          </p:cNvPr>
          <p:cNvPicPr>
            <a:picLocks noChangeAspect="1"/>
          </p:cNvPicPr>
          <p:nvPr/>
        </p:nvPicPr>
        <p:blipFill>
          <a:blip r:embed="rId3"/>
          <a:stretch>
            <a:fillRect/>
          </a:stretch>
        </p:blipFill>
        <p:spPr>
          <a:xfrm>
            <a:off x="273050" y="2006875"/>
            <a:ext cx="8597900" cy="4643905"/>
          </a:xfrm>
          <a:prstGeom prst="rect">
            <a:avLst/>
          </a:prstGeom>
        </p:spPr>
      </p:pic>
      <p:sp>
        <p:nvSpPr>
          <p:cNvPr id="17" name="TextBox 16">
            <a:extLst>
              <a:ext uri="{FF2B5EF4-FFF2-40B4-BE49-F238E27FC236}">
                <a16:creationId xmlns:a16="http://schemas.microsoft.com/office/drawing/2014/main" id="{6E1BA537-C975-4A4C-B482-9D92CC17B245}"/>
              </a:ext>
            </a:extLst>
          </p:cNvPr>
          <p:cNvSpPr txBox="1"/>
          <p:nvPr/>
        </p:nvSpPr>
        <p:spPr>
          <a:xfrm>
            <a:off x="7791450" y="3676134"/>
            <a:ext cx="1168400" cy="369332"/>
          </a:xfrm>
          <a:prstGeom prst="rect">
            <a:avLst/>
          </a:prstGeom>
          <a:noFill/>
        </p:spPr>
        <p:txBody>
          <a:bodyPr wrap="square">
            <a:spAutoFit/>
          </a:bodyPr>
          <a:lstStyle/>
          <a:p>
            <a:r>
              <a:rPr lang="en-US">
                <a:latin typeface="Cambria" panose="02040503050406030204" pitchFamily="18" charset="0"/>
                <a:ea typeface="Cambria" panose="02040503050406030204" pitchFamily="18" charset="0"/>
              </a:rPr>
              <a:t>| ate</a:t>
            </a:r>
            <a:endParaRPr lang="en-US" dirty="0">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34BC23FF-4065-43A9-9781-7027404446A0}"/>
              </a:ext>
            </a:extLst>
          </p:cNvPr>
          <p:cNvSpPr txBox="1"/>
          <p:nvPr/>
        </p:nvSpPr>
        <p:spPr>
          <a:xfrm>
            <a:off x="7886414" y="3959495"/>
            <a:ext cx="489236" cy="369332"/>
          </a:xfrm>
          <a:prstGeom prst="rect">
            <a:avLst/>
          </a:prstGeom>
          <a:noFill/>
        </p:spPr>
        <p:txBody>
          <a:bodyPr wrap="none" rtlCol="0">
            <a:spAutoFit/>
          </a:bodyPr>
          <a:lstStyle/>
          <a:p>
            <a:r>
              <a:rPr lang="en-US" dirty="0"/>
              <a:t>0.2</a:t>
            </a:r>
          </a:p>
        </p:txBody>
      </p:sp>
      <p:sp>
        <p:nvSpPr>
          <p:cNvPr id="19" name="TextBox 18">
            <a:extLst>
              <a:ext uri="{FF2B5EF4-FFF2-40B4-BE49-F238E27FC236}">
                <a16:creationId xmlns:a16="http://schemas.microsoft.com/office/drawing/2014/main" id="{3F58DE50-11A6-461C-A397-C955BDD5D6F9}"/>
              </a:ext>
            </a:extLst>
          </p:cNvPr>
          <p:cNvSpPr txBox="1"/>
          <p:nvPr/>
        </p:nvSpPr>
        <p:spPr>
          <a:xfrm>
            <a:off x="5651214" y="3960374"/>
            <a:ext cx="489236" cy="369332"/>
          </a:xfrm>
          <a:prstGeom prst="rect">
            <a:avLst/>
          </a:prstGeom>
          <a:solidFill>
            <a:schemeClr val="bg1"/>
          </a:solidFill>
        </p:spPr>
        <p:txBody>
          <a:bodyPr wrap="none" rtlCol="0">
            <a:spAutoFit/>
          </a:bodyPr>
          <a:lstStyle/>
          <a:p>
            <a:r>
              <a:rPr lang="en-US" dirty="0"/>
              <a:t>0.2</a:t>
            </a:r>
          </a:p>
        </p:txBody>
      </p:sp>
    </p:spTree>
    <p:extLst>
      <p:ext uri="{BB962C8B-B14F-4D97-AF65-F5344CB8AC3E}">
        <p14:creationId xmlns:p14="http://schemas.microsoft.com/office/powerpoint/2010/main" val="3515716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B8AC-A0ED-4CF9-B164-9D8E47AB89AC}"/>
              </a:ext>
            </a:extLst>
          </p:cNvPr>
          <p:cNvSpPr>
            <a:spLocks noGrp="1"/>
          </p:cNvSpPr>
          <p:nvPr>
            <p:ph type="title"/>
          </p:nvPr>
        </p:nvSpPr>
        <p:spPr/>
        <p:txBody>
          <a:bodyPr/>
          <a:lstStyle/>
          <a:p>
            <a:r>
              <a:rPr lang="en-US" dirty="0"/>
              <a:t>Some advantages of surprisal theory</a:t>
            </a:r>
          </a:p>
        </p:txBody>
      </p:sp>
      <p:sp>
        <p:nvSpPr>
          <p:cNvPr id="3" name="Content Placeholder 2">
            <a:extLst>
              <a:ext uri="{FF2B5EF4-FFF2-40B4-BE49-F238E27FC236}">
                <a16:creationId xmlns:a16="http://schemas.microsoft.com/office/drawing/2014/main" id="{6D00B916-45F4-4A10-8B8F-B0B3384F4416}"/>
              </a:ext>
            </a:extLst>
          </p:cNvPr>
          <p:cNvSpPr>
            <a:spLocks noGrp="1"/>
          </p:cNvSpPr>
          <p:nvPr>
            <p:ph idx="1"/>
          </p:nvPr>
        </p:nvSpPr>
        <p:spPr/>
        <p:txBody>
          <a:bodyPr/>
          <a:lstStyle/>
          <a:p>
            <a:pPr marL="457200" indent="-457200">
              <a:buFont typeface="+mj-lt"/>
              <a:buAutoNum type="arabicPeriod"/>
            </a:pPr>
            <a:r>
              <a:rPr lang="en-US" dirty="0"/>
              <a:t>Explaining updating via surprisal assumes that the relation between cognitive effort and stimulus probability is related to log(p) not </a:t>
            </a:r>
            <a:r>
              <a:rPr lang="en-US" dirty="0" err="1"/>
              <a:t>linearF</a:t>
            </a:r>
            <a:r>
              <a:rPr lang="en-US" dirty="0"/>
              <a:t>(p).  </a:t>
            </a:r>
          </a:p>
          <a:p>
            <a:pPr marL="457200" indent="-457200">
              <a:buFont typeface="+mj-lt"/>
              <a:buAutoNum type="arabicPeriod"/>
            </a:pPr>
            <a:r>
              <a:rPr lang="en-US" dirty="0"/>
              <a:t>So difference in between 2 stimuli with </a:t>
            </a:r>
            <a:r>
              <a:rPr lang="en-US" dirty="0" err="1"/>
              <a:t>ps</a:t>
            </a:r>
            <a:r>
              <a:rPr lang="en-US" dirty="0"/>
              <a:t> [0.5, 1] is just like between 2 stimuli with </a:t>
            </a:r>
            <a:r>
              <a:rPr lang="en-US" dirty="0" err="1"/>
              <a:t>ps</a:t>
            </a:r>
            <a:r>
              <a:rPr lang="en-US" dirty="0"/>
              <a:t> [0.05, 0.1].  This is supported by psychological evidence</a:t>
            </a:r>
          </a:p>
        </p:txBody>
      </p:sp>
    </p:spTree>
    <p:extLst>
      <p:ext uri="{BB962C8B-B14F-4D97-AF65-F5344CB8AC3E}">
        <p14:creationId xmlns:p14="http://schemas.microsoft.com/office/powerpoint/2010/main" val="4241099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B8AC-A0ED-4CF9-B164-9D8E47AB89AC}"/>
              </a:ext>
            </a:extLst>
          </p:cNvPr>
          <p:cNvSpPr>
            <a:spLocks noGrp="1"/>
          </p:cNvSpPr>
          <p:nvPr>
            <p:ph type="title"/>
          </p:nvPr>
        </p:nvSpPr>
        <p:spPr/>
        <p:txBody>
          <a:bodyPr/>
          <a:lstStyle/>
          <a:p>
            <a:r>
              <a:rPr lang="en-US" dirty="0"/>
              <a:t>Some advantages of surprisal theory</a:t>
            </a:r>
          </a:p>
        </p:txBody>
      </p:sp>
      <p:sp>
        <p:nvSpPr>
          <p:cNvPr id="3" name="Content Placeholder 2">
            <a:extLst>
              <a:ext uri="{FF2B5EF4-FFF2-40B4-BE49-F238E27FC236}">
                <a16:creationId xmlns:a16="http://schemas.microsoft.com/office/drawing/2014/main" id="{6D00B916-45F4-4A10-8B8F-B0B3384F4416}"/>
              </a:ext>
            </a:extLst>
          </p:cNvPr>
          <p:cNvSpPr>
            <a:spLocks noGrp="1"/>
          </p:cNvSpPr>
          <p:nvPr>
            <p:ph idx="1"/>
          </p:nvPr>
        </p:nvSpPr>
        <p:spPr>
          <a:xfrm>
            <a:off x="768096" y="2286000"/>
            <a:ext cx="7290055" cy="1143000"/>
          </a:xfrm>
        </p:spPr>
        <p:txBody>
          <a:bodyPr/>
          <a:lstStyle/>
          <a:p>
            <a:pPr marL="0" indent="0">
              <a:buNone/>
            </a:pPr>
            <a:r>
              <a:rPr lang="en-US" dirty="0"/>
              <a:t>It can explain why, in some cases, sentences that require more working memory, and figuring out long-range dependency might be </a:t>
            </a:r>
            <a:r>
              <a:rPr lang="en-US" i="1" dirty="0"/>
              <a:t>easier</a:t>
            </a:r>
            <a:r>
              <a:rPr lang="en-US" dirty="0"/>
              <a:t> to understand</a:t>
            </a:r>
          </a:p>
        </p:txBody>
      </p:sp>
      <p:pic>
        <p:nvPicPr>
          <p:cNvPr id="5" name="Picture 4">
            <a:extLst>
              <a:ext uri="{FF2B5EF4-FFF2-40B4-BE49-F238E27FC236}">
                <a16:creationId xmlns:a16="http://schemas.microsoft.com/office/drawing/2014/main" id="{72ED9AA9-1025-484C-9D76-5FE8A872A88F}"/>
              </a:ext>
            </a:extLst>
          </p:cNvPr>
          <p:cNvPicPr>
            <a:picLocks noChangeAspect="1"/>
          </p:cNvPicPr>
          <p:nvPr/>
        </p:nvPicPr>
        <p:blipFill>
          <a:blip r:embed="rId2"/>
          <a:stretch>
            <a:fillRect/>
          </a:stretch>
        </p:blipFill>
        <p:spPr>
          <a:xfrm>
            <a:off x="349599" y="3530600"/>
            <a:ext cx="8444802" cy="2843784"/>
          </a:xfrm>
          <a:prstGeom prst="rect">
            <a:avLst/>
          </a:prstGeom>
        </p:spPr>
      </p:pic>
      <p:sp>
        <p:nvSpPr>
          <p:cNvPr id="6" name="Oval 5">
            <a:extLst>
              <a:ext uri="{FF2B5EF4-FFF2-40B4-BE49-F238E27FC236}">
                <a16:creationId xmlns:a16="http://schemas.microsoft.com/office/drawing/2014/main" id="{108D1B88-E764-491C-A70D-C824735E3027}"/>
              </a:ext>
            </a:extLst>
          </p:cNvPr>
          <p:cNvSpPr/>
          <p:nvPr/>
        </p:nvSpPr>
        <p:spPr>
          <a:xfrm>
            <a:off x="3797300" y="3479800"/>
            <a:ext cx="933450" cy="55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38CC5BB-616F-4365-B937-167AA25C82D6}"/>
              </a:ext>
            </a:extLst>
          </p:cNvPr>
          <p:cNvSpPr/>
          <p:nvPr/>
        </p:nvSpPr>
        <p:spPr>
          <a:xfrm>
            <a:off x="5676900" y="4319016"/>
            <a:ext cx="933450" cy="55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8B9D333-1C40-492D-B5B3-AB159318E0E2}"/>
              </a:ext>
            </a:extLst>
          </p:cNvPr>
          <p:cNvSpPr/>
          <p:nvPr/>
        </p:nvSpPr>
        <p:spPr>
          <a:xfrm>
            <a:off x="6362700" y="5107432"/>
            <a:ext cx="933450" cy="55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9847942-4561-4B13-AA07-83D993C4DD5F}"/>
              </a:ext>
            </a:extLst>
          </p:cNvPr>
          <p:cNvSpPr/>
          <p:nvPr/>
        </p:nvSpPr>
        <p:spPr>
          <a:xfrm>
            <a:off x="2260600" y="3530600"/>
            <a:ext cx="933450" cy="555752"/>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A968C23-F750-43F2-84AD-046C49504BC2}"/>
              </a:ext>
            </a:extLst>
          </p:cNvPr>
          <p:cNvSpPr/>
          <p:nvPr/>
        </p:nvSpPr>
        <p:spPr>
          <a:xfrm>
            <a:off x="2260600" y="4396740"/>
            <a:ext cx="933450" cy="555752"/>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874D785-9EC1-4E95-B8F7-88BCF84816DF}"/>
              </a:ext>
            </a:extLst>
          </p:cNvPr>
          <p:cNvSpPr/>
          <p:nvPr/>
        </p:nvSpPr>
        <p:spPr>
          <a:xfrm>
            <a:off x="2314576" y="5385308"/>
            <a:ext cx="933450" cy="555752"/>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7854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B8AC-A0ED-4CF9-B164-9D8E47AB89AC}"/>
              </a:ext>
            </a:extLst>
          </p:cNvPr>
          <p:cNvSpPr>
            <a:spLocks noGrp="1"/>
          </p:cNvSpPr>
          <p:nvPr>
            <p:ph type="title"/>
          </p:nvPr>
        </p:nvSpPr>
        <p:spPr/>
        <p:txBody>
          <a:bodyPr/>
          <a:lstStyle/>
          <a:p>
            <a:r>
              <a:rPr lang="en-US" dirty="0"/>
              <a:t>Some advantages of surprisal theory</a:t>
            </a:r>
          </a:p>
        </p:txBody>
      </p:sp>
      <p:sp>
        <p:nvSpPr>
          <p:cNvPr id="3" name="Content Placeholder 2">
            <a:extLst>
              <a:ext uri="{FF2B5EF4-FFF2-40B4-BE49-F238E27FC236}">
                <a16:creationId xmlns:a16="http://schemas.microsoft.com/office/drawing/2014/main" id="{6D00B916-45F4-4A10-8B8F-B0B3384F4416}"/>
              </a:ext>
            </a:extLst>
          </p:cNvPr>
          <p:cNvSpPr>
            <a:spLocks noGrp="1"/>
          </p:cNvSpPr>
          <p:nvPr>
            <p:ph idx="1"/>
          </p:nvPr>
        </p:nvSpPr>
        <p:spPr>
          <a:xfrm>
            <a:off x="768096" y="2286000"/>
            <a:ext cx="7290055" cy="1143000"/>
          </a:xfrm>
        </p:spPr>
        <p:txBody>
          <a:bodyPr/>
          <a:lstStyle/>
          <a:p>
            <a:pPr marL="0" indent="0">
              <a:buNone/>
            </a:pPr>
            <a:r>
              <a:rPr lang="en-US" dirty="0"/>
              <a:t>It can explain why, in some cases, sentences that require more working memory, and figuring out long-range dependency might be </a:t>
            </a:r>
            <a:r>
              <a:rPr lang="en-US" i="1" dirty="0"/>
              <a:t>easier</a:t>
            </a:r>
            <a:r>
              <a:rPr lang="en-US" dirty="0"/>
              <a:t> to understand</a:t>
            </a:r>
          </a:p>
        </p:txBody>
      </p:sp>
      <p:grpSp>
        <p:nvGrpSpPr>
          <p:cNvPr id="4" name="Group 3">
            <a:extLst>
              <a:ext uri="{FF2B5EF4-FFF2-40B4-BE49-F238E27FC236}">
                <a16:creationId xmlns:a16="http://schemas.microsoft.com/office/drawing/2014/main" id="{1998AF9B-1E0F-40EB-944E-8311450091C4}"/>
              </a:ext>
            </a:extLst>
          </p:cNvPr>
          <p:cNvGrpSpPr/>
          <p:nvPr/>
        </p:nvGrpSpPr>
        <p:grpSpPr>
          <a:xfrm>
            <a:off x="768096" y="4874767"/>
            <a:ext cx="5213001" cy="1786835"/>
            <a:chOff x="349599" y="3479800"/>
            <a:chExt cx="8444802" cy="2894584"/>
          </a:xfrm>
        </p:grpSpPr>
        <p:pic>
          <p:nvPicPr>
            <p:cNvPr id="5" name="Picture 4">
              <a:extLst>
                <a:ext uri="{FF2B5EF4-FFF2-40B4-BE49-F238E27FC236}">
                  <a16:creationId xmlns:a16="http://schemas.microsoft.com/office/drawing/2014/main" id="{72ED9AA9-1025-484C-9D76-5FE8A872A88F}"/>
                </a:ext>
              </a:extLst>
            </p:cNvPr>
            <p:cNvPicPr>
              <a:picLocks noChangeAspect="1"/>
            </p:cNvPicPr>
            <p:nvPr/>
          </p:nvPicPr>
          <p:blipFill>
            <a:blip r:embed="rId3"/>
            <a:stretch>
              <a:fillRect/>
            </a:stretch>
          </p:blipFill>
          <p:spPr>
            <a:xfrm>
              <a:off x="349599" y="3530600"/>
              <a:ext cx="8444802" cy="2843784"/>
            </a:xfrm>
            <a:prstGeom prst="rect">
              <a:avLst/>
            </a:prstGeom>
          </p:spPr>
        </p:pic>
        <p:sp>
          <p:nvSpPr>
            <p:cNvPr id="6" name="Oval 5">
              <a:extLst>
                <a:ext uri="{FF2B5EF4-FFF2-40B4-BE49-F238E27FC236}">
                  <a16:creationId xmlns:a16="http://schemas.microsoft.com/office/drawing/2014/main" id="{108D1B88-E764-491C-A70D-C824735E3027}"/>
                </a:ext>
              </a:extLst>
            </p:cNvPr>
            <p:cNvSpPr/>
            <p:nvPr/>
          </p:nvSpPr>
          <p:spPr>
            <a:xfrm>
              <a:off x="3797300" y="3479800"/>
              <a:ext cx="933450" cy="55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38CC5BB-616F-4365-B937-167AA25C82D6}"/>
                </a:ext>
              </a:extLst>
            </p:cNvPr>
            <p:cNvSpPr/>
            <p:nvPr/>
          </p:nvSpPr>
          <p:spPr>
            <a:xfrm>
              <a:off x="5676900" y="4319016"/>
              <a:ext cx="933450" cy="55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8B9D333-1C40-492D-B5B3-AB159318E0E2}"/>
                </a:ext>
              </a:extLst>
            </p:cNvPr>
            <p:cNvSpPr/>
            <p:nvPr/>
          </p:nvSpPr>
          <p:spPr>
            <a:xfrm>
              <a:off x="6362700" y="5107432"/>
              <a:ext cx="933450" cy="55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9847942-4561-4B13-AA07-83D993C4DD5F}"/>
                </a:ext>
              </a:extLst>
            </p:cNvPr>
            <p:cNvSpPr/>
            <p:nvPr/>
          </p:nvSpPr>
          <p:spPr>
            <a:xfrm>
              <a:off x="2260600" y="3530600"/>
              <a:ext cx="933450" cy="555752"/>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A968C23-F750-43F2-84AD-046C49504BC2}"/>
                </a:ext>
              </a:extLst>
            </p:cNvPr>
            <p:cNvSpPr/>
            <p:nvPr/>
          </p:nvSpPr>
          <p:spPr>
            <a:xfrm>
              <a:off x="2260600" y="4396740"/>
              <a:ext cx="933450" cy="555752"/>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874D785-9EC1-4E95-B8F7-88BCF84816DF}"/>
                </a:ext>
              </a:extLst>
            </p:cNvPr>
            <p:cNvSpPr/>
            <p:nvPr/>
          </p:nvSpPr>
          <p:spPr>
            <a:xfrm>
              <a:off x="2314576" y="5385308"/>
              <a:ext cx="933450" cy="555752"/>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8160C277-E9E8-4A62-9075-1EAD1A1F6419}"/>
              </a:ext>
            </a:extLst>
          </p:cNvPr>
          <p:cNvPicPr>
            <a:picLocks noChangeAspect="1"/>
          </p:cNvPicPr>
          <p:nvPr/>
        </p:nvPicPr>
        <p:blipFill>
          <a:blip r:embed="rId4"/>
          <a:stretch>
            <a:fillRect/>
          </a:stretch>
        </p:blipFill>
        <p:spPr>
          <a:xfrm>
            <a:off x="515937" y="3144541"/>
            <a:ext cx="5038725" cy="1704975"/>
          </a:xfrm>
          <a:prstGeom prst="rect">
            <a:avLst/>
          </a:prstGeom>
        </p:spPr>
      </p:pic>
    </p:spTree>
    <p:extLst>
      <p:ext uri="{BB962C8B-B14F-4D97-AF65-F5344CB8AC3E}">
        <p14:creationId xmlns:p14="http://schemas.microsoft.com/office/powerpoint/2010/main" val="1398028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2D800-B6F2-4541-B72B-7965B5F9E124}"/>
              </a:ext>
            </a:extLst>
          </p:cNvPr>
          <p:cNvSpPr txBox="1"/>
          <p:nvPr/>
        </p:nvSpPr>
        <p:spPr>
          <a:xfrm>
            <a:off x="2006600" y="2779237"/>
            <a:ext cx="5676900" cy="923330"/>
          </a:xfrm>
          <a:prstGeom prst="rect">
            <a:avLst/>
          </a:prstGeom>
          <a:noFill/>
        </p:spPr>
        <p:txBody>
          <a:bodyPr wrap="square">
            <a:spAutoFit/>
          </a:bodyPr>
          <a:lstStyle/>
          <a:p>
            <a:pPr algn="just"/>
            <a:r>
              <a:rPr lang="en-US" sz="1800" b="0" i="0" u="none" strike="noStrike" baseline="0" dirty="0">
                <a:latin typeface="AdvEPSTIM"/>
              </a:rPr>
              <a:t>the extra preverbal constituent[s].. sharpens next-constituent expectations and thereby decreases surprisal at the final verb itself</a:t>
            </a:r>
            <a:endParaRPr lang="en-US" dirty="0"/>
          </a:p>
        </p:txBody>
      </p:sp>
    </p:spTree>
    <p:extLst>
      <p:ext uri="{BB962C8B-B14F-4D97-AF65-F5344CB8AC3E}">
        <p14:creationId xmlns:p14="http://schemas.microsoft.com/office/powerpoint/2010/main" val="2505050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0C2D4-F1C2-4D8D-A41A-992DAEF80FC4}"/>
              </a:ext>
            </a:extLst>
          </p:cNvPr>
          <p:cNvSpPr>
            <a:spLocks noGrp="1"/>
          </p:cNvSpPr>
          <p:nvPr>
            <p:ph type="title"/>
          </p:nvPr>
        </p:nvSpPr>
        <p:spPr/>
        <p:txBody>
          <a:bodyPr/>
          <a:lstStyle/>
          <a:p>
            <a:r>
              <a:rPr lang="en-US" dirty="0"/>
              <a:t>Some advantages of surprisal theory: example 2</a:t>
            </a:r>
          </a:p>
        </p:txBody>
      </p:sp>
      <p:sp>
        <p:nvSpPr>
          <p:cNvPr id="3" name="Content Placeholder 2">
            <a:extLst>
              <a:ext uri="{FF2B5EF4-FFF2-40B4-BE49-F238E27FC236}">
                <a16:creationId xmlns:a16="http://schemas.microsoft.com/office/drawing/2014/main" id="{7AA7B991-9549-41FF-86A6-E0AB2D6BC386}"/>
              </a:ext>
            </a:extLst>
          </p:cNvPr>
          <p:cNvSpPr>
            <a:spLocks noGrp="1"/>
          </p:cNvSpPr>
          <p:nvPr>
            <p:ph idx="1"/>
          </p:nvPr>
        </p:nvSpPr>
        <p:spPr/>
        <p:txBody>
          <a:bodyPr/>
          <a:lstStyle/>
          <a:p>
            <a:r>
              <a:rPr lang="en-US" dirty="0"/>
              <a:t>Predictions don’t need to be about a specific word: they can be abstract about when to expect a type of word, like a verb</a:t>
            </a:r>
          </a:p>
          <a:p>
            <a:r>
              <a:rPr lang="en-US" dirty="0"/>
              <a:t>Resource theories think the verb is more difficult to understand the farther away it is from the agent.</a:t>
            </a:r>
          </a:p>
          <a:p>
            <a:r>
              <a:rPr lang="en-US" dirty="0"/>
              <a:t>But Surprise theories argue the final clause is easier to expect the longer the clause before it! So this comes out of unlexicalized Part Of Speech parse, no need to model with word co-occurrence. </a:t>
            </a:r>
          </a:p>
        </p:txBody>
      </p:sp>
      <p:pic>
        <p:nvPicPr>
          <p:cNvPr id="5" name="Picture 4">
            <a:extLst>
              <a:ext uri="{FF2B5EF4-FFF2-40B4-BE49-F238E27FC236}">
                <a16:creationId xmlns:a16="http://schemas.microsoft.com/office/drawing/2014/main" id="{3BE8C860-65A0-42C0-9386-F547BEA10954}"/>
              </a:ext>
            </a:extLst>
          </p:cNvPr>
          <p:cNvPicPr>
            <a:picLocks noChangeAspect="1"/>
          </p:cNvPicPr>
          <p:nvPr/>
        </p:nvPicPr>
        <p:blipFill>
          <a:blip r:embed="rId3"/>
          <a:stretch>
            <a:fillRect/>
          </a:stretch>
        </p:blipFill>
        <p:spPr>
          <a:xfrm>
            <a:off x="768096" y="4638675"/>
            <a:ext cx="7048500" cy="1162050"/>
          </a:xfrm>
          <a:prstGeom prst="rect">
            <a:avLst/>
          </a:prstGeom>
        </p:spPr>
      </p:pic>
      <p:sp>
        <p:nvSpPr>
          <p:cNvPr id="6" name="Right Brace 5">
            <a:extLst>
              <a:ext uri="{FF2B5EF4-FFF2-40B4-BE49-F238E27FC236}">
                <a16:creationId xmlns:a16="http://schemas.microsoft.com/office/drawing/2014/main" id="{82757B41-DEC4-46A7-800F-2BB18C7BCCA7}"/>
              </a:ext>
            </a:extLst>
          </p:cNvPr>
          <p:cNvSpPr/>
          <p:nvPr/>
        </p:nvSpPr>
        <p:spPr>
          <a:xfrm rot="16200000">
            <a:off x="5435600" y="4143375"/>
            <a:ext cx="152400" cy="11303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Oval 6">
            <a:extLst>
              <a:ext uri="{FF2B5EF4-FFF2-40B4-BE49-F238E27FC236}">
                <a16:creationId xmlns:a16="http://schemas.microsoft.com/office/drawing/2014/main" id="{1BF00242-1824-4AE8-A4BB-C8941F9A3458}"/>
              </a:ext>
            </a:extLst>
          </p:cNvPr>
          <p:cNvSpPr/>
          <p:nvPr/>
        </p:nvSpPr>
        <p:spPr>
          <a:xfrm>
            <a:off x="1457198" y="4784725"/>
            <a:ext cx="933450" cy="2778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3373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2F59-98D7-47C2-AB6B-561FC28479B9}"/>
              </a:ext>
            </a:extLst>
          </p:cNvPr>
          <p:cNvSpPr>
            <a:spLocks noGrp="1"/>
          </p:cNvSpPr>
          <p:nvPr>
            <p:ph type="title"/>
          </p:nvPr>
        </p:nvSpPr>
        <p:spPr/>
        <p:txBody>
          <a:bodyPr/>
          <a:lstStyle/>
          <a:p>
            <a:r>
              <a:rPr lang="en-US" dirty="0"/>
              <a:t>How do we learn ‘the rules’ of language?</a:t>
            </a:r>
          </a:p>
        </p:txBody>
      </p:sp>
      <p:sp>
        <p:nvSpPr>
          <p:cNvPr id="3" name="Content Placeholder 2">
            <a:extLst>
              <a:ext uri="{FF2B5EF4-FFF2-40B4-BE49-F238E27FC236}">
                <a16:creationId xmlns:a16="http://schemas.microsoft.com/office/drawing/2014/main" id="{41129C5B-A7CD-4291-BBD1-6514CC741A8B}"/>
              </a:ext>
            </a:extLst>
          </p:cNvPr>
          <p:cNvSpPr>
            <a:spLocks noGrp="1"/>
          </p:cNvSpPr>
          <p:nvPr>
            <p:ph idx="1"/>
          </p:nvPr>
        </p:nvSpPr>
        <p:spPr/>
        <p:txBody>
          <a:bodyPr/>
          <a:lstStyle/>
          <a:p>
            <a:pPr marL="457200" indent="-457200">
              <a:buFont typeface="+mj-lt"/>
              <a:buAutoNum type="arabicPeriod"/>
            </a:pPr>
            <a:r>
              <a:rPr lang="en-US" dirty="0"/>
              <a:t>From experience, we </a:t>
            </a:r>
            <a:r>
              <a:rPr lang="en-US" dirty="0">
                <a:solidFill>
                  <a:srgbClr val="FF0000"/>
                </a:solidFill>
              </a:rPr>
              <a:t>memorize</a:t>
            </a:r>
            <a:r>
              <a:rPr lang="en-US" dirty="0"/>
              <a:t> </a:t>
            </a:r>
            <a:r>
              <a:rPr lang="en-US" dirty="0">
                <a:solidFill>
                  <a:srgbClr val="FF0000"/>
                </a:solidFill>
              </a:rPr>
              <a:t>structures: </a:t>
            </a:r>
            <a:r>
              <a:rPr lang="en-US" dirty="0"/>
              <a:t>which can be words or types of phrases that go together</a:t>
            </a:r>
          </a:p>
          <a:p>
            <a:pPr marL="457200" indent="-457200">
              <a:buFont typeface="+mj-lt"/>
              <a:buAutoNum type="arabicPeriod"/>
            </a:pPr>
            <a:r>
              <a:rPr lang="en-US" dirty="0"/>
              <a:t>We learn </a:t>
            </a:r>
            <a:r>
              <a:rPr lang="en-US" dirty="0">
                <a:solidFill>
                  <a:srgbClr val="FF0000"/>
                </a:solidFill>
              </a:rPr>
              <a:t>abstract rules </a:t>
            </a:r>
            <a:r>
              <a:rPr lang="en-US" dirty="0"/>
              <a:t>that specify constraints on grammaticality</a:t>
            </a:r>
          </a:p>
          <a:p>
            <a:pPr marL="457200" indent="-457200">
              <a:buFont typeface="+mj-lt"/>
              <a:buAutoNum type="arabicPeriod"/>
            </a:pPr>
            <a:r>
              <a:rPr lang="en-US" dirty="0"/>
              <a:t>We acquire </a:t>
            </a:r>
            <a:r>
              <a:rPr lang="en-US" dirty="0">
                <a:solidFill>
                  <a:srgbClr val="FF0000"/>
                </a:solidFill>
              </a:rPr>
              <a:t>statistical knowledge </a:t>
            </a:r>
            <a:r>
              <a:rPr lang="en-US" dirty="0"/>
              <a:t>on co-occurrence of language entities. </a:t>
            </a:r>
          </a:p>
          <a:p>
            <a:pPr marL="457200" indent="-457200">
              <a:buFont typeface="+mj-lt"/>
              <a:buAutoNum type="arabicPeriod"/>
            </a:pPr>
            <a:endParaRPr lang="en-US" dirty="0"/>
          </a:p>
        </p:txBody>
      </p:sp>
    </p:spTree>
    <p:extLst>
      <p:ext uri="{BB962C8B-B14F-4D97-AF65-F5344CB8AC3E}">
        <p14:creationId xmlns:p14="http://schemas.microsoft.com/office/powerpoint/2010/main" val="3703134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DCF0-04AA-4D23-B83C-A71C0F256422}"/>
              </a:ext>
            </a:extLst>
          </p:cNvPr>
          <p:cNvSpPr>
            <a:spLocks noGrp="1"/>
          </p:cNvSpPr>
          <p:nvPr>
            <p:ph type="title"/>
          </p:nvPr>
        </p:nvSpPr>
        <p:spPr/>
        <p:txBody>
          <a:bodyPr/>
          <a:lstStyle/>
          <a:p>
            <a:r>
              <a:rPr lang="en-US" dirty="0"/>
              <a:t>Summary: parsing as updating (I)</a:t>
            </a:r>
          </a:p>
        </p:txBody>
      </p:sp>
      <p:sp>
        <p:nvSpPr>
          <p:cNvPr id="3" name="Content Placeholder 2">
            <a:extLst>
              <a:ext uri="{FF2B5EF4-FFF2-40B4-BE49-F238E27FC236}">
                <a16:creationId xmlns:a16="http://schemas.microsoft.com/office/drawing/2014/main" id="{4A74FB54-8514-427C-804C-29CB69BB1C7C}"/>
              </a:ext>
            </a:extLst>
          </p:cNvPr>
          <p:cNvSpPr>
            <a:spLocks noGrp="1"/>
          </p:cNvSpPr>
          <p:nvPr>
            <p:ph idx="1"/>
          </p:nvPr>
        </p:nvSpPr>
        <p:spPr/>
        <p:txBody>
          <a:bodyPr/>
          <a:lstStyle/>
          <a:p>
            <a:r>
              <a:rPr lang="en-US" dirty="0"/>
              <a:t>Assigning a syntactic structure to a sentence (a parse tree) is an </a:t>
            </a:r>
            <a:r>
              <a:rPr lang="en-US" dirty="0">
                <a:solidFill>
                  <a:srgbClr val="FF0000"/>
                </a:solidFill>
              </a:rPr>
              <a:t>incremental</a:t>
            </a:r>
            <a:r>
              <a:rPr lang="en-US" dirty="0"/>
              <a:t> process. </a:t>
            </a:r>
          </a:p>
          <a:p>
            <a:pPr lvl="1"/>
            <a:r>
              <a:rPr lang="en-US" dirty="0"/>
              <a:t>We do not wait till the end of the sentence.</a:t>
            </a:r>
          </a:p>
          <a:p>
            <a:pPr lvl="1"/>
            <a:r>
              <a:rPr lang="en-US" dirty="0"/>
              <a:t>This idea is shared with prior parsing approaches that explain difficulty in terms of integration costs.</a:t>
            </a:r>
          </a:p>
          <a:p>
            <a:r>
              <a:rPr lang="en-US" dirty="0"/>
              <a:t>The computation is done in </a:t>
            </a:r>
            <a:r>
              <a:rPr lang="en-US" dirty="0">
                <a:solidFill>
                  <a:srgbClr val="FF0000"/>
                </a:solidFill>
              </a:rPr>
              <a:t>parallel</a:t>
            </a:r>
            <a:r>
              <a:rPr lang="en-US" dirty="0"/>
              <a:t>: at each point all possible completion structures are represented </a:t>
            </a:r>
          </a:p>
          <a:p>
            <a:r>
              <a:rPr lang="en-US" dirty="0"/>
              <a:t>When new content is introduced, the entropy-difference between set of prior and current completions indicates difficulty of integration, and this is mathematically computable as Surprise (-log(p))</a:t>
            </a:r>
          </a:p>
          <a:p>
            <a:endParaRPr lang="en-US" dirty="0"/>
          </a:p>
        </p:txBody>
      </p:sp>
    </p:spTree>
    <p:extLst>
      <p:ext uri="{BB962C8B-B14F-4D97-AF65-F5344CB8AC3E}">
        <p14:creationId xmlns:p14="http://schemas.microsoft.com/office/powerpoint/2010/main" val="25223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DCF0-04AA-4D23-B83C-A71C0F256422}"/>
              </a:ext>
            </a:extLst>
          </p:cNvPr>
          <p:cNvSpPr>
            <a:spLocks noGrp="1"/>
          </p:cNvSpPr>
          <p:nvPr>
            <p:ph type="title"/>
          </p:nvPr>
        </p:nvSpPr>
        <p:spPr/>
        <p:txBody>
          <a:bodyPr/>
          <a:lstStyle/>
          <a:p>
            <a:r>
              <a:rPr lang="en-US" dirty="0"/>
              <a:t>Summary: parsing as updating (II)</a:t>
            </a:r>
          </a:p>
        </p:txBody>
      </p:sp>
      <p:sp>
        <p:nvSpPr>
          <p:cNvPr id="3" name="Content Placeholder 2">
            <a:extLst>
              <a:ext uri="{FF2B5EF4-FFF2-40B4-BE49-F238E27FC236}">
                <a16:creationId xmlns:a16="http://schemas.microsoft.com/office/drawing/2014/main" id="{4A74FB54-8514-427C-804C-29CB69BB1C7C}"/>
              </a:ext>
            </a:extLst>
          </p:cNvPr>
          <p:cNvSpPr>
            <a:spLocks noGrp="1"/>
          </p:cNvSpPr>
          <p:nvPr>
            <p:ph idx="1"/>
          </p:nvPr>
        </p:nvSpPr>
        <p:spPr/>
        <p:txBody>
          <a:bodyPr>
            <a:normAutofit fontScale="92500"/>
          </a:bodyPr>
          <a:lstStyle/>
          <a:p>
            <a:pPr marL="0" indent="0" algn="l">
              <a:buNone/>
            </a:pPr>
            <a:r>
              <a:rPr lang="en-US" dirty="0"/>
              <a:t>1. Consequently: The source of difficulty of understanding a certain phrase type is not a direct function of any intrinsic aspects of the phrase (number of words; word order </a:t>
            </a:r>
            <a:r>
              <a:rPr lang="en-US" dirty="0" err="1"/>
              <a:t>etc</a:t>
            </a:r>
            <a:r>
              <a:rPr lang="en-US" dirty="0"/>
              <a:t>’), but of how difficult it is to integrate it into prior context:  “</a:t>
            </a:r>
            <a:r>
              <a:rPr lang="en-US" sz="1800" b="0" i="0" u="none" strike="noStrike" baseline="0" dirty="0">
                <a:latin typeface="AdvEPSTIM"/>
              </a:rPr>
              <a:t>the primary source of difficulty incurred in processing a given word is determined by the degree of update in the preference distribution over interpretations of the sentence that the word requires”</a:t>
            </a:r>
            <a:endParaRPr lang="en-US" dirty="0"/>
          </a:p>
          <a:p>
            <a:pPr marL="0" indent="0">
              <a:buNone/>
            </a:pPr>
            <a:r>
              <a:rPr lang="en-US" dirty="0"/>
              <a:t>.2 Levy used Surprisal theory to explain syntactic processing, using predictions made from PCFGs.  But as we will see, the next step in idea of language comprehension wanted to get rid of this assumption as well.</a:t>
            </a:r>
          </a:p>
          <a:p>
            <a:pPr algn="l"/>
            <a:r>
              <a:rPr lang="en-US" sz="1800" b="0" i="0" u="none" strike="noStrike" baseline="0" dirty="0">
                <a:latin typeface="AdvEPSTIM"/>
              </a:rPr>
              <a:t>In the surprisal theory.. , structural representations affect processing difficulty only through the mediation of probabilistic word models. The latter can be investigated through a variety of means, potentially including completion as well as comprehension studies. </a:t>
            </a:r>
            <a:r>
              <a:rPr lang="en-US" sz="1800" b="0" i="0" u="none" strike="noStrike" baseline="0" dirty="0">
                <a:solidFill>
                  <a:srgbClr val="FF0000"/>
                </a:solidFill>
                <a:latin typeface="AdvEPSTIM"/>
              </a:rPr>
              <a:t>Yet surprisal is not a repudiation of syntax: as we have seen, probabilistic word models can be estimated from probabilistic grammars</a:t>
            </a:r>
            <a:endParaRPr lang="en-US" dirty="0">
              <a:solidFill>
                <a:srgbClr val="FF0000"/>
              </a:solidFill>
            </a:endParaRPr>
          </a:p>
        </p:txBody>
      </p:sp>
    </p:spTree>
    <p:extLst>
      <p:ext uri="{BB962C8B-B14F-4D97-AF65-F5344CB8AC3E}">
        <p14:creationId xmlns:p14="http://schemas.microsoft.com/office/powerpoint/2010/main" val="1497820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67DA-467E-4064-876E-2FF2B896B825}"/>
              </a:ext>
            </a:extLst>
          </p:cNvPr>
          <p:cNvSpPr>
            <a:spLocks noGrp="1"/>
          </p:cNvSpPr>
          <p:nvPr>
            <p:ph type="title"/>
          </p:nvPr>
        </p:nvSpPr>
        <p:spPr/>
        <p:txBody>
          <a:bodyPr>
            <a:normAutofit fontScale="90000"/>
          </a:bodyPr>
          <a:lstStyle/>
          <a:p>
            <a:r>
              <a:rPr lang="en-US" dirty="0"/>
              <a:t>Frank and Bod’s challenge: difficulty = probability without syntax (statistical knowledge)</a:t>
            </a:r>
          </a:p>
        </p:txBody>
      </p:sp>
      <p:sp>
        <p:nvSpPr>
          <p:cNvPr id="5" name="Content Placeholder 4">
            <a:extLst>
              <a:ext uri="{FF2B5EF4-FFF2-40B4-BE49-F238E27FC236}">
                <a16:creationId xmlns:a16="http://schemas.microsoft.com/office/drawing/2014/main" id="{647D83C9-C097-4936-9809-5511C85BF96E}"/>
              </a:ext>
            </a:extLst>
          </p:cNvPr>
          <p:cNvSpPr>
            <a:spLocks noGrp="1"/>
          </p:cNvSpPr>
          <p:nvPr>
            <p:ph idx="1"/>
          </p:nvPr>
        </p:nvSpPr>
        <p:spPr>
          <a:xfrm>
            <a:off x="768096" y="2264734"/>
            <a:ext cx="7290055" cy="4023360"/>
          </a:xfrm>
        </p:spPr>
        <p:txBody>
          <a:bodyPr>
            <a:normAutofit/>
          </a:bodyPr>
          <a:lstStyle/>
          <a:p>
            <a:r>
              <a:rPr lang="en-US" dirty="0"/>
              <a:t>Rather than assume that comprehension is based on structure building, they test the idea by comparing 3 models of language</a:t>
            </a:r>
          </a:p>
          <a:p>
            <a:pPr marL="457200" indent="-457200">
              <a:buFont typeface="+mj-lt"/>
              <a:buAutoNum type="arabicPeriod"/>
            </a:pPr>
            <a:r>
              <a:rPr lang="en-US" dirty="0"/>
              <a:t>Probabilistic PSG</a:t>
            </a:r>
          </a:p>
          <a:p>
            <a:pPr marL="457200" indent="-457200">
              <a:buFont typeface="+mj-lt"/>
              <a:buAutoNum type="arabicPeriod"/>
            </a:pPr>
            <a:r>
              <a:rPr lang="en-US" dirty="0"/>
              <a:t>Markov process (N-gram)</a:t>
            </a:r>
          </a:p>
          <a:p>
            <a:pPr marL="457200" indent="-457200">
              <a:buFont typeface="+mj-lt"/>
              <a:buAutoNum type="arabicPeriod"/>
            </a:pPr>
            <a:r>
              <a:rPr lang="en-US" dirty="0"/>
              <a:t>Echo state network</a:t>
            </a:r>
          </a:p>
          <a:p>
            <a:r>
              <a:rPr lang="en-US" dirty="0"/>
              <a:t>Model quality == how accuracy of predicting human behavior.</a:t>
            </a:r>
          </a:p>
        </p:txBody>
      </p:sp>
      <p:sp>
        <p:nvSpPr>
          <p:cNvPr id="6" name="Content Placeholder 4">
            <a:extLst>
              <a:ext uri="{FF2B5EF4-FFF2-40B4-BE49-F238E27FC236}">
                <a16:creationId xmlns:a16="http://schemas.microsoft.com/office/drawing/2014/main" id="{F1658C5C-3CF6-492B-A0FE-ACB2F8A19AB3}"/>
              </a:ext>
            </a:extLst>
          </p:cNvPr>
          <p:cNvSpPr txBox="1">
            <a:spLocks/>
          </p:cNvSpPr>
          <p:nvPr/>
        </p:nvSpPr>
        <p:spPr>
          <a:xfrm>
            <a:off x="768095" y="6087847"/>
            <a:ext cx="7290055" cy="400494"/>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r>
              <a:rPr lang="en-US" sz="1200"/>
              <a:t>Frank, S. L., &amp; Bod, R. (2011). Insensitivity of the Human Sentence-Processing System to Hierarchical Structure. Psychological Science, 22(6), 829–834. https://doi.org/10.1177/0956797611409589</a:t>
            </a:r>
            <a:endParaRPr lang="en-US" sz="1200" dirty="0"/>
          </a:p>
        </p:txBody>
      </p:sp>
    </p:spTree>
    <p:extLst>
      <p:ext uri="{BB962C8B-B14F-4D97-AF65-F5344CB8AC3E}">
        <p14:creationId xmlns:p14="http://schemas.microsoft.com/office/powerpoint/2010/main" val="1660519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B815-08EE-4CF4-B88B-5C6C8918E17D}"/>
              </a:ext>
            </a:extLst>
          </p:cNvPr>
          <p:cNvSpPr>
            <a:spLocks noGrp="1"/>
          </p:cNvSpPr>
          <p:nvPr>
            <p:ph type="title"/>
          </p:nvPr>
        </p:nvSpPr>
        <p:spPr>
          <a:xfrm>
            <a:off x="768096" y="585216"/>
            <a:ext cx="2350185" cy="1499616"/>
          </a:xfrm>
        </p:spPr>
        <p:txBody>
          <a:bodyPr vert="horz" lIns="91440" tIns="45720" rIns="91440" bIns="45720" rtlCol="0" anchor="ctr">
            <a:normAutofit/>
          </a:bodyPr>
          <a:lstStyle/>
          <a:p>
            <a:r>
              <a:rPr lang="en-US" sz="3000"/>
              <a:t>PSG vs. sequential representation</a:t>
            </a:r>
          </a:p>
        </p:txBody>
      </p:sp>
      <p:sp>
        <p:nvSpPr>
          <p:cNvPr id="8" name="TextBox 7">
            <a:extLst>
              <a:ext uri="{FF2B5EF4-FFF2-40B4-BE49-F238E27FC236}">
                <a16:creationId xmlns:a16="http://schemas.microsoft.com/office/drawing/2014/main" id="{2FC01144-01B8-4342-A9E2-C1D6D816990F}"/>
              </a:ext>
            </a:extLst>
          </p:cNvPr>
          <p:cNvSpPr txBox="1"/>
          <p:nvPr/>
        </p:nvSpPr>
        <p:spPr>
          <a:xfrm>
            <a:off x="768096" y="2286000"/>
            <a:ext cx="2350185"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1400"/>
              <a:t>In ‘a’: assigning a structure from knowledge of grammar. Representing a hierarchy is implicit in this knowledge.</a:t>
            </a:r>
          </a:p>
          <a:p>
            <a:pPr defTabSz="914400">
              <a:lnSpc>
                <a:spcPct val="90000"/>
              </a:lnSpc>
              <a:spcAft>
                <a:spcPts val="600"/>
              </a:spcAft>
              <a:buClr>
                <a:schemeClr val="accent1"/>
              </a:buClr>
            </a:pPr>
            <a:r>
              <a:rPr lang="en-US" sz="1400"/>
              <a:t>In ‘b’ representation of a linear sequence of elements</a:t>
            </a:r>
          </a:p>
        </p:txBody>
      </p:sp>
      <p:pic>
        <p:nvPicPr>
          <p:cNvPr id="7" name="Picture 6">
            <a:extLst>
              <a:ext uri="{FF2B5EF4-FFF2-40B4-BE49-F238E27FC236}">
                <a16:creationId xmlns:a16="http://schemas.microsoft.com/office/drawing/2014/main" id="{86210AC3-ABEE-4EEE-A5F5-0BA4DC88CDA6}"/>
              </a:ext>
            </a:extLst>
          </p:cNvPr>
          <p:cNvPicPr>
            <a:picLocks noChangeAspect="1"/>
          </p:cNvPicPr>
          <p:nvPr/>
        </p:nvPicPr>
        <p:blipFill>
          <a:blip r:embed="rId3"/>
          <a:stretch>
            <a:fillRect/>
          </a:stretch>
        </p:blipFill>
        <p:spPr>
          <a:xfrm>
            <a:off x="3500069" y="640080"/>
            <a:ext cx="5145557" cy="5577840"/>
          </a:xfrm>
          <a:prstGeom prst="rect">
            <a:avLst/>
          </a:prstGeom>
        </p:spPr>
      </p:pic>
    </p:spTree>
    <p:extLst>
      <p:ext uri="{BB962C8B-B14F-4D97-AF65-F5344CB8AC3E}">
        <p14:creationId xmlns:p14="http://schemas.microsoft.com/office/powerpoint/2010/main" val="1744245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7501-B392-4715-8368-3F115141F742}"/>
              </a:ext>
            </a:extLst>
          </p:cNvPr>
          <p:cNvSpPr>
            <a:spLocks noGrp="1"/>
          </p:cNvSpPr>
          <p:nvPr>
            <p:ph type="title"/>
          </p:nvPr>
        </p:nvSpPr>
        <p:spPr/>
        <p:txBody>
          <a:bodyPr/>
          <a:lstStyle/>
          <a:p>
            <a:r>
              <a:rPr lang="en-US" dirty="0"/>
              <a:t>Training set</a:t>
            </a:r>
          </a:p>
        </p:txBody>
      </p:sp>
      <p:sp>
        <p:nvSpPr>
          <p:cNvPr id="3" name="Content Placeholder 2">
            <a:extLst>
              <a:ext uri="{FF2B5EF4-FFF2-40B4-BE49-F238E27FC236}">
                <a16:creationId xmlns:a16="http://schemas.microsoft.com/office/drawing/2014/main" id="{C5B15ED1-9FFE-48A2-8AA3-864B8B3C65B8}"/>
              </a:ext>
            </a:extLst>
          </p:cNvPr>
          <p:cNvSpPr>
            <a:spLocks noGrp="1"/>
          </p:cNvSpPr>
          <p:nvPr>
            <p:ph idx="1"/>
          </p:nvPr>
        </p:nvSpPr>
        <p:spPr/>
        <p:txBody>
          <a:bodyPr/>
          <a:lstStyle/>
          <a:p>
            <a:r>
              <a:rPr lang="en-US" dirty="0"/>
              <a:t>‘Wall Street Journal’ corpus: 49K sentences</a:t>
            </a:r>
          </a:p>
          <a:p>
            <a:pPr lvl="1"/>
            <a:r>
              <a:rPr lang="en-US" dirty="0"/>
              <a:t>This corpus has a syntactic-structure tree annotation for each sentences. Ideal for training Probabilistic PSG.</a:t>
            </a:r>
          </a:p>
          <a:p>
            <a:r>
              <a:rPr lang="en-US" dirty="0"/>
              <a:t>For Markov models and ESNs, F&amp;B replaced each word its Part of Speech category</a:t>
            </a:r>
          </a:p>
          <a:p>
            <a:pPr lvl="1"/>
            <a:r>
              <a:rPr lang="en-US" dirty="0"/>
              <a:t>The models learn to predict P.O.S not specific word.  Improves accuracy for small datasets. </a:t>
            </a:r>
          </a:p>
          <a:p>
            <a:pPr lvl="1"/>
            <a:r>
              <a:rPr lang="en-US" dirty="0"/>
              <a:t>Also, no need for an algorithm to learn to predict highly specific semantics, as syntactic </a:t>
            </a:r>
            <a:r>
              <a:rPr lang="en-US" dirty="0" err="1"/>
              <a:t>p.o.s</a:t>
            </a:r>
            <a:r>
              <a:rPr lang="en-US" dirty="0"/>
              <a:t> is the target for prediction.</a:t>
            </a:r>
          </a:p>
        </p:txBody>
      </p:sp>
    </p:spTree>
    <p:extLst>
      <p:ext uri="{BB962C8B-B14F-4D97-AF65-F5344CB8AC3E}">
        <p14:creationId xmlns:p14="http://schemas.microsoft.com/office/powerpoint/2010/main" val="40678967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EA92-687F-4BD5-9A1B-F3AED2B2B171}"/>
              </a:ext>
            </a:extLst>
          </p:cNvPr>
          <p:cNvSpPr>
            <a:spLocks noGrp="1"/>
          </p:cNvSpPr>
          <p:nvPr>
            <p:ph type="title"/>
          </p:nvPr>
        </p:nvSpPr>
        <p:spPr>
          <a:xfrm>
            <a:off x="768096" y="585216"/>
            <a:ext cx="4426545" cy="1499616"/>
          </a:xfrm>
        </p:spPr>
        <p:txBody>
          <a:bodyPr>
            <a:normAutofit/>
          </a:bodyPr>
          <a:lstStyle/>
          <a:p>
            <a:r>
              <a:rPr lang="en-US" dirty="0"/>
              <a:t>Probabilistic PSG (I)</a:t>
            </a:r>
          </a:p>
        </p:txBody>
      </p:sp>
      <p:sp>
        <p:nvSpPr>
          <p:cNvPr id="3" name="Content Placeholder 2">
            <a:extLst>
              <a:ext uri="{FF2B5EF4-FFF2-40B4-BE49-F238E27FC236}">
                <a16:creationId xmlns:a16="http://schemas.microsoft.com/office/drawing/2014/main" id="{8686A65F-9738-4A31-AF5F-1EF2961E12B7}"/>
              </a:ext>
            </a:extLst>
          </p:cNvPr>
          <p:cNvSpPr>
            <a:spLocks noGrp="1"/>
          </p:cNvSpPr>
          <p:nvPr>
            <p:ph idx="1"/>
          </p:nvPr>
        </p:nvSpPr>
        <p:spPr>
          <a:xfrm>
            <a:off x="768096" y="2286000"/>
            <a:ext cx="4426545" cy="3931920"/>
          </a:xfrm>
        </p:spPr>
        <p:txBody>
          <a:bodyPr>
            <a:normAutofit fontScale="92500" lnSpcReduction="10000"/>
          </a:bodyPr>
          <a:lstStyle/>
          <a:p>
            <a:r>
              <a:rPr lang="en-US" sz="1700"/>
              <a:t>They experiment with 4 types of PSG.</a:t>
            </a:r>
          </a:p>
          <a:p>
            <a:pPr lvl="1"/>
            <a:r>
              <a:rPr lang="en-US" sz="1700"/>
              <a:t>A classic which just considers what continuations can follow each phrase (memory-less)</a:t>
            </a:r>
          </a:p>
          <a:p>
            <a:pPr lvl="1"/>
            <a:r>
              <a:rPr lang="en-US" sz="1700"/>
              <a:t>Nth order versions, which consider which continuations can follow combinations of phrases.</a:t>
            </a:r>
          </a:p>
          <a:p>
            <a:pPr lvl="1"/>
            <a:endParaRPr lang="en-US" sz="1700"/>
          </a:p>
          <a:p>
            <a:pPr marL="128016" lvl="1" indent="0">
              <a:buNone/>
            </a:pPr>
            <a:r>
              <a:rPr lang="en-US" sz="1700"/>
              <a:t>“In a standard probabilistic context-free grammar, the probability that a parent node will produce a particular set of children is conditional only on the parent node, but it is well known that parsing accuracy can be improved by taking the grandparent node (e.g., in Fig. 1a, VP, or verb phrase, is the grandparent of the rightmost IN and NP) into account (Johnson, 1998). Likewise, a rule’s probability can be made conditional on information from even higher up in the parse tree”</a:t>
            </a:r>
          </a:p>
          <a:p>
            <a:pPr marL="128016" lvl="1" indent="0">
              <a:buNone/>
            </a:pPr>
            <a:endParaRPr lang="en-US" sz="1700"/>
          </a:p>
        </p:txBody>
      </p:sp>
      <p:graphicFrame>
        <p:nvGraphicFramePr>
          <p:cNvPr id="5" name="Table 5">
            <a:extLst>
              <a:ext uri="{FF2B5EF4-FFF2-40B4-BE49-F238E27FC236}">
                <a16:creationId xmlns:a16="http://schemas.microsoft.com/office/drawing/2014/main" id="{A2BFA02E-BDCA-4858-84AE-1F5D7307DC66}"/>
              </a:ext>
            </a:extLst>
          </p:cNvPr>
          <p:cNvGraphicFramePr>
            <a:graphicFrameLocks noGrp="1"/>
          </p:cNvGraphicFramePr>
          <p:nvPr>
            <p:extLst>
              <p:ext uri="{D42A27DB-BD31-4B8C-83A1-F6EECF244321}">
                <p14:modId xmlns:p14="http://schemas.microsoft.com/office/powerpoint/2010/main" val="1438388862"/>
              </p:ext>
            </p:extLst>
          </p:nvPr>
        </p:nvGraphicFramePr>
        <p:xfrm>
          <a:off x="5664200" y="2959662"/>
          <a:ext cx="2999741" cy="938676"/>
        </p:xfrm>
        <a:graphic>
          <a:graphicData uri="http://schemas.openxmlformats.org/drawingml/2006/table">
            <a:tbl>
              <a:tblPr firstRow="1" bandRow="1">
                <a:tableStyleId>{5940675A-B579-460E-94D1-54222C63F5DA}</a:tableStyleId>
              </a:tblPr>
              <a:tblGrid>
                <a:gridCol w="1067617">
                  <a:extLst>
                    <a:ext uri="{9D8B030D-6E8A-4147-A177-3AD203B41FA5}">
                      <a16:colId xmlns:a16="http://schemas.microsoft.com/office/drawing/2014/main" val="1158326162"/>
                    </a:ext>
                  </a:extLst>
                </a:gridCol>
                <a:gridCol w="1932124">
                  <a:extLst>
                    <a:ext uri="{9D8B030D-6E8A-4147-A177-3AD203B41FA5}">
                      <a16:colId xmlns:a16="http://schemas.microsoft.com/office/drawing/2014/main" val="350483143"/>
                    </a:ext>
                  </a:extLst>
                </a:gridCol>
              </a:tblGrid>
              <a:tr h="938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solidFill>
                            <a:srgbClr val="FF0000"/>
                          </a:solidFill>
                        </a:rPr>
                        <a:t>Classic PSG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NP -&gt; N (P = 0.3)</a:t>
                      </a:r>
                      <a:br>
                        <a:rPr lang="en-US" sz="1100"/>
                      </a:br>
                      <a:r>
                        <a:rPr lang="en-US" sz="1100"/>
                        <a:t>NP -&gt; Det NP (P = 0.7)</a:t>
                      </a:r>
                    </a:p>
                  </a:txBody>
                  <a:tcPr marL="57236" marR="57236" marT="28618" marB="28618"/>
                </a:tc>
                <a:tc>
                  <a:txBody>
                    <a:bodyPr/>
                    <a:lstStyle/>
                    <a:p>
                      <a:r>
                        <a:rPr lang="en-US" sz="1100">
                          <a:solidFill>
                            <a:srgbClr val="FF0000"/>
                          </a:solidFill>
                        </a:rPr>
                        <a:t>Conditionalized on 2</a:t>
                      </a:r>
                      <a:r>
                        <a:rPr lang="en-US" sz="1100" baseline="30000">
                          <a:solidFill>
                            <a:srgbClr val="FF0000"/>
                          </a:solidFill>
                        </a:rPr>
                        <a:t>nd</a:t>
                      </a:r>
                      <a:r>
                        <a:rPr lang="en-US" sz="1100">
                          <a:solidFill>
                            <a:srgbClr val="FF0000"/>
                          </a:solidFill>
                        </a:rPr>
                        <a:t> level</a:t>
                      </a:r>
                    </a:p>
                    <a:p>
                      <a:r>
                        <a:rPr lang="en-US" sz="1100"/>
                        <a:t>VP NP -&gt; N (P = 0.3)</a:t>
                      </a:r>
                      <a:br>
                        <a:rPr lang="en-US" sz="1100"/>
                      </a:br>
                      <a:r>
                        <a:rPr lang="en-US" sz="1100"/>
                        <a:t>VP NP -&gt; Det NP (P = 0.7)</a:t>
                      </a:r>
                    </a:p>
                    <a:p>
                      <a:r>
                        <a:rPr lang="en-US" sz="1100"/>
                        <a:t>PP NP -&gt; N (0.1)</a:t>
                      </a:r>
                    </a:p>
                    <a:p>
                      <a:r>
                        <a:rPr lang="en-US" sz="1100"/>
                        <a:t>PP NP -&gt; Det NP (P = 0.9)</a:t>
                      </a:r>
                    </a:p>
                  </a:txBody>
                  <a:tcPr marL="57236" marR="57236" marT="28618" marB="28618"/>
                </a:tc>
                <a:extLst>
                  <a:ext uri="{0D108BD9-81ED-4DB2-BD59-A6C34878D82A}">
                    <a16:rowId xmlns:a16="http://schemas.microsoft.com/office/drawing/2014/main" val="181713685"/>
                  </a:ext>
                </a:extLst>
              </a:tr>
            </a:tbl>
          </a:graphicData>
        </a:graphic>
      </p:graphicFrame>
    </p:spTree>
    <p:extLst>
      <p:ext uri="{BB962C8B-B14F-4D97-AF65-F5344CB8AC3E}">
        <p14:creationId xmlns:p14="http://schemas.microsoft.com/office/powerpoint/2010/main" val="142901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EA92-687F-4BD5-9A1B-F3AED2B2B171}"/>
              </a:ext>
            </a:extLst>
          </p:cNvPr>
          <p:cNvSpPr>
            <a:spLocks noGrp="1"/>
          </p:cNvSpPr>
          <p:nvPr>
            <p:ph type="title"/>
          </p:nvPr>
        </p:nvSpPr>
        <p:spPr>
          <a:xfrm>
            <a:off x="768096" y="585216"/>
            <a:ext cx="4426545" cy="1499616"/>
          </a:xfrm>
        </p:spPr>
        <p:txBody>
          <a:bodyPr>
            <a:normAutofit/>
          </a:bodyPr>
          <a:lstStyle/>
          <a:p>
            <a:r>
              <a:rPr lang="en-US" dirty="0"/>
              <a:t>Probabilistic PSG (II)</a:t>
            </a:r>
          </a:p>
        </p:txBody>
      </p:sp>
      <p:sp>
        <p:nvSpPr>
          <p:cNvPr id="3" name="Content Placeholder 2">
            <a:extLst>
              <a:ext uri="{FF2B5EF4-FFF2-40B4-BE49-F238E27FC236}">
                <a16:creationId xmlns:a16="http://schemas.microsoft.com/office/drawing/2014/main" id="{8686A65F-9738-4A31-AF5F-1EF2961E12B7}"/>
              </a:ext>
            </a:extLst>
          </p:cNvPr>
          <p:cNvSpPr>
            <a:spLocks noGrp="1"/>
          </p:cNvSpPr>
          <p:nvPr>
            <p:ph idx="1"/>
          </p:nvPr>
        </p:nvSpPr>
        <p:spPr>
          <a:xfrm>
            <a:off x="768096" y="2286000"/>
            <a:ext cx="6991604" cy="3931920"/>
          </a:xfrm>
        </p:spPr>
        <p:txBody>
          <a:bodyPr>
            <a:normAutofit/>
          </a:bodyPr>
          <a:lstStyle/>
          <a:p>
            <a:r>
              <a:rPr lang="en-US" sz="1700" dirty="0"/>
              <a:t>They make an effort of capturing as much structural knowledge as possible.</a:t>
            </a:r>
          </a:p>
          <a:p>
            <a:pPr lvl="1"/>
            <a:endParaRPr lang="en-US" sz="1700" dirty="0"/>
          </a:p>
          <a:p>
            <a:pPr marL="470916" lvl="1" indent="-342900">
              <a:buAutoNum type="arabicPeriod"/>
            </a:pPr>
            <a:r>
              <a:rPr lang="en-US" sz="1700" dirty="0"/>
              <a:t>we obtained four different PSGs by varying the levels in the tree from which conditioning information was obtained: from only Level 1 (i.e., a standard probabilistic context-free grammar) up to Level 4, at most. </a:t>
            </a:r>
          </a:p>
          <a:p>
            <a:pPr marL="470916" lvl="1" indent="-342900">
              <a:buAutoNum type="arabicPeriod"/>
            </a:pPr>
            <a:r>
              <a:rPr lang="en-US" sz="1700" dirty="0"/>
              <a:t>In addition, we induced four more PSGs, in which conditioning information was taken not only from ancestor nodes (e.g., grandparent nodes) but also from the ancestors’ left siblings (e.g., in Fig. 1a, the left sibling of VP is NP), again varying the maximum number of levels up in the tree from one to four. In this manner, we obtained highly structurally sensitive syntactic models.</a:t>
            </a:r>
          </a:p>
        </p:txBody>
      </p:sp>
    </p:spTree>
    <p:extLst>
      <p:ext uri="{BB962C8B-B14F-4D97-AF65-F5344CB8AC3E}">
        <p14:creationId xmlns:p14="http://schemas.microsoft.com/office/powerpoint/2010/main" val="107582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44B43A-EE81-4C6F-8572-26E2558C4807}"/>
              </a:ext>
            </a:extLst>
          </p:cNvPr>
          <p:cNvPicPr>
            <a:picLocks noChangeAspect="1"/>
          </p:cNvPicPr>
          <p:nvPr/>
        </p:nvPicPr>
        <p:blipFill>
          <a:blip r:embed="rId2"/>
          <a:stretch>
            <a:fillRect/>
          </a:stretch>
        </p:blipFill>
        <p:spPr>
          <a:xfrm>
            <a:off x="461963" y="660400"/>
            <a:ext cx="3146684" cy="1981585"/>
          </a:xfrm>
          <a:prstGeom prst="rect">
            <a:avLst/>
          </a:prstGeom>
        </p:spPr>
      </p:pic>
      <p:sp>
        <p:nvSpPr>
          <p:cNvPr id="4" name="Oval 3">
            <a:extLst>
              <a:ext uri="{FF2B5EF4-FFF2-40B4-BE49-F238E27FC236}">
                <a16:creationId xmlns:a16="http://schemas.microsoft.com/office/drawing/2014/main" id="{6D57BC31-7EFD-48B3-B7F7-9920365B31D4}"/>
              </a:ext>
            </a:extLst>
          </p:cNvPr>
          <p:cNvSpPr/>
          <p:nvPr/>
        </p:nvSpPr>
        <p:spPr>
          <a:xfrm rot="18413302">
            <a:off x="3093027" y="1564601"/>
            <a:ext cx="495300" cy="6121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E9829E2-0F5D-4E19-B348-BE1B5789C92C}"/>
              </a:ext>
            </a:extLst>
          </p:cNvPr>
          <p:cNvPicPr>
            <a:picLocks noChangeAspect="1"/>
          </p:cNvPicPr>
          <p:nvPr/>
        </p:nvPicPr>
        <p:blipFill>
          <a:blip r:embed="rId2"/>
          <a:stretch>
            <a:fillRect/>
          </a:stretch>
        </p:blipFill>
        <p:spPr>
          <a:xfrm>
            <a:off x="461963" y="3387532"/>
            <a:ext cx="3146684" cy="1981585"/>
          </a:xfrm>
          <a:prstGeom prst="rect">
            <a:avLst/>
          </a:prstGeom>
        </p:spPr>
      </p:pic>
      <p:sp>
        <p:nvSpPr>
          <p:cNvPr id="6" name="Oval 5">
            <a:extLst>
              <a:ext uri="{FF2B5EF4-FFF2-40B4-BE49-F238E27FC236}">
                <a16:creationId xmlns:a16="http://schemas.microsoft.com/office/drawing/2014/main" id="{1C1A7EFD-66B2-4679-8F93-827238F3E519}"/>
              </a:ext>
            </a:extLst>
          </p:cNvPr>
          <p:cNvSpPr/>
          <p:nvPr/>
        </p:nvSpPr>
        <p:spPr>
          <a:xfrm rot="18413302">
            <a:off x="2885370" y="3815696"/>
            <a:ext cx="414239" cy="11983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A4DEFB4-02D2-4BD4-9CCE-E6E4C2D75B66}"/>
              </a:ext>
            </a:extLst>
          </p:cNvPr>
          <p:cNvPicPr>
            <a:picLocks noChangeAspect="1"/>
          </p:cNvPicPr>
          <p:nvPr/>
        </p:nvPicPr>
        <p:blipFill>
          <a:blip r:embed="rId2"/>
          <a:stretch>
            <a:fillRect/>
          </a:stretch>
        </p:blipFill>
        <p:spPr>
          <a:xfrm>
            <a:off x="5535355" y="660400"/>
            <a:ext cx="3146684" cy="1981585"/>
          </a:xfrm>
          <a:prstGeom prst="rect">
            <a:avLst/>
          </a:prstGeom>
        </p:spPr>
      </p:pic>
      <p:sp>
        <p:nvSpPr>
          <p:cNvPr id="8" name="Oval 7">
            <a:extLst>
              <a:ext uri="{FF2B5EF4-FFF2-40B4-BE49-F238E27FC236}">
                <a16:creationId xmlns:a16="http://schemas.microsoft.com/office/drawing/2014/main" id="{D7E62687-AB42-4E77-B827-9131A0D41FED}"/>
              </a:ext>
            </a:extLst>
          </p:cNvPr>
          <p:cNvSpPr/>
          <p:nvPr/>
        </p:nvSpPr>
        <p:spPr>
          <a:xfrm rot="18413302">
            <a:off x="7996862" y="1063164"/>
            <a:ext cx="414239" cy="11983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4611989-3358-4D26-8B9E-6E5FD26DD061}"/>
              </a:ext>
            </a:extLst>
          </p:cNvPr>
          <p:cNvSpPr/>
          <p:nvPr/>
        </p:nvSpPr>
        <p:spPr>
          <a:xfrm rot="16200000">
            <a:off x="6909788" y="434996"/>
            <a:ext cx="295351" cy="1899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4379245-1488-41B2-BDEB-486D054A3CFD}"/>
              </a:ext>
            </a:extLst>
          </p:cNvPr>
          <p:cNvSpPr txBox="1"/>
          <p:nvPr/>
        </p:nvSpPr>
        <p:spPr>
          <a:xfrm>
            <a:off x="1020973" y="291068"/>
            <a:ext cx="2109616" cy="369332"/>
          </a:xfrm>
          <a:prstGeom prst="rect">
            <a:avLst/>
          </a:prstGeom>
          <a:noFill/>
        </p:spPr>
        <p:txBody>
          <a:bodyPr wrap="none" rtlCol="0">
            <a:spAutoFit/>
          </a:bodyPr>
          <a:lstStyle/>
          <a:p>
            <a:r>
              <a:rPr lang="en-US" dirty="0"/>
              <a:t>Regular probabilities</a:t>
            </a:r>
          </a:p>
        </p:txBody>
      </p:sp>
      <p:sp>
        <p:nvSpPr>
          <p:cNvPr id="11" name="Title 10">
            <a:extLst>
              <a:ext uri="{FF2B5EF4-FFF2-40B4-BE49-F238E27FC236}">
                <a16:creationId xmlns:a16="http://schemas.microsoft.com/office/drawing/2014/main" id="{4A5F9B87-686A-44D9-A015-6AB011BC9223}"/>
              </a:ext>
            </a:extLst>
          </p:cNvPr>
          <p:cNvSpPr>
            <a:spLocks noGrp="1"/>
          </p:cNvSpPr>
          <p:nvPr>
            <p:ph type="title"/>
          </p:nvPr>
        </p:nvSpPr>
        <p:spPr>
          <a:xfrm>
            <a:off x="2707028" y="5349045"/>
            <a:ext cx="4310059" cy="1499616"/>
          </a:xfrm>
        </p:spPr>
        <p:txBody>
          <a:bodyPr/>
          <a:lstStyle/>
          <a:p>
            <a:r>
              <a:rPr lang="en-US" dirty="0"/>
              <a:t>Types of PSG learned</a:t>
            </a:r>
          </a:p>
        </p:txBody>
      </p:sp>
      <p:sp>
        <p:nvSpPr>
          <p:cNvPr id="12" name="TextBox 11">
            <a:extLst>
              <a:ext uri="{FF2B5EF4-FFF2-40B4-BE49-F238E27FC236}">
                <a16:creationId xmlns:a16="http://schemas.microsoft.com/office/drawing/2014/main" id="{68A03DBA-4470-4F07-8EC9-B5299321E4C5}"/>
              </a:ext>
            </a:extLst>
          </p:cNvPr>
          <p:cNvSpPr txBox="1"/>
          <p:nvPr/>
        </p:nvSpPr>
        <p:spPr>
          <a:xfrm>
            <a:off x="1057941" y="3111367"/>
            <a:ext cx="2996526" cy="369332"/>
          </a:xfrm>
          <a:prstGeom prst="rect">
            <a:avLst/>
          </a:prstGeom>
          <a:noFill/>
        </p:spPr>
        <p:txBody>
          <a:bodyPr wrap="none" rtlCol="0">
            <a:spAutoFit/>
          </a:bodyPr>
          <a:lstStyle/>
          <a:p>
            <a:r>
              <a:rPr lang="en-US" dirty="0"/>
              <a:t>Nth =2,3,4 order probabilities</a:t>
            </a:r>
          </a:p>
        </p:txBody>
      </p:sp>
      <p:sp>
        <p:nvSpPr>
          <p:cNvPr id="13" name="TextBox 12">
            <a:extLst>
              <a:ext uri="{FF2B5EF4-FFF2-40B4-BE49-F238E27FC236}">
                <a16:creationId xmlns:a16="http://schemas.microsoft.com/office/drawing/2014/main" id="{AEAD35D9-B844-4A68-B3CA-E0DC295564D7}"/>
              </a:ext>
            </a:extLst>
          </p:cNvPr>
          <p:cNvSpPr txBox="1"/>
          <p:nvPr/>
        </p:nvSpPr>
        <p:spPr>
          <a:xfrm>
            <a:off x="5518824" y="225676"/>
            <a:ext cx="2996526" cy="646331"/>
          </a:xfrm>
          <a:prstGeom prst="rect">
            <a:avLst/>
          </a:prstGeom>
          <a:noFill/>
        </p:spPr>
        <p:txBody>
          <a:bodyPr wrap="none" rtlCol="0">
            <a:spAutoFit/>
          </a:bodyPr>
          <a:lstStyle/>
          <a:p>
            <a:r>
              <a:rPr lang="en-US" dirty="0"/>
              <a:t>Nth =2,3,4 order probabilities</a:t>
            </a:r>
            <a:br>
              <a:rPr lang="en-US" dirty="0"/>
            </a:br>
            <a:r>
              <a:rPr lang="en-US" dirty="0"/>
              <a:t>with left relation</a:t>
            </a:r>
          </a:p>
        </p:txBody>
      </p:sp>
    </p:spTree>
    <p:extLst>
      <p:ext uri="{BB962C8B-B14F-4D97-AF65-F5344CB8AC3E}">
        <p14:creationId xmlns:p14="http://schemas.microsoft.com/office/powerpoint/2010/main" val="1297882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35">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FFD3E4E-671B-42F2-ADEB-5102B82DDF58}"/>
              </a:ext>
            </a:extLst>
          </p:cNvPr>
          <p:cNvSpPr>
            <a:spLocks noGrp="1"/>
          </p:cNvSpPr>
          <p:nvPr>
            <p:ph type="title"/>
          </p:nvPr>
        </p:nvSpPr>
        <p:spPr>
          <a:xfrm>
            <a:off x="342900" y="4960137"/>
            <a:ext cx="5829300" cy="1463040"/>
          </a:xfrm>
        </p:spPr>
        <p:txBody>
          <a:bodyPr vert="horz" lIns="91440" tIns="45720" rIns="91440" bIns="45720" rtlCol="0" anchor="ctr">
            <a:normAutofit/>
          </a:bodyPr>
          <a:lstStyle/>
          <a:p>
            <a:pPr algn="r"/>
            <a:r>
              <a:rPr lang="en-US" sz="5000" kern="1200" cap="all" spc="200" baseline="0" dirty="0">
                <a:solidFill>
                  <a:schemeClr val="tx1">
                    <a:lumMod val="95000"/>
                    <a:lumOff val="5000"/>
                  </a:schemeClr>
                </a:solidFill>
                <a:latin typeface="+mj-lt"/>
                <a:ea typeface="+mj-ea"/>
                <a:cs typeface="+mj-cs"/>
              </a:rPr>
              <a:t>Markov Models</a:t>
            </a:r>
          </a:p>
        </p:txBody>
      </p:sp>
      <p:sp useBgFill="1">
        <p:nvSpPr>
          <p:cNvPr id="38" name="Rectangle 37">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D3A7E3-A4F8-4AFD-BA4B-823256689E94}"/>
              </a:ext>
            </a:extLst>
          </p:cNvPr>
          <p:cNvPicPr>
            <a:picLocks noChangeAspect="1"/>
          </p:cNvPicPr>
          <p:nvPr/>
        </p:nvPicPr>
        <p:blipFill>
          <a:blip r:embed="rId2"/>
          <a:stretch>
            <a:fillRect/>
          </a:stretch>
        </p:blipFill>
        <p:spPr>
          <a:xfrm>
            <a:off x="475707" y="1029805"/>
            <a:ext cx="8188233" cy="3152470"/>
          </a:xfrm>
          <a:prstGeom prst="rect">
            <a:avLst/>
          </a:prstGeom>
        </p:spPr>
      </p:pic>
    </p:spTree>
    <p:extLst>
      <p:ext uri="{BB962C8B-B14F-4D97-AF65-F5344CB8AC3E}">
        <p14:creationId xmlns:p14="http://schemas.microsoft.com/office/powerpoint/2010/main" val="2435948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96534-987D-444A-8F7A-02A85B5B539A}"/>
              </a:ext>
            </a:extLst>
          </p:cNvPr>
          <p:cNvSpPr>
            <a:spLocks noGrp="1"/>
          </p:cNvSpPr>
          <p:nvPr>
            <p:ph type="title"/>
          </p:nvPr>
        </p:nvSpPr>
        <p:spPr/>
        <p:txBody>
          <a:bodyPr/>
          <a:lstStyle/>
          <a:p>
            <a:r>
              <a:rPr lang="en-US" dirty="0"/>
              <a:t>Markov models</a:t>
            </a:r>
          </a:p>
        </p:txBody>
      </p:sp>
      <p:graphicFrame>
        <p:nvGraphicFramePr>
          <p:cNvPr id="4" name="Table 4">
            <a:extLst>
              <a:ext uri="{FF2B5EF4-FFF2-40B4-BE49-F238E27FC236}">
                <a16:creationId xmlns:a16="http://schemas.microsoft.com/office/drawing/2014/main" id="{EA7E599E-CE31-4C69-8E82-B0E27BEE1545}"/>
              </a:ext>
            </a:extLst>
          </p:cNvPr>
          <p:cNvGraphicFramePr>
            <a:graphicFrameLocks noGrp="1"/>
          </p:cNvGraphicFramePr>
          <p:nvPr>
            <p:extLst>
              <p:ext uri="{D42A27DB-BD31-4B8C-83A1-F6EECF244321}">
                <p14:modId xmlns:p14="http://schemas.microsoft.com/office/powerpoint/2010/main" val="1715254147"/>
              </p:ext>
            </p:extLst>
          </p:nvPr>
        </p:nvGraphicFramePr>
        <p:xfrm>
          <a:off x="768096" y="2503424"/>
          <a:ext cx="6096000" cy="110744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1756164116"/>
                    </a:ext>
                  </a:extLst>
                </a:gridCol>
                <a:gridCol w="1524000">
                  <a:extLst>
                    <a:ext uri="{9D8B030D-6E8A-4147-A177-3AD203B41FA5}">
                      <a16:colId xmlns:a16="http://schemas.microsoft.com/office/drawing/2014/main" val="832751675"/>
                    </a:ext>
                  </a:extLst>
                </a:gridCol>
                <a:gridCol w="1524000">
                  <a:extLst>
                    <a:ext uri="{9D8B030D-6E8A-4147-A177-3AD203B41FA5}">
                      <a16:colId xmlns:a16="http://schemas.microsoft.com/office/drawing/2014/main" val="3031397593"/>
                    </a:ext>
                  </a:extLst>
                </a:gridCol>
                <a:gridCol w="1524000">
                  <a:extLst>
                    <a:ext uri="{9D8B030D-6E8A-4147-A177-3AD203B41FA5}">
                      <a16:colId xmlns:a16="http://schemas.microsoft.com/office/drawing/2014/main" val="3014800158"/>
                    </a:ext>
                  </a:extLst>
                </a:gridCol>
              </a:tblGrid>
              <a:tr h="0">
                <a:tc>
                  <a:txBody>
                    <a:bodyPr/>
                    <a:lstStyle/>
                    <a:p>
                      <a:endParaRPr lang="en-US" dirty="0"/>
                    </a:p>
                  </a:txBody>
                  <a:tcPr/>
                </a:tc>
                <a:tc>
                  <a:txBody>
                    <a:bodyPr/>
                    <a:lstStyle/>
                    <a:p>
                      <a:r>
                        <a:rPr lang="en-US" dirty="0"/>
                        <a:t>V</a:t>
                      </a:r>
                    </a:p>
                  </a:txBody>
                  <a:tcPr/>
                </a:tc>
                <a:tc>
                  <a:txBody>
                    <a:bodyPr/>
                    <a:lstStyle/>
                    <a:p>
                      <a:r>
                        <a:rPr lang="en-US" dirty="0"/>
                        <a:t>Det</a:t>
                      </a:r>
                    </a:p>
                  </a:txBody>
                  <a:tcPr/>
                </a:tc>
                <a:tc>
                  <a:txBody>
                    <a:bodyPr/>
                    <a:lstStyle/>
                    <a:p>
                      <a:r>
                        <a:rPr lang="en-US" dirty="0"/>
                        <a:t>N</a:t>
                      </a:r>
                    </a:p>
                  </a:txBody>
                  <a:tcPr/>
                </a:tc>
                <a:extLst>
                  <a:ext uri="{0D108BD9-81ED-4DB2-BD59-A6C34878D82A}">
                    <a16:rowId xmlns:a16="http://schemas.microsoft.com/office/drawing/2014/main" val="1172381702"/>
                  </a:ext>
                </a:extLst>
              </a:tr>
              <a:tr h="370840">
                <a:tc>
                  <a:txBody>
                    <a:bodyPr/>
                    <a:lstStyle/>
                    <a:p>
                      <a:r>
                        <a:rPr lang="en-US" dirty="0"/>
                        <a:t>V</a:t>
                      </a:r>
                    </a:p>
                  </a:txBody>
                  <a:tcPr/>
                </a:tc>
                <a:tc>
                  <a:txBody>
                    <a:bodyPr/>
                    <a:lstStyle/>
                    <a:p>
                      <a:r>
                        <a:rPr lang="en-US" dirty="0"/>
                        <a:t>0%</a:t>
                      </a:r>
                    </a:p>
                  </a:txBody>
                  <a:tcPr/>
                </a:tc>
                <a:tc>
                  <a:txBody>
                    <a:bodyPr/>
                    <a:lstStyle/>
                    <a:p>
                      <a:r>
                        <a:rPr lang="en-US" dirty="0"/>
                        <a:t>70%</a:t>
                      </a:r>
                    </a:p>
                  </a:txBody>
                  <a:tcPr/>
                </a:tc>
                <a:tc>
                  <a:txBody>
                    <a:bodyPr/>
                    <a:lstStyle/>
                    <a:p>
                      <a:r>
                        <a:rPr lang="en-US" dirty="0"/>
                        <a:t>30%</a:t>
                      </a:r>
                    </a:p>
                  </a:txBody>
                  <a:tcPr/>
                </a:tc>
                <a:extLst>
                  <a:ext uri="{0D108BD9-81ED-4DB2-BD59-A6C34878D82A}">
                    <a16:rowId xmlns:a16="http://schemas.microsoft.com/office/drawing/2014/main" val="1514374733"/>
                  </a:ext>
                </a:extLst>
              </a:tr>
              <a:tr h="370840">
                <a:tc>
                  <a:txBody>
                    <a:bodyPr/>
                    <a:lstStyle/>
                    <a:p>
                      <a:r>
                        <a:rPr lang="en-US" dirty="0"/>
                        <a:t>N</a:t>
                      </a:r>
                    </a:p>
                  </a:txBody>
                  <a:tcPr/>
                </a:tc>
                <a:tc>
                  <a:txBody>
                    <a:bodyPr/>
                    <a:lstStyle/>
                    <a:p>
                      <a:r>
                        <a:rPr lang="en-US" dirty="0"/>
                        <a:t>40%</a:t>
                      </a:r>
                    </a:p>
                  </a:txBody>
                  <a:tcPr/>
                </a:tc>
                <a:tc>
                  <a:txBody>
                    <a:bodyPr/>
                    <a:lstStyle/>
                    <a:p>
                      <a:r>
                        <a:rPr lang="en-US" dirty="0"/>
                        <a:t>40%</a:t>
                      </a:r>
                    </a:p>
                  </a:txBody>
                  <a:tcPr/>
                </a:tc>
                <a:tc>
                  <a:txBody>
                    <a:bodyPr/>
                    <a:lstStyle/>
                    <a:p>
                      <a:r>
                        <a:rPr lang="en-US" dirty="0"/>
                        <a:t>20%</a:t>
                      </a:r>
                    </a:p>
                  </a:txBody>
                  <a:tcPr/>
                </a:tc>
                <a:extLst>
                  <a:ext uri="{0D108BD9-81ED-4DB2-BD59-A6C34878D82A}">
                    <a16:rowId xmlns:a16="http://schemas.microsoft.com/office/drawing/2014/main" val="267398273"/>
                  </a:ext>
                </a:extLst>
              </a:tr>
            </a:tbl>
          </a:graphicData>
        </a:graphic>
      </p:graphicFrame>
      <p:sp>
        <p:nvSpPr>
          <p:cNvPr id="5" name="TextBox 4">
            <a:extLst>
              <a:ext uri="{FF2B5EF4-FFF2-40B4-BE49-F238E27FC236}">
                <a16:creationId xmlns:a16="http://schemas.microsoft.com/office/drawing/2014/main" id="{171F4BE8-F4B8-4165-8616-4E2D690AC892}"/>
              </a:ext>
            </a:extLst>
          </p:cNvPr>
          <p:cNvSpPr txBox="1"/>
          <p:nvPr/>
        </p:nvSpPr>
        <p:spPr>
          <a:xfrm>
            <a:off x="652673" y="2109462"/>
            <a:ext cx="2545056" cy="369332"/>
          </a:xfrm>
          <a:prstGeom prst="rect">
            <a:avLst/>
          </a:prstGeom>
          <a:noFill/>
        </p:spPr>
        <p:txBody>
          <a:bodyPr wrap="none" rtlCol="0">
            <a:spAutoFit/>
          </a:bodyPr>
          <a:lstStyle/>
          <a:p>
            <a:r>
              <a:rPr lang="en-US" dirty="0"/>
              <a:t>First order Markov Model</a:t>
            </a:r>
          </a:p>
        </p:txBody>
      </p:sp>
      <p:graphicFrame>
        <p:nvGraphicFramePr>
          <p:cNvPr id="7" name="Table 7">
            <a:extLst>
              <a:ext uri="{FF2B5EF4-FFF2-40B4-BE49-F238E27FC236}">
                <a16:creationId xmlns:a16="http://schemas.microsoft.com/office/drawing/2014/main" id="{BBA43368-CAC3-42C1-B628-D79EE928F356}"/>
              </a:ext>
            </a:extLst>
          </p:cNvPr>
          <p:cNvGraphicFramePr>
            <a:graphicFrameLocks noGrp="1"/>
          </p:cNvGraphicFramePr>
          <p:nvPr>
            <p:extLst>
              <p:ext uri="{D42A27DB-BD31-4B8C-83A1-F6EECF244321}">
                <p14:modId xmlns:p14="http://schemas.microsoft.com/office/powerpoint/2010/main" val="1486249597"/>
              </p:ext>
            </p:extLst>
          </p:nvPr>
        </p:nvGraphicFramePr>
        <p:xfrm>
          <a:off x="652673" y="4626356"/>
          <a:ext cx="6096000" cy="185420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3763376745"/>
                    </a:ext>
                  </a:extLst>
                </a:gridCol>
                <a:gridCol w="1524000">
                  <a:extLst>
                    <a:ext uri="{9D8B030D-6E8A-4147-A177-3AD203B41FA5}">
                      <a16:colId xmlns:a16="http://schemas.microsoft.com/office/drawing/2014/main" val="980289811"/>
                    </a:ext>
                  </a:extLst>
                </a:gridCol>
                <a:gridCol w="1524000">
                  <a:extLst>
                    <a:ext uri="{9D8B030D-6E8A-4147-A177-3AD203B41FA5}">
                      <a16:colId xmlns:a16="http://schemas.microsoft.com/office/drawing/2014/main" val="1780182744"/>
                    </a:ext>
                  </a:extLst>
                </a:gridCol>
                <a:gridCol w="1524000">
                  <a:extLst>
                    <a:ext uri="{9D8B030D-6E8A-4147-A177-3AD203B41FA5}">
                      <a16:colId xmlns:a16="http://schemas.microsoft.com/office/drawing/2014/main" val="3732427167"/>
                    </a:ext>
                  </a:extLst>
                </a:gridCol>
              </a:tblGrid>
              <a:tr h="370840">
                <a:tc>
                  <a:txBody>
                    <a:bodyPr/>
                    <a:lstStyle/>
                    <a:p>
                      <a:endParaRPr lang="en-US"/>
                    </a:p>
                  </a:txBody>
                  <a:tcPr/>
                </a:tc>
                <a:tc>
                  <a:txBody>
                    <a:bodyPr/>
                    <a:lstStyle/>
                    <a:p>
                      <a:r>
                        <a:rPr lang="en-US" dirty="0"/>
                        <a:t>V</a:t>
                      </a:r>
                    </a:p>
                  </a:txBody>
                  <a:tcPr/>
                </a:tc>
                <a:tc>
                  <a:txBody>
                    <a:bodyPr/>
                    <a:lstStyle/>
                    <a:p>
                      <a:r>
                        <a:rPr lang="en-US" dirty="0"/>
                        <a:t>D</a:t>
                      </a:r>
                    </a:p>
                  </a:txBody>
                  <a:tcPr/>
                </a:tc>
                <a:tc>
                  <a:txBody>
                    <a:bodyPr/>
                    <a:lstStyle/>
                    <a:p>
                      <a:r>
                        <a:rPr lang="en-US" dirty="0"/>
                        <a:t>N</a:t>
                      </a:r>
                    </a:p>
                  </a:txBody>
                  <a:tcPr/>
                </a:tc>
                <a:extLst>
                  <a:ext uri="{0D108BD9-81ED-4DB2-BD59-A6C34878D82A}">
                    <a16:rowId xmlns:a16="http://schemas.microsoft.com/office/drawing/2014/main" val="1280379508"/>
                  </a:ext>
                </a:extLst>
              </a:tr>
              <a:tr h="370840">
                <a:tc>
                  <a:txBody>
                    <a:bodyPr/>
                    <a:lstStyle/>
                    <a:p>
                      <a:r>
                        <a:rPr lang="en-US" dirty="0"/>
                        <a:t>NV</a:t>
                      </a:r>
                    </a:p>
                  </a:txBody>
                  <a:tcPr/>
                </a:tc>
                <a:tc>
                  <a:txBody>
                    <a:bodyPr/>
                    <a:lstStyle/>
                    <a:p>
                      <a:r>
                        <a:rPr lang="en-US" dirty="0"/>
                        <a:t>0%</a:t>
                      </a:r>
                    </a:p>
                  </a:txBody>
                  <a:tcPr/>
                </a:tc>
                <a:tc>
                  <a:txBody>
                    <a:bodyPr/>
                    <a:lstStyle/>
                    <a:p>
                      <a:r>
                        <a:rPr lang="en-US" dirty="0"/>
                        <a:t>60%</a:t>
                      </a:r>
                    </a:p>
                  </a:txBody>
                  <a:tcPr/>
                </a:tc>
                <a:tc>
                  <a:txBody>
                    <a:bodyPr/>
                    <a:lstStyle/>
                    <a:p>
                      <a:r>
                        <a:rPr lang="en-US" dirty="0"/>
                        <a:t>40%</a:t>
                      </a:r>
                    </a:p>
                  </a:txBody>
                  <a:tcPr/>
                </a:tc>
                <a:extLst>
                  <a:ext uri="{0D108BD9-81ED-4DB2-BD59-A6C34878D82A}">
                    <a16:rowId xmlns:a16="http://schemas.microsoft.com/office/drawing/2014/main" val="3153385184"/>
                  </a:ext>
                </a:extLst>
              </a:tr>
              <a:tr h="370840">
                <a:tc>
                  <a:txBody>
                    <a:bodyPr/>
                    <a:lstStyle/>
                    <a:p>
                      <a:r>
                        <a:rPr lang="en-US" dirty="0"/>
                        <a:t>VN</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39944881"/>
                  </a:ext>
                </a:extLst>
              </a:tr>
              <a:tr h="370840">
                <a:tc>
                  <a:txBody>
                    <a:bodyPr/>
                    <a:lstStyle/>
                    <a:p>
                      <a:r>
                        <a:rPr lang="en-US" dirty="0"/>
                        <a:t>DN</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22069660"/>
                  </a:ext>
                </a:extLst>
              </a:tr>
              <a:tr h="370840">
                <a:tc>
                  <a:txBody>
                    <a:bodyPr/>
                    <a:lstStyle/>
                    <a:p>
                      <a:r>
                        <a:rPr lang="en-US" dirty="0"/>
                        <a:t>NN</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66438592"/>
                  </a:ext>
                </a:extLst>
              </a:tr>
            </a:tbl>
          </a:graphicData>
        </a:graphic>
      </p:graphicFrame>
      <p:sp>
        <p:nvSpPr>
          <p:cNvPr id="8" name="TextBox 7">
            <a:extLst>
              <a:ext uri="{FF2B5EF4-FFF2-40B4-BE49-F238E27FC236}">
                <a16:creationId xmlns:a16="http://schemas.microsoft.com/office/drawing/2014/main" id="{4EC3CE20-F1BA-4F39-81E5-610A6A9DCC6D}"/>
              </a:ext>
            </a:extLst>
          </p:cNvPr>
          <p:cNvSpPr txBox="1"/>
          <p:nvPr/>
        </p:nvSpPr>
        <p:spPr>
          <a:xfrm>
            <a:off x="652673" y="4257024"/>
            <a:ext cx="2455288" cy="369332"/>
          </a:xfrm>
          <a:prstGeom prst="rect">
            <a:avLst/>
          </a:prstGeom>
          <a:noFill/>
        </p:spPr>
        <p:txBody>
          <a:bodyPr wrap="none" rtlCol="0">
            <a:spAutoFit/>
          </a:bodyPr>
          <a:lstStyle/>
          <a:p>
            <a:r>
              <a:rPr lang="en-US" dirty="0"/>
              <a:t>2</a:t>
            </a:r>
            <a:r>
              <a:rPr lang="en-US" baseline="30000" dirty="0"/>
              <a:t>nd</a:t>
            </a:r>
            <a:r>
              <a:rPr lang="en-US" dirty="0"/>
              <a:t> order Markov Model</a:t>
            </a:r>
          </a:p>
        </p:txBody>
      </p:sp>
    </p:spTree>
    <p:extLst>
      <p:ext uri="{BB962C8B-B14F-4D97-AF65-F5344CB8AC3E}">
        <p14:creationId xmlns:p14="http://schemas.microsoft.com/office/powerpoint/2010/main" val="84570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4169-714E-4195-8AA2-354BE1A010B7}"/>
              </a:ext>
            </a:extLst>
          </p:cNvPr>
          <p:cNvSpPr>
            <a:spLocks noGrp="1"/>
          </p:cNvSpPr>
          <p:nvPr>
            <p:ph type="title"/>
          </p:nvPr>
        </p:nvSpPr>
        <p:spPr/>
        <p:txBody>
          <a:bodyPr>
            <a:normAutofit/>
          </a:bodyPr>
          <a:lstStyle/>
          <a:p>
            <a:r>
              <a:rPr lang="en-US" dirty="0"/>
              <a:t>Behavioral psychology: Memorization of structures. </a:t>
            </a:r>
          </a:p>
        </p:txBody>
      </p:sp>
      <p:sp>
        <p:nvSpPr>
          <p:cNvPr id="3" name="Content Placeholder 2">
            <a:extLst>
              <a:ext uri="{FF2B5EF4-FFF2-40B4-BE49-F238E27FC236}">
                <a16:creationId xmlns:a16="http://schemas.microsoft.com/office/drawing/2014/main" id="{384CCD4C-0DD2-4096-9F0E-4BEEEA3D5B24}"/>
              </a:ext>
            </a:extLst>
          </p:cNvPr>
          <p:cNvSpPr>
            <a:spLocks noGrp="1"/>
          </p:cNvSpPr>
          <p:nvPr>
            <p:ph idx="1"/>
          </p:nvPr>
        </p:nvSpPr>
        <p:spPr/>
        <p:txBody>
          <a:bodyPr>
            <a:normAutofit/>
          </a:bodyPr>
          <a:lstStyle/>
          <a:p>
            <a:r>
              <a:rPr lang="en-US" dirty="0"/>
              <a:t>Behavioral psychology research applied S-R models for language: Each word is thought of being a stimulus for the next, building up an overall structure out of local associative relations.</a:t>
            </a:r>
          </a:p>
          <a:p>
            <a:r>
              <a:rPr lang="en-US" dirty="0"/>
              <a:t>In language comprehension: the learned sequences of adjacent elements are internally represented as automatically characterizing a sentence as it is encountered. Allows to determine if it is grammatical.</a:t>
            </a:r>
          </a:p>
          <a:p>
            <a:r>
              <a:rPr lang="en-US" dirty="0"/>
              <a:t>We would say (today) that on behaviorism, knowledge of language is knowing which words/elements are followed by other words. </a:t>
            </a:r>
          </a:p>
          <a:p>
            <a:r>
              <a:rPr lang="en-US" dirty="0"/>
              <a:t> It doesn’t explain how ‘meaning’ is made, but it explains how people produce valid sentences to communicate an idea: they know which words/</a:t>
            </a:r>
            <a:r>
              <a:rPr lang="en-US" dirty="0">
                <a:solidFill>
                  <a:srgbClr val="FF0000"/>
                </a:solidFill>
              </a:rPr>
              <a:t>elements</a:t>
            </a:r>
            <a:r>
              <a:rPr lang="en-US" dirty="0"/>
              <a:t> can come after others.</a:t>
            </a:r>
          </a:p>
        </p:txBody>
      </p:sp>
    </p:spTree>
    <p:extLst>
      <p:ext uri="{BB962C8B-B14F-4D97-AF65-F5344CB8AC3E}">
        <p14:creationId xmlns:p14="http://schemas.microsoft.com/office/powerpoint/2010/main" val="2134419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27654-735F-4F96-9803-9808FD4CFFD3}"/>
              </a:ext>
            </a:extLst>
          </p:cNvPr>
          <p:cNvSpPr>
            <a:spLocks noGrp="1"/>
          </p:cNvSpPr>
          <p:nvPr>
            <p:ph type="title"/>
          </p:nvPr>
        </p:nvSpPr>
        <p:spPr/>
        <p:txBody>
          <a:bodyPr/>
          <a:lstStyle/>
          <a:p>
            <a:r>
              <a:rPr lang="en-US" dirty="0"/>
              <a:t>Echo State Networks</a:t>
            </a:r>
          </a:p>
        </p:txBody>
      </p:sp>
      <p:sp>
        <p:nvSpPr>
          <p:cNvPr id="3" name="Content Placeholder 2">
            <a:extLst>
              <a:ext uri="{FF2B5EF4-FFF2-40B4-BE49-F238E27FC236}">
                <a16:creationId xmlns:a16="http://schemas.microsoft.com/office/drawing/2014/main" id="{A2969D9C-AFEC-428B-A102-C16864863BC5}"/>
              </a:ext>
            </a:extLst>
          </p:cNvPr>
          <p:cNvSpPr>
            <a:spLocks noGrp="1"/>
          </p:cNvSpPr>
          <p:nvPr>
            <p:ph idx="1"/>
          </p:nvPr>
        </p:nvSpPr>
        <p:spPr/>
        <p:txBody>
          <a:bodyPr/>
          <a:lstStyle/>
          <a:p>
            <a:r>
              <a:rPr lang="en-US" dirty="0"/>
              <a:t>A recurrent architecture that learns sequential relations between input elements without strict limitation on temporal integration window (long range relations as well)</a:t>
            </a:r>
          </a:p>
          <a:p>
            <a:r>
              <a:rPr lang="en-US" dirty="0"/>
              <a:t>Learns to predict a P.O.S</a:t>
            </a:r>
          </a:p>
          <a:p>
            <a:r>
              <a:rPr lang="en-US" dirty="0"/>
              <a:t>Output activations treated as probabilities over </a:t>
            </a:r>
            <a:r>
              <a:rPr lang="en-US" dirty="0">
                <a:solidFill>
                  <a:srgbClr val="FF0000"/>
                </a:solidFill>
              </a:rPr>
              <a:t>upcoming</a:t>
            </a:r>
            <a:r>
              <a:rPr lang="en-US" dirty="0"/>
              <a:t> P.O.S tag, and the correct tag.  True P.O.S of next word used as true target. </a:t>
            </a:r>
          </a:p>
        </p:txBody>
      </p:sp>
    </p:spTree>
    <p:extLst>
      <p:ext uri="{BB962C8B-B14F-4D97-AF65-F5344CB8AC3E}">
        <p14:creationId xmlns:p14="http://schemas.microsoft.com/office/powerpoint/2010/main" val="3113791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A363-4D51-488F-B4F8-BDA670A86267}"/>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D062E53D-FE7D-4547-89DD-86AB929BA6BE}"/>
              </a:ext>
            </a:extLst>
          </p:cNvPr>
          <p:cNvSpPr>
            <a:spLocks noGrp="1"/>
          </p:cNvSpPr>
          <p:nvPr>
            <p:ph idx="1"/>
          </p:nvPr>
        </p:nvSpPr>
        <p:spPr/>
        <p:txBody>
          <a:bodyPr/>
          <a:lstStyle/>
          <a:p>
            <a:r>
              <a:rPr lang="en-US" dirty="0"/>
              <a:t>From each of the computational systems they derive a measure of Surprisal for the next word (</a:t>
            </a:r>
            <a:r>
              <a:rPr lang="en-US" dirty="0" err="1"/>
              <a:t>p.o.s</a:t>
            </a:r>
            <a:r>
              <a:rPr lang="en-US" dirty="0"/>
              <a:t>). </a:t>
            </a:r>
            <a:r>
              <a:rPr lang="en-US" dirty="0">
                <a:solidFill>
                  <a:srgbClr val="FF0000"/>
                </a:solidFill>
              </a:rPr>
              <a:t>All 3 approaches produce p(w) in context. </a:t>
            </a:r>
          </a:p>
          <a:p>
            <a:r>
              <a:rPr lang="en-US" dirty="0"/>
              <a:t>They evaluate </a:t>
            </a:r>
            <a:r>
              <a:rPr lang="en-US" dirty="0">
                <a:solidFill>
                  <a:srgbClr val="FF0000"/>
                </a:solidFill>
              </a:rPr>
              <a:t>Linguist Accuracy</a:t>
            </a:r>
            <a:r>
              <a:rPr lang="en-US" i="1" dirty="0">
                <a:solidFill>
                  <a:srgbClr val="FF0000"/>
                </a:solidFill>
              </a:rPr>
              <a:t>: </a:t>
            </a:r>
            <a:r>
              <a:rPr lang="en-US" dirty="0">
                <a:solidFill>
                  <a:srgbClr val="FF0000"/>
                </a:solidFill>
              </a:rPr>
              <a:t>How Surprising is the </a:t>
            </a:r>
            <a:r>
              <a:rPr lang="en-US" dirty="0" err="1">
                <a:solidFill>
                  <a:srgbClr val="FF0000"/>
                </a:solidFill>
              </a:rPr>
              <a:t>p.o.s</a:t>
            </a:r>
            <a:r>
              <a:rPr lang="en-US" dirty="0">
                <a:solidFill>
                  <a:srgbClr val="FF0000"/>
                </a:solidFill>
              </a:rPr>
              <a:t> for each system.  </a:t>
            </a:r>
            <a:r>
              <a:rPr lang="en-US" dirty="0"/>
              <a:t>Presumably, the better a system learns stats of language, the less surprised it is by the future</a:t>
            </a:r>
          </a:p>
          <a:p>
            <a:r>
              <a:rPr lang="en-US" dirty="0"/>
              <a:t>They evaluate </a:t>
            </a:r>
            <a:r>
              <a:rPr lang="en-US" dirty="0">
                <a:solidFill>
                  <a:srgbClr val="FF0000"/>
                </a:solidFill>
              </a:rPr>
              <a:t>Psychological Accuracy</a:t>
            </a:r>
            <a:r>
              <a:rPr lang="en-US" dirty="0"/>
              <a:t>: how well do the surprise ratings produced by each model predict word reading times</a:t>
            </a:r>
          </a:p>
          <a:p>
            <a:pPr lvl="1"/>
            <a:r>
              <a:rPr lang="en-US" dirty="0"/>
              <a:t>Reading times obtained with eye tracker for &gt;2K sentences</a:t>
            </a:r>
          </a:p>
          <a:p>
            <a:pPr lvl="1"/>
            <a:r>
              <a:rPr lang="en-US" dirty="0"/>
              <a:t>Quantified by variance reduced when Surprisal is added as explanatory variable to a baseline model including just word-frequency and word-length</a:t>
            </a:r>
          </a:p>
        </p:txBody>
      </p:sp>
    </p:spTree>
    <p:extLst>
      <p:ext uri="{BB962C8B-B14F-4D97-AF65-F5344CB8AC3E}">
        <p14:creationId xmlns:p14="http://schemas.microsoft.com/office/powerpoint/2010/main" val="297085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0A83-547C-4432-A2B3-93C9EEAB8398}"/>
              </a:ext>
            </a:extLst>
          </p:cNvPr>
          <p:cNvSpPr>
            <a:spLocks noGrp="1"/>
          </p:cNvSpPr>
          <p:nvPr>
            <p:ph type="title"/>
          </p:nvPr>
        </p:nvSpPr>
        <p:spPr>
          <a:xfrm>
            <a:off x="768096" y="585216"/>
            <a:ext cx="2350185" cy="1499616"/>
          </a:xfrm>
        </p:spPr>
        <p:txBody>
          <a:bodyPr>
            <a:normAutofit/>
          </a:bodyPr>
          <a:lstStyle/>
          <a:p>
            <a:r>
              <a:rPr lang="en-US" sz="3500" dirty="0"/>
              <a:t>Results</a:t>
            </a:r>
          </a:p>
        </p:txBody>
      </p:sp>
      <p:sp>
        <p:nvSpPr>
          <p:cNvPr id="6" name="Content Placeholder 2">
            <a:extLst>
              <a:ext uri="{FF2B5EF4-FFF2-40B4-BE49-F238E27FC236}">
                <a16:creationId xmlns:a16="http://schemas.microsoft.com/office/drawing/2014/main" id="{107B66F9-53C2-4A4B-B118-41DA4303FE90}"/>
              </a:ext>
            </a:extLst>
          </p:cNvPr>
          <p:cNvSpPr>
            <a:spLocks noGrp="1"/>
          </p:cNvSpPr>
          <p:nvPr>
            <p:ph idx="1"/>
          </p:nvPr>
        </p:nvSpPr>
        <p:spPr>
          <a:xfrm>
            <a:off x="768096" y="2286000"/>
            <a:ext cx="2350185" cy="3931920"/>
          </a:xfrm>
        </p:spPr>
        <p:txBody>
          <a:bodyPr>
            <a:normAutofit/>
          </a:bodyPr>
          <a:lstStyle/>
          <a:p>
            <a:r>
              <a:rPr lang="en-US" sz="1400" dirty="0"/>
              <a:t>A’s: PSGs with different constraint strength [Ss take left siblings)</a:t>
            </a:r>
            <a:br>
              <a:rPr lang="en-US" sz="1400" dirty="0"/>
            </a:br>
            <a:br>
              <a:rPr lang="en-US" sz="1400" dirty="0"/>
            </a:br>
            <a:r>
              <a:rPr lang="en-US" sz="1400" dirty="0"/>
              <a:t>B’s Markov processes with different strength</a:t>
            </a:r>
            <a:br>
              <a:rPr lang="en-US" sz="1400" dirty="0"/>
            </a:br>
            <a:br>
              <a:rPr lang="en-US" sz="1400" dirty="0"/>
            </a:br>
            <a:r>
              <a:rPr lang="en-US" sz="1400" dirty="0"/>
              <a:t>E’s echo-state networks</a:t>
            </a:r>
          </a:p>
        </p:txBody>
      </p:sp>
      <p:pic>
        <p:nvPicPr>
          <p:cNvPr id="5" name="Picture 4">
            <a:extLst>
              <a:ext uri="{FF2B5EF4-FFF2-40B4-BE49-F238E27FC236}">
                <a16:creationId xmlns:a16="http://schemas.microsoft.com/office/drawing/2014/main" id="{F3AC786D-0723-4AFC-9DCE-2A1EBA531159}"/>
              </a:ext>
            </a:extLst>
          </p:cNvPr>
          <p:cNvPicPr>
            <a:picLocks noChangeAspect="1"/>
          </p:cNvPicPr>
          <p:nvPr/>
        </p:nvPicPr>
        <p:blipFill>
          <a:blip r:embed="rId3"/>
          <a:stretch>
            <a:fillRect/>
          </a:stretch>
        </p:blipFill>
        <p:spPr>
          <a:xfrm>
            <a:off x="3481756" y="1394994"/>
            <a:ext cx="5182183" cy="4068012"/>
          </a:xfrm>
          <a:prstGeom prst="rect">
            <a:avLst/>
          </a:prstGeom>
        </p:spPr>
      </p:pic>
    </p:spTree>
    <p:extLst>
      <p:ext uri="{BB962C8B-B14F-4D97-AF65-F5344CB8AC3E}">
        <p14:creationId xmlns:p14="http://schemas.microsoft.com/office/powerpoint/2010/main" val="1586956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C1D0-1D4D-4B84-8CF8-5017CF9A99EB}"/>
              </a:ext>
            </a:extLst>
          </p:cNvPr>
          <p:cNvSpPr>
            <a:spLocks noGrp="1"/>
          </p:cNvSpPr>
          <p:nvPr>
            <p:ph type="title"/>
          </p:nvPr>
        </p:nvSpPr>
        <p:spPr/>
        <p:txBody>
          <a:bodyPr>
            <a:normAutofit fontScale="90000"/>
          </a:bodyPr>
          <a:lstStyle/>
          <a:p>
            <a:r>
              <a:rPr lang="en-US" dirty="0"/>
              <a:t>Modern approaches for words in context and application to behavior</a:t>
            </a:r>
          </a:p>
        </p:txBody>
      </p:sp>
      <p:sp>
        <p:nvSpPr>
          <p:cNvPr id="3" name="Content Placeholder 2">
            <a:extLst>
              <a:ext uri="{FF2B5EF4-FFF2-40B4-BE49-F238E27FC236}">
                <a16:creationId xmlns:a16="http://schemas.microsoft.com/office/drawing/2014/main" id="{4BC89D6F-3CF4-4423-98D2-AF608A7ABFE0}"/>
              </a:ext>
            </a:extLst>
          </p:cNvPr>
          <p:cNvSpPr>
            <a:spLocks noGrp="1"/>
          </p:cNvSpPr>
          <p:nvPr>
            <p:ph idx="1"/>
          </p:nvPr>
        </p:nvSpPr>
        <p:spPr/>
        <p:txBody>
          <a:bodyPr/>
          <a:lstStyle/>
          <a:p>
            <a:r>
              <a:rPr lang="en-US" dirty="0"/>
              <a:t>Modern computational approaches to language extend the Markov model and ESN to compute sophisticated quantities reflecting the meaning of a word in context</a:t>
            </a:r>
          </a:p>
          <a:p>
            <a:r>
              <a:rPr lang="en-US" dirty="0"/>
              <a:t>When the meaning of word-in-context is specified, it is possible to determine </a:t>
            </a:r>
            <a:r>
              <a:rPr lang="en-US" dirty="0">
                <a:solidFill>
                  <a:srgbClr val="FF0000"/>
                </a:solidFill>
              </a:rPr>
              <a:t>integration-difficulty </a:t>
            </a:r>
            <a:r>
              <a:rPr lang="en-US" dirty="0"/>
              <a:t>in a sentential context.</a:t>
            </a:r>
          </a:p>
          <a:p>
            <a:pPr lvl="1"/>
            <a:r>
              <a:rPr lang="en-US" dirty="0"/>
              <a:t>It is also possible to evaluate the computational model as a cognitive or neurobiological model</a:t>
            </a:r>
          </a:p>
          <a:p>
            <a:pPr lvl="1"/>
            <a:endParaRPr lang="en-US" dirty="0"/>
          </a:p>
          <a:p>
            <a:r>
              <a:rPr lang="en-US" dirty="0"/>
              <a:t>We first will discuss how to describe the meaning of a word</a:t>
            </a:r>
          </a:p>
        </p:txBody>
      </p:sp>
    </p:spTree>
    <p:extLst>
      <p:ext uri="{BB962C8B-B14F-4D97-AF65-F5344CB8AC3E}">
        <p14:creationId xmlns:p14="http://schemas.microsoft.com/office/powerpoint/2010/main" val="3916468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4B59-E055-47FA-B7BE-2A211853C631}"/>
              </a:ext>
            </a:extLst>
          </p:cNvPr>
          <p:cNvSpPr>
            <a:spLocks noGrp="1"/>
          </p:cNvSpPr>
          <p:nvPr>
            <p:ph type="title"/>
          </p:nvPr>
        </p:nvSpPr>
        <p:spPr/>
        <p:txBody>
          <a:bodyPr/>
          <a:lstStyle/>
          <a:p>
            <a:r>
              <a:rPr lang="en-US" dirty="0"/>
              <a:t>The distributional hypothesis</a:t>
            </a:r>
          </a:p>
        </p:txBody>
      </p:sp>
      <p:sp>
        <p:nvSpPr>
          <p:cNvPr id="3" name="Content Placeholder 2">
            <a:extLst>
              <a:ext uri="{FF2B5EF4-FFF2-40B4-BE49-F238E27FC236}">
                <a16:creationId xmlns:a16="http://schemas.microsoft.com/office/drawing/2014/main" id="{CC29FCF4-2F64-4533-97B2-36FC91C4CE88}"/>
              </a:ext>
            </a:extLst>
          </p:cNvPr>
          <p:cNvSpPr>
            <a:spLocks noGrp="1"/>
          </p:cNvSpPr>
          <p:nvPr>
            <p:ph idx="1"/>
          </p:nvPr>
        </p:nvSpPr>
        <p:spPr/>
        <p:txBody>
          <a:bodyPr/>
          <a:lstStyle/>
          <a:p>
            <a:pPr algn="l"/>
            <a:r>
              <a:rPr lang="en-US" sz="1800" b="0" i="0" u="none" strike="noStrike" baseline="0" dirty="0">
                <a:latin typeface="CIDFont+F2"/>
              </a:rPr>
              <a:t>The distributional hypothesis</a:t>
            </a:r>
          </a:p>
          <a:p>
            <a:pPr lvl="1"/>
            <a:r>
              <a:rPr lang="en-US" sz="1400" b="0" i="0" u="none" strike="noStrike" baseline="0" dirty="0">
                <a:solidFill>
                  <a:srgbClr val="1CAEE5"/>
                </a:solidFill>
                <a:latin typeface="CIDFont+F2"/>
              </a:rPr>
              <a:t> </a:t>
            </a:r>
            <a:r>
              <a:rPr lang="en-US" sz="1400" b="0" i="0" u="none" strike="noStrike" baseline="0" dirty="0">
                <a:solidFill>
                  <a:srgbClr val="404040"/>
                </a:solidFill>
                <a:latin typeface="CIDFont+F2"/>
              </a:rPr>
              <a:t>words that occur in the same contexts tend to have similar</a:t>
            </a:r>
          </a:p>
          <a:p>
            <a:pPr algn="l"/>
            <a:r>
              <a:rPr lang="en-US" sz="1800" b="0" i="0" u="none" strike="noStrike" baseline="0" dirty="0">
                <a:solidFill>
                  <a:srgbClr val="404040"/>
                </a:solidFill>
                <a:latin typeface="CIDFont+F2"/>
              </a:rPr>
              <a:t>Meanings (Harris, 1954)</a:t>
            </a:r>
          </a:p>
          <a:p>
            <a:pPr lvl="1"/>
            <a:r>
              <a:rPr lang="en-US" sz="1400" b="0" i="0" u="none" strike="noStrike" baseline="0" dirty="0">
                <a:solidFill>
                  <a:srgbClr val="404040"/>
                </a:solidFill>
                <a:latin typeface="CIDFont+F2"/>
              </a:rPr>
              <a:t>“You shall know a word by the company it keeps” (Firth, 1957)</a:t>
            </a:r>
          </a:p>
          <a:p>
            <a:pPr lvl="1"/>
            <a:endParaRPr lang="en-US" sz="1400" dirty="0">
              <a:solidFill>
                <a:srgbClr val="404040"/>
              </a:solidFill>
              <a:latin typeface="CIDFont+F2"/>
            </a:endParaRPr>
          </a:p>
          <a:p>
            <a:pPr marL="128016" lvl="1" indent="0">
              <a:buNone/>
            </a:pPr>
            <a:r>
              <a:rPr lang="en-US" sz="1400" dirty="0">
                <a:solidFill>
                  <a:srgbClr val="404040"/>
                </a:solidFill>
                <a:latin typeface="CIDFont+F2"/>
              </a:rPr>
              <a:t>Examples:</a:t>
            </a:r>
          </a:p>
          <a:p>
            <a:pPr marL="128016" lvl="1" indent="0">
              <a:buNone/>
            </a:pPr>
            <a:r>
              <a:rPr lang="en-US" sz="1400" dirty="0">
                <a:solidFill>
                  <a:srgbClr val="404040"/>
                </a:solidFill>
                <a:latin typeface="CIDFont+F2"/>
              </a:rPr>
              <a:t>◦ Cucumber, sauce, pizza, ketchup </a:t>
            </a:r>
            <a:r>
              <a:rPr lang="en-US" sz="1400" dirty="0">
                <a:solidFill>
                  <a:srgbClr val="404040"/>
                </a:solidFill>
                <a:latin typeface="CIDFont+F2"/>
                <a:sym typeface="Wingdings" panose="05000000000000000000" pitchFamily="2" charset="2"/>
              </a:rPr>
              <a:t> Tomato</a:t>
            </a:r>
            <a:endParaRPr lang="en-US" sz="1400" dirty="0">
              <a:solidFill>
                <a:srgbClr val="404040"/>
              </a:solidFill>
              <a:latin typeface="CIDFont+F2"/>
            </a:endParaRPr>
          </a:p>
          <a:p>
            <a:pPr marL="128016" lvl="1" indent="0">
              <a:buNone/>
            </a:pPr>
            <a:r>
              <a:rPr lang="en-US" sz="1400" dirty="0">
                <a:solidFill>
                  <a:srgbClr val="404040"/>
                </a:solidFill>
                <a:latin typeface="CIDFont+F2"/>
              </a:rPr>
              <a:t>◦ Soundtrack, lyrics, sang, duet </a:t>
            </a:r>
            <a:r>
              <a:rPr lang="en-US" sz="1400" dirty="0">
                <a:solidFill>
                  <a:srgbClr val="404040"/>
                </a:solidFill>
                <a:latin typeface="CIDFont+F2"/>
                <a:sym typeface="Wingdings" panose="05000000000000000000" pitchFamily="2" charset="2"/>
              </a:rPr>
              <a:t> Song</a:t>
            </a:r>
            <a:endParaRPr lang="en-US" sz="1400" dirty="0">
              <a:solidFill>
                <a:srgbClr val="404040"/>
              </a:solidFill>
              <a:latin typeface="CIDFont+F2"/>
            </a:endParaRPr>
          </a:p>
        </p:txBody>
      </p:sp>
    </p:spTree>
    <p:extLst>
      <p:ext uri="{BB962C8B-B14F-4D97-AF65-F5344CB8AC3E}">
        <p14:creationId xmlns:p14="http://schemas.microsoft.com/office/powerpoint/2010/main" val="37223701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C9780-CD2C-4210-9882-9F2EDE7179A3}"/>
              </a:ext>
            </a:extLst>
          </p:cNvPr>
          <p:cNvSpPr>
            <a:spLocks noGrp="1"/>
          </p:cNvSpPr>
          <p:nvPr>
            <p:ph type="title"/>
          </p:nvPr>
        </p:nvSpPr>
        <p:spPr/>
        <p:txBody>
          <a:bodyPr/>
          <a:lstStyle/>
          <a:p>
            <a:r>
              <a:rPr lang="en-US" dirty="0"/>
              <a:t>Representing words as vectors</a:t>
            </a:r>
          </a:p>
        </p:txBody>
      </p:sp>
      <p:sp>
        <p:nvSpPr>
          <p:cNvPr id="3" name="Content Placeholder 2">
            <a:extLst>
              <a:ext uri="{FF2B5EF4-FFF2-40B4-BE49-F238E27FC236}">
                <a16:creationId xmlns:a16="http://schemas.microsoft.com/office/drawing/2014/main" id="{32B13850-564C-467C-A3B1-0E6DFB9FDCA2}"/>
              </a:ext>
            </a:extLst>
          </p:cNvPr>
          <p:cNvSpPr>
            <a:spLocks noGrp="1"/>
          </p:cNvSpPr>
          <p:nvPr>
            <p:ph idx="1"/>
          </p:nvPr>
        </p:nvSpPr>
        <p:spPr>
          <a:xfrm>
            <a:off x="768096" y="2286000"/>
            <a:ext cx="7290055" cy="1663700"/>
          </a:xfrm>
        </p:spPr>
        <p:txBody>
          <a:bodyPr/>
          <a:lstStyle/>
          <a:p>
            <a:r>
              <a:rPr lang="en-US" dirty="0"/>
              <a:t>Simple option</a:t>
            </a:r>
          </a:p>
          <a:p>
            <a:pPr lvl="1"/>
            <a:r>
              <a:rPr lang="en-US" dirty="0"/>
              <a:t>Each word is represented as a vector whose length is </a:t>
            </a:r>
            <a:r>
              <a:rPr lang="en-US" i="1" dirty="0"/>
              <a:t>V</a:t>
            </a:r>
            <a:r>
              <a:rPr lang="en-US" dirty="0"/>
              <a:t>: the size the entire vocabulary (unique entries)</a:t>
            </a:r>
          </a:p>
          <a:p>
            <a:pPr lvl="1"/>
            <a:r>
              <a:rPr lang="en-US" dirty="0"/>
              <a:t>The vector capture the co-occurrence of the target word with each other word in the Vocabulary, where co-occurrence is defined as </a:t>
            </a:r>
            <a:r>
              <a:rPr lang="en-US" dirty="0">
                <a:solidFill>
                  <a:srgbClr val="FF0000"/>
                </a:solidFill>
              </a:rPr>
              <a:t>adjacency within a certain distance window</a:t>
            </a:r>
            <a:r>
              <a:rPr lang="en-US" dirty="0"/>
              <a:t> (e.g., x words away)</a:t>
            </a:r>
          </a:p>
          <a:p>
            <a:endParaRPr lang="en-US" dirty="0"/>
          </a:p>
        </p:txBody>
      </p:sp>
      <p:pic>
        <p:nvPicPr>
          <p:cNvPr id="7" name="Picture 6">
            <a:extLst>
              <a:ext uri="{FF2B5EF4-FFF2-40B4-BE49-F238E27FC236}">
                <a16:creationId xmlns:a16="http://schemas.microsoft.com/office/drawing/2014/main" id="{26DCCACA-9D1D-41BC-9A30-B60C97B81094}"/>
              </a:ext>
            </a:extLst>
          </p:cNvPr>
          <p:cNvPicPr>
            <a:picLocks noChangeAspect="1"/>
          </p:cNvPicPr>
          <p:nvPr/>
        </p:nvPicPr>
        <p:blipFill>
          <a:blip r:embed="rId2"/>
          <a:stretch>
            <a:fillRect/>
          </a:stretch>
        </p:blipFill>
        <p:spPr>
          <a:xfrm>
            <a:off x="1085849" y="3949700"/>
            <a:ext cx="7239000" cy="1447800"/>
          </a:xfrm>
          <a:prstGeom prst="rect">
            <a:avLst/>
          </a:prstGeom>
        </p:spPr>
      </p:pic>
      <p:graphicFrame>
        <p:nvGraphicFramePr>
          <p:cNvPr id="12" name="Content Placeholder 2">
            <a:extLst>
              <a:ext uri="{FF2B5EF4-FFF2-40B4-BE49-F238E27FC236}">
                <a16:creationId xmlns:a16="http://schemas.microsoft.com/office/drawing/2014/main" id="{CE38BDB8-F865-59E1-B4BF-EB8CA2D85B06}"/>
              </a:ext>
            </a:extLst>
          </p:cNvPr>
          <p:cNvGraphicFramePr/>
          <p:nvPr>
            <p:extLst>
              <p:ext uri="{D42A27DB-BD31-4B8C-83A1-F6EECF244321}">
                <p14:modId xmlns:p14="http://schemas.microsoft.com/office/powerpoint/2010/main" val="719384142"/>
              </p:ext>
            </p:extLst>
          </p:nvPr>
        </p:nvGraphicFramePr>
        <p:xfrm>
          <a:off x="768095" y="5397500"/>
          <a:ext cx="7956805" cy="1663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7115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C9780-CD2C-4210-9882-9F2EDE7179A3}"/>
              </a:ext>
            </a:extLst>
          </p:cNvPr>
          <p:cNvSpPr>
            <a:spLocks noGrp="1"/>
          </p:cNvSpPr>
          <p:nvPr>
            <p:ph type="title"/>
          </p:nvPr>
        </p:nvSpPr>
        <p:spPr>
          <a:xfrm>
            <a:off x="768096" y="585216"/>
            <a:ext cx="4550113" cy="1499616"/>
          </a:xfrm>
        </p:spPr>
        <p:txBody>
          <a:bodyPr>
            <a:normAutofit/>
          </a:bodyPr>
          <a:lstStyle/>
          <a:p>
            <a:r>
              <a:rPr lang="en-US" dirty="0"/>
              <a:t>Representing words as vectors</a:t>
            </a:r>
          </a:p>
        </p:txBody>
      </p:sp>
      <p:sp>
        <p:nvSpPr>
          <p:cNvPr id="3" name="Content Placeholder 2">
            <a:extLst>
              <a:ext uri="{FF2B5EF4-FFF2-40B4-BE49-F238E27FC236}">
                <a16:creationId xmlns:a16="http://schemas.microsoft.com/office/drawing/2014/main" id="{32B13850-564C-467C-A3B1-0E6DFB9FDCA2}"/>
              </a:ext>
            </a:extLst>
          </p:cNvPr>
          <p:cNvSpPr>
            <a:spLocks noGrp="1"/>
          </p:cNvSpPr>
          <p:nvPr>
            <p:ph idx="1"/>
          </p:nvPr>
        </p:nvSpPr>
        <p:spPr>
          <a:xfrm>
            <a:off x="768096" y="2286000"/>
            <a:ext cx="4550113" cy="4023360"/>
          </a:xfrm>
        </p:spPr>
        <p:txBody>
          <a:bodyPr>
            <a:normAutofit/>
          </a:bodyPr>
          <a:lstStyle/>
          <a:p>
            <a:r>
              <a:rPr lang="en-US" dirty="0"/>
              <a:t>Co occurrence frequencies using raw counts are intuitive, but problematic: some extremely frequent words can dominate the rows and make all words appear quite similar (‘dominate’) the representation.</a:t>
            </a:r>
          </a:p>
          <a:p>
            <a:r>
              <a:rPr lang="en-US" dirty="0"/>
              <a:t>So rather than raw counts we need a measure that quantifies how frequently 2 measure appear ‘together’, but normalized by how probable their co-occurrence would be if they were independent.</a:t>
            </a:r>
          </a:p>
          <a:p>
            <a:r>
              <a:rPr lang="en-US" dirty="0"/>
              <a:t>For this we use PMI: joint probability, divided by product.</a:t>
            </a:r>
          </a:p>
          <a:p>
            <a:endParaRPr lang="en-US" dirty="0"/>
          </a:p>
        </p:txBody>
      </p:sp>
      <p:pic>
        <p:nvPicPr>
          <p:cNvPr id="5" name="Picture 4">
            <a:extLst>
              <a:ext uri="{FF2B5EF4-FFF2-40B4-BE49-F238E27FC236}">
                <a16:creationId xmlns:a16="http://schemas.microsoft.com/office/drawing/2014/main" id="{2F1260EE-D545-49CD-BCF8-DBCB28A5E909}"/>
              </a:ext>
            </a:extLst>
          </p:cNvPr>
          <p:cNvPicPr>
            <a:picLocks noChangeAspect="1"/>
          </p:cNvPicPr>
          <p:nvPr/>
        </p:nvPicPr>
        <p:blipFill>
          <a:blip r:embed="rId2"/>
          <a:stretch>
            <a:fillRect/>
          </a:stretch>
        </p:blipFill>
        <p:spPr>
          <a:xfrm>
            <a:off x="5664200" y="2282504"/>
            <a:ext cx="2999740" cy="985628"/>
          </a:xfrm>
          <a:prstGeom prst="rect">
            <a:avLst/>
          </a:prstGeom>
        </p:spPr>
      </p:pic>
      <p:pic>
        <p:nvPicPr>
          <p:cNvPr id="7" name="Picture 6">
            <a:extLst>
              <a:ext uri="{FF2B5EF4-FFF2-40B4-BE49-F238E27FC236}">
                <a16:creationId xmlns:a16="http://schemas.microsoft.com/office/drawing/2014/main" id="{26DCCACA-9D1D-41BC-9A30-B60C97B81094}"/>
              </a:ext>
            </a:extLst>
          </p:cNvPr>
          <p:cNvPicPr>
            <a:picLocks noChangeAspect="1"/>
          </p:cNvPicPr>
          <p:nvPr/>
        </p:nvPicPr>
        <p:blipFill>
          <a:blip r:embed="rId3"/>
          <a:stretch>
            <a:fillRect/>
          </a:stretch>
        </p:blipFill>
        <p:spPr>
          <a:xfrm>
            <a:off x="5664200" y="3589867"/>
            <a:ext cx="2999740" cy="599947"/>
          </a:xfrm>
          <a:prstGeom prst="rect">
            <a:avLst/>
          </a:prstGeom>
        </p:spPr>
      </p:pic>
    </p:spTree>
    <p:extLst>
      <p:ext uri="{BB962C8B-B14F-4D97-AF65-F5344CB8AC3E}">
        <p14:creationId xmlns:p14="http://schemas.microsoft.com/office/powerpoint/2010/main" val="653100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39C32-277A-40AB-995B-15058C7FA90C}"/>
              </a:ext>
            </a:extLst>
          </p:cNvPr>
          <p:cNvSpPr>
            <a:spLocks noGrp="1"/>
          </p:cNvSpPr>
          <p:nvPr>
            <p:ph type="title"/>
          </p:nvPr>
        </p:nvSpPr>
        <p:spPr/>
        <p:txBody>
          <a:bodyPr/>
          <a:lstStyle/>
          <a:p>
            <a:r>
              <a:rPr lang="en-US" dirty="0"/>
              <a:t>Compressing the word vectors</a:t>
            </a:r>
          </a:p>
        </p:txBody>
      </p:sp>
      <p:sp>
        <p:nvSpPr>
          <p:cNvPr id="3" name="Content Placeholder 2">
            <a:extLst>
              <a:ext uri="{FF2B5EF4-FFF2-40B4-BE49-F238E27FC236}">
                <a16:creationId xmlns:a16="http://schemas.microsoft.com/office/drawing/2014/main" id="{0740DB2B-194E-40FE-9F1A-C8FCC699949A}"/>
              </a:ext>
            </a:extLst>
          </p:cNvPr>
          <p:cNvSpPr>
            <a:spLocks noGrp="1"/>
          </p:cNvSpPr>
          <p:nvPr>
            <p:ph idx="1"/>
          </p:nvPr>
        </p:nvSpPr>
        <p:spPr/>
        <p:txBody>
          <a:bodyPr/>
          <a:lstStyle/>
          <a:p>
            <a:pPr marL="0" indent="0">
              <a:buNone/>
            </a:pPr>
            <a:r>
              <a:rPr lang="en-US" dirty="0"/>
              <a:t>There are two main problems with the word-vector matrices</a:t>
            </a:r>
          </a:p>
          <a:p>
            <a:pPr marL="457200" indent="-457200">
              <a:buAutoNum type="arabicPeriod"/>
            </a:pPr>
            <a:r>
              <a:rPr lang="en-US" dirty="0"/>
              <a:t>They are massive (&gt; 100K rows/columns)</a:t>
            </a:r>
          </a:p>
          <a:p>
            <a:pPr marL="457200" indent="-457200">
              <a:buAutoNum type="arabicPeriod"/>
            </a:pPr>
            <a:r>
              <a:rPr lang="en-US" dirty="0"/>
              <a:t>They have many entries that are 0 because some words will not appear next to others: these are called </a:t>
            </a:r>
            <a:r>
              <a:rPr lang="en-US" dirty="0">
                <a:solidFill>
                  <a:srgbClr val="FF0000"/>
                </a:solidFill>
              </a:rPr>
              <a:t>sparse matrices</a:t>
            </a:r>
          </a:p>
          <a:p>
            <a:pPr marL="0" indent="0">
              <a:buNone/>
            </a:pPr>
            <a:r>
              <a:rPr lang="en-US" dirty="0"/>
              <a:t>How do we compress this representation?</a:t>
            </a:r>
          </a:p>
          <a:p>
            <a:pPr marL="457200" indent="-457200">
              <a:buAutoNum type="arabicPeriod"/>
            </a:pPr>
            <a:r>
              <a:rPr lang="en-US" dirty="0"/>
              <a:t>We can use dimensionality-reduction techniques like SVD.</a:t>
            </a:r>
          </a:p>
          <a:p>
            <a:pPr marL="630936" lvl="1" indent="-457200">
              <a:buAutoNum type="arabicPeriod"/>
            </a:pPr>
            <a:r>
              <a:rPr lang="en-US" dirty="0"/>
              <a:t>From a 100K^2 matrix, we get a [100K x D] matrix with D &lt; 100K, and D reflecting the latent dimensions on which each word receives a score. </a:t>
            </a:r>
          </a:p>
          <a:p>
            <a:pPr marL="457200" indent="-457200">
              <a:buAutoNum type="arabicPeriod"/>
            </a:pPr>
            <a:r>
              <a:rPr lang="en-US" dirty="0"/>
              <a:t>Alternatively, we can use methods that compute directly the lower-dimensional vector: </a:t>
            </a:r>
            <a:r>
              <a:rPr lang="en-US" dirty="0">
                <a:solidFill>
                  <a:srgbClr val="FF0000"/>
                </a:solidFill>
              </a:rPr>
              <a:t>Word-Embedding methods</a:t>
            </a:r>
          </a:p>
        </p:txBody>
      </p:sp>
    </p:spTree>
    <p:extLst>
      <p:ext uri="{BB962C8B-B14F-4D97-AF65-F5344CB8AC3E}">
        <p14:creationId xmlns:p14="http://schemas.microsoft.com/office/powerpoint/2010/main" val="2160171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CA30-F70D-4148-9F56-B66097707C1C}"/>
              </a:ext>
            </a:extLst>
          </p:cNvPr>
          <p:cNvSpPr>
            <a:spLocks noGrp="1"/>
          </p:cNvSpPr>
          <p:nvPr>
            <p:ph type="title"/>
          </p:nvPr>
        </p:nvSpPr>
        <p:spPr/>
        <p:txBody>
          <a:bodyPr/>
          <a:lstStyle/>
          <a:p>
            <a:r>
              <a:rPr lang="en-US" dirty="0"/>
              <a:t>Principles of word-embedding</a:t>
            </a:r>
          </a:p>
        </p:txBody>
      </p:sp>
      <p:sp>
        <p:nvSpPr>
          <p:cNvPr id="3" name="Content Placeholder 2">
            <a:extLst>
              <a:ext uri="{FF2B5EF4-FFF2-40B4-BE49-F238E27FC236}">
                <a16:creationId xmlns:a16="http://schemas.microsoft.com/office/drawing/2014/main" id="{36CD187C-6275-47BA-819F-92B045F16E66}"/>
              </a:ext>
            </a:extLst>
          </p:cNvPr>
          <p:cNvSpPr>
            <a:spLocks noGrp="1"/>
          </p:cNvSpPr>
          <p:nvPr>
            <p:ph idx="1"/>
          </p:nvPr>
        </p:nvSpPr>
        <p:spPr/>
        <p:txBody>
          <a:bodyPr/>
          <a:lstStyle/>
          <a:p>
            <a:pPr marL="457200" indent="-457200">
              <a:buFont typeface="+mj-lt"/>
              <a:buAutoNum type="arabicPeriod"/>
            </a:pPr>
            <a:r>
              <a:rPr lang="en-US" dirty="0"/>
              <a:t>A lower-dimensional space is used to represent all words (e.g., 300-500 Dimensions). </a:t>
            </a:r>
          </a:p>
          <a:p>
            <a:pPr marL="457200" indent="-457200">
              <a:buFont typeface="+mj-lt"/>
              <a:buAutoNum type="arabicPeriod"/>
            </a:pPr>
            <a:r>
              <a:rPr lang="en-US" dirty="0"/>
              <a:t>All words are embedded into the same space</a:t>
            </a:r>
          </a:p>
          <a:p>
            <a:pPr marL="457200" indent="-457200">
              <a:buFont typeface="+mj-lt"/>
              <a:buAutoNum type="arabicPeriod"/>
            </a:pPr>
            <a:r>
              <a:rPr lang="en-US" dirty="0"/>
              <a:t>It ends up that: similar words have similar vectors</a:t>
            </a:r>
          </a:p>
        </p:txBody>
      </p:sp>
    </p:spTree>
    <p:extLst>
      <p:ext uri="{BB962C8B-B14F-4D97-AF65-F5344CB8AC3E}">
        <p14:creationId xmlns:p14="http://schemas.microsoft.com/office/powerpoint/2010/main" val="12924309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C2EA-8437-4BD1-8506-663F8492A691}"/>
              </a:ext>
            </a:extLst>
          </p:cNvPr>
          <p:cNvSpPr>
            <a:spLocks noGrp="1"/>
          </p:cNvSpPr>
          <p:nvPr>
            <p:ph type="title"/>
          </p:nvPr>
        </p:nvSpPr>
        <p:spPr/>
        <p:txBody>
          <a:bodyPr/>
          <a:lstStyle/>
          <a:p>
            <a:r>
              <a:rPr lang="en-US" dirty="0"/>
              <a:t>Word2vec: computing embeddings from adjacency</a:t>
            </a:r>
          </a:p>
        </p:txBody>
      </p:sp>
      <p:sp>
        <p:nvSpPr>
          <p:cNvPr id="3" name="Content Placeholder 2">
            <a:extLst>
              <a:ext uri="{FF2B5EF4-FFF2-40B4-BE49-F238E27FC236}">
                <a16:creationId xmlns:a16="http://schemas.microsoft.com/office/drawing/2014/main" id="{4CCCB83B-C7CB-43B1-820A-0678F0736745}"/>
              </a:ext>
            </a:extLst>
          </p:cNvPr>
          <p:cNvSpPr>
            <a:spLocks noGrp="1"/>
          </p:cNvSpPr>
          <p:nvPr>
            <p:ph idx="1"/>
          </p:nvPr>
        </p:nvSpPr>
        <p:spPr/>
        <p:txBody>
          <a:bodyPr>
            <a:normAutofit/>
          </a:bodyPr>
          <a:lstStyle/>
          <a:p>
            <a:pPr marL="457200" indent="-457200">
              <a:buFont typeface="+mj-lt"/>
              <a:buAutoNum type="arabicPeriod"/>
            </a:pPr>
            <a:r>
              <a:rPr lang="en-US" dirty="0"/>
              <a:t>Principle: Words that appear in similar contexts should have similar vector representations</a:t>
            </a:r>
          </a:p>
          <a:p>
            <a:pPr marL="457200" indent="-457200">
              <a:buFont typeface="+mj-lt"/>
              <a:buAutoNum type="arabicPeriod"/>
            </a:pPr>
            <a:r>
              <a:rPr lang="en-US" dirty="0"/>
              <a:t>Word2Vec trains a system that predicts a </a:t>
            </a:r>
            <a:r>
              <a:rPr lang="en-US" dirty="0" err="1"/>
              <a:t>TargetWord</a:t>
            </a:r>
            <a:r>
              <a:rPr lang="en-US" dirty="0"/>
              <a:t> from the contexts in which it appears (e.g., the 2 words +- before/after it anywhere in the text)</a:t>
            </a:r>
          </a:p>
        </p:txBody>
      </p:sp>
    </p:spTree>
    <p:extLst>
      <p:ext uri="{BB962C8B-B14F-4D97-AF65-F5344CB8AC3E}">
        <p14:creationId xmlns:p14="http://schemas.microsoft.com/office/powerpoint/2010/main" val="242113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BAC6-09E6-4133-887D-ECAEBFD29C77}"/>
              </a:ext>
            </a:extLst>
          </p:cNvPr>
          <p:cNvSpPr>
            <a:spLocks noGrp="1"/>
          </p:cNvSpPr>
          <p:nvPr>
            <p:ph type="title"/>
          </p:nvPr>
        </p:nvSpPr>
        <p:spPr/>
        <p:txBody>
          <a:bodyPr/>
          <a:lstStyle/>
          <a:p>
            <a:r>
              <a:rPr lang="en-US" dirty="0"/>
              <a:t>Elements in s-r approaches to language</a:t>
            </a:r>
          </a:p>
        </p:txBody>
      </p:sp>
      <p:sp>
        <p:nvSpPr>
          <p:cNvPr id="3" name="Content Placeholder 2">
            <a:extLst>
              <a:ext uri="{FF2B5EF4-FFF2-40B4-BE49-F238E27FC236}">
                <a16:creationId xmlns:a16="http://schemas.microsoft.com/office/drawing/2014/main" id="{F288522E-3BBB-4ACF-BB95-4CAF2FDEB6C8}"/>
              </a:ext>
            </a:extLst>
          </p:cNvPr>
          <p:cNvSpPr>
            <a:spLocks noGrp="1"/>
          </p:cNvSpPr>
          <p:nvPr>
            <p:ph idx="1"/>
          </p:nvPr>
        </p:nvSpPr>
        <p:spPr>
          <a:xfrm>
            <a:off x="768096" y="2286000"/>
            <a:ext cx="7290055" cy="2487169"/>
          </a:xfrm>
        </p:spPr>
        <p:txBody>
          <a:bodyPr>
            <a:normAutofit fontScale="92500"/>
          </a:bodyPr>
          <a:lstStyle/>
          <a:p>
            <a:pPr marL="0" indent="0">
              <a:buNone/>
            </a:pPr>
            <a:r>
              <a:rPr lang="en-US" dirty="0"/>
              <a:t>S-R approaches claimed we learn which words come after each other</a:t>
            </a:r>
          </a:p>
          <a:p>
            <a:pPr marL="0" indent="0">
              <a:buNone/>
            </a:pPr>
            <a:r>
              <a:rPr lang="en-US" i="1" dirty="0"/>
              <a:t>Horse</a:t>
            </a:r>
            <a:r>
              <a:rPr lang="en-US" dirty="0"/>
              <a:t> -&gt; </a:t>
            </a:r>
            <a:r>
              <a:rPr lang="en-US" i="1" dirty="0"/>
              <a:t>races</a:t>
            </a:r>
            <a:r>
              <a:rPr lang="en-US" dirty="0"/>
              <a:t> (relation between specific lexical items)</a:t>
            </a:r>
          </a:p>
          <a:p>
            <a:pPr marL="0" indent="0">
              <a:buNone/>
            </a:pPr>
            <a:r>
              <a:rPr lang="en-US" dirty="0"/>
              <a:t>But they also allowed for some abstraction, which allowed for ‘slots’. E.g., patterns such as</a:t>
            </a:r>
          </a:p>
          <a:p>
            <a:pPr marL="457200" indent="-457200">
              <a:buFont typeface="+mj-lt"/>
              <a:buAutoNum type="arabicPeriod"/>
            </a:pPr>
            <a:r>
              <a:rPr lang="en-US" dirty="0"/>
              <a:t>The -&gt; </a:t>
            </a:r>
            <a:r>
              <a:rPr lang="en-US" i="1" dirty="0"/>
              <a:t>X</a:t>
            </a:r>
            <a:r>
              <a:rPr lang="en-US" dirty="0"/>
              <a:t> -&gt; </a:t>
            </a:r>
            <a:r>
              <a:rPr lang="en-US" i="1" dirty="0"/>
              <a:t>Y-</a:t>
            </a:r>
            <a:r>
              <a:rPr lang="en-US" dirty="0"/>
              <a:t>es (relation between def article, noun [sing] verb [sing]</a:t>
            </a:r>
          </a:p>
          <a:p>
            <a:pPr marL="457200" indent="-457200">
              <a:buFont typeface="+mj-lt"/>
              <a:buAutoNum type="arabicPeriod"/>
            </a:pPr>
            <a:r>
              <a:rPr lang="en-US" dirty="0"/>
              <a:t>The -&gt; </a:t>
            </a:r>
            <a:r>
              <a:rPr lang="en-US" dirty="0" err="1"/>
              <a:t>Xes</a:t>
            </a:r>
            <a:r>
              <a:rPr lang="en-US" dirty="0"/>
              <a:t> – Y_ (relation between def, plural noun, plural verb)</a:t>
            </a:r>
          </a:p>
          <a:p>
            <a:endParaRPr lang="en-US" dirty="0"/>
          </a:p>
        </p:txBody>
      </p:sp>
    </p:spTree>
    <p:extLst>
      <p:ext uri="{BB962C8B-B14F-4D97-AF65-F5344CB8AC3E}">
        <p14:creationId xmlns:p14="http://schemas.microsoft.com/office/powerpoint/2010/main" val="27282197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C2EA-8437-4BD1-8506-663F8492A691}"/>
              </a:ext>
            </a:extLst>
          </p:cNvPr>
          <p:cNvSpPr>
            <a:spLocks noGrp="1"/>
          </p:cNvSpPr>
          <p:nvPr>
            <p:ph type="title"/>
          </p:nvPr>
        </p:nvSpPr>
        <p:spPr/>
        <p:txBody>
          <a:bodyPr/>
          <a:lstStyle/>
          <a:p>
            <a:r>
              <a:rPr lang="en-US" dirty="0"/>
              <a:t>Word2vec: computing embeddings from adjacency</a:t>
            </a:r>
          </a:p>
        </p:txBody>
      </p:sp>
      <p:sp>
        <p:nvSpPr>
          <p:cNvPr id="3" name="Content Placeholder 2">
            <a:extLst>
              <a:ext uri="{FF2B5EF4-FFF2-40B4-BE49-F238E27FC236}">
                <a16:creationId xmlns:a16="http://schemas.microsoft.com/office/drawing/2014/main" id="{4CCCB83B-C7CB-43B1-820A-0678F0736745}"/>
              </a:ext>
            </a:extLst>
          </p:cNvPr>
          <p:cNvSpPr>
            <a:spLocks noGrp="1"/>
          </p:cNvSpPr>
          <p:nvPr>
            <p:ph idx="1"/>
          </p:nvPr>
        </p:nvSpPr>
        <p:spPr/>
        <p:txBody>
          <a:bodyPr>
            <a:normAutofit/>
          </a:bodyPr>
          <a:lstStyle/>
          <a:p>
            <a:pPr algn="l"/>
            <a:r>
              <a:rPr lang="en-US" sz="1800" b="0" i="0" u="none" strike="noStrike" baseline="0" dirty="0">
                <a:solidFill>
                  <a:srgbClr val="404040"/>
                </a:solidFill>
                <a:latin typeface="CIDFont+F2"/>
              </a:rPr>
              <a:t>The input: one-hot vectors</a:t>
            </a:r>
          </a:p>
          <a:p>
            <a:r>
              <a:rPr lang="en-US" sz="1800" b="0" i="0" u="none" strike="noStrike" baseline="0" dirty="0">
                <a:solidFill>
                  <a:srgbClr val="404040"/>
                </a:solidFill>
                <a:latin typeface="CIDFont+F2"/>
              </a:rPr>
              <a:t>the: </a:t>
            </a:r>
            <a:r>
              <a:rPr lang="en-US" sz="1800" b="0" i="0" u="none" strike="noStrike" baseline="0" dirty="0">
                <a:solidFill>
                  <a:srgbClr val="404040"/>
                </a:solidFill>
                <a:latin typeface="CIDFont+F4"/>
              </a:rPr>
              <a:t>(</a:t>
            </a:r>
            <a:r>
              <a:rPr lang="en-US" sz="1800" b="0" i="0" u="none" strike="noStrike" baseline="0" dirty="0">
                <a:solidFill>
                  <a:srgbClr val="2684C7"/>
                </a:solidFill>
                <a:latin typeface="CIDFont+F4"/>
              </a:rPr>
              <a:t>1</a:t>
            </a:r>
            <a:r>
              <a:rPr lang="en-US" sz="1800" b="0" i="0" u="none" strike="noStrike" baseline="0" dirty="0">
                <a:solidFill>
                  <a:srgbClr val="404040"/>
                </a:solidFill>
                <a:latin typeface="CIDFont+F4"/>
              </a:rPr>
              <a:t>,0,0,0,0); </a:t>
            </a:r>
            <a:r>
              <a:rPr lang="en-US" sz="1800" b="0" i="0" u="none" strike="noStrike" baseline="0" dirty="0">
                <a:solidFill>
                  <a:srgbClr val="404040"/>
                </a:solidFill>
                <a:latin typeface="CIDFont+F2"/>
              </a:rPr>
              <a:t>cat: (</a:t>
            </a:r>
            <a:r>
              <a:rPr lang="en-US" sz="1800" b="0" i="0" u="none" strike="noStrike" baseline="0" dirty="0">
                <a:solidFill>
                  <a:srgbClr val="404040"/>
                </a:solidFill>
                <a:latin typeface="CIDFont+F4"/>
              </a:rPr>
              <a:t>0,</a:t>
            </a:r>
            <a:r>
              <a:rPr lang="en-US" sz="1800" b="0" i="0" u="none" strike="noStrike" baseline="0" dirty="0">
                <a:solidFill>
                  <a:srgbClr val="2684C7"/>
                </a:solidFill>
                <a:latin typeface="CIDFont+F4"/>
              </a:rPr>
              <a:t>1</a:t>
            </a:r>
            <a:r>
              <a:rPr lang="en-US" sz="1800" b="0" i="0" u="none" strike="noStrike" baseline="0" dirty="0">
                <a:solidFill>
                  <a:srgbClr val="404040"/>
                </a:solidFill>
                <a:latin typeface="CIDFont+F4"/>
              </a:rPr>
              <a:t>,0,0,0); </a:t>
            </a:r>
            <a:r>
              <a:rPr lang="en-US" sz="1800" b="0" i="0" u="none" strike="noStrike" baseline="0" dirty="0">
                <a:solidFill>
                  <a:srgbClr val="404040"/>
                </a:solidFill>
                <a:latin typeface="CIDFont+F2"/>
              </a:rPr>
              <a:t>sat: (</a:t>
            </a:r>
            <a:r>
              <a:rPr lang="en-US" sz="1800" b="0" i="0" u="none" strike="noStrike" baseline="0" dirty="0">
                <a:solidFill>
                  <a:srgbClr val="404040"/>
                </a:solidFill>
                <a:latin typeface="CIDFont+F4"/>
              </a:rPr>
              <a:t>0,0,</a:t>
            </a:r>
            <a:r>
              <a:rPr lang="en-US" sz="1800" b="0" i="0" u="none" strike="noStrike" baseline="0" dirty="0">
                <a:solidFill>
                  <a:srgbClr val="2684C7"/>
                </a:solidFill>
                <a:latin typeface="CIDFont+F4"/>
              </a:rPr>
              <a:t>1</a:t>
            </a:r>
            <a:r>
              <a:rPr lang="en-US" sz="1800" b="0" i="0" u="none" strike="noStrike" baseline="0" dirty="0">
                <a:solidFill>
                  <a:srgbClr val="404040"/>
                </a:solidFill>
                <a:latin typeface="CIDFont+F4"/>
              </a:rPr>
              <a:t>,0,0); </a:t>
            </a:r>
            <a:r>
              <a:rPr lang="en-US" sz="1800" b="0" i="0" u="none" strike="noStrike" baseline="0" dirty="0">
                <a:solidFill>
                  <a:srgbClr val="404040"/>
                </a:solidFill>
                <a:latin typeface="CIDFont+F2"/>
              </a:rPr>
              <a:t>on: </a:t>
            </a:r>
            <a:r>
              <a:rPr lang="en-US" sz="1800" b="0" i="0" u="none" strike="noStrike" baseline="0" dirty="0">
                <a:solidFill>
                  <a:srgbClr val="404040"/>
                </a:solidFill>
                <a:latin typeface="CIDFont+F4"/>
              </a:rPr>
              <a:t>(0,0,0,</a:t>
            </a:r>
            <a:r>
              <a:rPr lang="en-US" sz="1800" b="0" i="0" u="none" strike="noStrike" baseline="0" dirty="0">
                <a:solidFill>
                  <a:srgbClr val="2684C7"/>
                </a:solidFill>
                <a:latin typeface="CIDFont+F4"/>
              </a:rPr>
              <a:t>1,0</a:t>
            </a:r>
            <a:r>
              <a:rPr lang="en-US" sz="1800" b="0" i="0" u="none" strike="noStrike" baseline="0" dirty="0">
                <a:solidFill>
                  <a:srgbClr val="404040"/>
                </a:solidFill>
                <a:latin typeface="CIDFont+F4"/>
              </a:rPr>
              <a:t>); floor: (0,0,0,0,1) </a:t>
            </a:r>
          </a:p>
          <a:p>
            <a:endParaRPr lang="en-US" sz="1800" dirty="0">
              <a:solidFill>
                <a:srgbClr val="404040"/>
              </a:solidFill>
              <a:latin typeface="CIDFont+F4"/>
            </a:endParaRPr>
          </a:p>
          <a:p>
            <a:r>
              <a:rPr lang="en-US" sz="1800" dirty="0">
                <a:solidFill>
                  <a:srgbClr val="404040"/>
                </a:solidFill>
                <a:latin typeface="CIDFont+F4"/>
              </a:rPr>
              <a:t>A </a:t>
            </a:r>
            <a:r>
              <a:rPr lang="en-US" sz="1800" dirty="0">
                <a:solidFill>
                  <a:srgbClr val="FF0000"/>
                </a:solidFill>
                <a:latin typeface="CIDFont+F4"/>
              </a:rPr>
              <a:t>training item</a:t>
            </a:r>
            <a:r>
              <a:rPr lang="en-US" sz="1800" dirty="0">
                <a:solidFill>
                  <a:srgbClr val="404040"/>
                </a:solidFill>
                <a:latin typeface="CIDFont+F4"/>
              </a:rPr>
              <a:t>: The words before and after the target word</a:t>
            </a:r>
          </a:p>
          <a:p>
            <a:r>
              <a:rPr lang="en-US" sz="1800" dirty="0">
                <a:solidFill>
                  <a:srgbClr val="404040"/>
                </a:solidFill>
                <a:latin typeface="CIDFont+F4"/>
              </a:rPr>
              <a:t>Example: the cat </a:t>
            </a:r>
            <a:r>
              <a:rPr lang="en-US" sz="1800" b="1" dirty="0">
                <a:solidFill>
                  <a:srgbClr val="404040"/>
                </a:solidFill>
                <a:latin typeface="CIDFont+F4"/>
              </a:rPr>
              <a:t>sat</a:t>
            </a:r>
            <a:r>
              <a:rPr lang="en-US" sz="1800" dirty="0">
                <a:solidFill>
                  <a:srgbClr val="404040"/>
                </a:solidFill>
                <a:latin typeface="CIDFont+F4"/>
              </a:rPr>
              <a:t> on floor</a:t>
            </a:r>
          </a:p>
          <a:p>
            <a:r>
              <a:rPr lang="en-US" sz="1800" dirty="0">
                <a:solidFill>
                  <a:srgbClr val="FF0000"/>
                </a:solidFill>
                <a:latin typeface="CIDFont+F4"/>
              </a:rPr>
              <a:t>‘sat’ will be the word to be predicted</a:t>
            </a:r>
            <a:r>
              <a:rPr lang="en-US" sz="1800">
                <a:solidFill>
                  <a:srgbClr val="404040"/>
                </a:solidFill>
                <a:latin typeface="CIDFont+F4"/>
              </a:rPr>
              <a:t>; </a:t>
            </a:r>
            <a:endParaRPr lang="en-US" sz="1800" dirty="0">
              <a:solidFill>
                <a:srgbClr val="404040"/>
              </a:solidFill>
              <a:latin typeface="CIDFont+F4"/>
            </a:endParaRPr>
          </a:p>
          <a:p>
            <a:r>
              <a:rPr lang="en-US" sz="1800" dirty="0">
                <a:solidFill>
                  <a:srgbClr val="404040"/>
                </a:solidFill>
                <a:latin typeface="CIDFont+F4"/>
              </a:rPr>
              <a:t>This approach is called </a:t>
            </a:r>
            <a:r>
              <a:rPr lang="en-US" sz="1800" dirty="0">
                <a:solidFill>
                  <a:srgbClr val="FF0000"/>
                </a:solidFill>
                <a:latin typeface="CIDFont+F4"/>
              </a:rPr>
              <a:t>Continuous Bag of Words </a:t>
            </a:r>
            <a:r>
              <a:rPr lang="en-US" sz="1800" dirty="0">
                <a:solidFill>
                  <a:srgbClr val="404040"/>
                </a:solidFill>
                <a:latin typeface="CIDFont+F4"/>
              </a:rPr>
              <a:t>(CBOW). It ignores word order (shuffled context will give same result) but there’s sufficient info in the context to infer a miss word.</a:t>
            </a:r>
          </a:p>
        </p:txBody>
      </p:sp>
    </p:spTree>
    <p:extLst>
      <p:ext uri="{BB962C8B-B14F-4D97-AF65-F5344CB8AC3E}">
        <p14:creationId xmlns:p14="http://schemas.microsoft.com/office/powerpoint/2010/main" val="23048560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Word2vec – Continuous Bag of Word</a:t>
            </a:r>
          </a:p>
        </p:txBody>
      </p:sp>
      <p:sp>
        <p:nvSpPr>
          <p:cNvPr id="3" name="Content Placeholder 2"/>
          <p:cNvSpPr>
            <a:spLocks noGrp="1"/>
          </p:cNvSpPr>
          <p:nvPr>
            <p:ph idx="1"/>
          </p:nvPr>
        </p:nvSpPr>
        <p:spPr/>
        <p:txBody>
          <a:bodyPr/>
          <a:lstStyle/>
          <a:p>
            <a:r>
              <a:rPr lang="en-US" dirty="0"/>
              <a:t>E.g. “The cat sat on floor”</a:t>
            </a:r>
          </a:p>
          <a:p>
            <a:pPr lvl="1"/>
            <a:r>
              <a:rPr lang="en-US" dirty="0"/>
              <a:t>Window size = 2</a:t>
            </a:r>
          </a:p>
        </p:txBody>
      </p:sp>
      <p:pic>
        <p:nvPicPr>
          <p:cNvPr id="5" name="Picture 4"/>
          <p:cNvPicPr>
            <a:picLocks noChangeAspect="1"/>
          </p:cNvPicPr>
          <p:nvPr/>
        </p:nvPicPr>
        <p:blipFill>
          <a:blip r:embed="rId2"/>
          <a:stretch>
            <a:fillRect/>
          </a:stretch>
        </p:blipFill>
        <p:spPr>
          <a:xfrm>
            <a:off x="3293269" y="2715558"/>
            <a:ext cx="2878931" cy="3356630"/>
          </a:xfrm>
          <a:prstGeom prst="rect">
            <a:avLst/>
          </a:prstGeom>
        </p:spPr>
      </p:pic>
      <p:sp>
        <p:nvSpPr>
          <p:cNvPr id="6" name="TextBox 5"/>
          <p:cNvSpPr txBox="1"/>
          <p:nvPr/>
        </p:nvSpPr>
        <p:spPr>
          <a:xfrm>
            <a:off x="2600325" y="3157537"/>
            <a:ext cx="420308" cy="300082"/>
          </a:xfrm>
          <a:prstGeom prst="rect">
            <a:avLst/>
          </a:prstGeom>
          <a:noFill/>
        </p:spPr>
        <p:txBody>
          <a:bodyPr wrap="none" rtlCol="0">
            <a:spAutoFit/>
          </a:bodyPr>
          <a:lstStyle/>
          <a:p>
            <a:r>
              <a:rPr lang="en-US" sz="1350" dirty="0">
                <a:solidFill>
                  <a:srgbClr val="FF0000"/>
                </a:solidFill>
              </a:rPr>
              <a:t>the</a:t>
            </a:r>
          </a:p>
        </p:txBody>
      </p:sp>
      <p:sp>
        <p:nvSpPr>
          <p:cNvPr id="7" name="TextBox 6"/>
          <p:cNvSpPr txBox="1"/>
          <p:nvPr/>
        </p:nvSpPr>
        <p:spPr>
          <a:xfrm>
            <a:off x="2600325" y="3793331"/>
            <a:ext cx="396455" cy="300082"/>
          </a:xfrm>
          <a:prstGeom prst="rect">
            <a:avLst/>
          </a:prstGeom>
          <a:noFill/>
        </p:spPr>
        <p:txBody>
          <a:bodyPr wrap="none" rtlCol="0">
            <a:spAutoFit/>
          </a:bodyPr>
          <a:lstStyle/>
          <a:p>
            <a:r>
              <a:rPr lang="en-US" sz="1350" dirty="0">
                <a:solidFill>
                  <a:srgbClr val="FF0000"/>
                </a:solidFill>
              </a:rPr>
              <a:t>cat</a:t>
            </a:r>
          </a:p>
        </p:txBody>
      </p:sp>
      <p:sp>
        <p:nvSpPr>
          <p:cNvPr id="8" name="TextBox 7"/>
          <p:cNvSpPr txBox="1"/>
          <p:nvPr/>
        </p:nvSpPr>
        <p:spPr>
          <a:xfrm>
            <a:off x="2597326" y="4988897"/>
            <a:ext cx="367408" cy="300082"/>
          </a:xfrm>
          <a:prstGeom prst="rect">
            <a:avLst/>
          </a:prstGeom>
          <a:noFill/>
        </p:spPr>
        <p:txBody>
          <a:bodyPr wrap="none" rtlCol="0">
            <a:spAutoFit/>
          </a:bodyPr>
          <a:lstStyle/>
          <a:p>
            <a:r>
              <a:rPr lang="en-US" sz="1350" dirty="0">
                <a:solidFill>
                  <a:srgbClr val="FF0000"/>
                </a:solidFill>
              </a:rPr>
              <a:t>on</a:t>
            </a:r>
          </a:p>
        </p:txBody>
      </p:sp>
      <p:sp>
        <p:nvSpPr>
          <p:cNvPr id="9" name="TextBox 8"/>
          <p:cNvSpPr txBox="1"/>
          <p:nvPr/>
        </p:nvSpPr>
        <p:spPr>
          <a:xfrm>
            <a:off x="2600325" y="5571768"/>
            <a:ext cx="521297" cy="300082"/>
          </a:xfrm>
          <a:prstGeom prst="rect">
            <a:avLst/>
          </a:prstGeom>
          <a:noFill/>
        </p:spPr>
        <p:txBody>
          <a:bodyPr wrap="none" rtlCol="0">
            <a:spAutoFit/>
          </a:bodyPr>
          <a:lstStyle/>
          <a:p>
            <a:r>
              <a:rPr lang="en-US" sz="1350" dirty="0">
                <a:solidFill>
                  <a:srgbClr val="FF0000"/>
                </a:solidFill>
              </a:rPr>
              <a:t>floor</a:t>
            </a:r>
          </a:p>
        </p:txBody>
      </p:sp>
      <p:sp>
        <p:nvSpPr>
          <p:cNvPr id="10" name="TextBox 9"/>
          <p:cNvSpPr txBox="1"/>
          <p:nvPr/>
        </p:nvSpPr>
        <p:spPr>
          <a:xfrm>
            <a:off x="6748063" y="4393873"/>
            <a:ext cx="391454" cy="300082"/>
          </a:xfrm>
          <a:prstGeom prst="rect">
            <a:avLst/>
          </a:prstGeom>
          <a:noFill/>
        </p:spPr>
        <p:txBody>
          <a:bodyPr wrap="none" rtlCol="0">
            <a:spAutoFit/>
          </a:bodyPr>
          <a:lstStyle/>
          <a:p>
            <a:r>
              <a:rPr lang="en-US" sz="1350" dirty="0">
                <a:solidFill>
                  <a:schemeClr val="accent2">
                    <a:lumMod val="75000"/>
                  </a:schemeClr>
                </a:solidFill>
              </a:rPr>
              <a:t>sat</a:t>
            </a:r>
          </a:p>
        </p:txBody>
      </p:sp>
      <p:sp>
        <p:nvSpPr>
          <p:cNvPr id="11" name="TextBox 10">
            <a:extLst>
              <a:ext uri="{FF2B5EF4-FFF2-40B4-BE49-F238E27FC236}">
                <a16:creationId xmlns:a16="http://schemas.microsoft.com/office/drawing/2014/main" id="{9094A7F4-7B54-C141-B769-E33870B728E4}"/>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19097252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643467"/>
            <a:ext cx="8178799"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263D7FB-D08C-4817-8168-16D5FF9B380F}"/>
              </a:ext>
            </a:extLst>
          </p:cNvPr>
          <p:cNvPicPr>
            <a:picLocks noChangeAspect="1"/>
          </p:cNvPicPr>
          <p:nvPr/>
        </p:nvPicPr>
        <p:blipFill>
          <a:blip r:embed="rId2"/>
          <a:stretch>
            <a:fillRect/>
          </a:stretch>
        </p:blipFill>
        <p:spPr>
          <a:xfrm>
            <a:off x="603249" y="1494233"/>
            <a:ext cx="7937499" cy="3869530"/>
          </a:xfrm>
          <a:prstGeom prst="rect">
            <a:avLst/>
          </a:prstGeom>
        </p:spPr>
      </p:pic>
    </p:spTree>
    <p:extLst>
      <p:ext uri="{BB962C8B-B14F-4D97-AF65-F5344CB8AC3E}">
        <p14:creationId xmlns:p14="http://schemas.microsoft.com/office/powerpoint/2010/main" val="18366306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FAFDCE6-26D4-4D1F-9AFD-81EE1872005A}"/>
              </a:ext>
            </a:extLst>
          </p:cNvPr>
          <p:cNvGrpSpPr/>
          <p:nvPr/>
        </p:nvGrpSpPr>
        <p:grpSpPr>
          <a:xfrm>
            <a:off x="1838114" y="1789805"/>
            <a:ext cx="205740" cy="1783080"/>
            <a:chOff x="1800225" y="419100"/>
            <a:chExt cx="182880" cy="1828800"/>
          </a:xfrm>
        </p:grpSpPr>
        <p:sp>
          <p:nvSpPr>
            <p:cNvPr id="3" name="Rectangle 2">
              <a:extLst>
                <a:ext uri="{FF2B5EF4-FFF2-40B4-BE49-F238E27FC236}">
                  <a16:creationId xmlns:a16="http://schemas.microsoft.com/office/drawing/2014/main" id="{832B5781-BFA3-4113-9DFC-36F474476FC0}"/>
                </a:ext>
              </a:extLst>
            </p:cNvPr>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4" name="Rectangle 3">
              <a:extLst>
                <a:ext uri="{FF2B5EF4-FFF2-40B4-BE49-F238E27FC236}">
                  <a16:creationId xmlns:a16="http://schemas.microsoft.com/office/drawing/2014/main" id="{6DF07EB8-7A39-43AF-B009-DA6152501AD2}"/>
                </a:ext>
              </a:extLst>
            </p:cNvPr>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5" name="Rectangle 4">
              <a:extLst>
                <a:ext uri="{FF2B5EF4-FFF2-40B4-BE49-F238E27FC236}">
                  <a16:creationId xmlns:a16="http://schemas.microsoft.com/office/drawing/2014/main" id="{D566365E-5A53-4B63-80CC-0C68C207C862}"/>
                </a:ext>
              </a:extLst>
            </p:cNvPr>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 name="Rectangle 5">
              <a:extLst>
                <a:ext uri="{FF2B5EF4-FFF2-40B4-BE49-F238E27FC236}">
                  <a16:creationId xmlns:a16="http://schemas.microsoft.com/office/drawing/2014/main" id="{07385863-5347-4A76-86C2-6ABEDAFF838B}"/>
                </a:ext>
              </a:extLst>
            </p:cNvPr>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7" name="Rectangle 6">
              <a:extLst>
                <a:ext uri="{FF2B5EF4-FFF2-40B4-BE49-F238E27FC236}">
                  <a16:creationId xmlns:a16="http://schemas.microsoft.com/office/drawing/2014/main" id="{E6ADFC52-3126-4857-A868-161AB610155E}"/>
                </a:ext>
              </a:extLst>
            </p:cNvPr>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8" name="Rectangle 7">
              <a:extLst>
                <a:ext uri="{FF2B5EF4-FFF2-40B4-BE49-F238E27FC236}">
                  <a16:creationId xmlns:a16="http://schemas.microsoft.com/office/drawing/2014/main" id="{05D1A41E-255C-4A9D-8B27-459EDFCBE67C}"/>
                </a:ext>
              </a:extLst>
            </p:cNvPr>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9" name="Rectangle 8">
              <a:extLst>
                <a:ext uri="{FF2B5EF4-FFF2-40B4-BE49-F238E27FC236}">
                  <a16:creationId xmlns:a16="http://schemas.microsoft.com/office/drawing/2014/main" id="{34C4CC99-16B1-40D9-870C-E30E6D079149}"/>
                </a:ext>
              </a:extLst>
            </p:cNvPr>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a:extLst>
                <a:ext uri="{FF2B5EF4-FFF2-40B4-BE49-F238E27FC236}">
                  <a16:creationId xmlns:a16="http://schemas.microsoft.com/office/drawing/2014/main" id="{E786F556-FAD5-473D-AF7B-7072F505E3F4}"/>
                </a:ext>
              </a:extLst>
            </p:cNvPr>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1" name="Rectangle 10">
              <a:extLst>
                <a:ext uri="{FF2B5EF4-FFF2-40B4-BE49-F238E27FC236}">
                  <a16:creationId xmlns:a16="http://schemas.microsoft.com/office/drawing/2014/main" id="{16EAD03C-7A00-4BF7-AAB7-5510C4367553}"/>
                </a:ext>
              </a:extLst>
            </p:cNvPr>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2" name="Rectangle 11">
              <a:extLst>
                <a:ext uri="{FF2B5EF4-FFF2-40B4-BE49-F238E27FC236}">
                  <a16:creationId xmlns:a16="http://schemas.microsoft.com/office/drawing/2014/main" id="{98B1463A-77E1-4C53-BCDA-AB4579C17AA9}"/>
                </a:ext>
              </a:extLst>
            </p:cNvPr>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13" name="Group 12">
            <a:extLst>
              <a:ext uri="{FF2B5EF4-FFF2-40B4-BE49-F238E27FC236}">
                <a16:creationId xmlns:a16="http://schemas.microsoft.com/office/drawing/2014/main" id="{AB9FA112-5027-42B1-9A6E-D2F7533512BF}"/>
              </a:ext>
            </a:extLst>
          </p:cNvPr>
          <p:cNvGrpSpPr/>
          <p:nvPr/>
        </p:nvGrpSpPr>
        <p:grpSpPr>
          <a:xfrm>
            <a:off x="1838115" y="3940564"/>
            <a:ext cx="205740" cy="1783080"/>
            <a:chOff x="1800225" y="419100"/>
            <a:chExt cx="182880" cy="1828800"/>
          </a:xfrm>
        </p:grpSpPr>
        <p:sp>
          <p:nvSpPr>
            <p:cNvPr id="14" name="Rectangle 13">
              <a:extLst>
                <a:ext uri="{FF2B5EF4-FFF2-40B4-BE49-F238E27FC236}">
                  <a16:creationId xmlns:a16="http://schemas.microsoft.com/office/drawing/2014/main" id="{501FCDB0-7C91-405F-BFB2-6F11E5BCBA10}"/>
                </a:ext>
              </a:extLst>
            </p:cNvPr>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a:extLst>
                <a:ext uri="{FF2B5EF4-FFF2-40B4-BE49-F238E27FC236}">
                  <a16:creationId xmlns:a16="http://schemas.microsoft.com/office/drawing/2014/main" id="{B50C2192-ADF3-4FFE-8747-54B20C4AF485}"/>
                </a:ext>
              </a:extLst>
            </p:cNvPr>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a:extLst>
                <a:ext uri="{FF2B5EF4-FFF2-40B4-BE49-F238E27FC236}">
                  <a16:creationId xmlns:a16="http://schemas.microsoft.com/office/drawing/2014/main" id="{977E9842-B2AC-4ADE-86AB-424813964BF0}"/>
                </a:ext>
              </a:extLst>
            </p:cNvPr>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a:extLst>
                <a:ext uri="{FF2B5EF4-FFF2-40B4-BE49-F238E27FC236}">
                  <a16:creationId xmlns:a16="http://schemas.microsoft.com/office/drawing/2014/main" id="{E7561C16-2533-4462-8095-E7C586B6CC17}"/>
                </a:ext>
              </a:extLst>
            </p:cNvPr>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8" name="Rectangle 17">
              <a:extLst>
                <a:ext uri="{FF2B5EF4-FFF2-40B4-BE49-F238E27FC236}">
                  <a16:creationId xmlns:a16="http://schemas.microsoft.com/office/drawing/2014/main" id="{9B4D8839-53C0-4712-9319-C1F63774A331}"/>
                </a:ext>
              </a:extLst>
            </p:cNvPr>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9" name="Rectangle 18">
              <a:extLst>
                <a:ext uri="{FF2B5EF4-FFF2-40B4-BE49-F238E27FC236}">
                  <a16:creationId xmlns:a16="http://schemas.microsoft.com/office/drawing/2014/main" id="{56973E74-E098-449B-ADFC-018C723A81A7}"/>
                </a:ext>
              </a:extLst>
            </p:cNvPr>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0" name="Rectangle 19">
              <a:extLst>
                <a:ext uri="{FF2B5EF4-FFF2-40B4-BE49-F238E27FC236}">
                  <a16:creationId xmlns:a16="http://schemas.microsoft.com/office/drawing/2014/main" id="{965EE6EA-1045-4B3E-8E16-25F90BDDA1B6}"/>
                </a:ext>
              </a:extLst>
            </p:cNvPr>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1" name="Rectangle 20">
              <a:extLst>
                <a:ext uri="{FF2B5EF4-FFF2-40B4-BE49-F238E27FC236}">
                  <a16:creationId xmlns:a16="http://schemas.microsoft.com/office/drawing/2014/main" id="{571F68FB-9323-43CB-B706-4A5A8D67036C}"/>
                </a:ext>
              </a:extLst>
            </p:cNvPr>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2" name="Rectangle 21">
              <a:extLst>
                <a:ext uri="{FF2B5EF4-FFF2-40B4-BE49-F238E27FC236}">
                  <a16:creationId xmlns:a16="http://schemas.microsoft.com/office/drawing/2014/main" id="{3457893D-C4D0-4187-9DDB-1056848E059C}"/>
                </a:ext>
              </a:extLst>
            </p:cNvPr>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23" name="Rectangle 22">
              <a:extLst>
                <a:ext uri="{FF2B5EF4-FFF2-40B4-BE49-F238E27FC236}">
                  <a16:creationId xmlns:a16="http://schemas.microsoft.com/office/drawing/2014/main" id="{651844B3-5917-4FD6-94F6-8C5709209AF9}"/>
                </a:ext>
              </a:extLst>
            </p:cNvPr>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24" name="TextBox 23">
            <a:extLst>
              <a:ext uri="{FF2B5EF4-FFF2-40B4-BE49-F238E27FC236}">
                <a16:creationId xmlns:a16="http://schemas.microsoft.com/office/drawing/2014/main" id="{23F88047-B9E3-48D7-BDAE-5EAD457BE7A2}"/>
              </a:ext>
            </a:extLst>
          </p:cNvPr>
          <p:cNvSpPr txBox="1"/>
          <p:nvPr/>
        </p:nvSpPr>
        <p:spPr>
          <a:xfrm>
            <a:off x="1430062" y="2453691"/>
            <a:ext cx="396455" cy="300082"/>
          </a:xfrm>
          <a:prstGeom prst="rect">
            <a:avLst/>
          </a:prstGeom>
          <a:noFill/>
        </p:spPr>
        <p:txBody>
          <a:bodyPr wrap="none" rtlCol="0">
            <a:spAutoFit/>
          </a:bodyPr>
          <a:lstStyle/>
          <a:p>
            <a:r>
              <a:rPr lang="en-US" sz="1350" dirty="0">
                <a:highlight>
                  <a:srgbClr val="FFFF00"/>
                </a:highlight>
              </a:rPr>
              <a:t>cat</a:t>
            </a:r>
          </a:p>
        </p:txBody>
      </p:sp>
      <p:sp>
        <p:nvSpPr>
          <p:cNvPr id="25" name="TextBox 24">
            <a:extLst>
              <a:ext uri="{FF2B5EF4-FFF2-40B4-BE49-F238E27FC236}">
                <a16:creationId xmlns:a16="http://schemas.microsoft.com/office/drawing/2014/main" id="{776E3727-4622-407B-A49F-59EF7FD983F3}"/>
              </a:ext>
            </a:extLst>
          </p:cNvPr>
          <p:cNvSpPr txBox="1"/>
          <p:nvPr/>
        </p:nvSpPr>
        <p:spPr>
          <a:xfrm>
            <a:off x="1430061" y="4653796"/>
            <a:ext cx="346570" cy="300082"/>
          </a:xfrm>
          <a:prstGeom prst="rect">
            <a:avLst/>
          </a:prstGeom>
          <a:noFill/>
        </p:spPr>
        <p:txBody>
          <a:bodyPr wrap="none" rtlCol="0">
            <a:spAutoFit/>
          </a:bodyPr>
          <a:lstStyle/>
          <a:p>
            <a:r>
              <a:rPr lang="en-US" sz="1350" dirty="0">
                <a:highlight>
                  <a:srgbClr val="FFFF00"/>
                </a:highlight>
              </a:rPr>
              <a:t>on</a:t>
            </a:r>
          </a:p>
        </p:txBody>
      </p:sp>
      <p:grpSp>
        <p:nvGrpSpPr>
          <p:cNvPr id="26" name="Group 25">
            <a:extLst>
              <a:ext uri="{FF2B5EF4-FFF2-40B4-BE49-F238E27FC236}">
                <a16:creationId xmlns:a16="http://schemas.microsoft.com/office/drawing/2014/main" id="{1696DFBB-D50A-43DA-9EAA-446D197F5FC6}"/>
              </a:ext>
            </a:extLst>
          </p:cNvPr>
          <p:cNvGrpSpPr/>
          <p:nvPr/>
        </p:nvGrpSpPr>
        <p:grpSpPr>
          <a:xfrm>
            <a:off x="4433457" y="3151684"/>
            <a:ext cx="205740" cy="1069848"/>
            <a:chOff x="1800225" y="419100"/>
            <a:chExt cx="182880" cy="1097280"/>
          </a:xfrm>
        </p:grpSpPr>
        <p:sp>
          <p:nvSpPr>
            <p:cNvPr id="27" name="Rectangle 26">
              <a:extLst>
                <a:ext uri="{FF2B5EF4-FFF2-40B4-BE49-F238E27FC236}">
                  <a16:creationId xmlns:a16="http://schemas.microsoft.com/office/drawing/2014/main" id="{94E35A65-8CE8-4E1A-ACD0-47C3DE8DD88B}"/>
                </a:ext>
              </a:extLst>
            </p:cNvPr>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28" name="Rectangle 27">
              <a:extLst>
                <a:ext uri="{FF2B5EF4-FFF2-40B4-BE49-F238E27FC236}">
                  <a16:creationId xmlns:a16="http://schemas.microsoft.com/office/drawing/2014/main" id="{BDE1FA9D-9A95-4ACF-82D1-3BB2261C199D}"/>
                </a:ext>
              </a:extLst>
            </p:cNvPr>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29" name="Rectangle 28">
              <a:extLst>
                <a:ext uri="{FF2B5EF4-FFF2-40B4-BE49-F238E27FC236}">
                  <a16:creationId xmlns:a16="http://schemas.microsoft.com/office/drawing/2014/main" id="{06DBE6FA-C074-450D-AE61-362255A3E89F}"/>
                </a:ext>
              </a:extLst>
            </p:cNvPr>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30" name="Rectangle 29">
              <a:extLst>
                <a:ext uri="{FF2B5EF4-FFF2-40B4-BE49-F238E27FC236}">
                  <a16:creationId xmlns:a16="http://schemas.microsoft.com/office/drawing/2014/main" id="{878E0EBE-C2B8-4F40-8B90-AE5FE75707A7}"/>
                </a:ext>
              </a:extLst>
            </p:cNvPr>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31" name="Rectangle 30">
              <a:extLst>
                <a:ext uri="{FF2B5EF4-FFF2-40B4-BE49-F238E27FC236}">
                  <a16:creationId xmlns:a16="http://schemas.microsoft.com/office/drawing/2014/main" id="{C5A876F8-3293-4077-BA09-97528612DC72}"/>
                </a:ext>
              </a:extLst>
            </p:cNvPr>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32" name="Rectangle 31">
              <a:extLst>
                <a:ext uri="{FF2B5EF4-FFF2-40B4-BE49-F238E27FC236}">
                  <a16:creationId xmlns:a16="http://schemas.microsoft.com/office/drawing/2014/main" id="{660163E1-E680-4D09-88EA-F70E2F8D0D57}"/>
                </a:ext>
              </a:extLst>
            </p:cNvPr>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33" name="Group 32">
            <a:extLst>
              <a:ext uri="{FF2B5EF4-FFF2-40B4-BE49-F238E27FC236}">
                <a16:creationId xmlns:a16="http://schemas.microsoft.com/office/drawing/2014/main" id="{6AF95486-D20A-4002-B18F-E602CEEA519C}"/>
              </a:ext>
            </a:extLst>
          </p:cNvPr>
          <p:cNvGrpSpPr/>
          <p:nvPr/>
        </p:nvGrpSpPr>
        <p:grpSpPr>
          <a:xfrm>
            <a:off x="7035093" y="2859653"/>
            <a:ext cx="205740" cy="1783080"/>
            <a:chOff x="1800225" y="419100"/>
            <a:chExt cx="182880" cy="1828800"/>
          </a:xfrm>
        </p:grpSpPr>
        <p:sp>
          <p:nvSpPr>
            <p:cNvPr id="34" name="Rectangle 33">
              <a:extLst>
                <a:ext uri="{FF2B5EF4-FFF2-40B4-BE49-F238E27FC236}">
                  <a16:creationId xmlns:a16="http://schemas.microsoft.com/office/drawing/2014/main" id="{61634799-0018-47A7-A00F-A16C100BB61E}"/>
                </a:ext>
              </a:extLst>
            </p:cNvPr>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5" name="Rectangle 34">
              <a:extLst>
                <a:ext uri="{FF2B5EF4-FFF2-40B4-BE49-F238E27FC236}">
                  <a16:creationId xmlns:a16="http://schemas.microsoft.com/office/drawing/2014/main" id="{998A243C-5C03-48B1-AE4D-1D12F3B17CBD}"/>
                </a:ext>
              </a:extLst>
            </p:cNvPr>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6" name="Rectangle 35">
              <a:extLst>
                <a:ext uri="{FF2B5EF4-FFF2-40B4-BE49-F238E27FC236}">
                  <a16:creationId xmlns:a16="http://schemas.microsoft.com/office/drawing/2014/main" id="{C7634C4B-1CAB-4632-8A16-5D6358EF048E}"/>
                </a:ext>
              </a:extLst>
            </p:cNvPr>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7" name="Rectangle 36">
              <a:extLst>
                <a:ext uri="{FF2B5EF4-FFF2-40B4-BE49-F238E27FC236}">
                  <a16:creationId xmlns:a16="http://schemas.microsoft.com/office/drawing/2014/main" id="{E7ED8490-6FD3-4E63-A8E4-32F9CD7082AE}"/>
                </a:ext>
              </a:extLst>
            </p:cNvPr>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8" name="Rectangle 37">
              <a:extLst>
                <a:ext uri="{FF2B5EF4-FFF2-40B4-BE49-F238E27FC236}">
                  <a16:creationId xmlns:a16="http://schemas.microsoft.com/office/drawing/2014/main" id="{25FCC966-9D94-4486-8D13-8913F3F7780A}"/>
                </a:ext>
              </a:extLst>
            </p:cNvPr>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9" name="Rectangle 38">
              <a:extLst>
                <a:ext uri="{FF2B5EF4-FFF2-40B4-BE49-F238E27FC236}">
                  <a16:creationId xmlns:a16="http://schemas.microsoft.com/office/drawing/2014/main" id="{58FBAB3A-F7B8-4F72-8ABA-00CA0E61A12A}"/>
                </a:ext>
              </a:extLst>
            </p:cNvPr>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40" name="Rectangle 39">
              <a:extLst>
                <a:ext uri="{FF2B5EF4-FFF2-40B4-BE49-F238E27FC236}">
                  <a16:creationId xmlns:a16="http://schemas.microsoft.com/office/drawing/2014/main" id="{79D64537-1478-40DD-A3FB-0680E667E441}"/>
                </a:ext>
              </a:extLst>
            </p:cNvPr>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41" name="Rectangle 40">
              <a:extLst>
                <a:ext uri="{FF2B5EF4-FFF2-40B4-BE49-F238E27FC236}">
                  <a16:creationId xmlns:a16="http://schemas.microsoft.com/office/drawing/2014/main" id="{7B7F8A74-C6A7-49B4-9416-B697D9426761}"/>
                </a:ext>
              </a:extLst>
            </p:cNvPr>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42" name="Rectangle 41">
              <a:extLst>
                <a:ext uri="{FF2B5EF4-FFF2-40B4-BE49-F238E27FC236}">
                  <a16:creationId xmlns:a16="http://schemas.microsoft.com/office/drawing/2014/main" id="{7AD82AE6-CCB6-4E5D-9091-92FC8CE50F74}"/>
                </a:ext>
              </a:extLst>
            </p:cNvPr>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43" name="Rectangle 42">
              <a:extLst>
                <a:ext uri="{FF2B5EF4-FFF2-40B4-BE49-F238E27FC236}">
                  <a16:creationId xmlns:a16="http://schemas.microsoft.com/office/drawing/2014/main" id="{84D34900-8F81-4263-BE0D-0E6B7C29A7B2}"/>
                </a:ext>
              </a:extLst>
            </p:cNvPr>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44" name="TextBox 43">
            <a:extLst>
              <a:ext uri="{FF2B5EF4-FFF2-40B4-BE49-F238E27FC236}">
                <a16:creationId xmlns:a16="http://schemas.microsoft.com/office/drawing/2014/main" id="{66144BE1-B481-430D-8F08-C9407747CF9D}"/>
              </a:ext>
            </a:extLst>
          </p:cNvPr>
          <p:cNvSpPr txBox="1"/>
          <p:nvPr/>
        </p:nvSpPr>
        <p:spPr>
          <a:xfrm>
            <a:off x="1493289" y="1412588"/>
            <a:ext cx="942374" cy="300082"/>
          </a:xfrm>
          <a:prstGeom prst="rect">
            <a:avLst/>
          </a:prstGeom>
          <a:noFill/>
        </p:spPr>
        <p:txBody>
          <a:bodyPr wrap="none" rtlCol="0">
            <a:spAutoFit/>
          </a:bodyPr>
          <a:lstStyle/>
          <a:p>
            <a:r>
              <a:rPr lang="en-US" sz="1350" dirty="0"/>
              <a:t>Input layer</a:t>
            </a:r>
          </a:p>
        </p:txBody>
      </p:sp>
      <p:cxnSp>
        <p:nvCxnSpPr>
          <p:cNvPr id="45" name="Straight Connector 44">
            <a:extLst>
              <a:ext uri="{FF2B5EF4-FFF2-40B4-BE49-F238E27FC236}">
                <a16:creationId xmlns:a16="http://schemas.microsoft.com/office/drawing/2014/main" id="{E5BA9065-2BA5-4169-BE4E-A3DE5BC1A48D}"/>
              </a:ext>
            </a:extLst>
          </p:cNvPr>
          <p:cNvCxnSpPr/>
          <p:nvPr/>
        </p:nvCxnSpPr>
        <p:spPr>
          <a:xfrm>
            <a:off x="2043855" y="17898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5F5596-E5BF-49C4-B697-45B1ADC922AE}"/>
              </a:ext>
            </a:extLst>
          </p:cNvPr>
          <p:cNvCxnSpPr/>
          <p:nvPr/>
        </p:nvCxnSpPr>
        <p:spPr>
          <a:xfrm flipV="1">
            <a:off x="2043854" y="31487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00B346E-AABB-4BD3-A0B6-591426F5E4C3}"/>
              </a:ext>
            </a:extLst>
          </p:cNvPr>
          <p:cNvCxnSpPr/>
          <p:nvPr/>
        </p:nvCxnSpPr>
        <p:spPr>
          <a:xfrm>
            <a:off x="2037562" y="35709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6E66B06-7222-4FDA-91AA-92F4BFA840ED}"/>
              </a:ext>
            </a:extLst>
          </p:cNvPr>
          <p:cNvCxnSpPr/>
          <p:nvPr/>
        </p:nvCxnSpPr>
        <p:spPr>
          <a:xfrm flipV="1">
            <a:off x="2043854" y="42325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F5918E4-25C4-4892-9318-ACB5625567F3}"/>
              </a:ext>
            </a:extLst>
          </p:cNvPr>
          <p:cNvSpPr txBox="1"/>
          <p:nvPr/>
        </p:nvSpPr>
        <p:spPr>
          <a:xfrm>
            <a:off x="4088632" y="2379569"/>
            <a:ext cx="1075423" cy="300082"/>
          </a:xfrm>
          <a:prstGeom prst="rect">
            <a:avLst/>
          </a:prstGeom>
          <a:noFill/>
        </p:spPr>
        <p:txBody>
          <a:bodyPr wrap="none" rtlCol="0">
            <a:spAutoFit/>
          </a:bodyPr>
          <a:lstStyle/>
          <a:p>
            <a:r>
              <a:rPr lang="en-US" sz="1350" dirty="0"/>
              <a:t>Hidden layer</a:t>
            </a:r>
          </a:p>
        </p:txBody>
      </p:sp>
      <p:sp>
        <p:nvSpPr>
          <p:cNvPr id="50" name="TextBox 49">
            <a:extLst>
              <a:ext uri="{FF2B5EF4-FFF2-40B4-BE49-F238E27FC236}">
                <a16:creationId xmlns:a16="http://schemas.microsoft.com/office/drawing/2014/main" id="{5DADF913-0792-49D5-A651-B3CC8A2000EE}"/>
              </a:ext>
            </a:extLst>
          </p:cNvPr>
          <p:cNvSpPr txBox="1"/>
          <p:nvPr/>
        </p:nvSpPr>
        <p:spPr>
          <a:xfrm>
            <a:off x="7464152" y="3597454"/>
            <a:ext cx="391454" cy="300082"/>
          </a:xfrm>
          <a:prstGeom prst="rect">
            <a:avLst/>
          </a:prstGeom>
          <a:noFill/>
        </p:spPr>
        <p:txBody>
          <a:bodyPr wrap="none" rtlCol="0">
            <a:spAutoFit/>
          </a:bodyPr>
          <a:lstStyle/>
          <a:p>
            <a:r>
              <a:rPr lang="en-US" sz="1350" dirty="0">
                <a:highlight>
                  <a:srgbClr val="FFFF00"/>
                </a:highlight>
              </a:rPr>
              <a:t>sat</a:t>
            </a:r>
          </a:p>
        </p:txBody>
      </p:sp>
      <p:cxnSp>
        <p:nvCxnSpPr>
          <p:cNvPr id="51" name="Straight Connector 50">
            <a:extLst>
              <a:ext uri="{FF2B5EF4-FFF2-40B4-BE49-F238E27FC236}">
                <a16:creationId xmlns:a16="http://schemas.microsoft.com/office/drawing/2014/main" id="{E662AAAA-A408-484D-86D5-A0A9F86B6C60}"/>
              </a:ext>
            </a:extLst>
          </p:cNvPr>
          <p:cNvCxnSpPr/>
          <p:nvPr/>
        </p:nvCxnSpPr>
        <p:spPr>
          <a:xfrm flipV="1">
            <a:off x="4639197" y="28587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DCE433B-4470-4063-8BAF-A6DFD30E126D}"/>
              </a:ext>
            </a:extLst>
          </p:cNvPr>
          <p:cNvCxnSpPr/>
          <p:nvPr/>
        </p:nvCxnSpPr>
        <p:spPr>
          <a:xfrm>
            <a:off x="4639197" y="42215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DAA8840-FD1B-4E4B-BB9A-067B03C32A65}"/>
              </a:ext>
            </a:extLst>
          </p:cNvPr>
          <p:cNvSpPr txBox="1"/>
          <p:nvPr/>
        </p:nvSpPr>
        <p:spPr>
          <a:xfrm>
            <a:off x="6623544" y="2424158"/>
            <a:ext cx="1072217" cy="300082"/>
          </a:xfrm>
          <a:prstGeom prst="rect">
            <a:avLst/>
          </a:prstGeom>
          <a:noFill/>
        </p:spPr>
        <p:txBody>
          <a:bodyPr wrap="none" rtlCol="0">
            <a:spAutoFit/>
          </a:bodyPr>
          <a:lstStyle/>
          <a:p>
            <a:r>
              <a:rPr lang="en-US" sz="1350" dirty="0"/>
              <a:t>Output layer</a:t>
            </a: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522F2D4-D44B-4150-8902-33282A50D3C9}"/>
                  </a:ext>
                </a:extLst>
              </p:cNvPr>
              <p:cNvSpPr txBox="1"/>
              <p:nvPr/>
            </p:nvSpPr>
            <p:spPr>
              <a:xfrm>
                <a:off x="2249594" y="2451367"/>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54" name="TextBox 53">
                <a:extLst>
                  <a:ext uri="{FF2B5EF4-FFF2-40B4-BE49-F238E27FC236}">
                    <a16:creationId xmlns:a16="http://schemas.microsoft.com/office/drawing/2014/main" id="{8522F2D4-D44B-4150-8902-33282A50D3C9}"/>
                  </a:ext>
                </a:extLst>
              </p:cNvPr>
              <p:cNvSpPr txBox="1">
                <a:spLocks noRot="1" noChangeAspect="1" noMove="1" noResize="1" noEditPoints="1" noAdjustHandles="1" noChangeArrowheads="1" noChangeShapeType="1" noTextEdit="1"/>
              </p:cNvSpPr>
              <p:nvPr/>
            </p:nvSpPr>
            <p:spPr>
              <a:xfrm>
                <a:off x="2249594" y="2451367"/>
                <a:ext cx="906402" cy="4154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D4B0B09A-4B51-4577-B57D-1FBCC8E00BA6}"/>
                  </a:ext>
                </a:extLst>
              </p:cNvPr>
              <p:cNvSpPr txBox="1"/>
              <p:nvPr/>
            </p:nvSpPr>
            <p:spPr>
              <a:xfrm>
                <a:off x="2270889" y="4384725"/>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55" name="TextBox 54">
                <a:extLst>
                  <a:ext uri="{FF2B5EF4-FFF2-40B4-BE49-F238E27FC236}">
                    <a16:creationId xmlns:a16="http://schemas.microsoft.com/office/drawing/2014/main" id="{D4B0B09A-4B51-4577-B57D-1FBCC8E00BA6}"/>
                  </a:ext>
                </a:extLst>
              </p:cNvPr>
              <p:cNvSpPr txBox="1">
                <a:spLocks noRot="1" noChangeAspect="1" noMove="1" noResize="1" noEditPoints="1" noAdjustHandles="1" noChangeArrowheads="1" noChangeShapeType="1" noTextEdit="1"/>
              </p:cNvSpPr>
              <p:nvPr/>
            </p:nvSpPr>
            <p:spPr>
              <a:xfrm>
                <a:off x="2270889" y="4384725"/>
                <a:ext cx="906402" cy="415498"/>
              </a:xfrm>
              <a:prstGeom prst="rect">
                <a:avLst/>
              </a:prstGeom>
              <a:blipFill>
                <a:blip r:embed="rId4"/>
                <a:stretch>
                  <a:fillRect/>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71BCD73B-DE4C-4149-8CB2-8F41C0C1C416}"/>
              </a:ext>
            </a:extLst>
          </p:cNvPr>
          <p:cNvSpPr txBox="1"/>
          <p:nvPr/>
        </p:nvSpPr>
        <p:spPr>
          <a:xfrm>
            <a:off x="1198629" y="3329992"/>
            <a:ext cx="604653" cy="300082"/>
          </a:xfrm>
          <a:prstGeom prst="rect">
            <a:avLst/>
          </a:prstGeom>
          <a:noFill/>
        </p:spPr>
        <p:txBody>
          <a:bodyPr wrap="none" rtlCol="0">
            <a:spAutoFit/>
          </a:bodyPr>
          <a:lstStyle/>
          <a:p>
            <a:r>
              <a:rPr lang="en-US" sz="1350" dirty="0"/>
              <a:t>V-dim</a:t>
            </a:r>
          </a:p>
        </p:txBody>
      </p:sp>
      <p:sp>
        <p:nvSpPr>
          <p:cNvPr id="57" name="TextBox 56">
            <a:extLst>
              <a:ext uri="{FF2B5EF4-FFF2-40B4-BE49-F238E27FC236}">
                <a16:creationId xmlns:a16="http://schemas.microsoft.com/office/drawing/2014/main" id="{B55BC930-0BEF-4D12-8A13-BA79BB189B55}"/>
              </a:ext>
            </a:extLst>
          </p:cNvPr>
          <p:cNvSpPr txBox="1"/>
          <p:nvPr/>
        </p:nvSpPr>
        <p:spPr>
          <a:xfrm>
            <a:off x="1198629" y="5456182"/>
            <a:ext cx="604653" cy="300082"/>
          </a:xfrm>
          <a:prstGeom prst="rect">
            <a:avLst/>
          </a:prstGeom>
          <a:noFill/>
        </p:spPr>
        <p:txBody>
          <a:bodyPr wrap="none" rtlCol="0">
            <a:spAutoFit/>
          </a:bodyPr>
          <a:lstStyle/>
          <a:p>
            <a:r>
              <a:rPr lang="en-US" sz="1350" dirty="0">
                <a:solidFill>
                  <a:schemeClr val="accent2">
                    <a:lumMod val="50000"/>
                  </a:schemeClr>
                </a:solidFill>
              </a:rPr>
              <a:t>V-dim</a:t>
            </a:r>
          </a:p>
        </p:txBody>
      </p:sp>
      <p:sp>
        <p:nvSpPr>
          <p:cNvPr id="58" name="TextBox 57">
            <a:extLst>
              <a:ext uri="{FF2B5EF4-FFF2-40B4-BE49-F238E27FC236}">
                <a16:creationId xmlns:a16="http://schemas.microsoft.com/office/drawing/2014/main" id="{ECB677F3-482D-4B6D-96D2-C49A3E213042}"/>
              </a:ext>
            </a:extLst>
          </p:cNvPr>
          <p:cNvSpPr txBox="1"/>
          <p:nvPr/>
        </p:nvSpPr>
        <p:spPr>
          <a:xfrm>
            <a:off x="4256683" y="4359966"/>
            <a:ext cx="619080" cy="300082"/>
          </a:xfrm>
          <a:prstGeom prst="rect">
            <a:avLst/>
          </a:prstGeom>
          <a:noFill/>
        </p:spPr>
        <p:txBody>
          <a:bodyPr wrap="none" rtlCol="0">
            <a:spAutoFit/>
          </a:bodyPr>
          <a:lstStyle/>
          <a:p>
            <a:r>
              <a:rPr lang="en-US" sz="1350" dirty="0">
                <a:solidFill>
                  <a:srgbClr val="FF0000"/>
                </a:solidFill>
              </a:rPr>
              <a:t>N-dim</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E8FBE778-5C98-4A76-A615-D06C51D8E177}"/>
                  </a:ext>
                </a:extLst>
              </p:cNvPr>
              <p:cNvSpPr txBox="1"/>
              <p:nvPr/>
            </p:nvSpPr>
            <p:spPr>
              <a:xfrm>
                <a:off x="5584219" y="3469545"/>
                <a:ext cx="1011111"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r>
                            <a:rPr lang="en-US" sz="2100" i="1">
                              <a:latin typeface="Cambria Math" panose="02040503050406030204" pitchFamily="18" charset="0"/>
                            </a:rPr>
                            <m:t>′</m:t>
                          </m:r>
                        </m:e>
                        <m:sub>
                          <m:r>
                            <a:rPr lang="en-US" sz="2100" i="1">
                              <a:latin typeface="Cambria Math" panose="02040503050406030204" pitchFamily="18" charset="0"/>
                            </a:rPr>
                            <m:t>𝑁</m:t>
                          </m:r>
                          <m:r>
                            <a:rPr lang="en-US" sz="2100" i="1">
                              <a:latin typeface="Cambria Math" panose="02040503050406030204" pitchFamily="18" charset="0"/>
                            </a:rPr>
                            <m:t>×</m:t>
                          </m:r>
                          <m:r>
                            <a:rPr lang="en-US" sz="2100" i="1">
                              <a:latin typeface="Cambria Math" panose="02040503050406030204" pitchFamily="18" charset="0"/>
                            </a:rPr>
                            <m:t>𝑉</m:t>
                          </m:r>
                        </m:sub>
                      </m:sSub>
                    </m:oMath>
                  </m:oMathPara>
                </a14:m>
                <a:endParaRPr lang="en-US" sz="2100" dirty="0"/>
              </a:p>
            </p:txBody>
          </p:sp>
        </mc:Choice>
        <mc:Fallback xmlns="">
          <p:sp>
            <p:nvSpPr>
              <p:cNvPr id="59" name="TextBox 58">
                <a:extLst>
                  <a:ext uri="{FF2B5EF4-FFF2-40B4-BE49-F238E27FC236}">
                    <a16:creationId xmlns:a16="http://schemas.microsoft.com/office/drawing/2014/main" id="{E8FBE778-5C98-4A76-A615-D06C51D8E177}"/>
                  </a:ext>
                </a:extLst>
              </p:cNvPr>
              <p:cNvSpPr txBox="1">
                <a:spLocks noRot="1" noChangeAspect="1" noMove="1" noResize="1" noEditPoints="1" noAdjustHandles="1" noChangeArrowheads="1" noChangeShapeType="1" noTextEdit="1"/>
              </p:cNvSpPr>
              <p:nvPr/>
            </p:nvSpPr>
            <p:spPr>
              <a:xfrm>
                <a:off x="5584219" y="3469545"/>
                <a:ext cx="1011111" cy="415498"/>
              </a:xfrm>
              <a:prstGeom prst="rect">
                <a:avLst/>
              </a:prstGeom>
              <a:blipFill>
                <a:blip r:embed="rId5"/>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DE561401-8C01-4D93-813F-1A8D9DE64322}"/>
              </a:ext>
            </a:extLst>
          </p:cNvPr>
          <p:cNvSpPr txBox="1"/>
          <p:nvPr/>
        </p:nvSpPr>
        <p:spPr>
          <a:xfrm>
            <a:off x="7356959" y="4408603"/>
            <a:ext cx="604653" cy="300082"/>
          </a:xfrm>
          <a:prstGeom prst="rect">
            <a:avLst/>
          </a:prstGeom>
          <a:noFill/>
        </p:spPr>
        <p:txBody>
          <a:bodyPr wrap="none" rtlCol="0">
            <a:spAutoFit/>
          </a:bodyPr>
          <a:lstStyle/>
          <a:p>
            <a:r>
              <a:rPr lang="en-US" sz="1350" dirty="0"/>
              <a:t>V-dim</a:t>
            </a:r>
          </a:p>
        </p:txBody>
      </p:sp>
      <p:sp>
        <p:nvSpPr>
          <p:cNvPr id="61" name="TextBox 60">
            <a:extLst>
              <a:ext uri="{FF2B5EF4-FFF2-40B4-BE49-F238E27FC236}">
                <a16:creationId xmlns:a16="http://schemas.microsoft.com/office/drawing/2014/main" id="{A943ED4B-F9DB-4595-BBE5-D5148707B534}"/>
              </a:ext>
            </a:extLst>
          </p:cNvPr>
          <p:cNvSpPr txBox="1"/>
          <p:nvPr/>
        </p:nvSpPr>
        <p:spPr>
          <a:xfrm>
            <a:off x="4256683" y="4806601"/>
            <a:ext cx="1833092" cy="507831"/>
          </a:xfrm>
          <a:prstGeom prst="rect">
            <a:avLst/>
          </a:prstGeom>
          <a:noFill/>
        </p:spPr>
        <p:txBody>
          <a:bodyPr wrap="square" rtlCol="0">
            <a:spAutoFit/>
          </a:bodyPr>
          <a:lstStyle/>
          <a:p>
            <a:r>
              <a:rPr lang="en-US" sz="1350" dirty="0">
                <a:solidFill>
                  <a:srgbClr val="FF0000"/>
                </a:solidFill>
              </a:rPr>
              <a:t>N will be the size of word embedding vector</a:t>
            </a:r>
          </a:p>
        </p:txBody>
      </p:sp>
      <p:sp>
        <p:nvSpPr>
          <p:cNvPr id="62" name="TextBox 61">
            <a:extLst>
              <a:ext uri="{FF2B5EF4-FFF2-40B4-BE49-F238E27FC236}">
                <a16:creationId xmlns:a16="http://schemas.microsoft.com/office/drawing/2014/main" id="{C4CA6245-C826-456D-A47C-3EC07BD5995A}"/>
              </a:ext>
            </a:extLst>
          </p:cNvPr>
          <p:cNvSpPr txBox="1"/>
          <p:nvPr/>
        </p:nvSpPr>
        <p:spPr>
          <a:xfrm>
            <a:off x="3677804" y="1106081"/>
            <a:ext cx="1968103" cy="300082"/>
          </a:xfrm>
          <a:prstGeom prst="rect">
            <a:avLst/>
          </a:prstGeom>
          <a:noFill/>
        </p:spPr>
        <p:txBody>
          <a:bodyPr wrap="none" rtlCol="0">
            <a:spAutoFit/>
          </a:bodyPr>
          <a:lstStyle/>
          <a:p>
            <a:r>
              <a:rPr lang="en-US" sz="1350" dirty="0">
                <a:solidFill>
                  <a:srgbClr val="FF0000"/>
                </a:solidFill>
              </a:rPr>
              <a:t>We must learn W and W</a:t>
            </a:r>
            <a:r>
              <a:rPr lang="en-US" sz="1350" baseline="30000" dirty="0">
                <a:solidFill>
                  <a:srgbClr val="FF0000"/>
                </a:solidFill>
              </a:rPr>
              <a:t>’</a:t>
            </a:r>
            <a:r>
              <a:rPr lang="en-US" sz="1350" dirty="0">
                <a:solidFill>
                  <a:srgbClr val="FF0000"/>
                </a:solidFill>
              </a:rPr>
              <a:t> </a:t>
            </a:r>
          </a:p>
        </p:txBody>
      </p:sp>
      <p:cxnSp>
        <p:nvCxnSpPr>
          <p:cNvPr id="63" name="Straight Arrow Connector 62">
            <a:extLst>
              <a:ext uri="{FF2B5EF4-FFF2-40B4-BE49-F238E27FC236}">
                <a16:creationId xmlns:a16="http://schemas.microsoft.com/office/drawing/2014/main" id="{DB820B79-2091-4691-9E4F-13A7FDFD6394}"/>
              </a:ext>
            </a:extLst>
          </p:cNvPr>
          <p:cNvCxnSpPr>
            <a:stCxn id="62" idx="2"/>
            <a:endCxn id="54" idx="3"/>
          </p:cNvCxnSpPr>
          <p:nvPr/>
        </p:nvCxnSpPr>
        <p:spPr>
          <a:xfrm flipH="1">
            <a:off x="3155996" y="1406163"/>
            <a:ext cx="1505860" cy="1252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B0930AC-31CE-4DFA-B327-4C786E0B9C62}"/>
              </a:ext>
            </a:extLst>
          </p:cNvPr>
          <p:cNvCxnSpPr>
            <a:stCxn id="62" idx="2"/>
            <a:endCxn id="59" idx="0"/>
          </p:cNvCxnSpPr>
          <p:nvPr/>
        </p:nvCxnSpPr>
        <p:spPr>
          <a:xfrm>
            <a:off x="4661856" y="1406163"/>
            <a:ext cx="1427919" cy="206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C5FF250-0185-4594-B75C-1D1CF47D6011}"/>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
        <p:nvSpPr>
          <p:cNvPr id="66" name="TextBox 65">
            <a:extLst>
              <a:ext uri="{FF2B5EF4-FFF2-40B4-BE49-F238E27FC236}">
                <a16:creationId xmlns:a16="http://schemas.microsoft.com/office/drawing/2014/main" id="{5400B1DF-5431-43FE-8D74-A19393B6BDCF}"/>
              </a:ext>
            </a:extLst>
          </p:cNvPr>
          <p:cNvSpPr txBox="1"/>
          <p:nvPr/>
        </p:nvSpPr>
        <p:spPr>
          <a:xfrm>
            <a:off x="416502" y="5820474"/>
            <a:ext cx="1833092" cy="507831"/>
          </a:xfrm>
          <a:prstGeom prst="rect">
            <a:avLst/>
          </a:prstGeom>
          <a:noFill/>
        </p:spPr>
        <p:txBody>
          <a:bodyPr wrap="square" rtlCol="0">
            <a:spAutoFit/>
          </a:bodyPr>
          <a:lstStyle/>
          <a:p>
            <a:r>
              <a:rPr lang="en-US" sz="1350" dirty="0">
                <a:solidFill>
                  <a:schemeClr val="accent2">
                    <a:lumMod val="50000"/>
                  </a:schemeClr>
                </a:solidFill>
              </a:rPr>
              <a:t>V is the size of the vocabulary (1hot)</a:t>
            </a:r>
          </a:p>
        </p:txBody>
      </p:sp>
    </p:spTree>
    <p:extLst>
      <p:ext uri="{BB962C8B-B14F-4D97-AF65-F5344CB8AC3E}">
        <p14:creationId xmlns:p14="http://schemas.microsoft.com/office/powerpoint/2010/main" val="22332923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783ABFD-FC34-4E57-BCE6-44242585D5C4}"/>
              </a:ext>
            </a:extLst>
          </p:cNvPr>
          <p:cNvGrpSpPr/>
          <p:nvPr/>
        </p:nvGrpSpPr>
        <p:grpSpPr>
          <a:xfrm>
            <a:off x="1836685" y="1781204"/>
            <a:ext cx="205740" cy="1783080"/>
            <a:chOff x="1800225" y="419100"/>
            <a:chExt cx="182880" cy="1828800"/>
          </a:xfrm>
        </p:grpSpPr>
        <p:sp>
          <p:nvSpPr>
            <p:cNvPr id="3" name="Rectangle 2">
              <a:extLst>
                <a:ext uri="{FF2B5EF4-FFF2-40B4-BE49-F238E27FC236}">
                  <a16:creationId xmlns:a16="http://schemas.microsoft.com/office/drawing/2014/main" id="{86A0E9CE-0DE9-413E-8667-1199A5B4C691}"/>
                </a:ext>
              </a:extLst>
            </p:cNvPr>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4" name="Rectangle 3">
              <a:extLst>
                <a:ext uri="{FF2B5EF4-FFF2-40B4-BE49-F238E27FC236}">
                  <a16:creationId xmlns:a16="http://schemas.microsoft.com/office/drawing/2014/main" id="{A71BF3BB-FCDE-41F3-A9C5-36D44803CDBE}"/>
                </a:ext>
              </a:extLst>
            </p:cNvPr>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5" name="Rectangle 4">
              <a:extLst>
                <a:ext uri="{FF2B5EF4-FFF2-40B4-BE49-F238E27FC236}">
                  <a16:creationId xmlns:a16="http://schemas.microsoft.com/office/drawing/2014/main" id="{D79284C7-96E5-464C-96EB-914AB4D1EC63}"/>
                </a:ext>
              </a:extLst>
            </p:cNvPr>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 name="Rectangle 5">
              <a:extLst>
                <a:ext uri="{FF2B5EF4-FFF2-40B4-BE49-F238E27FC236}">
                  <a16:creationId xmlns:a16="http://schemas.microsoft.com/office/drawing/2014/main" id="{7F5AD559-9E70-4667-97CF-DAAE6AF92CC4}"/>
                </a:ext>
              </a:extLst>
            </p:cNvPr>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7" name="Rectangle 6">
              <a:extLst>
                <a:ext uri="{FF2B5EF4-FFF2-40B4-BE49-F238E27FC236}">
                  <a16:creationId xmlns:a16="http://schemas.microsoft.com/office/drawing/2014/main" id="{AF2C0BD4-4AD4-4435-BDC9-4582C956C3A0}"/>
                </a:ext>
              </a:extLst>
            </p:cNvPr>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8" name="Rectangle 7">
              <a:extLst>
                <a:ext uri="{FF2B5EF4-FFF2-40B4-BE49-F238E27FC236}">
                  <a16:creationId xmlns:a16="http://schemas.microsoft.com/office/drawing/2014/main" id="{7CEBD396-3F56-4C93-B682-8FA8E51F4FE1}"/>
                </a:ext>
              </a:extLst>
            </p:cNvPr>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9" name="Rectangle 8">
              <a:extLst>
                <a:ext uri="{FF2B5EF4-FFF2-40B4-BE49-F238E27FC236}">
                  <a16:creationId xmlns:a16="http://schemas.microsoft.com/office/drawing/2014/main" id="{E3361EFE-6783-4586-8D59-203E960BC3EB}"/>
                </a:ext>
              </a:extLst>
            </p:cNvPr>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a:extLst>
                <a:ext uri="{FF2B5EF4-FFF2-40B4-BE49-F238E27FC236}">
                  <a16:creationId xmlns:a16="http://schemas.microsoft.com/office/drawing/2014/main" id="{01414B98-A701-41E2-8E5B-2497B7FDF932}"/>
                </a:ext>
              </a:extLst>
            </p:cNvPr>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1" name="Rectangle 10">
              <a:extLst>
                <a:ext uri="{FF2B5EF4-FFF2-40B4-BE49-F238E27FC236}">
                  <a16:creationId xmlns:a16="http://schemas.microsoft.com/office/drawing/2014/main" id="{7DB979E3-16D7-4B51-9FF9-D20942F87BB2}"/>
                </a:ext>
              </a:extLst>
            </p:cNvPr>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2" name="Rectangle 11">
              <a:extLst>
                <a:ext uri="{FF2B5EF4-FFF2-40B4-BE49-F238E27FC236}">
                  <a16:creationId xmlns:a16="http://schemas.microsoft.com/office/drawing/2014/main" id="{C307F8B8-2DB5-4BD1-9D9A-E63BE8AE15BB}"/>
                </a:ext>
              </a:extLst>
            </p:cNvPr>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13" name="Group 12">
            <a:extLst>
              <a:ext uri="{FF2B5EF4-FFF2-40B4-BE49-F238E27FC236}">
                <a16:creationId xmlns:a16="http://schemas.microsoft.com/office/drawing/2014/main" id="{015A6A81-C3D9-4F16-90BB-90DA2F6EC778}"/>
              </a:ext>
            </a:extLst>
          </p:cNvPr>
          <p:cNvGrpSpPr/>
          <p:nvPr/>
        </p:nvGrpSpPr>
        <p:grpSpPr>
          <a:xfrm>
            <a:off x="1836686" y="3931964"/>
            <a:ext cx="205740" cy="1783080"/>
            <a:chOff x="1800225" y="419100"/>
            <a:chExt cx="182880" cy="1828800"/>
          </a:xfrm>
        </p:grpSpPr>
        <p:sp>
          <p:nvSpPr>
            <p:cNvPr id="14" name="Rectangle 13">
              <a:extLst>
                <a:ext uri="{FF2B5EF4-FFF2-40B4-BE49-F238E27FC236}">
                  <a16:creationId xmlns:a16="http://schemas.microsoft.com/office/drawing/2014/main" id="{CF6E2F42-546C-46E5-B48C-77467138F7EA}"/>
                </a:ext>
              </a:extLst>
            </p:cNvPr>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a:extLst>
                <a:ext uri="{FF2B5EF4-FFF2-40B4-BE49-F238E27FC236}">
                  <a16:creationId xmlns:a16="http://schemas.microsoft.com/office/drawing/2014/main" id="{C459EE38-4E11-4F08-B331-4A70AB811D74}"/>
                </a:ext>
              </a:extLst>
            </p:cNvPr>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a:extLst>
                <a:ext uri="{FF2B5EF4-FFF2-40B4-BE49-F238E27FC236}">
                  <a16:creationId xmlns:a16="http://schemas.microsoft.com/office/drawing/2014/main" id="{9A87946E-B116-48FA-947F-CB9A985032DC}"/>
                </a:ext>
              </a:extLst>
            </p:cNvPr>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a:extLst>
                <a:ext uri="{FF2B5EF4-FFF2-40B4-BE49-F238E27FC236}">
                  <a16:creationId xmlns:a16="http://schemas.microsoft.com/office/drawing/2014/main" id="{F8AAD684-1B70-4EE1-822E-5496E00ED890}"/>
                </a:ext>
              </a:extLst>
            </p:cNvPr>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8" name="Rectangle 17">
              <a:extLst>
                <a:ext uri="{FF2B5EF4-FFF2-40B4-BE49-F238E27FC236}">
                  <a16:creationId xmlns:a16="http://schemas.microsoft.com/office/drawing/2014/main" id="{6DA2132D-FD4D-4A09-A15B-E7AE0C9580A1}"/>
                </a:ext>
              </a:extLst>
            </p:cNvPr>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9" name="Rectangle 18">
              <a:extLst>
                <a:ext uri="{FF2B5EF4-FFF2-40B4-BE49-F238E27FC236}">
                  <a16:creationId xmlns:a16="http://schemas.microsoft.com/office/drawing/2014/main" id="{E4887DCA-4E7D-49E4-BAD0-85F6704849A8}"/>
                </a:ext>
              </a:extLst>
            </p:cNvPr>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0" name="Rectangle 19">
              <a:extLst>
                <a:ext uri="{FF2B5EF4-FFF2-40B4-BE49-F238E27FC236}">
                  <a16:creationId xmlns:a16="http://schemas.microsoft.com/office/drawing/2014/main" id="{DB9E98DB-F769-4841-B2C2-B0026F8F09CC}"/>
                </a:ext>
              </a:extLst>
            </p:cNvPr>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1" name="Rectangle 20">
              <a:extLst>
                <a:ext uri="{FF2B5EF4-FFF2-40B4-BE49-F238E27FC236}">
                  <a16:creationId xmlns:a16="http://schemas.microsoft.com/office/drawing/2014/main" id="{96AD10EB-8B0E-46E3-8560-2D37CD6E568D}"/>
                </a:ext>
              </a:extLst>
            </p:cNvPr>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2" name="Rectangle 21">
              <a:extLst>
                <a:ext uri="{FF2B5EF4-FFF2-40B4-BE49-F238E27FC236}">
                  <a16:creationId xmlns:a16="http://schemas.microsoft.com/office/drawing/2014/main" id="{F12388C7-CDF7-4477-A5BD-BFF2258929BA}"/>
                </a:ext>
              </a:extLst>
            </p:cNvPr>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23" name="Rectangle 22">
              <a:extLst>
                <a:ext uri="{FF2B5EF4-FFF2-40B4-BE49-F238E27FC236}">
                  <a16:creationId xmlns:a16="http://schemas.microsoft.com/office/drawing/2014/main" id="{5F228ADC-74D0-472D-97AD-6BAB7E82BFD2}"/>
                </a:ext>
              </a:extLst>
            </p:cNvPr>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24" name="TextBox 23">
            <a:extLst>
              <a:ext uri="{FF2B5EF4-FFF2-40B4-BE49-F238E27FC236}">
                <a16:creationId xmlns:a16="http://schemas.microsoft.com/office/drawing/2014/main" id="{FC93B8DA-2574-441F-AE9E-FE69A7933728}"/>
              </a:ext>
            </a:extLst>
          </p:cNvPr>
          <p:cNvSpPr txBox="1"/>
          <p:nvPr/>
        </p:nvSpPr>
        <p:spPr>
          <a:xfrm>
            <a:off x="1428632" y="2445091"/>
            <a:ext cx="448264" cy="338554"/>
          </a:xfrm>
          <a:prstGeom prst="rect">
            <a:avLst/>
          </a:prstGeom>
          <a:noFill/>
        </p:spPr>
        <p:txBody>
          <a:bodyPr wrap="none" rtlCol="0">
            <a:spAutoFit/>
          </a:bodyPr>
          <a:lstStyle/>
          <a:p>
            <a:r>
              <a:rPr lang="en-US" sz="1600" dirty="0" err="1"/>
              <a:t>x</a:t>
            </a:r>
            <a:r>
              <a:rPr lang="en-US" sz="1600" baseline="-25000" dirty="0" err="1"/>
              <a:t>cat</a:t>
            </a:r>
            <a:endParaRPr lang="en-US" sz="1600" dirty="0"/>
          </a:p>
        </p:txBody>
      </p:sp>
      <p:sp>
        <p:nvSpPr>
          <p:cNvPr id="25" name="TextBox 24">
            <a:extLst>
              <a:ext uri="{FF2B5EF4-FFF2-40B4-BE49-F238E27FC236}">
                <a16:creationId xmlns:a16="http://schemas.microsoft.com/office/drawing/2014/main" id="{F0B8339B-CEFB-4AE6-97CE-76EEEE6B4D04}"/>
              </a:ext>
            </a:extLst>
          </p:cNvPr>
          <p:cNvSpPr txBox="1"/>
          <p:nvPr/>
        </p:nvSpPr>
        <p:spPr>
          <a:xfrm>
            <a:off x="1428632" y="4645195"/>
            <a:ext cx="411395" cy="338554"/>
          </a:xfrm>
          <a:prstGeom prst="rect">
            <a:avLst/>
          </a:prstGeom>
          <a:noFill/>
        </p:spPr>
        <p:txBody>
          <a:bodyPr wrap="none" rtlCol="0">
            <a:spAutoFit/>
          </a:bodyPr>
          <a:lstStyle/>
          <a:p>
            <a:r>
              <a:rPr lang="en-US" sz="1600" dirty="0" err="1"/>
              <a:t>x</a:t>
            </a:r>
            <a:r>
              <a:rPr lang="en-US" sz="1600" baseline="-25000" dirty="0" err="1"/>
              <a:t>on</a:t>
            </a:r>
            <a:endParaRPr lang="en-US" sz="1600" dirty="0"/>
          </a:p>
        </p:txBody>
      </p:sp>
      <p:grpSp>
        <p:nvGrpSpPr>
          <p:cNvPr id="26" name="Group 25">
            <a:extLst>
              <a:ext uri="{FF2B5EF4-FFF2-40B4-BE49-F238E27FC236}">
                <a16:creationId xmlns:a16="http://schemas.microsoft.com/office/drawing/2014/main" id="{B00F5105-12EA-40D4-BB83-193B30FE7762}"/>
              </a:ext>
            </a:extLst>
          </p:cNvPr>
          <p:cNvGrpSpPr/>
          <p:nvPr/>
        </p:nvGrpSpPr>
        <p:grpSpPr>
          <a:xfrm>
            <a:off x="4433456" y="3143084"/>
            <a:ext cx="205740" cy="1069848"/>
            <a:chOff x="1800225" y="419100"/>
            <a:chExt cx="182880" cy="1097280"/>
          </a:xfrm>
        </p:grpSpPr>
        <p:sp>
          <p:nvSpPr>
            <p:cNvPr id="27" name="Rectangle 26">
              <a:extLst>
                <a:ext uri="{FF2B5EF4-FFF2-40B4-BE49-F238E27FC236}">
                  <a16:creationId xmlns:a16="http://schemas.microsoft.com/office/drawing/2014/main" id="{1E6E1A09-01E6-4459-89B0-975EFC9071C4}"/>
                </a:ext>
              </a:extLst>
            </p:cNvPr>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28" name="Rectangle 27">
              <a:extLst>
                <a:ext uri="{FF2B5EF4-FFF2-40B4-BE49-F238E27FC236}">
                  <a16:creationId xmlns:a16="http://schemas.microsoft.com/office/drawing/2014/main" id="{6190C4F2-C720-48F4-8842-269A9383CF6E}"/>
                </a:ext>
              </a:extLst>
            </p:cNvPr>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29" name="Rectangle 28">
              <a:extLst>
                <a:ext uri="{FF2B5EF4-FFF2-40B4-BE49-F238E27FC236}">
                  <a16:creationId xmlns:a16="http://schemas.microsoft.com/office/drawing/2014/main" id="{8E399171-A373-4D6D-9DE5-E0CF9DCD0AAA}"/>
                </a:ext>
              </a:extLst>
            </p:cNvPr>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30" name="Rectangle 29">
              <a:extLst>
                <a:ext uri="{FF2B5EF4-FFF2-40B4-BE49-F238E27FC236}">
                  <a16:creationId xmlns:a16="http://schemas.microsoft.com/office/drawing/2014/main" id="{8E211C61-00FC-4898-9B45-16727E748B89}"/>
                </a:ext>
              </a:extLst>
            </p:cNvPr>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31" name="Rectangle 30">
              <a:extLst>
                <a:ext uri="{FF2B5EF4-FFF2-40B4-BE49-F238E27FC236}">
                  <a16:creationId xmlns:a16="http://schemas.microsoft.com/office/drawing/2014/main" id="{93581B98-EAC8-485E-9254-3D1B12E7AC5F}"/>
                </a:ext>
              </a:extLst>
            </p:cNvPr>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32" name="Rectangle 31">
              <a:extLst>
                <a:ext uri="{FF2B5EF4-FFF2-40B4-BE49-F238E27FC236}">
                  <a16:creationId xmlns:a16="http://schemas.microsoft.com/office/drawing/2014/main" id="{5C068586-BA38-40D8-A7BE-F4E37EA63325}"/>
                </a:ext>
              </a:extLst>
            </p:cNvPr>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33" name="Group 32">
            <a:extLst>
              <a:ext uri="{FF2B5EF4-FFF2-40B4-BE49-F238E27FC236}">
                <a16:creationId xmlns:a16="http://schemas.microsoft.com/office/drawing/2014/main" id="{027DE74D-5276-4222-98C0-1BDAE6DCF49E}"/>
              </a:ext>
            </a:extLst>
          </p:cNvPr>
          <p:cNvGrpSpPr/>
          <p:nvPr/>
        </p:nvGrpSpPr>
        <p:grpSpPr>
          <a:xfrm>
            <a:off x="7035092" y="2851052"/>
            <a:ext cx="205740" cy="1783080"/>
            <a:chOff x="1800225" y="419100"/>
            <a:chExt cx="182880" cy="1828800"/>
          </a:xfrm>
        </p:grpSpPr>
        <p:sp>
          <p:nvSpPr>
            <p:cNvPr id="34" name="Rectangle 33">
              <a:extLst>
                <a:ext uri="{FF2B5EF4-FFF2-40B4-BE49-F238E27FC236}">
                  <a16:creationId xmlns:a16="http://schemas.microsoft.com/office/drawing/2014/main" id="{0967470B-F061-48EA-9DC9-170561F68D0B}"/>
                </a:ext>
              </a:extLst>
            </p:cNvPr>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5" name="Rectangle 34">
              <a:extLst>
                <a:ext uri="{FF2B5EF4-FFF2-40B4-BE49-F238E27FC236}">
                  <a16:creationId xmlns:a16="http://schemas.microsoft.com/office/drawing/2014/main" id="{8C09EA99-D516-4F2E-941E-34A8AB56B761}"/>
                </a:ext>
              </a:extLst>
            </p:cNvPr>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6" name="Rectangle 35">
              <a:extLst>
                <a:ext uri="{FF2B5EF4-FFF2-40B4-BE49-F238E27FC236}">
                  <a16:creationId xmlns:a16="http://schemas.microsoft.com/office/drawing/2014/main" id="{A388E38A-200E-46AF-9FD1-4BD6B70741E1}"/>
                </a:ext>
              </a:extLst>
            </p:cNvPr>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7" name="Rectangle 36">
              <a:extLst>
                <a:ext uri="{FF2B5EF4-FFF2-40B4-BE49-F238E27FC236}">
                  <a16:creationId xmlns:a16="http://schemas.microsoft.com/office/drawing/2014/main" id="{31F051C6-1DCB-4B4E-97C0-38533E271A01}"/>
                </a:ext>
              </a:extLst>
            </p:cNvPr>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8" name="Rectangle 37">
              <a:extLst>
                <a:ext uri="{FF2B5EF4-FFF2-40B4-BE49-F238E27FC236}">
                  <a16:creationId xmlns:a16="http://schemas.microsoft.com/office/drawing/2014/main" id="{04DD5CD3-CC57-4C3D-AACC-0D8E80761253}"/>
                </a:ext>
              </a:extLst>
            </p:cNvPr>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9" name="Rectangle 38">
              <a:extLst>
                <a:ext uri="{FF2B5EF4-FFF2-40B4-BE49-F238E27FC236}">
                  <a16:creationId xmlns:a16="http://schemas.microsoft.com/office/drawing/2014/main" id="{C5EBC19C-763A-40AA-8D14-ADDF7F9BAE0C}"/>
                </a:ext>
              </a:extLst>
            </p:cNvPr>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40" name="Rectangle 39">
              <a:extLst>
                <a:ext uri="{FF2B5EF4-FFF2-40B4-BE49-F238E27FC236}">
                  <a16:creationId xmlns:a16="http://schemas.microsoft.com/office/drawing/2014/main" id="{C775189D-7249-4797-B526-1F0C21B550F4}"/>
                </a:ext>
              </a:extLst>
            </p:cNvPr>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41" name="Rectangle 40">
              <a:extLst>
                <a:ext uri="{FF2B5EF4-FFF2-40B4-BE49-F238E27FC236}">
                  <a16:creationId xmlns:a16="http://schemas.microsoft.com/office/drawing/2014/main" id="{D958AFB2-E914-4A65-BA2A-BA87A6467E1D}"/>
                </a:ext>
              </a:extLst>
            </p:cNvPr>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42" name="Rectangle 41">
              <a:extLst>
                <a:ext uri="{FF2B5EF4-FFF2-40B4-BE49-F238E27FC236}">
                  <a16:creationId xmlns:a16="http://schemas.microsoft.com/office/drawing/2014/main" id="{D96D505C-CED9-431F-BC74-DFF1017F1F15}"/>
                </a:ext>
              </a:extLst>
            </p:cNvPr>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43" name="Rectangle 42">
              <a:extLst>
                <a:ext uri="{FF2B5EF4-FFF2-40B4-BE49-F238E27FC236}">
                  <a16:creationId xmlns:a16="http://schemas.microsoft.com/office/drawing/2014/main" id="{E7EC798F-A2C9-4764-8479-D30DB9FA060C}"/>
                </a:ext>
              </a:extLst>
            </p:cNvPr>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44" name="TextBox 43">
            <a:extLst>
              <a:ext uri="{FF2B5EF4-FFF2-40B4-BE49-F238E27FC236}">
                <a16:creationId xmlns:a16="http://schemas.microsoft.com/office/drawing/2014/main" id="{BD9D407D-3DE9-4170-9A9F-82CAA47E2DB6}"/>
              </a:ext>
            </a:extLst>
          </p:cNvPr>
          <p:cNvSpPr txBox="1"/>
          <p:nvPr/>
        </p:nvSpPr>
        <p:spPr>
          <a:xfrm>
            <a:off x="1491859" y="1403988"/>
            <a:ext cx="942374" cy="300082"/>
          </a:xfrm>
          <a:prstGeom prst="rect">
            <a:avLst/>
          </a:prstGeom>
          <a:noFill/>
        </p:spPr>
        <p:txBody>
          <a:bodyPr wrap="none" rtlCol="0">
            <a:spAutoFit/>
          </a:bodyPr>
          <a:lstStyle/>
          <a:p>
            <a:r>
              <a:rPr lang="en-US" sz="1350" dirty="0"/>
              <a:t>Input layer</a:t>
            </a:r>
          </a:p>
        </p:txBody>
      </p:sp>
      <p:cxnSp>
        <p:nvCxnSpPr>
          <p:cNvPr id="45" name="Straight Connector 44">
            <a:extLst>
              <a:ext uri="{FF2B5EF4-FFF2-40B4-BE49-F238E27FC236}">
                <a16:creationId xmlns:a16="http://schemas.microsoft.com/office/drawing/2014/main" id="{A400B5C3-9B14-4B4E-91E9-9787222106A0}"/>
              </a:ext>
            </a:extLst>
          </p:cNvPr>
          <p:cNvCxnSpPr/>
          <p:nvPr/>
        </p:nvCxnSpPr>
        <p:spPr>
          <a:xfrm>
            <a:off x="2043854" y="17812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9D43FFE-7A5F-4E8C-AC9C-A558132AFFD2}"/>
              </a:ext>
            </a:extLst>
          </p:cNvPr>
          <p:cNvCxnSpPr/>
          <p:nvPr/>
        </p:nvCxnSpPr>
        <p:spPr>
          <a:xfrm flipV="1">
            <a:off x="2043854" y="31401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FA1F8A8-8D7A-49AD-AB26-7D58ABF4EBF2}"/>
              </a:ext>
            </a:extLst>
          </p:cNvPr>
          <p:cNvCxnSpPr/>
          <p:nvPr/>
        </p:nvCxnSpPr>
        <p:spPr>
          <a:xfrm>
            <a:off x="2037561" y="35623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25C68DB-92D6-4BB0-8C7F-9CE5B407E8C4}"/>
              </a:ext>
            </a:extLst>
          </p:cNvPr>
          <p:cNvCxnSpPr/>
          <p:nvPr/>
        </p:nvCxnSpPr>
        <p:spPr>
          <a:xfrm flipV="1">
            <a:off x="2043854" y="42239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47BCF88-8323-48B8-88D7-7959BF25B72E}"/>
              </a:ext>
            </a:extLst>
          </p:cNvPr>
          <p:cNvSpPr txBox="1"/>
          <p:nvPr/>
        </p:nvSpPr>
        <p:spPr>
          <a:xfrm>
            <a:off x="4081434" y="4582242"/>
            <a:ext cx="1075423" cy="300082"/>
          </a:xfrm>
          <a:prstGeom prst="rect">
            <a:avLst/>
          </a:prstGeom>
          <a:noFill/>
        </p:spPr>
        <p:txBody>
          <a:bodyPr wrap="none" rtlCol="0">
            <a:spAutoFit/>
          </a:bodyPr>
          <a:lstStyle/>
          <a:p>
            <a:r>
              <a:rPr lang="en-US" sz="1350" dirty="0"/>
              <a:t>Hidden layer</a:t>
            </a:r>
          </a:p>
        </p:txBody>
      </p:sp>
      <p:sp>
        <p:nvSpPr>
          <p:cNvPr id="50" name="TextBox 49">
            <a:extLst>
              <a:ext uri="{FF2B5EF4-FFF2-40B4-BE49-F238E27FC236}">
                <a16:creationId xmlns:a16="http://schemas.microsoft.com/office/drawing/2014/main" id="{094F8024-C34C-4376-BF5A-649E734AA12C}"/>
              </a:ext>
            </a:extLst>
          </p:cNvPr>
          <p:cNvSpPr txBox="1"/>
          <p:nvPr/>
        </p:nvSpPr>
        <p:spPr>
          <a:xfrm>
            <a:off x="7464151" y="3588853"/>
            <a:ext cx="423514" cy="338554"/>
          </a:xfrm>
          <a:prstGeom prst="rect">
            <a:avLst/>
          </a:prstGeom>
          <a:noFill/>
        </p:spPr>
        <p:txBody>
          <a:bodyPr wrap="none" rtlCol="0">
            <a:spAutoFit/>
          </a:bodyPr>
          <a:lstStyle/>
          <a:p>
            <a:r>
              <a:rPr lang="en-US" sz="1600" dirty="0"/>
              <a:t>sat</a:t>
            </a:r>
          </a:p>
        </p:txBody>
      </p:sp>
      <p:cxnSp>
        <p:nvCxnSpPr>
          <p:cNvPr id="51" name="Straight Connector 50">
            <a:extLst>
              <a:ext uri="{FF2B5EF4-FFF2-40B4-BE49-F238E27FC236}">
                <a16:creationId xmlns:a16="http://schemas.microsoft.com/office/drawing/2014/main" id="{0C41EF7D-7BA2-4DBD-85C0-C1FDEDE32EBD}"/>
              </a:ext>
            </a:extLst>
          </p:cNvPr>
          <p:cNvCxnSpPr/>
          <p:nvPr/>
        </p:nvCxnSpPr>
        <p:spPr>
          <a:xfrm flipV="1">
            <a:off x="4639196" y="28501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EE00E0C-4F16-4FC5-953E-B5CAEE53BDBE}"/>
              </a:ext>
            </a:extLst>
          </p:cNvPr>
          <p:cNvCxnSpPr/>
          <p:nvPr/>
        </p:nvCxnSpPr>
        <p:spPr>
          <a:xfrm>
            <a:off x="4639196" y="42129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52136E6B-FBD3-4C33-9A8A-E84A61967595}"/>
              </a:ext>
            </a:extLst>
          </p:cNvPr>
          <p:cNvSpPr txBox="1"/>
          <p:nvPr/>
        </p:nvSpPr>
        <p:spPr>
          <a:xfrm>
            <a:off x="6623543" y="2415558"/>
            <a:ext cx="1072217" cy="300082"/>
          </a:xfrm>
          <a:prstGeom prst="rect">
            <a:avLst/>
          </a:prstGeom>
          <a:noFill/>
        </p:spPr>
        <p:txBody>
          <a:bodyPr wrap="none" rtlCol="0">
            <a:spAutoFit/>
          </a:bodyPr>
          <a:lstStyle/>
          <a:p>
            <a:r>
              <a:rPr lang="en-US" sz="1350" dirty="0"/>
              <a:t>Output layer</a:t>
            </a:r>
          </a:p>
        </p:txBody>
      </p:sp>
      <p:sp>
        <p:nvSpPr>
          <p:cNvPr id="54" name="TextBox 53">
            <a:extLst>
              <a:ext uri="{FF2B5EF4-FFF2-40B4-BE49-F238E27FC236}">
                <a16:creationId xmlns:a16="http://schemas.microsoft.com/office/drawing/2014/main" id="{F0455CFF-97B3-47B9-A194-5165FAECA551}"/>
              </a:ext>
            </a:extLst>
          </p:cNvPr>
          <p:cNvSpPr txBox="1"/>
          <p:nvPr/>
        </p:nvSpPr>
        <p:spPr>
          <a:xfrm>
            <a:off x="1197200" y="3321391"/>
            <a:ext cx="604653" cy="300082"/>
          </a:xfrm>
          <a:prstGeom prst="rect">
            <a:avLst/>
          </a:prstGeom>
          <a:noFill/>
        </p:spPr>
        <p:txBody>
          <a:bodyPr wrap="none" rtlCol="0">
            <a:spAutoFit/>
          </a:bodyPr>
          <a:lstStyle/>
          <a:p>
            <a:r>
              <a:rPr lang="en-US" sz="1350" dirty="0"/>
              <a:t>V-dim</a:t>
            </a:r>
          </a:p>
        </p:txBody>
      </p:sp>
      <p:sp>
        <p:nvSpPr>
          <p:cNvPr id="55" name="TextBox 54">
            <a:extLst>
              <a:ext uri="{FF2B5EF4-FFF2-40B4-BE49-F238E27FC236}">
                <a16:creationId xmlns:a16="http://schemas.microsoft.com/office/drawing/2014/main" id="{006398CF-8D5B-47F5-95D0-E15E792FEF8D}"/>
              </a:ext>
            </a:extLst>
          </p:cNvPr>
          <p:cNvSpPr txBox="1"/>
          <p:nvPr/>
        </p:nvSpPr>
        <p:spPr>
          <a:xfrm>
            <a:off x="1197200" y="5447581"/>
            <a:ext cx="604653" cy="300082"/>
          </a:xfrm>
          <a:prstGeom prst="rect">
            <a:avLst/>
          </a:prstGeom>
          <a:noFill/>
        </p:spPr>
        <p:txBody>
          <a:bodyPr wrap="none" rtlCol="0">
            <a:spAutoFit/>
          </a:bodyPr>
          <a:lstStyle/>
          <a:p>
            <a:r>
              <a:rPr lang="en-US" sz="1350" dirty="0"/>
              <a:t>V-dim</a:t>
            </a:r>
          </a:p>
        </p:txBody>
      </p:sp>
      <p:sp>
        <p:nvSpPr>
          <p:cNvPr id="56" name="TextBox 55">
            <a:extLst>
              <a:ext uri="{FF2B5EF4-FFF2-40B4-BE49-F238E27FC236}">
                <a16:creationId xmlns:a16="http://schemas.microsoft.com/office/drawing/2014/main" id="{8D580D1B-B545-4F10-BE55-58BEB8CF264E}"/>
              </a:ext>
            </a:extLst>
          </p:cNvPr>
          <p:cNvSpPr txBox="1"/>
          <p:nvPr/>
        </p:nvSpPr>
        <p:spPr>
          <a:xfrm>
            <a:off x="4271741" y="4845890"/>
            <a:ext cx="619080" cy="300082"/>
          </a:xfrm>
          <a:prstGeom prst="rect">
            <a:avLst/>
          </a:prstGeom>
          <a:noFill/>
        </p:spPr>
        <p:txBody>
          <a:bodyPr wrap="none" rtlCol="0">
            <a:spAutoFit/>
          </a:bodyPr>
          <a:lstStyle/>
          <a:p>
            <a:r>
              <a:rPr lang="en-US" sz="1350" dirty="0"/>
              <a:t>N-dim</a:t>
            </a:r>
          </a:p>
        </p:txBody>
      </p:sp>
      <p:sp>
        <p:nvSpPr>
          <p:cNvPr id="57" name="TextBox 56">
            <a:extLst>
              <a:ext uri="{FF2B5EF4-FFF2-40B4-BE49-F238E27FC236}">
                <a16:creationId xmlns:a16="http://schemas.microsoft.com/office/drawing/2014/main" id="{59E518AC-C5E1-4740-AC7E-3DAB1AE47C12}"/>
              </a:ext>
            </a:extLst>
          </p:cNvPr>
          <p:cNvSpPr txBox="1"/>
          <p:nvPr/>
        </p:nvSpPr>
        <p:spPr>
          <a:xfrm>
            <a:off x="7356958" y="4400003"/>
            <a:ext cx="604653" cy="300082"/>
          </a:xfrm>
          <a:prstGeom prst="rect">
            <a:avLst/>
          </a:prstGeom>
          <a:noFill/>
        </p:spPr>
        <p:txBody>
          <a:bodyPr wrap="none" rtlCol="0">
            <a:spAutoFit/>
          </a:bodyPr>
          <a:lstStyle/>
          <a:p>
            <a:r>
              <a:rPr lang="en-US" sz="1350" dirty="0"/>
              <a:t>V-dim</a:t>
            </a: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3D51158F-8626-449A-9AD1-B90326E6574D}"/>
                  </a:ext>
                </a:extLst>
              </p:cNvPr>
              <p:cNvSpPr txBox="1"/>
              <p:nvPr/>
            </p:nvSpPr>
            <p:spPr>
              <a:xfrm rot="1413182">
                <a:off x="2030402" y="2789620"/>
                <a:ext cx="2504916"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𝑐𝑎𝑡</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𝑐𝑎𝑡</m:t>
                          </m:r>
                        </m:sub>
                      </m:sSub>
                    </m:oMath>
                  </m:oMathPara>
                </a14:m>
                <a:endParaRPr lang="en-US" sz="2100" dirty="0"/>
              </a:p>
            </p:txBody>
          </p:sp>
        </mc:Choice>
        <mc:Fallback xmlns="">
          <p:sp>
            <p:nvSpPr>
              <p:cNvPr id="58" name="TextBox 57">
                <a:extLst>
                  <a:ext uri="{FF2B5EF4-FFF2-40B4-BE49-F238E27FC236}">
                    <a16:creationId xmlns:a16="http://schemas.microsoft.com/office/drawing/2014/main" id="{3D51158F-8626-449A-9AD1-B90326E6574D}"/>
                  </a:ext>
                </a:extLst>
              </p:cNvPr>
              <p:cNvSpPr txBox="1">
                <a:spLocks noRot="1" noChangeAspect="1" noMove="1" noResize="1" noEditPoints="1" noAdjustHandles="1" noChangeArrowheads="1" noChangeShapeType="1" noTextEdit="1"/>
              </p:cNvSpPr>
              <p:nvPr/>
            </p:nvSpPr>
            <p:spPr>
              <a:xfrm rot="1413182">
                <a:off x="2030402" y="2789620"/>
                <a:ext cx="2504916" cy="4220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EC683525-BC2D-4913-9160-4AFCB4B047DE}"/>
                  </a:ext>
                </a:extLst>
              </p:cNvPr>
              <p:cNvSpPr txBox="1"/>
              <p:nvPr/>
            </p:nvSpPr>
            <p:spPr>
              <a:xfrm rot="19631347">
                <a:off x="2133570" y="4232326"/>
                <a:ext cx="2356479"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𝑜𝑛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𝑜𝑛</m:t>
                          </m:r>
                        </m:sub>
                      </m:sSub>
                    </m:oMath>
                  </m:oMathPara>
                </a14:m>
                <a:endParaRPr lang="en-US" sz="2100" dirty="0"/>
              </a:p>
            </p:txBody>
          </p:sp>
        </mc:Choice>
        <mc:Fallback xmlns="">
          <p:sp>
            <p:nvSpPr>
              <p:cNvPr id="59" name="TextBox 58">
                <a:extLst>
                  <a:ext uri="{FF2B5EF4-FFF2-40B4-BE49-F238E27FC236}">
                    <a16:creationId xmlns:a16="http://schemas.microsoft.com/office/drawing/2014/main" id="{EC683525-BC2D-4913-9160-4AFCB4B047DE}"/>
                  </a:ext>
                </a:extLst>
              </p:cNvPr>
              <p:cNvSpPr txBox="1">
                <a:spLocks noRot="1" noChangeAspect="1" noMove="1" noResize="1" noEditPoints="1" noAdjustHandles="1" noChangeArrowheads="1" noChangeShapeType="1" noTextEdit="1"/>
              </p:cNvSpPr>
              <p:nvPr/>
            </p:nvSpPr>
            <p:spPr>
              <a:xfrm rot="19631347">
                <a:off x="2133570" y="4232326"/>
                <a:ext cx="2356479" cy="422039"/>
              </a:xfrm>
              <a:prstGeom prst="rect">
                <a:avLst/>
              </a:prstGeom>
              <a:blipFill>
                <a:blip r:embed="rId4"/>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9BDE4E44-F649-4227-8E4E-D0B72F199728}"/>
              </a:ext>
            </a:extLst>
          </p:cNvPr>
          <p:cNvSpPr txBox="1"/>
          <p:nvPr/>
        </p:nvSpPr>
        <p:spPr>
          <a:xfrm>
            <a:off x="3921245" y="3579316"/>
            <a:ext cx="271228" cy="300082"/>
          </a:xfrm>
          <a:prstGeom prst="rect">
            <a:avLst/>
          </a:prstGeom>
          <a:noFill/>
        </p:spPr>
        <p:txBody>
          <a:bodyPr wrap="none" rtlCol="0">
            <a:spAutoFit/>
          </a:bodyPr>
          <a:lstStyle/>
          <a:p>
            <a:r>
              <a:rPr lang="en-US" sz="1350" dirty="0"/>
              <a:t>+</a:t>
            </a: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38CF127B-46E7-4BB4-B1E9-8C4A55334AB9}"/>
                  </a:ext>
                </a:extLst>
              </p:cNvPr>
              <p:cNvSpPr txBox="1"/>
              <p:nvPr/>
            </p:nvSpPr>
            <p:spPr>
              <a:xfrm>
                <a:off x="4573989" y="3476420"/>
                <a:ext cx="1307153" cy="468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𝑣</m:t>
                          </m:r>
                        </m:e>
                      </m:acc>
                      <m:r>
                        <a:rPr lang="en-US" sz="1350" i="1">
                          <a:latin typeface="Cambria Math" panose="02040503050406030204" pitchFamily="18" charset="0"/>
                        </a:rPr>
                        <m:t>=</m:t>
                      </m:r>
                      <m:f>
                        <m:fPr>
                          <m:ctrlPr>
                            <a:rPr lang="en-US" sz="1350" i="1">
                              <a:latin typeface="Cambria Math" panose="02040503050406030204" pitchFamily="18" charset="0"/>
                            </a:rPr>
                          </m:ctrlPr>
                        </m:fPr>
                        <m:num>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𝑐𝑎𝑡</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𝑜𝑛</m:t>
                              </m:r>
                            </m:sub>
                          </m:sSub>
                        </m:num>
                        <m:den>
                          <m:r>
                            <a:rPr lang="en-US" sz="1350" i="1">
                              <a:latin typeface="Cambria Math" panose="02040503050406030204" pitchFamily="18" charset="0"/>
                            </a:rPr>
                            <m:t>2</m:t>
                          </m:r>
                        </m:den>
                      </m:f>
                    </m:oMath>
                  </m:oMathPara>
                </a14:m>
                <a:endParaRPr lang="en-US" sz="1350" dirty="0"/>
              </a:p>
            </p:txBody>
          </p:sp>
        </mc:Choice>
        <mc:Fallback xmlns="">
          <p:sp>
            <p:nvSpPr>
              <p:cNvPr id="61" name="TextBox 60">
                <a:extLst>
                  <a:ext uri="{FF2B5EF4-FFF2-40B4-BE49-F238E27FC236}">
                    <a16:creationId xmlns:a16="http://schemas.microsoft.com/office/drawing/2014/main" id="{38CF127B-46E7-4BB4-B1E9-8C4A55334AB9}"/>
                  </a:ext>
                </a:extLst>
              </p:cNvPr>
              <p:cNvSpPr txBox="1">
                <a:spLocks noRot="1" noChangeAspect="1" noMove="1" noResize="1" noEditPoints="1" noAdjustHandles="1" noChangeArrowheads="1" noChangeShapeType="1" noTextEdit="1"/>
              </p:cNvSpPr>
              <p:nvPr/>
            </p:nvSpPr>
            <p:spPr>
              <a:xfrm>
                <a:off x="4573989" y="3476420"/>
                <a:ext cx="1307153" cy="468333"/>
              </a:xfrm>
              <a:prstGeom prst="rect">
                <a:avLst/>
              </a:prstGeom>
              <a:blipFill>
                <a:blip r:embed="rId5"/>
                <a:stretch>
                  <a:fillRect b="-2597"/>
                </a:stretch>
              </a:blipFill>
            </p:spPr>
            <p:txBody>
              <a:bodyPr/>
              <a:lstStyle/>
              <a:p>
                <a:r>
                  <a:rPr lang="en-US">
                    <a:noFill/>
                  </a:rPr>
                  <a:t> </a:t>
                </a:r>
              </a:p>
            </p:txBody>
          </p:sp>
        </mc:Fallback>
      </mc:AlternateContent>
    </p:spTree>
    <p:extLst>
      <p:ext uri="{BB962C8B-B14F-4D97-AF65-F5344CB8AC3E}">
        <p14:creationId xmlns:p14="http://schemas.microsoft.com/office/powerpoint/2010/main" val="13284874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3B55290-D535-48DD-894C-3C4A2F4222E3}"/>
              </a:ext>
            </a:extLst>
          </p:cNvPr>
          <p:cNvGrpSpPr/>
          <p:nvPr/>
        </p:nvGrpSpPr>
        <p:grpSpPr>
          <a:xfrm>
            <a:off x="1412230" y="1789805"/>
            <a:ext cx="205740" cy="1783080"/>
            <a:chOff x="1800225" y="419100"/>
            <a:chExt cx="182880" cy="1828800"/>
          </a:xfrm>
        </p:grpSpPr>
        <p:sp>
          <p:nvSpPr>
            <p:cNvPr id="3" name="Rectangle 2">
              <a:extLst>
                <a:ext uri="{FF2B5EF4-FFF2-40B4-BE49-F238E27FC236}">
                  <a16:creationId xmlns:a16="http://schemas.microsoft.com/office/drawing/2014/main" id="{1FD167CB-2E73-48F1-B639-9402A1C6874C}"/>
                </a:ext>
              </a:extLst>
            </p:cNvPr>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4" name="Rectangle 3">
              <a:extLst>
                <a:ext uri="{FF2B5EF4-FFF2-40B4-BE49-F238E27FC236}">
                  <a16:creationId xmlns:a16="http://schemas.microsoft.com/office/drawing/2014/main" id="{F26CB11D-D306-474C-A194-E989084CBA21}"/>
                </a:ext>
              </a:extLst>
            </p:cNvPr>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5" name="Rectangle 4">
              <a:extLst>
                <a:ext uri="{FF2B5EF4-FFF2-40B4-BE49-F238E27FC236}">
                  <a16:creationId xmlns:a16="http://schemas.microsoft.com/office/drawing/2014/main" id="{0561DD7A-9FE6-42B8-9E94-D6138EA02162}"/>
                </a:ext>
              </a:extLst>
            </p:cNvPr>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 name="Rectangle 5">
              <a:extLst>
                <a:ext uri="{FF2B5EF4-FFF2-40B4-BE49-F238E27FC236}">
                  <a16:creationId xmlns:a16="http://schemas.microsoft.com/office/drawing/2014/main" id="{1131B013-A632-468C-A785-C9CBB2638AAF}"/>
                </a:ext>
              </a:extLst>
            </p:cNvPr>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7" name="Rectangle 6">
              <a:extLst>
                <a:ext uri="{FF2B5EF4-FFF2-40B4-BE49-F238E27FC236}">
                  <a16:creationId xmlns:a16="http://schemas.microsoft.com/office/drawing/2014/main" id="{0D0435A7-FCBA-42DC-96FC-621195718491}"/>
                </a:ext>
              </a:extLst>
            </p:cNvPr>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8" name="Rectangle 7">
              <a:extLst>
                <a:ext uri="{FF2B5EF4-FFF2-40B4-BE49-F238E27FC236}">
                  <a16:creationId xmlns:a16="http://schemas.microsoft.com/office/drawing/2014/main" id="{5ADC564C-377D-4FF3-B368-F9CE4DD7DB96}"/>
                </a:ext>
              </a:extLst>
            </p:cNvPr>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9" name="Rectangle 8">
              <a:extLst>
                <a:ext uri="{FF2B5EF4-FFF2-40B4-BE49-F238E27FC236}">
                  <a16:creationId xmlns:a16="http://schemas.microsoft.com/office/drawing/2014/main" id="{1C364FE5-0346-4134-A709-C265811E5536}"/>
                </a:ext>
              </a:extLst>
            </p:cNvPr>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a:extLst>
                <a:ext uri="{FF2B5EF4-FFF2-40B4-BE49-F238E27FC236}">
                  <a16:creationId xmlns:a16="http://schemas.microsoft.com/office/drawing/2014/main" id="{DD5A7309-C52E-452F-A4FC-6CB3C0697A75}"/>
                </a:ext>
              </a:extLst>
            </p:cNvPr>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1" name="Rectangle 10">
              <a:extLst>
                <a:ext uri="{FF2B5EF4-FFF2-40B4-BE49-F238E27FC236}">
                  <a16:creationId xmlns:a16="http://schemas.microsoft.com/office/drawing/2014/main" id="{F6883CFA-4580-49DE-82A0-AC33DA17267B}"/>
                </a:ext>
              </a:extLst>
            </p:cNvPr>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2" name="Rectangle 11">
              <a:extLst>
                <a:ext uri="{FF2B5EF4-FFF2-40B4-BE49-F238E27FC236}">
                  <a16:creationId xmlns:a16="http://schemas.microsoft.com/office/drawing/2014/main" id="{CFAF12A3-BF7E-4372-AA5E-78453016AEA8}"/>
                </a:ext>
              </a:extLst>
            </p:cNvPr>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13" name="Group 12">
            <a:extLst>
              <a:ext uri="{FF2B5EF4-FFF2-40B4-BE49-F238E27FC236}">
                <a16:creationId xmlns:a16="http://schemas.microsoft.com/office/drawing/2014/main" id="{BE307742-C77A-406D-A060-BCA969C04747}"/>
              </a:ext>
            </a:extLst>
          </p:cNvPr>
          <p:cNvGrpSpPr/>
          <p:nvPr/>
        </p:nvGrpSpPr>
        <p:grpSpPr>
          <a:xfrm>
            <a:off x="1412231" y="3940564"/>
            <a:ext cx="205740" cy="1783080"/>
            <a:chOff x="1800225" y="419100"/>
            <a:chExt cx="182880" cy="1828800"/>
          </a:xfrm>
        </p:grpSpPr>
        <p:sp>
          <p:nvSpPr>
            <p:cNvPr id="14" name="Rectangle 13">
              <a:extLst>
                <a:ext uri="{FF2B5EF4-FFF2-40B4-BE49-F238E27FC236}">
                  <a16:creationId xmlns:a16="http://schemas.microsoft.com/office/drawing/2014/main" id="{9D6A7CB1-CC95-4CEF-9571-D9F8C0956721}"/>
                </a:ext>
              </a:extLst>
            </p:cNvPr>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a:extLst>
                <a:ext uri="{FF2B5EF4-FFF2-40B4-BE49-F238E27FC236}">
                  <a16:creationId xmlns:a16="http://schemas.microsoft.com/office/drawing/2014/main" id="{8678F4A0-9D2A-40F8-83DA-90763DCB8BAC}"/>
                </a:ext>
              </a:extLst>
            </p:cNvPr>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a:extLst>
                <a:ext uri="{FF2B5EF4-FFF2-40B4-BE49-F238E27FC236}">
                  <a16:creationId xmlns:a16="http://schemas.microsoft.com/office/drawing/2014/main" id="{2373FCE0-2520-40B2-8387-33D1925428F6}"/>
                </a:ext>
              </a:extLst>
            </p:cNvPr>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a:extLst>
                <a:ext uri="{FF2B5EF4-FFF2-40B4-BE49-F238E27FC236}">
                  <a16:creationId xmlns:a16="http://schemas.microsoft.com/office/drawing/2014/main" id="{A9EB9C9D-DCAF-4CF8-87AD-31F76C7F1D87}"/>
                </a:ext>
              </a:extLst>
            </p:cNvPr>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8" name="Rectangle 17">
              <a:extLst>
                <a:ext uri="{FF2B5EF4-FFF2-40B4-BE49-F238E27FC236}">
                  <a16:creationId xmlns:a16="http://schemas.microsoft.com/office/drawing/2014/main" id="{F7BD807A-AC4F-490F-9F99-498AC8D744BD}"/>
                </a:ext>
              </a:extLst>
            </p:cNvPr>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9" name="Rectangle 18">
              <a:extLst>
                <a:ext uri="{FF2B5EF4-FFF2-40B4-BE49-F238E27FC236}">
                  <a16:creationId xmlns:a16="http://schemas.microsoft.com/office/drawing/2014/main" id="{BE996D31-F523-4FE4-B5B2-D1C62FE45165}"/>
                </a:ext>
              </a:extLst>
            </p:cNvPr>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0" name="Rectangle 19">
              <a:extLst>
                <a:ext uri="{FF2B5EF4-FFF2-40B4-BE49-F238E27FC236}">
                  <a16:creationId xmlns:a16="http://schemas.microsoft.com/office/drawing/2014/main" id="{6518CFB1-509C-4EDE-9C55-D8D5A019886A}"/>
                </a:ext>
              </a:extLst>
            </p:cNvPr>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1" name="Rectangle 20">
              <a:extLst>
                <a:ext uri="{FF2B5EF4-FFF2-40B4-BE49-F238E27FC236}">
                  <a16:creationId xmlns:a16="http://schemas.microsoft.com/office/drawing/2014/main" id="{ED8DA42E-BFFB-4D79-8904-7DA5FDA0FDE1}"/>
                </a:ext>
              </a:extLst>
            </p:cNvPr>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2" name="Rectangle 21">
              <a:extLst>
                <a:ext uri="{FF2B5EF4-FFF2-40B4-BE49-F238E27FC236}">
                  <a16:creationId xmlns:a16="http://schemas.microsoft.com/office/drawing/2014/main" id="{AE16E605-D1A7-4C94-9FE9-A58830691536}"/>
                </a:ext>
              </a:extLst>
            </p:cNvPr>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23" name="Rectangle 22">
              <a:extLst>
                <a:ext uri="{FF2B5EF4-FFF2-40B4-BE49-F238E27FC236}">
                  <a16:creationId xmlns:a16="http://schemas.microsoft.com/office/drawing/2014/main" id="{BD732C36-C558-4180-88E6-3B749950473A}"/>
                </a:ext>
              </a:extLst>
            </p:cNvPr>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24" name="TextBox 23">
            <a:extLst>
              <a:ext uri="{FF2B5EF4-FFF2-40B4-BE49-F238E27FC236}">
                <a16:creationId xmlns:a16="http://schemas.microsoft.com/office/drawing/2014/main" id="{C001001B-396F-45AE-91F6-F247D8E4C541}"/>
              </a:ext>
            </a:extLst>
          </p:cNvPr>
          <p:cNvSpPr txBox="1"/>
          <p:nvPr/>
        </p:nvSpPr>
        <p:spPr>
          <a:xfrm>
            <a:off x="1004178" y="2453691"/>
            <a:ext cx="396455" cy="300082"/>
          </a:xfrm>
          <a:prstGeom prst="rect">
            <a:avLst/>
          </a:prstGeom>
          <a:noFill/>
        </p:spPr>
        <p:txBody>
          <a:bodyPr wrap="none" rtlCol="0">
            <a:spAutoFit/>
          </a:bodyPr>
          <a:lstStyle/>
          <a:p>
            <a:r>
              <a:rPr lang="en-US" sz="1350" dirty="0"/>
              <a:t>cat</a:t>
            </a:r>
          </a:p>
        </p:txBody>
      </p:sp>
      <p:sp>
        <p:nvSpPr>
          <p:cNvPr id="25" name="TextBox 24">
            <a:extLst>
              <a:ext uri="{FF2B5EF4-FFF2-40B4-BE49-F238E27FC236}">
                <a16:creationId xmlns:a16="http://schemas.microsoft.com/office/drawing/2014/main" id="{97A37DC6-B42A-47F1-87F2-E4D89F7104A1}"/>
              </a:ext>
            </a:extLst>
          </p:cNvPr>
          <p:cNvSpPr txBox="1"/>
          <p:nvPr/>
        </p:nvSpPr>
        <p:spPr>
          <a:xfrm>
            <a:off x="1004177" y="4653796"/>
            <a:ext cx="367408" cy="300082"/>
          </a:xfrm>
          <a:prstGeom prst="rect">
            <a:avLst/>
          </a:prstGeom>
          <a:noFill/>
        </p:spPr>
        <p:txBody>
          <a:bodyPr wrap="none" rtlCol="0">
            <a:spAutoFit/>
          </a:bodyPr>
          <a:lstStyle/>
          <a:p>
            <a:r>
              <a:rPr lang="en-US" sz="1350" dirty="0"/>
              <a:t>on</a:t>
            </a:r>
          </a:p>
        </p:txBody>
      </p:sp>
      <p:grpSp>
        <p:nvGrpSpPr>
          <p:cNvPr id="26" name="Group 25">
            <a:extLst>
              <a:ext uri="{FF2B5EF4-FFF2-40B4-BE49-F238E27FC236}">
                <a16:creationId xmlns:a16="http://schemas.microsoft.com/office/drawing/2014/main" id="{062CDC27-9286-47D9-9008-0D7776DBE9DB}"/>
              </a:ext>
            </a:extLst>
          </p:cNvPr>
          <p:cNvGrpSpPr/>
          <p:nvPr/>
        </p:nvGrpSpPr>
        <p:grpSpPr>
          <a:xfrm>
            <a:off x="4007573" y="3151684"/>
            <a:ext cx="205740" cy="1069848"/>
            <a:chOff x="1800225" y="419100"/>
            <a:chExt cx="182880" cy="1097280"/>
          </a:xfrm>
        </p:grpSpPr>
        <p:sp>
          <p:nvSpPr>
            <p:cNvPr id="27" name="Rectangle 26">
              <a:extLst>
                <a:ext uri="{FF2B5EF4-FFF2-40B4-BE49-F238E27FC236}">
                  <a16:creationId xmlns:a16="http://schemas.microsoft.com/office/drawing/2014/main" id="{3C4407AA-D1DE-4018-8E5A-8DEDE1249133}"/>
                </a:ext>
              </a:extLst>
            </p:cNvPr>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28" name="Rectangle 27">
              <a:extLst>
                <a:ext uri="{FF2B5EF4-FFF2-40B4-BE49-F238E27FC236}">
                  <a16:creationId xmlns:a16="http://schemas.microsoft.com/office/drawing/2014/main" id="{64FA0C33-FCA5-4BB6-8416-FABB28F2B674}"/>
                </a:ext>
              </a:extLst>
            </p:cNvPr>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29" name="Rectangle 28">
              <a:extLst>
                <a:ext uri="{FF2B5EF4-FFF2-40B4-BE49-F238E27FC236}">
                  <a16:creationId xmlns:a16="http://schemas.microsoft.com/office/drawing/2014/main" id="{8803B02B-49A0-46EB-B2F1-EFD624E94146}"/>
                </a:ext>
              </a:extLst>
            </p:cNvPr>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30" name="Rectangle 29">
              <a:extLst>
                <a:ext uri="{FF2B5EF4-FFF2-40B4-BE49-F238E27FC236}">
                  <a16:creationId xmlns:a16="http://schemas.microsoft.com/office/drawing/2014/main" id="{9C66A8CD-7704-4653-B8FA-DDFAEDBF552D}"/>
                </a:ext>
              </a:extLst>
            </p:cNvPr>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31" name="Rectangle 30">
              <a:extLst>
                <a:ext uri="{FF2B5EF4-FFF2-40B4-BE49-F238E27FC236}">
                  <a16:creationId xmlns:a16="http://schemas.microsoft.com/office/drawing/2014/main" id="{A301871C-8484-4A00-921B-A8559ABC51B2}"/>
                </a:ext>
              </a:extLst>
            </p:cNvPr>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32" name="Rectangle 31">
              <a:extLst>
                <a:ext uri="{FF2B5EF4-FFF2-40B4-BE49-F238E27FC236}">
                  <a16:creationId xmlns:a16="http://schemas.microsoft.com/office/drawing/2014/main" id="{B2C8F394-AEA3-4871-BF5A-8F373C0DEF17}"/>
                </a:ext>
              </a:extLst>
            </p:cNvPr>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33" name="Group 32">
            <a:extLst>
              <a:ext uri="{FF2B5EF4-FFF2-40B4-BE49-F238E27FC236}">
                <a16:creationId xmlns:a16="http://schemas.microsoft.com/office/drawing/2014/main" id="{3F0B4E49-FD6E-4436-8CA9-EB22D94FFE27}"/>
              </a:ext>
            </a:extLst>
          </p:cNvPr>
          <p:cNvGrpSpPr/>
          <p:nvPr/>
        </p:nvGrpSpPr>
        <p:grpSpPr>
          <a:xfrm>
            <a:off x="6609209" y="2859653"/>
            <a:ext cx="205740" cy="1783080"/>
            <a:chOff x="1800225" y="419100"/>
            <a:chExt cx="182880" cy="1828800"/>
          </a:xfrm>
        </p:grpSpPr>
        <p:sp>
          <p:nvSpPr>
            <p:cNvPr id="34" name="Rectangle 33">
              <a:extLst>
                <a:ext uri="{FF2B5EF4-FFF2-40B4-BE49-F238E27FC236}">
                  <a16:creationId xmlns:a16="http://schemas.microsoft.com/office/drawing/2014/main" id="{47CFE57E-846F-4873-BE48-983EDF7CD1D5}"/>
                </a:ext>
              </a:extLst>
            </p:cNvPr>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5" name="Rectangle 34">
              <a:extLst>
                <a:ext uri="{FF2B5EF4-FFF2-40B4-BE49-F238E27FC236}">
                  <a16:creationId xmlns:a16="http://schemas.microsoft.com/office/drawing/2014/main" id="{C07A5BF0-65AA-4B5B-AD44-99B198D09AAA}"/>
                </a:ext>
              </a:extLst>
            </p:cNvPr>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6" name="Rectangle 35">
              <a:extLst>
                <a:ext uri="{FF2B5EF4-FFF2-40B4-BE49-F238E27FC236}">
                  <a16:creationId xmlns:a16="http://schemas.microsoft.com/office/drawing/2014/main" id="{7B05A25F-2E7E-42F1-8C0A-C1DB729F4919}"/>
                </a:ext>
              </a:extLst>
            </p:cNvPr>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7" name="Rectangle 36">
              <a:extLst>
                <a:ext uri="{FF2B5EF4-FFF2-40B4-BE49-F238E27FC236}">
                  <a16:creationId xmlns:a16="http://schemas.microsoft.com/office/drawing/2014/main" id="{55CCD59D-10A7-414D-B3E8-695CEE179720}"/>
                </a:ext>
              </a:extLst>
            </p:cNvPr>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8" name="Rectangle 37">
              <a:extLst>
                <a:ext uri="{FF2B5EF4-FFF2-40B4-BE49-F238E27FC236}">
                  <a16:creationId xmlns:a16="http://schemas.microsoft.com/office/drawing/2014/main" id="{EFDEBCB7-A9D7-47B5-AD65-690BDBD949C8}"/>
                </a:ext>
              </a:extLst>
            </p:cNvPr>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9" name="Rectangle 38">
              <a:extLst>
                <a:ext uri="{FF2B5EF4-FFF2-40B4-BE49-F238E27FC236}">
                  <a16:creationId xmlns:a16="http://schemas.microsoft.com/office/drawing/2014/main" id="{3EEE6A50-CDCC-42E8-B39A-6CAC837E95BB}"/>
                </a:ext>
              </a:extLst>
            </p:cNvPr>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40" name="Rectangle 39">
              <a:extLst>
                <a:ext uri="{FF2B5EF4-FFF2-40B4-BE49-F238E27FC236}">
                  <a16:creationId xmlns:a16="http://schemas.microsoft.com/office/drawing/2014/main" id="{BFDE94C0-6221-41AB-9D36-2A8DC1F6E23D}"/>
                </a:ext>
              </a:extLst>
            </p:cNvPr>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41" name="Rectangle 40">
              <a:extLst>
                <a:ext uri="{FF2B5EF4-FFF2-40B4-BE49-F238E27FC236}">
                  <a16:creationId xmlns:a16="http://schemas.microsoft.com/office/drawing/2014/main" id="{46745EF1-A5E1-42F2-AA3A-FC405572B911}"/>
                </a:ext>
              </a:extLst>
            </p:cNvPr>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42" name="Rectangle 41">
              <a:extLst>
                <a:ext uri="{FF2B5EF4-FFF2-40B4-BE49-F238E27FC236}">
                  <a16:creationId xmlns:a16="http://schemas.microsoft.com/office/drawing/2014/main" id="{3D88C8AB-B703-4D9F-B5FD-3203A77D5083}"/>
                </a:ext>
              </a:extLst>
            </p:cNvPr>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43" name="Rectangle 42">
              <a:extLst>
                <a:ext uri="{FF2B5EF4-FFF2-40B4-BE49-F238E27FC236}">
                  <a16:creationId xmlns:a16="http://schemas.microsoft.com/office/drawing/2014/main" id="{0F18CE09-56E5-48EF-898E-269F82732AB4}"/>
                </a:ext>
              </a:extLst>
            </p:cNvPr>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44" name="TextBox 43">
            <a:extLst>
              <a:ext uri="{FF2B5EF4-FFF2-40B4-BE49-F238E27FC236}">
                <a16:creationId xmlns:a16="http://schemas.microsoft.com/office/drawing/2014/main" id="{7DD8CF3A-14F8-4605-9A0B-2A33613C7410}"/>
              </a:ext>
            </a:extLst>
          </p:cNvPr>
          <p:cNvSpPr txBox="1"/>
          <p:nvPr/>
        </p:nvSpPr>
        <p:spPr>
          <a:xfrm>
            <a:off x="1067405" y="1412588"/>
            <a:ext cx="942374" cy="300082"/>
          </a:xfrm>
          <a:prstGeom prst="rect">
            <a:avLst/>
          </a:prstGeom>
          <a:noFill/>
        </p:spPr>
        <p:txBody>
          <a:bodyPr wrap="none" rtlCol="0">
            <a:spAutoFit/>
          </a:bodyPr>
          <a:lstStyle/>
          <a:p>
            <a:r>
              <a:rPr lang="en-US" sz="1350" dirty="0"/>
              <a:t>Input layer</a:t>
            </a:r>
          </a:p>
        </p:txBody>
      </p:sp>
      <p:cxnSp>
        <p:nvCxnSpPr>
          <p:cNvPr id="45" name="Straight Connector 44">
            <a:extLst>
              <a:ext uri="{FF2B5EF4-FFF2-40B4-BE49-F238E27FC236}">
                <a16:creationId xmlns:a16="http://schemas.microsoft.com/office/drawing/2014/main" id="{A4642D8B-4B39-4678-8B0B-723FBA6D20ED}"/>
              </a:ext>
            </a:extLst>
          </p:cNvPr>
          <p:cNvCxnSpPr/>
          <p:nvPr/>
        </p:nvCxnSpPr>
        <p:spPr>
          <a:xfrm>
            <a:off x="1617971" y="17898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DD4F1E7-1BF4-4F65-B8CA-467F506E824E}"/>
              </a:ext>
            </a:extLst>
          </p:cNvPr>
          <p:cNvCxnSpPr/>
          <p:nvPr/>
        </p:nvCxnSpPr>
        <p:spPr>
          <a:xfrm flipV="1">
            <a:off x="1617970" y="31487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3DC41F6-7674-447F-9DE8-C5AE0C1A3A2D}"/>
              </a:ext>
            </a:extLst>
          </p:cNvPr>
          <p:cNvCxnSpPr/>
          <p:nvPr/>
        </p:nvCxnSpPr>
        <p:spPr>
          <a:xfrm>
            <a:off x="1611678" y="35709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E16E8F4-3945-4C2F-9373-BD8D572B51F7}"/>
              </a:ext>
            </a:extLst>
          </p:cNvPr>
          <p:cNvCxnSpPr/>
          <p:nvPr/>
        </p:nvCxnSpPr>
        <p:spPr>
          <a:xfrm flipV="1">
            <a:off x="1617970" y="42325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4119EFB-2D13-4AD6-8733-DE9DDF9F839F}"/>
              </a:ext>
            </a:extLst>
          </p:cNvPr>
          <p:cNvSpPr txBox="1"/>
          <p:nvPr/>
        </p:nvSpPr>
        <p:spPr>
          <a:xfrm>
            <a:off x="3662748" y="2379569"/>
            <a:ext cx="1075423" cy="300082"/>
          </a:xfrm>
          <a:prstGeom prst="rect">
            <a:avLst/>
          </a:prstGeom>
          <a:noFill/>
        </p:spPr>
        <p:txBody>
          <a:bodyPr wrap="none" rtlCol="0">
            <a:spAutoFit/>
          </a:bodyPr>
          <a:lstStyle/>
          <a:p>
            <a:r>
              <a:rPr lang="en-US" sz="1350" dirty="0"/>
              <a:t>Hidden layer</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63CCF65-4F4F-45B0-A376-F5665F42DCE4}"/>
                  </a:ext>
                </a:extLst>
              </p:cNvPr>
              <p:cNvSpPr txBox="1"/>
              <p:nvPr/>
            </p:nvSpPr>
            <p:spPr>
              <a:xfrm>
                <a:off x="6537223" y="4719314"/>
                <a:ext cx="542456" cy="300082"/>
              </a:xfrm>
              <a:prstGeom prst="rect">
                <a:avLst/>
              </a:prstGeom>
              <a:noFill/>
            </p:spPr>
            <p:txBody>
              <a:bodyPr wrap="none" rtlCol="0">
                <a:spAutoFit/>
              </a:bodyPr>
              <a:lstStyle/>
              <a:p>
                <a14:m>
                  <m:oMath xmlns:m="http://schemas.openxmlformats.org/officeDocument/2006/math">
                    <m:sSub>
                      <m:sSubPr>
                        <m:ctrlPr>
                          <a:rPr lang="en-US" sz="1350" i="1">
                            <a:latin typeface="Cambria Math" panose="02040503050406030204" pitchFamily="18" charset="0"/>
                          </a:rPr>
                        </m:ctrlPr>
                      </m:sSubPr>
                      <m:e>
                        <m:acc>
                          <m:accPr>
                            <m:chr m:val="̂"/>
                            <m:ctrlPr>
                              <a:rPr lang="en-US" sz="1350" i="1">
                                <a:latin typeface="Cambria Math" panose="02040503050406030204" pitchFamily="18" charset="0"/>
                              </a:rPr>
                            </m:ctrlPr>
                          </m:accPr>
                          <m:e>
                            <m:r>
                              <a:rPr lang="en-US" sz="1350" i="1">
                                <a:latin typeface="Cambria Math" panose="02040503050406030204" pitchFamily="18" charset="0"/>
                              </a:rPr>
                              <m:t>𝑦</m:t>
                            </m:r>
                          </m:e>
                        </m:acc>
                      </m:e>
                      <m:sub>
                        <m:r>
                          <m:rPr>
                            <m:sty m:val="p"/>
                          </m:rPr>
                          <a:rPr lang="en-US" sz="1350">
                            <a:latin typeface="Cambria Math" panose="02040503050406030204" pitchFamily="18" charset="0"/>
                          </a:rPr>
                          <m:t>sat</m:t>
                        </m:r>
                      </m:sub>
                    </m:sSub>
                    <m:r>
                      <a:rPr lang="en-US" sz="1350">
                        <a:latin typeface="Cambria Math" panose="02040503050406030204" pitchFamily="18" charset="0"/>
                      </a:rPr>
                      <m:t> </m:t>
                    </m:r>
                  </m:oMath>
                </a14:m>
                <a:r>
                  <a:rPr lang="en-US" sz="1350" dirty="0"/>
                  <a:t> </a:t>
                </a:r>
              </a:p>
            </p:txBody>
          </p:sp>
        </mc:Choice>
        <mc:Fallback xmlns="">
          <p:sp>
            <p:nvSpPr>
              <p:cNvPr id="50" name="TextBox 49">
                <a:extLst>
                  <a:ext uri="{FF2B5EF4-FFF2-40B4-BE49-F238E27FC236}">
                    <a16:creationId xmlns:a16="http://schemas.microsoft.com/office/drawing/2014/main" id="{A63CCF65-4F4F-45B0-A376-F5665F42DCE4}"/>
                  </a:ext>
                </a:extLst>
              </p:cNvPr>
              <p:cNvSpPr txBox="1">
                <a:spLocks noRot="1" noChangeAspect="1" noMove="1" noResize="1" noEditPoints="1" noAdjustHandles="1" noChangeArrowheads="1" noChangeShapeType="1" noTextEdit="1"/>
              </p:cNvSpPr>
              <p:nvPr/>
            </p:nvSpPr>
            <p:spPr>
              <a:xfrm>
                <a:off x="6537223" y="4719314"/>
                <a:ext cx="542456" cy="300082"/>
              </a:xfrm>
              <a:prstGeom prst="rect">
                <a:avLst/>
              </a:prstGeom>
              <a:blipFill>
                <a:blip r:embed="rId3"/>
                <a:stretch>
                  <a:fillRect b="-4082"/>
                </a:stretch>
              </a:blipFill>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id="{FC37DCD8-13E1-4E5B-B484-49403669CCD1}"/>
              </a:ext>
            </a:extLst>
          </p:cNvPr>
          <p:cNvCxnSpPr/>
          <p:nvPr/>
        </p:nvCxnSpPr>
        <p:spPr>
          <a:xfrm flipV="1">
            <a:off x="4213313" y="28587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2327D95-BD79-4FA9-AC3B-63E714D4F8A4}"/>
              </a:ext>
            </a:extLst>
          </p:cNvPr>
          <p:cNvCxnSpPr/>
          <p:nvPr/>
        </p:nvCxnSpPr>
        <p:spPr>
          <a:xfrm>
            <a:off x="4213313" y="42215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5FBCBAD-0705-4E24-99C9-0027F25A17E6}"/>
              </a:ext>
            </a:extLst>
          </p:cNvPr>
          <p:cNvSpPr txBox="1"/>
          <p:nvPr/>
        </p:nvSpPr>
        <p:spPr>
          <a:xfrm>
            <a:off x="6052351" y="2412643"/>
            <a:ext cx="1072217" cy="300082"/>
          </a:xfrm>
          <a:prstGeom prst="rect">
            <a:avLst/>
          </a:prstGeom>
          <a:noFill/>
        </p:spPr>
        <p:txBody>
          <a:bodyPr wrap="none" rtlCol="0">
            <a:spAutoFit/>
          </a:bodyPr>
          <a:lstStyle/>
          <a:p>
            <a:r>
              <a:rPr lang="en-US" sz="1350" dirty="0"/>
              <a:t>Output layer</a:t>
            </a: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F298BF6E-466E-4ECE-A11F-583861DE3C39}"/>
                  </a:ext>
                </a:extLst>
              </p:cNvPr>
              <p:cNvSpPr txBox="1"/>
              <p:nvPr/>
            </p:nvSpPr>
            <p:spPr>
              <a:xfrm>
                <a:off x="1823710" y="2451367"/>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54" name="TextBox 53">
                <a:extLst>
                  <a:ext uri="{FF2B5EF4-FFF2-40B4-BE49-F238E27FC236}">
                    <a16:creationId xmlns:a16="http://schemas.microsoft.com/office/drawing/2014/main" id="{F298BF6E-466E-4ECE-A11F-583861DE3C39}"/>
                  </a:ext>
                </a:extLst>
              </p:cNvPr>
              <p:cNvSpPr txBox="1">
                <a:spLocks noRot="1" noChangeAspect="1" noMove="1" noResize="1" noEditPoints="1" noAdjustHandles="1" noChangeArrowheads="1" noChangeShapeType="1" noTextEdit="1"/>
              </p:cNvSpPr>
              <p:nvPr/>
            </p:nvSpPr>
            <p:spPr>
              <a:xfrm>
                <a:off x="1823710" y="2451367"/>
                <a:ext cx="906402" cy="41549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B90EA75-8442-4871-A090-7B031D0FFF25}"/>
                  </a:ext>
                </a:extLst>
              </p:cNvPr>
              <p:cNvSpPr txBox="1"/>
              <p:nvPr/>
            </p:nvSpPr>
            <p:spPr>
              <a:xfrm>
                <a:off x="1845005" y="4384725"/>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55" name="TextBox 54">
                <a:extLst>
                  <a:ext uri="{FF2B5EF4-FFF2-40B4-BE49-F238E27FC236}">
                    <a16:creationId xmlns:a16="http://schemas.microsoft.com/office/drawing/2014/main" id="{4B90EA75-8442-4871-A090-7B031D0FFF25}"/>
                  </a:ext>
                </a:extLst>
              </p:cNvPr>
              <p:cNvSpPr txBox="1">
                <a:spLocks noRot="1" noChangeAspect="1" noMove="1" noResize="1" noEditPoints="1" noAdjustHandles="1" noChangeArrowheads="1" noChangeShapeType="1" noTextEdit="1"/>
              </p:cNvSpPr>
              <p:nvPr/>
            </p:nvSpPr>
            <p:spPr>
              <a:xfrm>
                <a:off x="1845005" y="4384725"/>
                <a:ext cx="906402" cy="415498"/>
              </a:xfrm>
              <a:prstGeom prst="rect">
                <a:avLst/>
              </a:prstGeom>
              <a:blipFill>
                <a:blip r:embed="rId5"/>
                <a:stretch>
                  <a:fillRect/>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C2AEBAAC-F43D-44FA-B369-024E971EAAD4}"/>
              </a:ext>
            </a:extLst>
          </p:cNvPr>
          <p:cNvSpPr txBox="1"/>
          <p:nvPr/>
        </p:nvSpPr>
        <p:spPr>
          <a:xfrm>
            <a:off x="772745" y="3329992"/>
            <a:ext cx="604653" cy="300082"/>
          </a:xfrm>
          <a:prstGeom prst="rect">
            <a:avLst/>
          </a:prstGeom>
          <a:noFill/>
        </p:spPr>
        <p:txBody>
          <a:bodyPr wrap="none" rtlCol="0">
            <a:spAutoFit/>
          </a:bodyPr>
          <a:lstStyle/>
          <a:p>
            <a:r>
              <a:rPr lang="en-US" sz="1350" dirty="0"/>
              <a:t>V-dim</a:t>
            </a:r>
          </a:p>
        </p:txBody>
      </p:sp>
      <p:sp>
        <p:nvSpPr>
          <p:cNvPr id="57" name="TextBox 56">
            <a:extLst>
              <a:ext uri="{FF2B5EF4-FFF2-40B4-BE49-F238E27FC236}">
                <a16:creationId xmlns:a16="http://schemas.microsoft.com/office/drawing/2014/main" id="{37AADEA9-4985-4CE0-9D9B-14A5842889C7}"/>
              </a:ext>
            </a:extLst>
          </p:cNvPr>
          <p:cNvSpPr txBox="1"/>
          <p:nvPr/>
        </p:nvSpPr>
        <p:spPr>
          <a:xfrm>
            <a:off x="772745" y="5456182"/>
            <a:ext cx="604653" cy="300082"/>
          </a:xfrm>
          <a:prstGeom prst="rect">
            <a:avLst/>
          </a:prstGeom>
          <a:noFill/>
        </p:spPr>
        <p:txBody>
          <a:bodyPr wrap="none" rtlCol="0">
            <a:spAutoFit/>
          </a:bodyPr>
          <a:lstStyle/>
          <a:p>
            <a:r>
              <a:rPr lang="en-US" sz="1350" dirty="0"/>
              <a:t>V-dim</a:t>
            </a:r>
          </a:p>
        </p:txBody>
      </p:sp>
      <p:sp>
        <p:nvSpPr>
          <p:cNvPr id="58" name="TextBox 57">
            <a:extLst>
              <a:ext uri="{FF2B5EF4-FFF2-40B4-BE49-F238E27FC236}">
                <a16:creationId xmlns:a16="http://schemas.microsoft.com/office/drawing/2014/main" id="{B4808A4C-E92F-48BC-922A-9E6C51CA3121}"/>
              </a:ext>
            </a:extLst>
          </p:cNvPr>
          <p:cNvSpPr txBox="1"/>
          <p:nvPr/>
        </p:nvSpPr>
        <p:spPr>
          <a:xfrm>
            <a:off x="3830797" y="4594160"/>
            <a:ext cx="619080" cy="300082"/>
          </a:xfrm>
          <a:prstGeom prst="rect">
            <a:avLst/>
          </a:prstGeom>
          <a:noFill/>
        </p:spPr>
        <p:txBody>
          <a:bodyPr wrap="none" rtlCol="0">
            <a:spAutoFit/>
          </a:bodyPr>
          <a:lstStyle/>
          <a:p>
            <a:r>
              <a:rPr lang="en-US" sz="1350" dirty="0"/>
              <a:t>N-dim</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618960B7-1308-4583-8D40-D32502BD2EEF}"/>
                  </a:ext>
                </a:extLst>
              </p:cNvPr>
              <p:cNvSpPr txBox="1"/>
              <p:nvPr/>
            </p:nvSpPr>
            <p:spPr>
              <a:xfrm>
                <a:off x="4505412" y="3455545"/>
                <a:ext cx="1858266"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m:t>
                          </m:r>
                        </m:sup>
                      </m:sSubSup>
                      <m:r>
                        <a:rPr lang="en-US" sz="2100" i="1">
                          <a:latin typeface="Cambria Math" panose="02040503050406030204" pitchFamily="18" charset="0"/>
                        </a:rPr>
                        <m:t>×</m:t>
                      </m:r>
                      <m:acc>
                        <m:accPr>
                          <m:chr m:val="̂"/>
                          <m:ctrlPr>
                            <a:rPr lang="en-US" sz="2100" i="1">
                              <a:latin typeface="Cambria Math" panose="02040503050406030204" pitchFamily="18" charset="0"/>
                            </a:rPr>
                          </m:ctrlPr>
                        </m:accPr>
                        <m:e>
                          <m:r>
                            <a:rPr lang="en-US" sz="2100" i="1">
                              <a:latin typeface="Cambria Math" panose="02040503050406030204" pitchFamily="18" charset="0"/>
                            </a:rPr>
                            <m:t>𝑣</m:t>
                          </m:r>
                        </m:e>
                      </m:acc>
                      <m:r>
                        <a:rPr lang="en-US" sz="2100" i="1">
                          <a:latin typeface="Cambria Math" panose="02040503050406030204" pitchFamily="18" charset="0"/>
                        </a:rPr>
                        <m:t>=</m:t>
                      </m:r>
                      <m:r>
                        <a:rPr lang="en-US" sz="2100" i="1">
                          <a:latin typeface="Cambria Math" panose="02040503050406030204" pitchFamily="18" charset="0"/>
                        </a:rPr>
                        <m:t>𝑧</m:t>
                      </m:r>
                    </m:oMath>
                  </m:oMathPara>
                </a14:m>
                <a:endParaRPr lang="en-US" sz="2100" dirty="0"/>
              </a:p>
            </p:txBody>
          </p:sp>
        </mc:Choice>
        <mc:Fallback xmlns="">
          <p:sp>
            <p:nvSpPr>
              <p:cNvPr id="59" name="TextBox 58">
                <a:extLst>
                  <a:ext uri="{FF2B5EF4-FFF2-40B4-BE49-F238E27FC236}">
                    <a16:creationId xmlns:a16="http://schemas.microsoft.com/office/drawing/2014/main" id="{618960B7-1308-4583-8D40-D32502BD2EEF}"/>
                  </a:ext>
                </a:extLst>
              </p:cNvPr>
              <p:cNvSpPr txBox="1">
                <a:spLocks noRot="1" noChangeAspect="1" noMove="1" noResize="1" noEditPoints="1" noAdjustHandles="1" noChangeArrowheads="1" noChangeShapeType="1" noTextEdit="1"/>
              </p:cNvSpPr>
              <p:nvPr/>
            </p:nvSpPr>
            <p:spPr>
              <a:xfrm>
                <a:off x="4505412" y="3455545"/>
                <a:ext cx="1858266" cy="415498"/>
              </a:xfrm>
              <a:prstGeom prst="rect">
                <a:avLst/>
              </a:prstGeom>
              <a:blipFill>
                <a:blip r:embed="rId6"/>
                <a:stretch>
                  <a:fillRect t="-4412" b="-1471"/>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4CB424EB-E9A5-49AB-AB51-6A4BD62711AF}"/>
              </a:ext>
            </a:extLst>
          </p:cNvPr>
          <p:cNvSpPr txBox="1"/>
          <p:nvPr/>
        </p:nvSpPr>
        <p:spPr>
          <a:xfrm>
            <a:off x="6474226" y="5036235"/>
            <a:ext cx="604653" cy="300082"/>
          </a:xfrm>
          <a:prstGeom prst="rect">
            <a:avLst/>
          </a:prstGeom>
          <a:noFill/>
        </p:spPr>
        <p:txBody>
          <a:bodyPr wrap="none" rtlCol="0">
            <a:spAutoFit/>
          </a:bodyPr>
          <a:lstStyle/>
          <a:p>
            <a:r>
              <a:rPr lang="en-US" sz="1350" dirty="0"/>
              <a:t>V-dim</a:t>
            </a:r>
          </a:p>
        </p:txBody>
      </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935FE2BB-7559-4A29-8CB0-6C64A4B77685}"/>
                  </a:ext>
                </a:extLst>
              </p:cNvPr>
              <p:cNvSpPr/>
              <p:nvPr/>
            </p:nvSpPr>
            <p:spPr>
              <a:xfrm>
                <a:off x="3955526" y="4241513"/>
                <a:ext cx="322781"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𝑣</m:t>
                          </m:r>
                        </m:e>
                      </m:acc>
                    </m:oMath>
                  </m:oMathPara>
                </a14:m>
                <a:endParaRPr lang="en-US" sz="1350" dirty="0"/>
              </a:p>
            </p:txBody>
          </p:sp>
        </mc:Choice>
        <mc:Fallback xmlns="">
          <p:sp>
            <p:nvSpPr>
              <p:cNvPr id="62" name="Rectangle 61">
                <a:extLst>
                  <a:ext uri="{FF2B5EF4-FFF2-40B4-BE49-F238E27FC236}">
                    <a16:creationId xmlns:a16="http://schemas.microsoft.com/office/drawing/2014/main" id="{935FE2BB-7559-4A29-8CB0-6C64A4B77685}"/>
                  </a:ext>
                </a:extLst>
              </p:cNvPr>
              <p:cNvSpPr>
                <a:spLocks noRot="1" noChangeAspect="1" noMove="1" noResize="1" noEditPoints="1" noAdjustHandles="1" noChangeArrowheads="1" noChangeShapeType="1" noTextEdit="1"/>
              </p:cNvSpPr>
              <p:nvPr/>
            </p:nvSpPr>
            <p:spPr>
              <a:xfrm>
                <a:off x="3955526" y="4241513"/>
                <a:ext cx="322781" cy="300082"/>
              </a:xfrm>
              <a:prstGeom prst="rect">
                <a:avLst/>
              </a:prstGeom>
              <a:blipFill>
                <a:blip r:embed="rId7"/>
                <a:stretch>
                  <a:fillRect r="-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C0D72605-5974-4499-B25E-CEA33A6BD5F2}"/>
                  </a:ext>
                </a:extLst>
              </p:cNvPr>
              <p:cNvSpPr txBox="1"/>
              <p:nvPr/>
            </p:nvSpPr>
            <p:spPr>
              <a:xfrm>
                <a:off x="6712079" y="3402022"/>
                <a:ext cx="220849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100" i="1">
                              <a:latin typeface="Cambria Math" panose="02040503050406030204" pitchFamily="18" charset="0"/>
                            </a:rPr>
                          </m:ctrlPr>
                        </m:accPr>
                        <m:e>
                          <m:r>
                            <a:rPr lang="en-US" sz="2100" i="1">
                              <a:latin typeface="Cambria Math" panose="02040503050406030204" pitchFamily="18" charset="0"/>
                            </a:rPr>
                            <m:t>𝑦</m:t>
                          </m:r>
                        </m:e>
                      </m:acc>
                      <m:r>
                        <a:rPr lang="en-US" sz="2100" i="1">
                          <a:latin typeface="Cambria Math" panose="02040503050406030204" pitchFamily="18" charset="0"/>
                        </a:rPr>
                        <m:t>=</m:t>
                      </m:r>
                      <m:r>
                        <a:rPr lang="en-US" sz="2100" i="1">
                          <a:latin typeface="Cambria Math" panose="02040503050406030204" pitchFamily="18" charset="0"/>
                        </a:rPr>
                        <m:t>𝑠𝑜𝑓𝑡𝑚𝑎𝑥</m:t>
                      </m:r>
                      <m:r>
                        <a:rPr lang="en-US" sz="2100" i="1">
                          <a:latin typeface="Cambria Math" panose="02040503050406030204" pitchFamily="18" charset="0"/>
                        </a:rPr>
                        <m:t>(</m:t>
                      </m:r>
                      <m:r>
                        <a:rPr lang="en-US" sz="2100" i="1">
                          <a:latin typeface="Cambria Math" panose="02040503050406030204" pitchFamily="18" charset="0"/>
                        </a:rPr>
                        <m:t>𝑧</m:t>
                      </m:r>
                      <m:r>
                        <a:rPr lang="en-US" sz="2100" i="1">
                          <a:latin typeface="Cambria Math" panose="02040503050406030204" pitchFamily="18" charset="0"/>
                        </a:rPr>
                        <m:t>)</m:t>
                      </m:r>
                    </m:oMath>
                  </m:oMathPara>
                </a14:m>
                <a:endParaRPr lang="en-US" sz="2100" dirty="0"/>
              </a:p>
            </p:txBody>
          </p:sp>
        </mc:Choice>
        <mc:Fallback xmlns="">
          <p:sp>
            <p:nvSpPr>
              <p:cNvPr id="63" name="TextBox 62">
                <a:extLst>
                  <a:ext uri="{FF2B5EF4-FFF2-40B4-BE49-F238E27FC236}">
                    <a16:creationId xmlns:a16="http://schemas.microsoft.com/office/drawing/2014/main" id="{C0D72605-5974-4499-B25E-CEA33A6BD5F2}"/>
                  </a:ext>
                </a:extLst>
              </p:cNvPr>
              <p:cNvSpPr txBox="1">
                <a:spLocks noRot="1" noChangeAspect="1" noMove="1" noResize="1" noEditPoints="1" noAdjustHandles="1" noChangeArrowheads="1" noChangeShapeType="1" noTextEdit="1"/>
              </p:cNvSpPr>
              <p:nvPr/>
            </p:nvSpPr>
            <p:spPr>
              <a:xfrm>
                <a:off x="6712079" y="3402022"/>
                <a:ext cx="2208495" cy="415498"/>
              </a:xfrm>
              <a:prstGeom prst="rect">
                <a:avLst/>
              </a:prstGeom>
              <a:blipFill>
                <a:blip r:embed="rId8"/>
                <a:stretch>
                  <a:fillRect t="-4412" b="-17647"/>
                </a:stretch>
              </a:blipFill>
            </p:spPr>
            <p:txBody>
              <a:bodyPr/>
              <a:lstStyle/>
              <a:p>
                <a:r>
                  <a:rPr lang="en-US">
                    <a:noFill/>
                  </a:rPr>
                  <a:t> </a:t>
                </a:r>
              </a:p>
            </p:txBody>
          </p:sp>
        </mc:Fallback>
      </mc:AlternateContent>
    </p:spTree>
    <p:extLst>
      <p:ext uri="{BB962C8B-B14F-4D97-AF65-F5344CB8AC3E}">
        <p14:creationId xmlns:p14="http://schemas.microsoft.com/office/powerpoint/2010/main" val="12841428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01D6215-5120-4C4D-922B-211F12FE38B1}"/>
              </a:ext>
            </a:extLst>
          </p:cNvPr>
          <p:cNvGrpSpPr/>
          <p:nvPr/>
        </p:nvGrpSpPr>
        <p:grpSpPr>
          <a:xfrm>
            <a:off x="1846210" y="1943129"/>
            <a:ext cx="205740" cy="1783080"/>
            <a:chOff x="1800225" y="419100"/>
            <a:chExt cx="182880" cy="1828800"/>
          </a:xfrm>
        </p:grpSpPr>
        <p:sp>
          <p:nvSpPr>
            <p:cNvPr id="3" name="Rectangle 2">
              <a:extLst>
                <a:ext uri="{FF2B5EF4-FFF2-40B4-BE49-F238E27FC236}">
                  <a16:creationId xmlns:a16="http://schemas.microsoft.com/office/drawing/2014/main" id="{2792D252-7E5C-452B-BA8E-5F3546B8A605}"/>
                </a:ext>
              </a:extLst>
            </p:cNvPr>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4" name="Rectangle 3">
              <a:extLst>
                <a:ext uri="{FF2B5EF4-FFF2-40B4-BE49-F238E27FC236}">
                  <a16:creationId xmlns:a16="http://schemas.microsoft.com/office/drawing/2014/main" id="{683F53C4-F311-412D-A6FE-8CA0B0B36047}"/>
                </a:ext>
              </a:extLst>
            </p:cNvPr>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5" name="Rectangle 4">
              <a:extLst>
                <a:ext uri="{FF2B5EF4-FFF2-40B4-BE49-F238E27FC236}">
                  <a16:creationId xmlns:a16="http://schemas.microsoft.com/office/drawing/2014/main" id="{35C640E0-27DA-408A-A1A1-65369DB4521B}"/>
                </a:ext>
              </a:extLst>
            </p:cNvPr>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 name="Rectangle 5">
              <a:extLst>
                <a:ext uri="{FF2B5EF4-FFF2-40B4-BE49-F238E27FC236}">
                  <a16:creationId xmlns:a16="http://schemas.microsoft.com/office/drawing/2014/main" id="{48E354ED-0D2C-4EAE-B2B6-A6FDB3C6403D}"/>
                </a:ext>
              </a:extLst>
            </p:cNvPr>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7" name="Rectangle 6">
              <a:extLst>
                <a:ext uri="{FF2B5EF4-FFF2-40B4-BE49-F238E27FC236}">
                  <a16:creationId xmlns:a16="http://schemas.microsoft.com/office/drawing/2014/main" id="{62541F7D-9B31-42A4-935A-5EE600E26B70}"/>
                </a:ext>
              </a:extLst>
            </p:cNvPr>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8" name="Rectangle 7">
              <a:extLst>
                <a:ext uri="{FF2B5EF4-FFF2-40B4-BE49-F238E27FC236}">
                  <a16:creationId xmlns:a16="http://schemas.microsoft.com/office/drawing/2014/main" id="{D841FE64-560F-4188-905C-9A5F73BBE73E}"/>
                </a:ext>
              </a:extLst>
            </p:cNvPr>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9" name="Rectangle 8">
              <a:extLst>
                <a:ext uri="{FF2B5EF4-FFF2-40B4-BE49-F238E27FC236}">
                  <a16:creationId xmlns:a16="http://schemas.microsoft.com/office/drawing/2014/main" id="{2F5D3507-F2D2-4EDF-B981-0380FCDD1C59}"/>
                </a:ext>
              </a:extLst>
            </p:cNvPr>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a:extLst>
                <a:ext uri="{FF2B5EF4-FFF2-40B4-BE49-F238E27FC236}">
                  <a16:creationId xmlns:a16="http://schemas.microsoft.com/office/drawing/2014/main" id="{0CBF3B03-DA07-49D2-951C-B4C20EFCD6B5}"/>
                </a:ext>
              </a:extLst>
            </p:cNvPr>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1" name="Rectangle 10">
              <a:extLst>
                <a:ext uri="{FF2B5EF4-FFF2-40B4-BE49-F238E27FC236}">
                  <a16:creationId xmlns:a16="http://schemas.microsoft.com/office/drawing/2014/main" id="{3BE7001E-FB60-4A51-BA78-76FE84A2F889}"/>
                </a:ext>
              </a:extLst>
            </p:cNvPr>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2" name="Rectangle 11">
              <a:extLst>
                <a:ext uri="{FF2B5EF4-FFF2-40B4-BE49-F238E27FC236}">
                  <a16:creationId xmlns:a16="http://schemas.microsoft.com/office/drawing/2014/main" id="{EC5B86AC-8012-47F7-BA0B-4618D606151B}"/>
                </a:ext>
              </a:extLst>
            </p:cNvPr>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13" name="Group 12">
            <a:extLst>
              <a:ext uri="{FF2B5EF4-FFF2-40B4-BE49-F238E27FC236}">
                <a16:creationId xmlns:a16="http://schemas.microsoft.com/office/drawing/2014/main" id="{36BE58E1-4DCE-4738-9251-FB9D8A2E12D8}"/>
              </a:ext>
            </a:extLst>
          </p:cNvPr>
          <p:cNvGrpSpPr/>
          <p:nvPr/>
        </p:nvGrpSpPr>
        <p:grpSpPr>
          <a:xfrm>
            <a:off x="1846211" y="4093889"/>
            <a:ext cx="205740" cy="1783080"/>
            <a:chOff x="1800225" y="419100"/>
            <a:chExt cx="182880" cy="1828800"/>
          </a:xfrm>
        </p:grpSpPr>
        <p:sp>
          <p:nvSpPr>
            <p:cNvPr id="14" name="Rectangle 13">
              <a:extLst>
                <a:ext uri="{FF2B5EF4-FFF2-40B4-BE49-F238E27FC236}">
                  <a16:creationId xmlns:a16="http://schemas.microsoft.com/office/drawing/2014/main" id="{0A4333AF-A022-47B4-A686-91DA572CD605}"/>
                </a:ext>
              </a:extLst>
            </p:cNvPr>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a:extLst>
                <a:ext uri="{FF2B5EF4-FFF2-40B4-BE49-F238E27FC236}">
                  <a16:creationId xmlns:a16="http://schemas.microsoft.com/office/drawing/2014/main" id="{12233180-DC3F-412B-BBF8-FAF0557113EB}"/>
                </a:ext>
              </a:extLst>
            </p:cNvPr>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a:extLst>
                <a:ext uri="{FF2B5EF4-FFF2-40B4-BE49-F238E27FC236}">
                  <a16:creationId xmlns:a16="http://schemas.microsoft.com/office/drawing/2014/main" id="{9BE15F90-04C1-4131-A8AA-3B3A9B90414C}"/>
                </a:ext>
              </a:extLst>
            </p:cNvPr>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a:extLst>
                <a:ext uri="{FF2B5EF4-FFF2-40B4-BE49-F238E27FC236}">
                  <a16:creationId xmlns:a16="http://schemas.microsoft.com/office/drawing/2014/main" id="{50FD874B-9278-41C2-BF8B-145403F4914D}"/>
                </a:ext>
              </a:extLst>
            </p:cNvPr>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8" name="Rectangle 17">
              <a:extLst>
                <a:ext uri="{FF2B5EF4-FFF2-40B4-BE49-F238E27FC236}">
                  <a16:creationId xmlns:a16="http://schemas.microsoft.com/office/drawing/2014/main" id="{AEE607B0-1603-4815-9B9F-243D8C34B30F}"/>
                </a:ext>
              </a:extLst>
            </p:cNvPr>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9" name="Rectangle 18">
              <a:extLst>
                <a:ext uri="{FF2B5EF4-FFF2-40B4-BE49-F238E27FC236}">
                  <a16:creationId xmlns:a16="http://schemas.microsoft.com/office/drawing/2014/main" id="{F3BD7C37-C86D-407B-B76A-A32C60A71F1B}"/>
                </a:ext>
              </a:extLst>
            </p:cNvPr>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0" name="Rectangle 19">
              <a:extLst>
                <a:ext uri="{FF2B5EF4-FFF2-40B4-BE49-F238E27FC236}">
                  <a16:creationId xmlns:a16="http://schemas.microsoft.com/office/drawing/2014/main" id="{7A6569A7-A0E9-4C35-94A7-B31CBC02959A}"/>
                </a:ext>
              </a:extLst>
            </p:cNvPr>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1" name="Rectangle 20">
              <a:extLst>
                <a:ext uri="{FF2B5EF4-FFF2-40B4-BE49-F238E27FC236}">
                  <a16:creationId xmlns:a16="http://schemas.microsoft.com/office/drawing/2014/main" id="{1699026B-F7F2-40BE-8420-33E73E898BCD}"/>
                </a:ext>
              </a:extLst>
            </p:cNvPr>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2" name="Rectangle 21">
              <a:extLst>
                <a:ext uri="{FF2B5EF4-FFF2-40B4-BE49-F238E27FC236}">
                  <a16:creationId xmlns:a16="http://schemas.microsoft.com/office/drawing/2014/main" id="{9DE1E6F9-6A22-49AD-A0BE-BBE2675E39D5}"/>
                </a:ext>
              </a:extLst>
            </p:cNvPr>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23" name="Rectangle 22">
              <a:extLst>
                <a:ext uri="{FF2B5EF4-FFF2-40B4-BE49-F238E27FC236}">
                  <a16:creationId xmlns:a16="http://schemas.microsoft.com/office/drawing/2014/main" id="{B6D080B7-866E-4060-94D0-157089C73AB6}"/>
                </a:ext>
              </a:extLst>
            </p:cNvPr>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24" name="TextBox 23">
            <a:extLst>
              <a:ext uri="{FF2B5EF4-FFF2-40B4-BE49-F238E27FC236}">
                <a16:creationId xmlns:a16="http://schemas.microsoft.com/office/drawing/2014/main" id="{39489EDB-D5DF-4C7A-B82E-F98544688F5D}"/>
              </a:ext>
            </a:extLst>
          </p:cNvPr>
          <p:cNvSpPr txBox="1"/>
          <p:nvPr/>
        </p:nvSpPr>
        <p:spPr>
          <a:xfrm>
            <a:off x="1438157" y="2607016"/>
            <a:ext cx="395108" cy="300082"/>
          </a:xfrm>
          <a:prstGeom prst="rect">
            <a:avLst/>
          </a:prstGeom>
          <a:noFill/>
        </p:spPr>
        <p:txBody>
          <a:bodyPr wrap="none" rtlCol="0">
            <a:spAutoFit/>
          </a:bodyPr>
          <a:lstStyle/>
          <a:p>
            <a:r>
              <a:rPr lang="en-US" sz="1350" dirty="0" err="1"/>
              <a:t>x</a:t>
            </a:r>
            <a:r>
              <a:rPr lang="en-US" sz="1350" baseline="-25000" dirty="0" err="1"/>
              <a:t>cat</a:t>
            </a:r>
            <a:endParaRPr lang="en-US" sz="1350" dirty="0"/>
          </a:p>
        </p:txBody>
      </p:sp>
      <p:sp>
        <p:nvSpPr>
          <p:cNvPr id="25" name="TextBox 24">
            <a:extLst>
              <a:ext uri="{FF2B5EF4-FFF2-40B4-BE49-F238E27FC236}">
                <a16:creationId xmlns:a16="http://schemas.microsoft.com/office/drawing/2014/main" id="{80A05F8E-5846-4414-9948-552ED6E86AAF}"/>
              </a:ext>
            </a:extLst>
          </p:cNvPr>
          <p:cNvSpPr txBox="1"/>
          <p:nvPr/>
        </p:nvSpPr>
        <p:spPr>
          <a:xfrm>
            <a:off x="1438157" y="4807120"/>
            <a:ext cx="377155" cy="300082"/>
          </a:xfrm>
          <a:prstGeom prst="rect">
            <a:avLst/>
          </a:prstGeom>
          <a:noFill/>
        </p:spPr>
        <p:txBody>
          <a:bodyPr wrap="none" rtlCol="0">
            <a:spAutoFit/>
          </a:bodyPr>
          <a:lstStyle/>
          <a:p>
            <a:r>
              <a:rPr lang="en-US" sz="1350" dirty="0" err="1"/>
              <a:t>x</a:t>
            </a:r>
            <a:r>
              <a:rPr lang="en-US" sz="1350" baseline="-25000" dirty="0" err="1"/>
              <a:t>on</a:t>
            </a:r>
            <a:endParaRPr lang="en-US" sz="1350" dirty="0"/>
          </a:p>
        </p:txBody>
      </p:sp>
      <p:grpSp>
        <p:nvGrpSpPr>
          <p:cNvPr id="26" name="Group 25">
            <a:extLst>
              <a:ext uri="{FF2B5EF4-FFF2-40B4-BE49-F238E27FC236}">
                <a16:creationId xmlns:a16="http://schemas.microsoft.com/office/drawing/2014/main" id="{D70AE303-98B3-492E-9151-5A7B5544CA21}"/>
              </a:ext>
            </a:extLst>
          </p:cNvPr>
          <p:cNvGrpSpPr/>
          <p:nvPr/>
        </p:nvGrpSpPr>
        <p:grpSpPr>
          <a:xfrm>
            <a:off x="4442981" y="3305009"/>
            <a:ext cx="205740" cy="1069848"/>
            <a:chOff x="1800225" y="419100"/>
            <a:chExt cx="182880" cy="1097280"/>
          </a:xfrm>
        </p:grpSpPr>
        <p:sp>
          <p:nvSpPr>
            <p:cNvPr id="27" name="Rectangle 26">
              <a:extLst>
                <a:ext uri="{FF2B5EF4-FFF2-40B4-BE49-F238E27FC236}">
                  <a16:creationId xmlns:a16="http://schemas.microsoft.com/office/drawing/2014/main" id="{5CDB00FD-09AF-4600-BACC-9A0208E61D49}"/>
                </a:ext>
              </a:extLst>
            </p:cNvPr>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28" name="Rectangle 27">
              <a:extLst>
                <a:ext uri="{FF2B5EF4-FFF2-40B4-BE49-F238E27FC236}">
                  <a16:creationId xmlns:a16="http://schemas.microsoft.com/office/drawing/2014/main" id="{4EFCBC67-537B-4DA1-854A-C0106AEC6993}"/>
                </a:ext>
              </a:extLst>
            </p:cNvPr>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29" name="Rectangle 28">
              <a:extLst>
                <a:ext uri="{FF2B5EF4-FFF2-40B4-BE49-F238E27FC236}">
                  <a16:creationId xmlns:a16="http://schemas.microsoft.com/office/drawing/2014/main" id="{F42FD698-502F-4097-8318-AE4615E18C5D}"/>
                </a:ext>
              </a:extLst>
            </p:cNvPr>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30" name="Rectangle 29">
              <a:extLst>
                <a:ext uri="{FF2B5EF4-FFF2-40B4-BE49-F238E27FC236}">
                  <a16:creationId xmlns:a16="http://schemas.microsoft.com/office/drawing/2014/main" id="{B79B8B5A-081E-4C6D-95A0-C9C32F238983}"/>
                </a:ext>
              </a:extLst>
            </p:cNvPr>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31" name="Rectangle 30">
              <a:extLst>
                <a:ext uri="{FF2B5EF4-FFF2-40B4-BE49-F238E27FC236}">
                  <a16:creationId xmlns:a16="http://schemas.microsoft.com/office/drawing/2014/main" id="{9876AC4E-9FE7-49D9-8374-79920475F620}"/>
                </a:ext>
              </a:extLst>
            </p:cNvPr>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32" name="Rectangle 31">
              <a:extLst>
                <a:ext uri="{FF2B5EF4-FFF2-40B4-BE49-F238E27FC236}">
                  <a16:creationId xmlns:a16="http://schemas.microsoft.com/office/drawing/2014/main" id="{61A46775-766B-42DD-A919-E1188EFDDC69}"/>
                </a:ext>
              </a:extLst>
            </p:cNvPr>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33" name="Group 32">
            <a:extLst>
              <a:ext uri="{FF2B5EF4-FFF2-40B4-BE49-F238E27FC236}">
                <a16:creationId xmlns:a16="http://schemas.microsoft.com/office/drawing/2014/main" id="{8D741489-7A7F-4107-81A7-3EF6EB14218D}"/>
              </a:ext>
            </a:extLst>
          </p:cNvPr>
          <p:cNvGrpSpPr/>
          <p:nvPr/>
        </p:nvGrpSpPr>
        <p:grpSpPr>
          <a:xfrm>
            <a:off x="7044617" y="3012977"/>
            <a:ext cx="205740" cy="1783080"/>
            <a:chOff x="1800225" y="419100"/>
            <a:chExt cx="182880" cy="1828800"/>
          </a:xfrm>
        </p:grpSpPr>
        <p:sp>
          <p:nvSpPr>
            <p:cNvPr id="34" name="Rectangle 33">
              <a:extLst>
                <a:ext uri="{FF2B5EF4-FFF2-40B4-BE49-F238E27FC236}">
                  <a16:creationId xmlns:a16="http://schemas.microsoft.com/office/drawing/2014/main" id="{04951C8E-4391-4920-8FED-453993FA7E82}"/>
                </a:ext>
              </a:extLst>
            </p:cNvPr>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5" name="Rectangle 34">
              <a:extLst>
                <a:ext uri="{FF2B5EF4-FFF2-40B4-BE49-F238E27FC236}">
                  <a16:creationId xmlns:a16="http://schemas.microsoft.com/office/drawing/2014/main" id="{3932008B-A9AC-4804-B1DB-88BFE7D321A5}"/>
                </a:ext>
              </a:extLst>
            </p:cNvPr>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6" name="Rectangle 35">
              <a:extLst>
                <a:ext uri="{FF2B5EF4-FFF2-40B4-BE49-F238E27FC236}">
                  <a16:creationId xmlns:a16="http://schemas.microsoft.com/office/drawing/2014/main" id="{D4A2487D-1070-419F-A17C-FA283293F48E}"/>
                </a:ext>
              </a:extLst>
            </p:cNvPr>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7" name="Rectangle 36">
              <a:extLst>
                <a:ext uri="{FF2B5EF4-FFF2-40B4-BE49-F238E27FC236}">
                  <a16:creationId xmlns:a16="http://schemas.microsoft.com/office/drawing/2014/main" id="{87AEA73E-7E4D-4099-AF47-C893C2ED0C2A}"/>
                </a:ext>
              </a:extLst>
            </p:cNvPr>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8" name="Rectangle 37">
              <a:extLst>
                <a:ext uri="{FF2B5EF4-FFF2-40B4-BE49-F238E27FC236}">
                  <a16:creationId xmlns:a16="http://schemas.microsoft.com/office/drawing/2014/main" id="{99D1245E-19B8-4D74-8BD3-8F9185904A3C}"/>
                </a:ext>
              </a:extLst>
            </p:cNvPr>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9" name="Rectangle 38">
              <a:extLst>
                <a:ext uri="{FF2B5EF4-FFF2-40B4-BE49-F238E27FC236}">
                  <a16:creationId xmlns:a16="http://schemas.microsoft.com/office/drawing/2014/main" id="{49934D45-64FC-4417-87EA-B11643983880}"/>
                </a:ext>
              </a:extLst>
            </p:cNvPr>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40" name="Rectangle 39">
              <a:extLst>
                <a:ext uri="{FF2B5EF4-FFF2-40B4-BE49-F238E27FC236}">
                  <a16:creationId xmlns:a16="http://schemas.microsoft.com/office/drawing/2014/main" id="{B264D474-F6A3-41D0-BA60-9426EA7E60C7}"/>
                </a:ext>
              </a:extLst>
            </p:cNvPr>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41" name="Rectangle 40">
              <a:extLst>
                <a:ext uri="{FF2B5EF4-FFF2-40B4-BE49-F238E27FC236}">
                  <a16:creationId xmlns:a16="http://schemas.microsoft.com/office/drawing/2014/main" id="{5E2A71A8-8050-4902-98B5-2C048E7B2458}"/>
                </a:ext>
              </a:extLst>
            </p:cNvPr>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42" name="Rectangle 41">
              <a:extLst>
                <a:ext uri="{FF2B5EF4-FFF2-40B4-BE49-F238E27FC236}">
                  <a16:creationId xmlns:a16="http://schemas.microsoft.com/office/drawing/2014/main" id="{9F9EE660-B088-47ED-A424-E1F457D85650}"/>
                </a:ext>
              </a:extLst>
            </p:cNvPr>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43" name="Rectangle 42">
              <a:extLst>
                <a:ext uri="{FF2B5EF4-FFF2-40B4-BE49-F238E27FC236}">
                  <a16:creationId xmlns:a16="http://schemas.microsoft.com/office/drawing/2014/main" id="{708FC839-8651-4717-A7CA-25305B633BC3}"/>
                </a:ext>
              </a:extLst>
            </p:cNvPr>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44" name="TextBox 43">
            <a:extLst>
              <a:ext uri="{FF2B5EF4-FFF2-40B4-BE49-F238E27FC236}">
                <a16:creationId xmlns:a16="http://schemas.microsoft.com/office/drawing/2014/main" id="{0DFCA0CF-6CA4-4F8A-9BFF-1D33376CA263}"/>
              </a:ext>
            </a:extLst>
          </p:cNvPr>
          <p:cNvSpPr txBox="1"/>
          <p:nvPr/>
        </p:nvSpPr>
        <p:spPr>
          <a:xfrm>
            <a:off x="1501384" y="1565913"/>
            <a:ext cx="942374" cy="300082"/>
          </a:xfrm>
          <a:prstGeom prst="rect">
            <a:avLst/>
          </a:prstGeom>
          <a:noFill/>
        </p:spPr>
        <p:txBody>
          <a:bodyPr wrap="none" rtlCol="0">
            <a:spAutoFit/>
          </a:bodyPr>
          <a:lstStyle/>
          <a:p>
            <a:r>
              <a:rPr lang="en-US" sz="1350" dirty="0"/>
              <a:t>Input layer</a:t>
            </a:r>
          </a:p>
        </p:txBody>
      </p:sp>
      <p:cxnSp>
        <p:nvCxnSpPr>
          <p:cNvPr id="45" name="Straight Connector 44">
            <a:extLst>
              <a:ext uri="{FF2B5EF4-FFF2-40B4-BE49-F238E27FC236}">
                <a16:creationId xmlns:a16="http://schemas.microsoft.com/office/drawing/2014/main" id="{09D04893-35FB-4E5A-874E-BA06B190C720}"/>
              </a:ext>
            </a:extLst>
          </p:cNvPr>
          <p:cNvCxnSpPr/>
          <p:nvPr/>
        </p:nvCxnSpPr>
        <p:spPr>
          <a:xfrm>
            <a:off x="2053379" y="1943130"/>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1C94BFC-2C4B-4503-AB60-997F63314885}"/>
              </a:ext>
            </a:extLst>
          </p:cNvPr>
          <p:cNvCxnSpPr/>
          <p:nvPr/>
        </p:nvCxnSpPr>
        <p:spPr>
          <a:xfrm flipV="1">
            <a:off x="2053379" y="3302053"/>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8D7C722-5BAD-42C8-BB64-642338B025E3}"/>
              </a:ext>
            </a:extLst>
          </p:cNvPr>
          <p:cNvCxnSpPr/>
          <p:nvPr/>
        </p:nvCxnSpPr>
        <p:spPr>
          <a:xfrm>
            <a:off x="2047086" y="3724318"/>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E19C8D1-D7BE-4679-8095-1B54B5595AD6}"/>
              </a:ext>
            </a:extLst>
          </p:cNvPr>
          <p:cNvCxnSpPr/>
          <p:nvPr/>
        </p:nvCxnSpPr>
        <p:spPr>
          <a:xfrm flipV="1">
            <a:off x="2053379" y="4385920"/>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26E21ADD-62EA-4F41-AFA2-1C94F9C729EF}"/>
              </a:ext>
            </a:extLst>
          </p:cNvPr>
          <p:cNvSpPr txBox="1"/>
          <p:nvPr/>
        </p:nvSpPr>
        <p:spPr>
          <a:xfrm>
            <a:off x="4090959" y="4744167"/>
            <a:ext cx="1075423" cy="300082"/>
          </a:xfrm>
          <a:prstGeom prst="rect">
            <a:avLst/>
          </a:prstGeom>
          <a:noFill/>
        </p:spPr>
        <p:txBody>
          <a:bodyPr wrap="none" rtlCol="0">
            <a:spAutoFit/>
          </a:bodyPr>
          <a:lstStyle/>
          <a:p>
            <a:r>
              <a:rPr lang="en-US" sz="1350" dirty="0"/>
              <a:t>Hidden layer</a:t>
            </a:r>
          </a:p>
        </p:txBody>
      </p:sp>
      <p:sp>
        <p:nvSpPr>
          <p:cNvPr id="50" name="TextBox 49">
            <a:extLst>
              <a:ext uri="{FF2B5EF4-FFF2-40B4-BE49-F238E27FC236}">
                <a16:creationId xmlns:a16="http://schemas.microsoft.com/office/drawing/2014/main" id="{9E44873F-5F95-4C0C-AB87-98027AE5AB74}"/>
              </a:ext>
            </a:extLst>
          </p:cNvPr>
          <p:cNvSpPr txBox="1"/>
          <p:nvPr/>
        </p:nvSpPr>
        <p:spPr>
          <a:xfrm>
            <a:off x="7473676" y="3750778"/>
            <a:ext cx="391454" cy="300082"/>
          </a:xfrm>
          <a:prstGeom prst="rect">
            <a:avLst/>
          </a:prstGeom>
          <a:noFill/>
        </p:spPr>
        <p:txBody>
          <a:bodyPr wrap="none" rtlCol="0">
            <a:spAutoFit/>
          </a:bodyPr>
          <a:lstStyle/>
          <a:p>
            <a:r>
              <a:rPr lang="en-US" sz="1350" dirty="0"/>
              <a:t>sat</a:t>
            </a:r>
          </a:p>
        </p:txBody>
      </p:sp>
      <p:cxnSp>
        <p:nvCxnSpPr>
          <p:cNvPr id="51" name="Straight Connector 50">
            <a:extLst>
              <a:ext uri="{FF2B5EF4-FFF2-40B4-BE49-F238E27FC236}">
                <a16:creationId xmlns:a16="http://schemas.microsoft.com/office/drawing/2014/main" id="{CC8EB347-897D-460D-98A0-9156D4EFE9FE}"/>
              </a:ext>
            </a:extLst>
          </p:cNvPr>
          <p:cNvCxnSpPr/>
          <p:nvPr/>
        </p:nvCxnSpPr>
        <p:spPr>
          <a:xfrm flipV="1">
            <a:off x="4648721" y="3012065"/>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EDC8465-D97B-42FC-9D03-F4CC9CB9C3F5}"/>
              </a:ext>
            </a:extLst>
          </p:cNvPr>
          <p:cNvCxnSpPr/>
          <p:nvPr/>
        </p:nvCxnSpPr>
        <p:spPr>
          <a:xfrm>
            <a:off x="4648721" y="4374857"/>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F6DFF10-CB60-4C4C-8852-C7FB1955D2F4}"/>
              </a:ext>
            </a:extLst>
          </p:cNvPr>
          <p:cNvSpPr txBox="1"/>
          <p:nvPr/>
        </p:nvSpPr>
        <p:spPr>
          <a:xfrm>
            <a:off x="6633068" y="2577483"/>
            <a:ext cx="1072217" cy="300082"/>
          </a:xfrm>
          <a:prstGeom prst="rect">
            <a:avLst/>
          </a:prstGeom>
          <a:noFill/>
        </p:spPr>
        <p:txBody>
          <a:bodyPr wrap="none" rtlCol="0">
            <a:spAutoFit/>
          </a:bodyPr>
          <a:lstStyle/>
          <a:p>
            <a:r>
              <a:rPr lang="en-US" sz="1350" dirty="0"/>
              <a:t>Output layer</a:t>
            </a:r>
          </a:p>
        </p:txBody>
      </p:sp>
      <p:sp>
        <p:nvSpPr>
          <p:cNvPr id="54" name="TextBox 53">
            <a:extLst>
              <a:ext uri="{FF2B5EF4-FFF2-40B4-BE49-F238E27FC236}">
                <a16:creationId xmlns:a16="http://schemas.microsoft.com/office/drawing/2014/main" id="{50DC9B20-256C-43CE-AE12-2261A8F0177E}"/>
              </a:ext>
            </a:extLst>
          </p:cNvPr>
          <p:cNvSpPr txBox="1"/>
          <p:nvPr/>
        </p:nvSpPr>
        <p:spPr>
          <a:xfrm>
            <a:off x="1206725" y="3483316"/>
            <a:ext cx="604653" cy="300082"/>
          </a:xfrm>
          <a:prstGeom prst="rect">
            <a:avLst/>
          </a:prstGeom>
          <a:noFill/>
        </p:spPr>
        <p:txBody>
          <a:bodyPr wrap="none" rtlCol="0">
            <a:spAutoFit/>
          </a:bodyPr>
          <a:lstStyle/>
          <a:p>
            <a:r>
              <a:rPr lang="en-US" sz="1350" dirty="0"/>
              <a:t>V-dim</a:t>
            </a:r>
          </a:p>
        </p:txBody>
      </p:sp>
      <p:sp>
        <p:nvSpPr>
          <p:cNvPr id="55" name="TextBox 54">
            <a:extLst>
              <a:ext uri="{FF2B5EF4-FFF2-40B4-BE49-F238E27FC236}">
                <a16:creationId xmlns:a16="http://schemas.microsoft.com/office/drawing/2014/main" id="{439BB014-10F1-4CCC-90EB-11FFDBD360C7}"/>
              </a:ext>
            </a:extLst>
          </p:cNvPr>
          <p:cNvSpPr txBox="1"/>
          <p:nvPr/>
        </p:nvSpPr>
        <p:spPr>
          <a:xfrm>
            <a:off x="1206725" y="5609506"/>
            <a:ext cx="604653" cy="300082"/>
          </a:xfrm>
          <a:prstGeom prst="rect">
            <a:avLst/>
          </a:prstGeom>
          <a:noFill/>
        </p:spPr>
        <p:txBody>
          <a:bodyPr wrap="none" rtlCol="0">
            <a:spAutoFit/>
          </a:bodyPr>
          <a:lstStyle/>
          <a:p>
            <a:r>
              <a:rPr lang="en-US" sz="1350" dirty="0"/>
              <a:t>V-dim</a:t>
            </a:r>
          </a:p>
        </p:txBody>
      </p:sp>
      <p:sp>
        <p:nvSpPr>
          <p:cNvPr id="56" name="TextBox 55">
            <a:extLst>
              <a:ext uri="{FF2B5EF4-FFF2-40B4-BE49-F238E27FC236}">
                <a16:creationId xmlns:a16="http://schemas.microsoft.com/office/drawing/2014/main" id="{22C49EF3-4652-490A-A8BA-5C152092B96E}"/>
              </a:ext>
            </a:extLst>
          </p:cNvPr>
          <p:cNvSpPr txBox="1"/>
          <p:nvPr/>
        </p:nvSpPr>
        <p:spPr>
          <a:xfrm>
            <a:off x="4281266" y="5007815"/>
            <a:ext cx="619080" cy="300082"/>
          </a:xfrm>
          <a:prstGeom prst="rect">
            <a:avLst/>
          </a:prstGeom>
          <a:noFill/>
        </p:spPr>
        <p:txBody>
          <a:bodyPr wrap="none" rtlCol="0">
            <a:spAutoFit/>
          </a:bodyPr>
          <a:lstStyle/>
          <a:p>
            <a:r>
              <a:rPr lang="en-US" sz="1350" dirty="0"/>
              <a:t>N-dim</a:t>
            </a:r>
          </a:p>
        </p:txBody>
      </p:sp>
      <p:sp>
        <p:nvSpPr>
          <p:cNvPr id="57" name="TextBox 56">
            <a:extLst>
              <a:ext uri="{FF2B5EF4-FFF2-40B4-BE49-F238E27FC236}">
                <a16:creationId xmlns:a16="http://schemas.microsoft.com/office/drawing/2014/main" id="{6B83E7EB-65E2-417F-9C69-2FB8FB8364D6}"/>
              </a:ext>
            </a:extLst>
          </p:cNvPr>
          <p:cNvSpPr txBox="1"/>
          <p:nvPr/>
        </p:nvSpPr>
        <p:spPr>
          <a:xfrm>
            <a:off x="7366483" y="4561928"/>
            <a:ext cx="604653" cy="300082"/>
          </a:xfrm>
          <a:prstGeom prst="rect">
            <a:avLst/>
          </a:prstGeom>
          <a:noFill/>
        </p:spPr>
        <p:txBody>
          <a:bodyPr wrap="none" rtlCol="0">
            <a:spAutoFit/>
          </a:bodyPr>
          <a:lstStyle/>
          <a:p>
            <a:r>
              <a:rPr lang="en-US" sz="1350" dirty="0"/>
              <a:t>V-dim</a:t>
            </a: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DC51032-4429-4BF1-80B9-04EAA11A073C}"/>
                  </a:ext>
                </a:extLst>
              </p:cNvPr>
              <p:cNvSpPr txBox="1"/>
              <p:nvPr/>
            </p:nvSpPr>
            <p:spPr>
              <a:xfrm>
                <a:off x="2063395" y="2963087"/>
                <a:ext cx="906402" cy="4504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sSubSup>
                    </m:oMath>
                  </m:oMathPara>
                </a14:m>
                <a:endParaRPr lang="en-US" sz="2100" dirty="0"/>
              </a:p>
            </p:txBody>
          </p:sp>
        </mc:Choice>
        <mc:Fallback xmlns="">
          <p:sp>
            <p:nvSpPr>
              <p:cNvPr id="58" name="TextBox 57">
                <a:extLst>
                  <a:ext uri="{FF2B5EF4-FFF2-40B4-BE49-F238E27FC236}">
                    <a16:creationId xmlns:a16="http://schemas.microsoft.com/office/drawing/2014/main" id="{0DC51032-4429-4BF1-80B9-04EAA11A073C}"/>
                  </a:ext>
                </a:extLst>
              </p:cNvPr>
              <p:cNvSpPr txBox="1">
                <a:spLocks noRot="1" noChangeAspect="1" noMove="1" noResize="1" noEditPoints="1" noAdjustHandles="1" noChangeArrowheads="1" noChangeShapeType="1" noTextEdit="1"/>
              </p:cNvSpPr>
              <p:nvPr/>
            </p:nvSpPr>
            <p:spPr>
              <a:xfrm>
                <a:off x="2063395" y="2963087"/>
                <a:ext cx="906402" cy="450444"/>
              </a:xfrm>
              <a:prstGeom prst="rect">
                <a:avLst/>
              </a:prstGeom>
              <a:blipFill>
                <a:blip r:embed="rId3"/>
                <a:stretch>
                  <a:fillRect b="-13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3A5C177-1863-49E2-A798-6E9CAF57D798}"/>
                  </a:ext>
                </a:extLst>
              </p:cNvPr>
              <p:cNvSpPr txBox="1"/>
              <p:nvPr/>
            </p:nvSpPr>
            <p:spPr>
              <a:xfrm>
                <a:off x="2166956" y="4405793"/>
                <a:ext cx="906402" cy="4504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smtClean="0">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sSubSup>
                    </m:oMath>
                  </m:oMathPara>
                </a14:m>
                <a:endParaRPr lang="en-US" sz="2100" dirty="0"/>
              </a:p>
            </p:txBody>
          </p:sp>
        </mc:Choice>
        <mc:Fallback xmlns="">
          <p:sp>
            <p:nvSpPr>
              <p:cNvPr id="59" name="TextBox 58">
                <a:extLst>
                  <a:ext uri="{FF2B5EF4-FFF2-40B4-BE49-F238E27FC236}">
                    <a16:creationId xmlns:a16="http://schemas.microsoft.com/office/drawing/2014/main" id="{53A5C177-1863-49E2-A798-6E9CAF57D798}"/>
                  </a:ext>
                </a:extLst>
              </p:cNvPr>
              <p:cNvSpPr txBox="1">
                <a:spLocks noRot="1" noChangeAspect="1" noMove="1" noResize="1" noEditPoints="1" noAdjustHandles="1" noChangeArrowheads="1" noChangeShapeType="1" noTextEdit="1"/>
              </p:cNvSpPr>
              <p:nvPr/>
            </p:nvSpPr>
            <p:spPr>
              <a:xfrm>
                <a:off x="2166956" y="4405793"/>
                <a:ext cx="906402" cy="450444"/>
              </a:xfrm>
              <a:prstGeom prst="rect">
                <a:avLst/>
              </a:prstGeom>
              <a:blipFill>
                <a:blip r:embed="rId4"/>
                <a:stretch>
                  <a:fillRect b="-1351"/>
                </a:stretch>
              </a:blipFill>
            </p:spPr>
            <p:txBody>
              <a:bodyPr/>
              <a:lstStyle/>
              <a:p>
                <a:r>
                  <a:rPr lang="en-US">
                    <a:noFill/>
                  </a:rPr>
                  <a:t> </a:t>
                </a:r>
              </a:p>
            </p:txBody>
          </p:sp>
        </mc:Fallback>
      </mc:AlternateContent>
      <p:graphicFrame>
        <p:nvGraphicFramePr>
          <p:cNvPr id="60" name="Table 59">
            <a:extLst>
              <a:ext uri="{FF2B5EF4-FFF2-40B4-BE49-F238E27FC236}">
                <a16:creationId xmlns:a16="http://schemas.microsoft.com/office/drawing/2014/main" id="{F61ED2F9-8102-4765-8ADE-F5E02DE5870C}"/>
              </a:ext>
            </a:extLst>
          </p:cNvPr>
          <p:cNvGraphicFramePr>
            <a:graphicFrameLocks noGrp="1"/>
          </p:cNvGraphicFramePr>
          <p:nvPr>
            <p:extLst>
              <p:ext uri="{D42A27DB-BD31-4B8C-83A1-F6EECF244321}">
                <p14:modId xmlns:p14="http://schemas.microsoft.com/office/powerpoint/2010/main" val="2492415431"/>
              </p:ext>
            </p:extLst>
          </p:nvPr>
        </p:nvGraphicFramePr>
        <p:xfrm>
          <a:off x="2546449" y="1417792"/>
          <a:ext cx="2468880" cy="123444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3241636"/>
                    </a:ext>
                  </a:extLst>
                </a:gridCol>
                <a:gridCol w="246888">
                  <a:extLst>
                    <a:ext uri="{9D8B030D-6E8A-4147-A177-3AD203B41FA5}">
                      <a16:colId xmlns:a16="http://schemas.microsoft.com/office/drawing/2014/main" val="4278168359"/>
                    </a:ext>
                  </a:extLst>
                </a:gridCol>
                <a:gridCol w="246888">
                  <a:extLst>
                    <a:ext uri="{9D8B030D-6E8A-4147-A177-3AD203B41FA5}">
                      <a16:colId xmlns:a16="http://schemas.microsoft.com/office/drawing/2014/main" val="1775200123"/>
                    </a:ext>
                  </a:extLst>
                </a:gridCol>
                <a:gridCol w="246888">
                  <a:extLst>
                    <a:ext uri="{9D8B030D-6E8A-4147-A177-3AD203B41FA5}">
                      <a16:colId xmlns:a16="http://schemas.microsoft.com/office/drawing/2014/main" val="3058570661"/>
                    </a:ext>
                  </a:extLst>
                </a:gridCol>
                <a:gridCol w="246888">
                  <a:extLst>
                    <a:ext uri="{9D8B030D-6E8A-4147-A177-3AD203B41FA5}">
                      <a16:colId xmlns:a16="http://schemas.microsoft.com/office/drawing/2014/main" val="3635929464"/>
                    </a:ext>
                  </a:extLst>
                </a:gridCol>
                <a:gridCol w="246888">
                  <a:extLst>
                    <a:ext uri="{9D8B030D-6E8A-4147-A177-3AD203B41FA5}">
                      <a16:colId xmlns:a16="http://schemas.microsoft.com/office/drawing/2014/main" val="1060927547"/>
                    </a:ext>
                  </a:extLst>
                </a:gridCol>
                <a:gridCol w="246888">
                  <a:extLst>
                    <a:ext uri="{9D8B030D-6E8A-4147-A177-3AD203B41FA5}">
                      <a16:colId xmlns:a16="http://schemas.microsoft.com/office/drawing/2014/main" val="2648937507"/>
                    </a:ext>
                  </a:extLst>
                </a:gridCol>
                <a:gridCol w="246888">
                  <a:extLst>
                    <a:ext uri="{9D8B030D-6E8A-4147-A177-3AD203B41FA5}">
                      <a16:colId xmlns:a16="http://schemas.microsoft.com/office/drawing/2014/main" val="3865230097"/>
                    </a:ext>
                  </a:extLst>
                </a:gridCol>
                <a:gridCol w="246888">
                  <a:extLst>
                    <a:ext uri="{9D8B030D-6E8A-4147-A177-3AD203B41FA5}">
                      <a16:colId xmlns:a16="http://schemas.microsoft.com/office/drawing/2014/main" val="2604712063"/>
                    </a:ext>
                  </a:extLst>
                </a:gridCol>
                <a:gridCol w="246888">
                  <a:extLst>
                    <a:ext uri="{9D8B030D-6E8A-4147-A177-3AD203B41FA5}">
                      <a16:colId xmlns:a16="http://schemas.microsoft.com/office/drawing/2014/main" val="3797226581"/>
                    </a:ext>
                  </a:extLst>
                </a:gridCol>
              </a:tblGrid>
              <a:tr h="246888">
                <a:tc>
                  <a:txBody>
                    <a:bodyPr/>
                    <a:lstStyle/>
                    <a:p>
                      <a:pPr algn="ctr"/>
                      <a:r>
                        <a:rPr lang="en-US" sz="900" b="0" dirty="0"/>
                        <a:t>0.1</a:t>
                      </a:r>
                    </a:p>
                  </a:txBody>
                  <a:tcPr marL="0" marR="0" marT="0" marB="0" anchor="ctr">
                    <a:solidFill>
                      <a:schemeClr val="bg1"/>
                    </a:solidFill>
                  </a:tcPr>
                </a:tc>
                <a:tc>
                  <a:txBody>
                    <a:bodyPr/>
                    <a:lstStyle/>
                    <a:p>
                      <a:pPr algn="ctr"/>
                      <a:r>
                        <a:rPr lang="en-US" sz="900" b="1" dirty="0">
                          <a:solidFill>
                            <a:srgbClr val="FF0000"/>
                          </a:solidFill>
                        </a:rPr>
                        <a:t>2.4</a:t>
                      </a:r>
                    </a:p>
                  </a:txBody>
                  <a:tcPr marL="0" marR="0" marT="0" marB="0" anchor="ctr">
                    <a:solidFill>
                      <a:schemeClr val="bg1"/>
                    </a:solidFill>
                  </a:tcPr>
                </a:tc>
                <a:tc>
                  <a:txBody>
                    <a:bodyPr/>
                    <a:lstStyle/>
                    <a:p>
                      <a:pPr algn="ctr"/>
                      <a:r>
                        <a:rPr lang="en-US" sz="900" b="0" dirty="0"/>
                        <a:t>1.6</a:t>
                      </a:r>
                    </a:p>
                  </a:txBody>
                  <a:tcPr marL="0" marR="0" marT="0" marB="0" anchor="ctr">
                    <a:solidFill>
                      <a:schemeClr val="bg1"/>
                    </a:solidFill>
                  </a:tcPr>
                </a:tc>
                <a:tc>
                  <a:txBody>
                    <a:bodyPr/>
                    <a:lstStyle/>
                    <a:p>
                      <a:pPr algn="ctr"/>
                      <a:r>
                        <a:rPr lang="en-US" sz="900" b="0" dirty="0"/>
                        <a:t>1.8</a:t>
                      </a:r>
                    </a:p>
                  </a:txBody>
                  <a:tcPr marL="0" marR="0" marT="0" marB="0" anchor="ctr">
                    <a:solidFill>
                      <a:schemeClr val="bg1"/>
                    </a:solidFill>
                  </a:tcPr>
                </a:tc>
                <a:tc>
                  <a:txBody>
                    <a:bodyPr/>
                    <a:lstStyle/>
                    <a:p>
                      <a:pPr algn="ctr"/>
                      <a:r>
                        <a:rPr lang="en-US" sz="900" b="0" dirty="0"/>
                        <a:t>0.5</a:t>
                      </a:r>
                    </a:p>
                  </a:txBody>
                  <a:tcPr marL="0" marR="0" marT="0" marB="0" anchor="ctr">
                    <a:solidFill>
                      <a:schemeClr val="bg1"/>
                    </a:solidFill>
                  </a:tcPr>
                </a:tc>
                <a:tc>
                  <a:txBody>
                    <a:bodyPr/>
                    <a:lstStyle/>
                    <a:p>
                      <a:pPr algn="ctr"/>
                      <a:r>
                        <a:rPr lang="en-US" sz="900" b="0" dirty="0"/>
                        <a:t>0.9</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3.2</a:t>
                      </a:r>
                    </a:p>
                  </a:txBody>
                  <a:tcPr marL="0" marR="0" marT="0" marB="0" anchor="ctr">
                    <a:solidFill>
                      <a:schemeClr val="bg1"/>
                    </a:solidFill>
                  </a:tcPr>
                </a:tc>
                <a:extLst>
                  <a:ext uri="{0D108BD9-81ED-4DB2-BD59-A6C34878D82A}">
                    <a16:rowId xmlns:a16="http://schemas.microsoft.com/office/drawing/2014/main" val="1811048262"/>
                  </a:ext>
                </a:extLst>
              </a:tr>
              <a:tr h="246888">
                <a:tc>
                  <a:txBody>
                    <a:bodyPr/>
                    <a:lstStyle/>
                    <a:p>
                      <a:pPr algn="ctr"/>
                      <a:r>
                        <a:rPr lang="en-US" sz="900" b="0" dirty="0"/>
                        <a:t>0.5</a:t>
                      </a:r>
                    </a:p>
                  </a:txBody>
                  <a:tcPr marL="0" marR="0" marT="0" marB="0" anchor="ctr">
                    <a:solidFill>
                      <a:schemeClr val="bg1"/>
                    </a:solidFill>
                  </a:tcPr>
                </a:tc>
                <a:tc>
                  <a:txBody>
                    <a:bodyPr/>
                    <a:lstStyle/>
                    <a:p>
                      <a:pPr algn="ctr"/>
                      <a:r>
                        <a:rPr lang="en-US" sz="900" b="1" dirty="0">
                          <a:solidFill>
                            <a:srgbClr val="FF0000"/>
                          </a:solidFill>
                        </a:rPr>
                        <a:t>2.6</a:t>
                      </a:r>
                    </a:p>
                  </a:txBody>
                  <a:tcPr marL="0" marR="0" marT="0" marB="0" anchor="ctr">
                    <a:solidFill>
                      <a:schemeClr val="bg1"/>
                    </a:solidFill>
                  </a:tcPr>
                </a:tc>
                <a:tc>
                  <a:txBody>
                    <a:bodyPr/>
                    <a:lstStyle/>
                    <a:p>
                      <a:pPr algn="ctr"/>
                      <a:r>
                        <a:rPr lang="en-US" sz="900" b="0" dirty="0"/>
                        <a:t>1.4</a:t>
                      </a:r>
                    </a:p>
                  </a:txBody>
                  <a:tcPr marL="0" marR="0" marT="0" marB="0" anchor="ctr">
                    <a:solidFill>
                      <a:schemeClr val="bg1"/>
                    </a:solidFill>
                  </a:tcPr>
                </a:tc>
                <a:tc>
                  <a:txBody>
                    <a:bodyPr/>
                    <a:lstStyle/>
                    <a:p>
                      <a:pPr algn="ctr"/>
                      <a:r>
                        <a:rPr lang="en-US" sz="900" b="0" dirty="0"/>
                        <a:t>2.9</a:t>
                      </a:r>
                    </a:p>
                  </a:txBody>
                  <a:tcPr marL="0" marR="0" marT="0" marB="0" anchor="ctr">
                    <a:solidFill>
                      <a:schemeClr val="bg1"/>
                    </a:solidFill>
                  </a:tcPr>
                </a:tc>
                <a:tc>
                  <a:txBody>
                    <a:bodyPr/>
                    <a:lstStyle/>
                    <a:p>
                      <a:pPr algn="ctr"/>
                      <a:r>
                        <a:rPr lang="en-US" sz="900" b="0" dirty="0"/>
                        <a:t>1.5</a:t>
                      </a:r>
                    </a:p>
                  </a:txBody>
                  <a:tcPr marL="0" marR="0" marT="0" marB="0" anchor="ctr">
                    <a:solidFill>
                      <a:schemeClr val="bg1"/>
                    </a:solidFill>
                  </a:tcPr>
                </a:tc>
                <a:tc>
                  <a:txBody>
                    <a:bodyPr/>
                    <a:lstStyle/>
                    <a:p>
                      <a:pPr algn="ctr"/>
                      <a:r>
                        <a:rPr lang="en-US" sz="900" b="0" dirty="0"/>
                        <a:t>3.6</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6.1</a:t>
                      </a:r>
                    </a:p>
                  </a:txBody>
                  <a:tcPr marL="0" marR="0" marT="0" marB="0" anchor="ctr">
                    <a:solidFill>
                      <a:schemeClr val="bg1"/>
                    </a:solidFill>
                  </a:tcPr>
                </a:tc>
                <a:extLst>
                  <a:ext uri="{0D108BD9-81ED-4DB2-BD59-A6C34878D82A}">
                    <a16:rowId xmlns:a16="http://schemas.microsoft.com/office/drawing/2014/main" val="1623160804"/>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4268311445"/>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3457582356"/>
                  </a:ext>
                </a:extLst>
              </a:tr>
              <a:tr h="246888">
                <a:tc>
                  <a:txBody>
                    <a:bodyPr/>
                    <a:lstStyle/>
                    <a:p>
                      <a:pPr algn="ctr"/>
                      <a:r>
                        <a:rPr lang="en-US" sz="900" b="0" dirty="0"/>
                        <a:t>0.6</a:t>
                      </a:r>
                    </a:p>
                  </a:txBody>
                  <a:tcPr marL="0" marR="0" marT="0" marB="0" anchor="ctr">
                    <a:solidFill>
                      <a:schemeClr val="bg1"/>
                    </a:solidFill>
                  </a:tcPr>
                </a:tc>
                <a:tc>
                  <a:txBody>
                    <a:bodyPr/>
                    <a:lstStyle/>
                    <a:p>
                      <a:pPr algn="ctr"/>
                      <a:r>
                        <a:rPr lang="en-US" sz="900" b="1" dirty="0">
                          <a:solidFill>
                            <a:srgbClr val="FF0000"/>
                          </a:solidFill>
                        </a:rPr>
                        <a:t>1.8</a:t>
                      </a:r>
                    </a:p>
                  </a:txBody>
                  <a:tcPr marL="0" marR="0" marT="0" marB="0" anchor="ctr">
                    <a:solidFill>
                      <a:schemeClr val="bg1"/>
                    </a:solidFill>
                  </a:tcPr>
                </a:tc>
                <a:tc>
                  <a:txBody>
                    <a:bodyPr/>
                    <a:lstStyle/>
                    <a:p>
                      <a:pPr algn="ctr"/>
                      <a:r>
                        <a:rPr lang="en-US" sz="900" b="0" dirty="0"/>
                        <a:t>2.7</a:t>
                      </a:r>
                    </a:p>
                  </a:txBody>
                  <a:tcPr marL="0" marR="0" marT="0" marB="0" anchor="ctr">
                    <a:solidFill>
                      <a:schemeClr val="bg1"/>
                    </a:solidFill>
                  </a:tcPr>
                </a:tc>
                <a:tc>
                  <a:txBody>
                    <a:bodyPr/>
                    <a:lstStyle/>
                    <a:p>
                      <a:pPr algn="ctr"/>
                      <a:r>
                        <a:rPr lang="en-US" sz="900" b="0" dirty="0"/>
                        <a:t>1.9</a:t>
                      </a:r>
                    </a:p>
                  </a:txBody>
                  <a:tcPr marL="0" marR="0" marT="0" marB="0" anchor="ctr">
                    <a:solidFill>
                      <a:schemeClr val="bg1"/>
                    </a:solidFill>
                  </a:tcPr>
                </a:tc>
                <a:tc>
                  <a:txBody>
                    <a:bodyPr/>
                    <a:lstStyle/>
                    <a:p>
                      <a:pPr algn="ctr"/>
                      <a:r>
                        <a:rPr lang="en-US" sz="900" b="0" dirty="0"/>
                        <a:t>2.4</a:t>
                      </a:r>
                    </a:p>
                  </a:txBody>
                  <a:tcPr marL="0" marR="0" marT="0" marB="0" anchor="ctr">
                    <a:solidFill>
                      <a:schemeClr val="bg1"/>
                    </a:solidFill>
                  </a:tcPr>
                </a:tc>
                <a:tc>
                  <a:txBody>
                    <a:bodyPr/>
                    <a:lstStyle/>
                    <a:p>
                      <a:pPr algn="ctr"/>
                      <a:r>
                        <a:rPr lang="en-US" sz="900" b="0" dirty="0"/>
                        <a:t>2.0</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1.2</a:t>
                      </a:r>
                    </a:p>
                  </a:txBody>
                  <a:tcPr marL="0" marR="0" marT="0" marB="0" anchor="ctr">
                    <a:solidFill>
                      <a:schemeClr val="bg1"/>
                    </a:solidFill>
                  </a:tcPr>
                </a:tc>
                <a:extLst>
                  <a:ext uri="{0D108BD9-81ED-4DB2-BD59-A6C34878D82A}">
                    <a16:rowId xmlns:a16="http://schemas.microsoft.com/office/drawing/2014/main" val="633999658"/>
                  </a:ext>
                </a:extLst>
              </a:tr>
            </a:tbl>
          </a:graphicData>
        </a:graphic>
      </p:graphicFrame>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EF813B7-30F4-4C60-B27B-5E016C514B5E}"/>
                  </a:ext>
                </a:extLst>
              </p:cNvPr>
              <p:cNvSpPr txBox="1"/>
              <p:nvPr/>
            </p:nvSpPr>
            <p:spPr>
              <a:xfrm>
                <a:off x="3373966" y="1005137"/>
                <a:ext cx="906402"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oMath>
                  </m:oMathPara>
                </a14:m>
                <a:endParaRPr lang="en-US" sz="2100" dirty="0"/>
              </a:p>
            </p:txBody>
          </p:sp>
        </mc:Choice>
        <mc:Fallback xmlns="">
          <p:sp>
            <p:nvSpPr>
              <p:cNvPr id="61" name="TextBox 60">
                <a:extLst>
                  <a:ext uri="{FF2B5EF4-FFF2-40B4-BE49-F238E27FC236}">
                    <a16:creationId xmlns:a16="http://schemas.microsoft.com/office/drawing/2014/main" id="{DEF813B7-30F4-4C60-B27B-5E016C514B5E}"/>
                  </a:ext>
                </a:extLst>
              </p:cNvPr>
              <p:cNvSpPr txBox="1">
                <a:spLocks noRot="1" noChangeAspect="1" noMove="1" noResize="1" noEditPoints="1" noAdjustHandles="1" noChangeArrowheads="1" noChangeShapeType="1" noTextEdit="1"/>
              </p:cNvSpPr>
              <p:nvPr/>
            </p:nvSpPr>
            <p:spPr>
              <a:xfrm>
                <a:off x="3373966" y="1005137"/>
                <a:ext cx="906402" cy="422039"/>
              </a:xfrm>
              <a:prstGeom prst="rect">
                <a:avLst/>
              </a:prstGeom>
              <a:blipFill>
                <a:blip r:embed="rId5"/>
                <a:stretch>
                  <a:fillRect b="-2899"/>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BF010389-3C34-4B2A-81F3-8AC83505F8DD}"/>
              </a:ext>
            </a:extLst>
          </p:cNvPr>
          <p:cNvSpPr txBox="1"/>
          <p:nvPr/>
        </p:nvSpPr>
        <p:spPr>
          <a:xfrm>
            <a:off x="5634326" y="1476108"/>
            <a:ext cx="1779141" cy="300082"/>
          </a:xfrm>
          <a:prstGeom prst="rect">
            <a:avLst/>
          </a:prstGeom>
          <a:noFill/>
        </p:spPr>
        <p:txBody>
          <a:bodyPr wrap="none" rtlCol="0">
            <a:spAutoFit/>
          </a:bodyPr>
          <a:lstStyle/>
          <a:p>
            <a:r>
              <a:rPr lang="en-US" sz="1350" dirty="0">
                <a:solidFill>
                  <a:srgbClr val="FF0000"/>
                </a:solidFill>
              </a:rPr>
              <a:t>Contain word’s vectors</a:t>
            </a:r>
          </a:p>
        </p:txBody>
      </p:sp>
      <p:cxnSp>
        <p:nvCxnSpPr>
          <p:cNvPr id="63" name="Straight Arrow Connector 62">
            <a:extLst>
              <a:ext uri="{FF2B5EF4-FFF2-40B4-BE49-F238E27FC236}">
                <a16:creationId xmlns:a16="http://schemas.microsoft.com/office/drawing/2014/main" id="{335F4CB8-3F7D-4D70-B9C4-00998ADC8669}"/>
              </a:ext>
            </a:extLst>
          </p:cNvPr>
          <p:cNvCxnSpPr>
            <a:stCxn id="62" idx="1"/>
            <a:endCxn id="60" idx="3"/>
          </p:cNvCxnSpPr>
          <p:nvPr/>
        </p:nvCxnSpPr>
        <p:spPr>
          <a:xfrm flipH="1">
            <a:off x="5015329" y="1626149"/>
            <a:ext cx="618997" cy="408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224774C3-76E8-43F2-873A-9E30D6D26E98}"/>
                  </a:ext>
                </a:extLst>
              </p:cNvPr>
              <p:cNvSpPr txBox="1"/>
              <p:nvPr/>
            </p:nvSpPr>
            <p:spPr>
              <a:xfrm>
                <a:off x="5640168" y="3583831"/>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m:t>
                          </m:r>
                        </m:sup>
                      </m:sSubSup>
                    </m:oMath>
                  </m:oMathPara>
                </a14:m>
                <a:endParaRPr lang="en-US" sz="2100" dirty="0"/>
              </a:p>
            </p:txBody>
          </p:sp>
        </mc:Choice>
        <mc:Fallback xmlns="">
          <p:sp>
            <p:nvSpPr>
              <p:cNvPr id="64" name="TextBox 63">
                <a:extLst>
                  <a:ext uri="{FF2B5EF4-FFF2-40B4-BE49-F238E27FC236}">
                    <a16:creationId xmlns:a16="http://schemas.microsoft.com/office/drawing/2014/main" id="{224774C3-76E8-43F2-873A-9E30D6D26E98}"/>
                  </a:ext>
                </a:extLst>
              </p:cNvPr>
              <p:cNvSpPr txBox="1">
                <a:spLocks noRot="1" noChangeAspect="1" noMove="1" noResize="1" noEditPoints="1" noAdjustHandles="1" noChangeArrowheads="1" noChangeShapeType="1" noTextEdit="1"/>
              </p:cNvSpPr>
              <p:nvPr/>
            </p:nvSpPr>
            <p:spPr>
              <a:xfrm>
                <a:off x="5640168" y="3583831"/>
                <a:ext cx="906402" cy="415498"/>
              </a:xfrm>
              <a:prstGeom prst="rect">
                <a:avLst/>
              </a:prstGeom>
              <a:blipFill>
                <a:blip r:embed="rId6"/>
                <a:stretch>
                  <a:fillRect b="-1471"/>
                </a:stretch>
              </a:blipFill>
            </p:spPr>
            <p:txBody>
              <a:bodyPr/>
              <a:lstStyle/>
              <a:p>
                <a:r>
                  <a:rPr lang="en-US">
                    <a:noFill/>
                  </a:rPr>
                  <a:t> </a:t>
                </a:r>
              </a:p>
            </p:txBody>
          </p:sp>
        </mc:Fallback>
      </mc:AlternateContent>
      <p:sp>
        <p:nvSpPr>
          <p:cNvPr id="65" name="Rectangle 64">
            <a:extLst>
              <a:ext uri="{FF2B5EF4-FFF2-40B4-BE49-F238E27FC236}">
                <a16:creationId xmlns:a16="http://schemas.microsoft.com/office/drawing/2014/main" id="{6554FFD1-8332-4369-9205-DE1A922491F2}"/>
              </a:ext>
            </a:extLst>
          </p:cNvPr>
          <p:cNvSpPr/>
          <p:nvPr/>
        </p:nvSpPr>
        <p:spPr>
          <a:xfrm>
            <a:off x="1501384" y="6060812"/>
            <a:ext cx="6463430" cy="646331"/>
          </a:xfrm>
          <a:prstGeom prst="rect">
            <a:avLst/>
          </a:prstGeom>
        </p:spPr>
        <p:txBody>
          <a:bodyPr wrap="square">
            <a:spAutoFit/>
          </a:bodyPr>
          <a:lstStyle/>
          <a:p>
            <a:r>
              <a:rPr lang="en-US" dirty="0"/>
              <a:t>We can consider either W or W’ as the word’s representation. Or even take the average.</a:t>
            </a:r>
          </a:p>
        </p:txBody>
      </p:sp>
    </p:spTree>
    <p:extLst>
      <p:ext uri="{BB962C8B-B14F-4D97-AF65-F5344CB8AC3E}">
        <p14:creationId xmlns:p14="http://schemas.microsoft.com/office/powerpoint/2010/main" val="41873904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B605-B3FA-4060-ABB6-CCB477DC7D33}"/>
              </a:ext>
            </a:extLst>
          </p:cNvPr>
          <p:cNvSpPr>
            <a:spLocks noGrp="1"/>
          </p:cNvSpPr>
          <p:nvPr>
            <p:ph type="title"/>
          </p:nvPr>
        </p:nvSpPr>
        <p:spPr/>
        <p:txBody>
          <a:bodyPr/>
          <a:lstStyle/>
          <a:p>
            <a:r>
              <a:rPr lang="en-US" dirty="0"/>
              <a:t>Sample results word2vec; different window sizes: word </a:t>
            </a:r>
            <a:r>
              <a:rPr lang="en-US" i="1" dirty="0">
                <a:solidFill>
                  <a:srgbClr val="FF0000"/>
                </a:solidFill>
              </a:rPr>
              <a:t>walk</a:t>
            </a:r>
          </a:p>
        </p:txBody>
      </p:sp>
      <p:pic>
        <p:nvPicPr>
          <p:cNvPr id="6" name="Picture 5">
            <a:extLst>
              <a:ext uri="{FF2B5EF4-FFF2-40B4-BE49-F238E27FC236}">
                <a16:creationId xmlns:a16="http://schemas.microsoft.com/office/drawing/2014/main" id="{8AEDEBF6-F1D1-4F36-AE6D-8AF40EAC34AB}"/>
              </a:ext>
            </a:extLst>
          </p:cNvPr>
          <p:cNvPicPr>
            <a:picLocks noChangeAspect="1"/>
          </p:cNvPicPr>
          <p:nvPr/>
        </p:nvPicPr>
        <p:blipFill>
          <a:blip r:embed="rId3"/>
          <a:stretch>
            <a:fillRect/>
          </a:stretch>
        </p:blipFill>
        <p:spPr>
          <a:xfrm>
            <a:off x="1647825" y="1976437"/>
            <a:ext cx="5848350" cy="3914775"/>
          </a:xfrm>
          <a:prstGeom prst="rect">
            <a:avLst/>
          </a:prstGeom>
        </p:spPr>
      </p:pic>
      <p:sp>
        <p:nvSpPr>
          <p:cNvPr id="7" name="Oval 6">
            <a:extLst>
              <a:ext uri="{FF2B5EF4-FFF2-40B4-BE49-F238E27FC236}">
                <a16:creationId xmlns:a16="http://schemas.microsoft.com/office/drawing/2014/main" id="{2676E724-0339-4E32-B478-21CAD9DCC9FE}"/>
              </a:ext>
            </a:extLst>
          </p:cNvPr>
          <p:cNvSpPr/>
          <p:nvPr/>
        </p:nvSpPr>
        <p:spPr>
          <a:xfrm>
            <a:off x="2828925" y="2276475"/>
            <a:ext cx="1314450" cy="3619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60905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BCFA-8B54-4612-882B-1309A4C51F9C}"/>
              </a:ext>
            </a:extLst>
          </p:cNvPr>
          <p:cNvSpPr>
            <a:spLocks noGrp="1"/>
          </p:cNvSpPr>
          <p:nvPr>
            <p:ph type="title"/>
          </p:nvPr>
        </p:nvSpPr>
        <p:spPr/>
        <p:txBody>
          <a:bodyPr/>
          <a:lstStyle/>
          <a:p>
            <a:r>
              <a:rPr lang="en-US" dirty="0"/>
              <a:t>Surprisal &amp; word embeddings</a:t>
            </a:r>
          </a:p>
        </p:txBody>
      </p:sp>
      <p:sp>
        <p:nvSpPr>
          <p:cNvPr id="3" name="Text Placeholder 2">
            <a:extLst>
              <a:ext uri="{FF2B5EF4-FFF2-40B4-BE49-F238E27FC236}">
                <a16:creationId xmlns:a16="http://schemas.microsoft.com/office/drawing/2014/main" id="{BBD875DB-1A24-4FE1-8392-18BB52739DEE}"/>
              </a:ext>
            </a:extLst>
          </p:cNvPr>
          <p:cNvSpPr>
            <a:spLocks noGrp="1"/>
          </p:cNvSpPr>
          <p:nvPr>
            <p:ph type="body" idx="1"/>
          </p:nvPr>
        </p:nvSpPr>
        <p:spPr/>
        <p:txBody>
          <a:bodyPr/>
          <a:lstStyle/>
          <a:p>
            <a:r>
              <a:rPr lang="en-US" dirty="0"/>
              <a:t>As models of behavior</a:t>
            </a:r>
          </a:p>
        </p:txBody>
      </p:sp>
    </p:spTree>
    <p:extLst>
      <p:ext uri="{BB962C8B-B14F-4D97-AF65-F5344CB8AC3E}">
        <p14:creationId xmlns:p14="http://schemas.microsoft.com/office/powerpoint/2010/main" val="34125326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6E9A0-2B76-4230-AAA7-B4B7AC859357}"/>
              </a:ext>
            </a:extLst>
          </p:cNvPr>
          <p:cNvSpPr>
            <a:spLocks noGrp="1"/>
          </p:cNvSpPr>
          <p:nvPr>
            <p:ph type="title"/>
          </p:nvPr>
        </p:nvSpPr>
        <p:spPr/>
        <p:txBody>
          <a:bodyPr>
            <a:normAutofit fontScale="90000"/>
          </a:bodyPr>
          <a:lstStyle/>
          <a:p>
            <a:r>
              <a:rPr lang="en-US" dirty="0"/>
              <a:t>Can model-predictions from surprisal and word embeddings predict behavior?</a:t>
            </a:r>
          </a:p>
        </p:txBody>
      </p:sp>
      <p:sp>
        <p:nvSpPr>
          <p:cNvPr id="3" name="Content Placeholder 2">
            <a:extLst>
              <a:ext uri="{FF2B5EF4-FFF2-40B4-BE49-F238E27FC236}">
                <a16:creationId xmlns:a16="http://schemas.microsoft.com/office/drawing/2014/main" id="{C8958D0B-A6E5-47DE-80C2-0CF2FE0CAF13}"/>
              </a:ext>
            </a:extLst>
          </p:cNvPr>
          <p:cNvSpPr>
            <a:spLocks noGrp="1"/>
          </p:cNvSpPr>
          <p:nvPr>
            <p:ph idx="1"/>
          </p:nvPr>
        </p:nvSpPr>
        <p:spPr/>
        <p:txBody>
          <a:bodyPr/>
          <a:lstStyle/>
          <a:p>
            <a:r>
              <a:rPr lang="en-US" dirty="0"/>
              <a:t>Russo et al. 2020</a:t>
            </a:r>
          </a:p>
          <a:p>
            <a:pPr marL="457200" indent="-457200">
              <a:buFont typeface="+mj-lt"/>
              <a:buAutoNum type="arabicPeriod"/>
            </a:pPr>
            <a:r>
              <a:rPr lang="en-US" dirty="0"/>
              <a:t>Presented an audio narrative (in Italian) to 31 listeners</a:t>
            </a:r>
          </a:p>
          <a:p>
            <a:pPr marL="457200" indent="-457200">
              <a:buFont typeface="+mj-lt"/>
              <a:buAutoNum type="arabicPeriod"/>
            </a:pPr>
            <a:r>
              <a:rPr lang="en-US" dirty="0"/>
              <a:t>Compute surprisal for each word in narrative from probabilistic knowledge model</a:t>
            </a:r>
          </a:p>
          <a:p>
            <a:pPr marL="457200" indent="-457200">
              <a:buFont typeface="+mj-lt"/>
              <a:buAutoNum type="arabicPeriod"/>
            </a:pPr>
            <a:r>
              <a:rPr lang="en-US" dirty="0"/>
              <a:t>Computer vector-space representation (word embedding)</a:t>
            </a:r>
          </a:p>
        </p:txBody>
      </p:sp>
    </p:spTree>
    <p:extLst>
      <p:ext uri="{BB962C8B-B14F-4D97-AF65-F5344CB8AC3E}">
        <p14:creationId xmlns:p14="http://schemas.microsoft.com/office/powerpoint/2010/main" val="346702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E6F4-3D20-4E1F-8F4B-AAF015813205}"/>
              </a:ext>
            </a:extLst>
          </p:cNvPr>
          <p:cNvSpPr>
            <a:spLocks noGrp="1"/>
          </p:cNvSpPr>
          <p:nvPr>
            <p:ph type="title"/>
          </p:nvPr>
        </p:nvSpPr>
        <p:spPr>
          <a:xfrm>
            <a:off x="768096" y="585216"/>
            <a:ext cx="6636004" cy="1499616"/>
          </a:xfrm>
        </p:spPr>
        <p:txBody>
          <a:bodyPr>
            <a:normAutofit/>
          </a:bodyPr>
          <a:lstStyle/>
          <a:p>
            <a:r>
              <a:rPr lang="en-US" sz="3700" dirty="0"/>
              <a:t>Abstract elements in sentence level</a:t>
            </a:r>
          </a:p>
        </p:txBody>
      </p:sp>
      <p:sp>
        <p:nvSpPr>
          <p:cNvPr id="3" name="Content Placeholder 2">
            <a:extLst>
              <a:ext uri="{FF2B5EF4-FFF2-40B4-BE49-F238E27FC236}">
                <a16:creationId xmlns:a16="http://schemas.microsoft.com/office/drawing/2014/main" id="{83F6330D-96D4-4718-994B-3050D7F1B554}"/>
              </a:ext>
            </a:extLst>
          </p:cNvPr>
          <p:cNvSpPr>
            <a:spLocks noGrp="1"/>
          </p:cNvSpPr>
          <p:nvPr>
            <p:ph idx="1"/>
          </p:nvPr>
        </p:nvSpPr>
        <p:spPr>
          <a:xfrm>
            <a:off x="768096" y="2286000"/>
            <a:ext cx="3322211" cy="3931920"/>
          </a:xfrm>
        </p:spPr>
        <p:txBody>
          <a:bodyPr>
            <a:normAutofit/>
          </a:bodyPr>
          <a:lstStyle/>
          <a:p>
            <a:r>
              <a:rPr lang="en-US" dirty="0"/>
              <a:t>At certain point, Behaviorists accepted some level of abstraction. </a:t>
            </a:r>
          </a:p>
          <a:p>
            <a:r>
              <a:rPr lang="en-US" dirty="0"/>
              <a:t>Attempted to describe different types of phrases.</a:t>
            </a:r>
          </a:p>
          <a:p>
            <a:r>
              <a:rPr lang="en-US" dirty="0"/>
              <a:t>They accepted that longer phrases seemed to resolve into combinations of shorter ones, which in turn could resolve into single words.</a:t>
            </a:r>
          </a:p>
        </p:txBody>
      </p:sp>
      <p:grpSp>
        <p:nvGrpSpPr>
          <p:cNvPr id="5" name="Group 4">
            <a:extLst>
              <a:ext uri="{FF2B5EF4-FFF2-40B4-BE49-F238E27FC236}">
                <a16:creationId xmlns:a16="http://schemas.microsoft.com/office/drawing/2014/main" id="{1F4856FC-FC34-4419-A326-194A9F32A330}"/>
              </a:ext>
            </a:extLst>
          </p:cNvPr>
          <p:cNvGrpSpPr/>
          <p:nvPr/>
        </p:nvGrpSpPr>
        <p:grpSpPr>
          <a:xfrm>
            <a:off x="4572000" y="2661761"/>
            <a:ext cx="4091940" cy="1534477"/>
            <a:chOff x="3490722" y="2414167"/>
            <a:chExt cx="5051454" cy="1894295"/>
          </a:xfrm>
        </p:grpSpPr>
        <p:pic>
          <p:nvPicPr>
            <p:cNvPr id="7" name="Picture 6" descr="Text&#10;&#10;Description automatically generated">
              <a:extLst>
                <a:ext uri="{FF2B5EF4-FFF2-40B4-BE49-F238E27FC236}">
                  <a16:creationId xmlns:a16="http://schemas.microsoft.com/office/drawing/2014/main" id="{82106F3D-C7F0-4A69-8FAE-E75325FAE9BC}"/>
                </a:ext>
              </a:extLst>
            </p:cNvPr>
            <p:cNvPicPr>
              <a:picLocks noChangeAspect="1"/>
            </p:cNvPicPr>
            <p:nvPr/>
          </p:nvPicPr>
          <p:blipFill>
            <a:blip r:embed="rId2"/>
            <a:stretch>
              <a:fillRect/>
            </a:stretch>
          </p:blipFill>
          <p:spPr>
            <a:xfrm>
              <a:off x="3490722" y="2414167"/>
              <a:ext cx="5051454" cy="1894295"/>
            </a:xfrm>
            <a:prstGeom prst="rect">
              <a:avLst/>
            </a:prstGeom>
          </p:spPr>
        </p:pic>
        <p:grpSp>
          <p:nvGrpSpPr>
            <p:cNvPr id="4" name="Group 3">
              <a:extLst>
                <a:ext uri="{FF2B5EF4-FFF2-40B4-BE49-F238E27FC236}">
                  <a16:creationId xmlns:a16="http://schemas.microsoft.com/office/drawing/2014/main" id="{8BEFC8EC-68BB-42A1-8768-90BCA2B81A17}"/>
                </a:ext>
              </a:extLst>
            </p:cNvPr>
            <p:cNvGrpSpPr/>
            <p:nvPr/>
          </p:nvGrpSpPr>
          <p:grpSpPr>
            <a:xfrm>
              <a:off x="4206540" y="2419011"/>
              <a:ext cx="4005013" cy="1334171"/>
              <a:chOff x="4206540" y="2419011"/>
              <a:chExt cx="4005013" cy="1334171"/>
            </a:xfrm>
          </p:grpSpPr>
          <p:sp>
            <p:nvSpPr>
              <p:cNvPr id="8" name="Oval 7">
                <a:extLst>
                  <a:ext uri="{FF2B5EF4-FFF2-40B4-BE49-F238E27FC236}">
                    <a16:creationId xmlns:a16="http://schemas.microsoft.com/office/drawing/2014/main" id="{B5FDDFA3-54DC-4AAB-857F-00F9EB8BA5ED}"/>
                  </a:ext>
                </a:extLst>
              </p:cNvPr>
              <p:cNvSpPr/>
              <p:nvPr/>
            </p:nvSpPr>
            <p:spPr>
              <a:xfrm>
                <a:off x="4206541" y="2419011"/>
                <a:ext cx="819651" cy="5858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A0468DE0-5E9E-4B11-B8D2-F925C92CA273}"/>
                  </a:ext>
                </a:extLst>
              </p:cNvPr>
              <p:cNvSpPr/>
              <p:nvPr/>
            </p:nvSpPr>
            <p:spPr>
              <a:xfrm>
                <a:off x="4260682" y="2811873"/>
                <a:ext cx="1045244" cy="5858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F03B90C6-717B-4D45-AB7D-8E61E74D2C37}"/>
                  </a:ext>
                </a:extLst>
              </p:cNvPr>
              <p:cNvSpPr/>
              <p:nvPr/>
            </p:nvSpPr>
            <p:spPr>
              <a:xfrm>
                <a:off x="4206540" y="3167306"/>
                <a:ext cx="1595689" cy="5858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a16="http://schemas.microsoft.com/office/drawing/2014/main" id="{62239F29-A6AF-409F-8685-60102D5D3E0A}"/>
                  </a:ext>
                </a:extLst>
              </p:cNvPr>
              <p:cNvSpPr/>
              <p:nvPr/>
            </p:nvSpPr>
            <p:spPr>
              <a:xfrm>
                <a:off x="6374358" y="3167306"/>
                <a:ext cx="1837195" cy="585876"/>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Oval 17">
                <a:extLst>
                  <a:ext uri="{FF2B5EF4-FFF2-40B4-BE49-F238E27FC236}">
                    <a16:creationId xmlns:a16="http://schemas.microsoft.com/office/drawing/2014/main" id="{86CE3859-9E23-48A9-9E92-1E8998183DAC}"/>
                  </a:ext>
                </a:extLst>
              </p:cNvPr>
              <p:cNvSpPr/>
              <p:nvPr/>
            </p:nvSpPr>
            <p:spPr>
              <a:xfrm>
                <a:off x="5559220" y="2446583"/>
                <a:ext cx="1045244" cy="585876"/>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20569184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9359-D9DB-4C1D-AF14-7CFF7BDE09E2}"/>
              </a:ext>
            </a:extLst>
          </p:cNvPr>
          <p:cNvSpPr>
            <a:spLocks noGrp="1"/>
          </p:cNvSpPr>
          <p:nvPr>
            <p:ph type="title"/>
          </p:nvPr>
        </p:nvSpPr>
        <p:spPr/>
        <p:txBody>
          <a:bodyPr/>
          <a:lstStyle/>
          <a:p>
            <a:r>
              <a:rPr lang="en-US" dirty="0"/>
              <a:t>Def. surprisal</a:t>
            </a:r>
          </a:p>
        </p:txBody>
      </p:sp>
      <p:pic>
        <p:nvPicPr>
          <p:cNvPr id="4" name="Picture 3">
            <a:extLst>
              <a:ext uri="{FF2B5EF4-FFF2-40B4-BE49-F238E27FC236}">
                <a16:creationId xmlns:a16="http://schemas.microsoft.com/office/drawing/2014/main" id="{ECA42FDE-5F25-4240-AC27-935368C5F4A3}"/>
              </a:ext>
            </a:extLst>
          </p:cNvPr>
          <p:cNvPicPr>
            <a:picLocks noChangeAspect="1"/>
          </p:cNvPicPr>
          <p:nvPr/>
        </p:nvPicPr>
        <p:blipFill>
          <a:blip r:embed="rId2"/>
          <a:stretch>
            <a:fillRect/>
          </a:stretch>
        </p:blipFill>
        <p:spPr>
          <a:xfrm>
            <a:off x="768096" y="2084832"/>
            <a:ext cx="3790950" cy="485775"/>
          </a:xfrm>
          <a:prstGeom prst="rect">
            <a:avLst/>
          </a:prstGeom>
        </p:spPr>
      </p:pic>
      <p:pic>
        <p:nvPicPr>
          <p:cNvPr id="7" name="Picture 6">
            <a:extLst>
              <a:ext uri="{FF2B5EF4-FFF2-40B4-BE49-F238E27FC236}">
                <a16:creationId xmlns:a16="http://schemas.microsoft.com/office/drawing/2014/main" id="{09DB1A9D-ABCC-48F9-BDC6-76B17F58F6FE}"/>
              </a:ext>
            </a:extLst>
          </p:cNvPr>
          <p:cNvPicPr>
            <a:picLocks noChangeAspect="1"/>
          </p:cNvPicPr>
          <p:nvPr/>
        </p:nvPicPr>
        <p:blipFill>
          <a:blip r:embed="rId3"/>
          <a:stretch>
            <a:fillRect/>
          </a:stretch>
        </p:blipFill>
        <p:spPr>
          <a:xfrm>
            <a:off x="768096" y="2976562"/>
            <a:ext cx="5667375" cy="904875"/>
          </a:xfrm>
          <a:prstGeom prst="rect">
            <a:avLst/>
          </a:prstGeom>
        </p:spPr>
      </p:pic>
      <p:sp>
        <p:nvSpPr>
          <p:cNvPr id="8" name="Oval 7">
            <a:extLst>
              <a:ext uri="{FF2B5EF4-FFF2-40B4-BE49-F238E27FC236}">
                <a16:creationId xmlns:a16="http://schemas.microsoft.com/office/drawing/2014/main" id="{FF7C6A10-FC81-441F-ADFD-D781370400E9}"/>
              </a:ext>
            </a:extLst>
          </p:cNvPr>
          <p:cNvSpPr/>
          <p:nvPr/>
        </p:nvSpPr>
        <p:spPr>
          <a:xfrm>
            <a:off x="4784725" y="3130548"/>
            <a:ext cx="1650746" cy="3873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46759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5F9F-17CA-4294-A403-381E926CF23C}"/>
              </a:ext>
            </a:extLst>
          </p:cNvPr>
          <p:cNvSpPr>
            <a:spLocks noGrp="1"/>
          </p:cNvSpPr>
          <p:nvPr>
            <p:ph type="title"/>
          </p:nvPr>
        </p:nvSpPr>
        <p:spPr/>
        <p:txBody>
          <a:bodyPr/>
          <a:lstStyle/>
          <a:p>
            <a:r>
              <a:rPr lang="en-US" dirty="0"/>
              <a:t>Def. vector space (word embedding) semantics</a:t>
            </a:r>
          </a:p>
        </p:txBody>
      </p:sp>
      <p:sp>
        <p:nvSpPr>
          <p:cNvPr id="3" name="Content Placeholder 2">
            <a:extLst>
              <a:ext uri="{FF2B5EF4-FFF2-40B4-BE49-F238E27FC236}">
                <a16:creationId xmlns:a16="http://schemas.microsoft.com/office/drawing/2014/main" id="{F9E2AF9E-952E-41F7-9933-D9CE95C52701}"/>
              </a:ext>
            </a:extLst>
          </p:cNvPr>
          <p:cNvSpPr>
            <a:spLocks noGrp="1"/>
          </p:cNvSpPr>
          <p:nvPr>
            <p:ph idx="1"/>
          </p:nvPr>
        </p:nvSpPr>
        <p:spPr/>
        <p:txBody>
          <a:bodyPr/>
          <a:lstStyle/>
          <a:p>
            <a:r>
              <a:rPr lang="en-US" dirty="0"/>
              <a:t>Define ‘word meaning’ in terms of adjacency of the word to each of 1000 ‘anchor’ words (similar to Mitchell). </a:t>
            </a:r>
          </a:p>
          <a:p>
            <a:r>
              <a:rPr lang="en-US" dirty="0"/>
              <a:t>The </a:t>
            </a:r>
            <a:r>
              <a:rPr lang="en-US" dirty="0" err="1"/>
              <a:t>i-th</a:t>
            </a:r>
            <a:r>
              <a:rPr lang="en-US" dirty="0"/>
              <a:t> component  (1=1:1000) of the word vector w (c</a:t>
            </a:r>
            <a:r>
              <a:rPr lang="en-US" baseline="-25000" dirty="0"/>
              <a:t>i</a:t>
            </a:r>
            <a:r>
              <a:rPr lang="en-US" dirty="0"/>
              <a:t>) is estimated as the ratio between the conditional probability of the context word c</a:t>
            </a:r>
            <a:r>
              <a:rPr lang="en-US" baseline="-25000" dirty="0"/>
              <a:t>i</a:t>
            </a:r>
            <a:r>
              <a:rPr lang="en-US" dirty="0"/>
              <a:t> given the word w and the (unconditional) probability of the context word c</a:t>
            </a:r>
            <a:r>
              <a:rPr lang="en-US" baseline="-25000" dirty="0"/>
              <a:t>i </a:t>
            </a:r>
          </a:p>
          <a:p>
            <a:endParaRPr lang="en-US" dirty="0"/>
          </a:p>
          <a:p>
            <a:r>
              <a:rPr lang="en-US" dirty="0"/>
              <a:t>The adjacency window is set to 10 words</a:t>
            </a:r>
          </a:p>
          <a:p>
            <a:r>
              <a:rPr lang="en-US" dirty="0"/>
              <a:t>Semantic similarity between 2 words is quantified via cosine similarity.</a:t>
            </a:r>
          </a:p>
        </p:txBody>
      </p:sp>
      <p:pic>
        <p:nvPicPr>
          <p:cNvPr id="5" name="Picture 4">
            <a:extLst>
              <a:ext uri="{FF2B5EF4-FFF2-40B4-BE49-F238E27FC236}">
                <a16:creationId xmlns:a16="http://schemas.microsoft.com/office/drawing/2014/main" id="{BB4D2360-83E5-470B-9AD0-B26A0C88F7DB}"/>
              </a:ext>
            </a:extLst>
          </p:cNvPr>
          <p:cNvPicPr>
            <a:picLocks noChangeAspect="1"/>
          </p:cNvPicPr>
          <p:nvPr/>
        </p:nvPicPr>
        <p:blipFill>
          <a:blip r:embed="rId2"/>
          <a:stretch>
            <a:fillRect/>
          </a:stretch>
        </p:blipFill>
        <p:spPr>
          <a:xfrm>
            <a:off x="931862" y="4297680"/>
            <a:ext cx="1514475" cy="400050"/>
          </a:xfrm>
          <a:prstGeom prst="rect">
            <a:avLst/>
          </a:prstGeom>
        </p:spPr>
      </p:pic>
    </p:spTree>
    <p:extLst>
      <p:ext uri="{BB962C8B-B14F-4D97-AF65-F5344CB8AC3E}">
        <p14:creationId xmlns:p14="http://schemas.microsoft.com/office/powerpoint/2010/main" val="8939012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8664-0511-4330-B6B5-19722A4D7C86}"/>
              </a:ext>
            </a:extLst>
          </p:cNvPr>
          <p:cNvSpPr>
            <a:spLocks noGrp="1"/>
          </p:cNvSpPr>
          <p:nvPr>
            <p:ph type="title"/>
          </p:nvPr>
        </p:nvSpPr>
        <p:spPr/>
        <p:txBody>
          <a:bodyPr/>
          <a:lstStyle/>
          <a:p>
            <a:r>
              <a:rPr lang="en-US" dirty="0"/>
              <a:t>Def. semantics-weighted surprisal (I)</a:t>
            </a:r>
          </a:p>
        </p:txBody>
      </p:sp>
      <p:sp>
        <p:nvSpPr>
          <p:cNvPr id="3" name="Content Placeholder 2">
            <a:extLst>
              <a:ext uri="{FF2B5EF4-FFF2-40B4-BE49-F238E27FC236}">
                <a16:creationId xmlns:a16="http://schemas.microsoft.com/office/drawing/2014/main" id="{8B9E2544-2CE6-4C49-A1CF-B1218D35085B}"/>
              </a:ext>
            </a:extLst>
          </p:cNvPr>
          <p:cNvSpPr>
            <a:spLocks noGrp="1"/>
          </p:cNvSpPr>
          <p:nvPr>
            <p:ph idx="1"/>
          </p:nvPr>
        </p:nvSpPr>
        <p:spPr/>
        <p:txBody>
          <a:bodyPr/>
          <a:lstStyle/>
          <a:p>
            <a:r>
              <a:rPr lang="en-US" dirty="0"/>
              <a:t>Developed originally by Mitchell and </a:t>
            </a:r>
            <a:r>
              <a:rPr lang="en-US" dirty="0" err="1"/>
              <a:t>Lapata</a:t>
            </a:r>
            <a:r>
              <a:rPr lang="en-US" dirty="0"/>
              <a:t> (2009)</a:t>
            </a:r>
          </a:p>
          <a:p>
            <a:r>
              <a:rPr lang="en-US" dirty="0"/>
              <a:t>Integrates the probabilities obtained by the trigram model and the semantic similarity calculated from the vector space model:</a:t>
            </a:r>
          </a:p>
          <a:p>
            <a:r>
              <a:rPr lang="en-US" dirty="0"/>
              <a:t>the trigram probability (2</a:t>
            </a:r>
            <a:r>
              <a:rPr lang="en-US" baseline="30000" dirty="0"/>
              <a:t>nd</a:t>
            </a:r>
            <a:r>
              <a:rPr lang="en-US" dirty="0"/>
              <a:t> Order Markov Estimate) is </a:t>
            </a:r>
            <a:r>
              <a:rPr lang="en-US" dirty="0">
                <a:solidFill>
                  <a:srgbClr val="FF0000"/>
                </a:solidFill>
              </a:rPr>
              <a:t>scaled by a positive factor</a:t>
            </a:r>
            <a:r>
              <a:rPr lang="en-US" dirty="0"/>
              <a:t> depending on the semantic similarity of the current word with its recent history</a:t>
            </a:r>
          </a:p>
          <a:p>
            <a:pPr lvl="1"/>
            <a:r>
              <a:rPr lang="en-US" dirty="0"/>
              <a:t>Positive factor between 0 and INF.</a:t>
            </a:r>
          </a:p>
          <a:p>
            <a:pPr lvl="1"/>
            <a:r>
              <a:rPr lang="en-US" dirty="0"/>
              <a:t>i.e., upscales or downscales the trigram probability</a:t>
            </a:r>
          </a:p>
        </p:txBody>
      </p:sp>
    </p:spTree>
    <p:extLst>
      <p:ext uri="{BB962C8B-B14F-4D97-AF65-F5344CB8AC3E}">
        <p14:creationId xmlns:p14="http://schemas.microsoft.com/office/powerpoint/2010/main" val="20682690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8664-0511-4330-B6B5-19722A4D7C86}"/>
              </a:ext>
            </a:extLst>
          </p:cNvPr>
          <p:cNvSpPr>
            <a:spLocks noGrp="1"/>
          </p:cNvSpPr>
          <p:nvPr>
            <p:ph type="title"/>
          </p:nvPr>
        </p:nvSpPr>
        <p:spPr/>
        <p:txBody>
          <a:bodyPr/>
          <a:lstStyle/>
          <a:p>
            <a:r>
              <a:rPr lang="en-US" dirty="0"/>
              <a:t>Def. semantics-weighted surprisal (II)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9E2544-2CE6-4C49-A1CF-B1218D35085B}"/>
                  </a:ext>
                </a:extLst>
              </p:cNvPr>
              <p:cNvSpPr>
                <a:spLocks noGrp="1"/>
              </p:cNvSpPr>
              <p:nvPr>
                <p:ph idx="1"/>
              </p:nvPr>
            </p:nvSpPr>
            <p:spPr/>
            <p:txBody>
              <a:bodyPr>
                <a:normAutofit/>
              </a:bodyPr>
              <a:lstStyle/>
              <a:p>
                <a:pPr marL="457200" indent="-457200">
                  <a:buFont typeface="+mj-lt"/>
                  <a:buAutoNum type="arabicPeriod"/>
                </a:pPr>
                <a:r>
                  <a:rPr lang="en-US" dirty="0">
                    <a:solidFill>
                      <a:srgbClr val="FF0000"/>
                    </a:solidFill>
                  </a:rPr>
                  <a:t>Markov-based surprisal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𝑡</m:t>
                        </m:r>
                      </m:sub>
                    </m:sSub>
                  </m:oMath>
                </a14:m>
                <a:endParaRPr lang="en-US" dirty="0">
                  <a:solidFill>
                    <a:srgbClr val="FF0000"/>
                  </a:solidFill>
                </a:endParaRPr>
              </a:p>
              <a:p>
                <a:pPr marL="457200" indent="-457200">
                  <a:buFont typeface="+mj-lt"/>
                  <a:buAutoNum type="arabicPeriod"/>
                </a:pPr>
                <a:r>
                  <a:rPr lang="en-US" dirty="0">
                    <a:solidFill>
                      <a:schemeClr val="accent5">
                        <a:lumMod val="50000"/>
                      </a:schemeClr>
                    </a:solidFill>
                  </a:rPr>
                  <a:t>Semantic weight factor for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𝑡</m:t>
                        </m:r>
                      </m:sub>
                    </m:sSub>
                  </m:oMath>
                </a14:m>
                <a:endParaRPr lang="en-US" dirty="0">
                  <a:solidFill>
                    <a:schemeClr val="accent5">
                      <a:lumMod val="50000"/>
                    </a:schemeClr>
                  </a:solidFill>
                </a:endParaRPr>
              </a:p>
              <a:p>
                <a:pPr marL="457200" indent="-457200">
                  <a:buFont typeface="+mj-lt"/>
                  <a:buAutoNum type="arabicPeriod"/>
                </a:pPr>
                <a:endParaRPr lang="en-US" dirty="0">
                  <a:solidFill>
                    <a:schemeClr val="accent5">
                      <a:lumMod val="50000"/>
                    </a:schemeClr>
                  </a:solidFill>
                </a:endParaRPr>
              </a:p>
              <a:p>
                <a:pPr marL="0" indent="0">
                  <a:buNone/>
                </a:pPr>
                <a:r>
                  <a:rPr lang="en-US" dirty="0"/>
                  <a:t>The semantic weight factor sums over all features </a:t>
                </a:r>
                <a:r>
                  <a:rPr lang="en-US" i="1" dirty="0" err="1"/>
                  <a:t>i</a:t>
                </a:r>
                <a:r>
                  <a:rPr lang="en-US" i="1" dirty="0"/>
                  <a:t> </a:t>
                </a:r>
                <a:r>
                  <a:rPr lang="en-US" dirty="0"/>
                  <a:t>, where</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r>
                  <a:rPr lang="en-US" dirty="0"/>
                  <a:t> is value of feature </a:t>
                </a:r>
                <a:r>
                  <a:rPr lang="en-US" dirty="0" err="1"/>
                  <a:t>i</a:t>
                </a:r>
                <a:r>
                  <a:rPr lang="en-US" dirty="0"/>
                  <a:t> for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𝑡</m:t>
                        </m:r>
                      </m:sub>
                    </m:sSub>
                  </m:oMath>
                </a14:m>
                <a:endParaRPr lang="en-US" dirty="0"/>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is the semantic vector capturing the context {t-3 : t-6}. Obtained by multiplication of the semantic vectors of the four content words preceding the lower bound of the trigram, but also weighing the semantic contribution of each context word by its frequency: </a:t>
                </a:r>
                <a:br>
                  <a:rPr lang="en-US" dirty="0"/>
                </a:b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oMath>
                </a14:m>
                <a:r>
                  <a:rPr lang="en-US" dirty="0">
                    <a:solidFill>
                      <a:srgbClr val="FF0000"/>
                    </a:solidFill>
                  </a:rPr>
                  <a:t> </a:t>
                </a:r>
                <a:r>
                  <a:rPr lang="en-US" dirty="0"/>
                  <a:t>scaling factor</a:t>
                </a:r>
              </a:p>
            </p:txBody>
          </p:sp>
        </mc:Choice>
        <mc:Fallback xmlns="">
          <p:sp>
            <p:nvSpPr>
              <p:cNvPr id="3" name="Content Placeholder 2">
                <a:extLst>
                  <a:ext uri="{FF2B5EF4-FFF2-40B4-BE49-F238E27FC236}">
                    <a16:creationId xmlns:a16="http://schemas.microsoft.com/office/drawing/2014/main" id="{8B9E2544-2CE6-4C49-A1CF-B1218D35085B}"/>
                  </a:ext>
                </a:extLst>
              </p:cNvPr>
              <p:cNvSpPr>
                <a:spLocks noGrp="1" noRot="1" noChangeAspect="1" noMove="1" noResize="1" noEditPoints="1" noAdjustHandles="1" noChangeArrowheads="1" noChangeShapeType="1" noTextEdit="1"/>
              </p:cNvSpPr>
              <p:nvPr>
                <p:ph idx="1"/>
              </p:nvPr>
            </p:nvSpPr>
            <p:spPr>
              <a:blipFill>
                <a:blip r:embed="rId3"/>
                <a:stretch>
                  <a:fillRect l="-1505" t="-1515" r="-33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5D5F5A3-46F6-4460-918E-9C777341E0B7}"/>
              </a:ext>
            </a:extLst>
          </p:cNvPr>
          <p:cNvPicPr>
            <a:picLocks noChangeAspect="1"/>
          </p:cNvPicPr>
          <p:nvPr/>
        </p:nvPicPr>
        <p:blipFill>
          <a:blip r:embed="rId4"/>
          <a:stretch>
            <a:fillRect/>
          </a:stretch>
        </p:blipFill>
        <p:spPr>
          <a:xfrm>
            <a:off x="4819650" y="2286000"/>
            <a:ext cx="3086100" cy="438150"/>
          </a:xfrm>
          <a:prstGeom prst="rect">
            <a:avLst/>
          </a:prstGeom>
        </p:spPr>
      </p:pic>
      <p:sp>
        <p:nvSpPr>
          <p:cNvPr id="10" name="Rectangle 9">
            <a:extLst>
              <a:ext uri="{FF2B5EF4-FFF2-40B4-BE49-F238E27FC236}">
                <a16:creationId xmlns:a16="http://schemas.microsoft.com/office/drawing/2014/main" id="{C8E25A6E-2905-4B89-B485-D3916C0B42CF}"/>
              </a:ext>
            </a:extLst>
          </p:cNvPr>
          <p:cNvSpPr/>
          <p:nvPr/>
        </p:nvSpPr>
        <p:spPr>
          <a:xfrm>
            <a:off x="5448300" y="2184400"/>
            <a:ext cx="1333500" cy="539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430A5D-E6D6-4226-A11C-8406008453E3}"/>
              </a:ext>
            </a:extLst>
          </p:cNvPr>
          <p:cNvSpPr/>
          <p:nvPr/>
        </p:nvSpPr>
        <p:spPr>
          <a:xfrm>
            <a:off x="6800852" y="2178050"/>
            <a:ext cx="1333500" cy="53975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Tree>
    <p:extLst>
      <p:ext uri="{BB962C8B-B14F-4D97-AF65-F5344CB8AC3E}">
        <p14:creationId xmlns:p14="http://schemas.microsoft.com/office/powerpoint/2010/main" val="20047628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6297-EAE8-46B2-A3C9-C377A8DD2F8E}"/>
              </a:ext>
            </a:extLst>
          </p:cNvPr>
          <p:cNvSpPr>
            <a:spLocks noGrp="1"/>
          </p:cNvSpPr>
          <p:nvPr>
            <p:ph type="title"/>
          </p:nvPr>
        </p:nvSpPr>
        <p:spPr/>
        <p:txBody>
          <a:bodyPr/>
          <a:lstStyle/>
          <a:p>
            <a:r>
              <a:rPr lang="en-US" dirty="0" err="1"/>
              <a:t>Fmri</a:t>
            </a:r>
            <a:r>
              <a:rPr lang="en-US" dirty="0"/>
              <a:t> investigation</a:t>
            </a:r>
          </a:p>
        </p:txBody>
      </p:sp>
    </p:spTree>
    <p:extLst>
      <p:ext uri="{BB962C8B-B14F-4D97-AF65-F5344CB8AC3E}">
        <p14:creationId xmlns:p14="http://schemas.microsoft.com/office/powerpoint/2010/main" val="4817611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45DB-1B10-4E5D-B738-24D57B041DA9}"/>
              </a:ext>
            </a:extLst>
          </p:cNvPr>
          <p:cNvSpPr>
            <a:spLocks noGrp="1"/>
          </p:cNvSpPr>
          <p:nvPr>
            <p:ph type="title"/>
          </p:nvPr>
        </p:nvSpPr>
        <p:spPr/>
        <p:txBody>
          <a:bodyPr/>
          <a:lstStyle/>
          <a:p>
            <a:r>
              <a:rPr lang="en-US" dirty="0"/>
              <a:t>Regression model</a:t>
            </a:r>
          </a:p>
        </p:txBody>
      </p:sp>
      <p:sp>
        <p:nvSpPr>
          <p:cNvPr id="3" name="Content Placeholder 2">
            <a:extLst>
              <a:ext uri="{FF2B5EF4-FFF2-40B4-BE49-F238E27FC236}">
                <a16:creationId xmlns:a16="http://schemas.microsoft.com/office/drawing/2014/main" id="{D469DC0A-ED28-49A9-9F18-5D3ED4005B62}"/>
              </a:ext>
            </a:extLst>
          </p:cNvPr>
          <p:cNvSpPr>
            <a:spLocks noGrp="1"/>
          </p:cNvSpPr>
          <p:nvPr>
            <p:ph idx="1"/>
          </p:nvPr>
        </p:nvSpPr>
        <p:spPr/>
        <p:txBody>
          <a:bodyPr/>
          <a:lstStyle/>
          <a:p>
            <a:r>
              <a:rPr lang="en-US" dirty="0"/>
              <a:t>Predicting variables are descriptors associated with each words learned</a:t>
            </a:r>
          </a:p>
          <a:p>
            <a:r>
              <a:rPr lang="en-US" dirty="0"/>
              <a:t>Regressors of no theoretical interest:</a:t>
            </a:r>
          </a:p>
          <a:p>
            <a:pPr lvl="1"/>
            <a:r>
              <a:rPr lang="en-US" dirty="0"/>
              <a:t>Raw lexical frequency</a:t>
            </a:r>
          </a:p>
          <a:p>
            <a:pPr lvl="1"/>
            <a:r>
              <a:rPr lang="en-US" dirty="0"/>
              <a:t>Word duration</a:t>
            </a:r>
          </a:p>
          <a:p>
            <a:pPr lvl="1"/>
            <a:r>
              <a:rPr lang="en-US" dirty="0"/>
              <a:t>RMS (Energy) amplitude of word sound</a:t>
            </a:r>
          </a:p>
          <a:p>
            <a:r>
              <a:rPr lang="en-US" dirty="0"/>
              <a:t>Regressors of interest:</a:t>
            </a:r>
          </a:p>
          <a:p>
            <a:pPr lvl="1"/>
            <a:r>
              <a:rPr lang="en-US" dirty="0"/>
              <a:t>Surprisal</a:t>
            </a:r>
          </a:p>
          <a:p>
            <a:pPr lvl="1"/>
            <a:r>
              <a:rPr lang="en-US" dirty="0"/>
              <a:t>Semantic weighted surprisal</a:t>
            </a:r>
          </a:p>
          <a:p>
            <a:pPr lvl="1"/>
            <a:endParaRPr lang="en-US" dirty="0"/>
          </a:p>
          <a:p>
            <a:pPr marL="128016" lvl="1" indent="0">
              <a:buNone/>
            </a:pPr>
            <a:r>
              <a:rPr lang="en-US" dirty="0"/>
              <a:t>Control condition: Reversed speech stimuli with words coded in the exact same way.</a:t>
            </a:r>
          </a:p>
          <a:p>
            <a:pPr lvl="1"/>
            <a:endParaRPr lang="en-US" dirty="0"/>
          </a:p>
          <a:p>
            <a:pPr marL="128016" lvl="1" indent="0">
              <a:buNone/>
            </a:pPr>
            <a:endParaRPr lang="en-US" dirty="0"/>
          </a:p>
        </p:txBody>
      </p:sp>
    </p:spTree>
    <p:extLst>
      <p:ext uri="{BB962C8B-B14F-4D97-AF65-F5344CB8AC3E}">
        <p14:creationId xmlns:p14="http://schemas.microsoft.com/office/powerpoint/2010/main" val="38585795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EFA8-1CA2-400B-AFB9-877094AE9092}"/>
              </a:ext>
            </a:extLst>
          </p:cNvPr>
          <p:cNvSpPr>
            <a:spLocks noGrp="1"/>
          </p:cNvSpPr>
          <p:nvPr>
            <p:ph type="title"/>
          </p:nvPr>
        </p:nvSpPr>
        <p:spPr/>
        <p:txBody>
          <a:bodyPr/>
          <a:lstStyle/>
          <a:p>
            <a:r>
              <a:rPr lang="en-US" dirty="0"/>
              <a:t>Main results</a:t>
            </a:r>
          </a:p>
        </p:txBody>
      </p:sp>
      <p:sp>
        <p:nvSpPr>
          <p:cNvPr id="3" name="Content Placeholder 2">
            <a:extLst>
              <a:ext uri="{FF2B5EF4-FFF2-40B4-BE49-F238E27FC236}">
                <a16:creationId xmlns:a16="http://schemas.microsoft.com/office/drawing/2014/main" id="{08CB2B16-A2A5-4649-921D-0A67A869975B}"/>
              </a:ext>
            </a:extLst>
          </p:cNvPr>
          <p:cNvSpPr>
            <a:spLocks noGrp="1"/>
          </p:cNvSpPr>
          <p:nvPr>
            <p:ph idx="1"/>
          </p:nvPr>
        </p:nvSpPr>
        <p:spPr>
          <a:xfrm>
            <a:off x="768096" y="2286000"/>
            <a:ext cx="7290055" cy="1917700"/>
          </a:xfrm>
        </p:spPr>
        <p:txBody>
          <a:bodyPr>
            <a:normAutofit fontScale="92500" lnSpcReduction="10000"/>
          </a:bodyPr>
          <a:lstStyle/>
          <a:p>
            <a:r>
              <a:rPr lang="en-US" dirty="0"/>
              <a:t>Whole-brain, voxel-based fMRI data analysis</a:t>
            </a:r>
          </a:p>
          <a:p>
            <a:r>
              <a:rPr lang="en-US" dirty="0"/>
              <a:t>LS (LEFT) and </a:t>
            </a:r>
            <a:r>
              <a:rPr lang="en-US" dirty="0" err="1"/>
              <a:t>SwS</a:t>
            </a:r>
            <a:r>
              <a:rPr lang="en-US" dirty="0"/>
              <a:t> (RIGHT) predictors identify largely similar brain systems:</a:t>
            </a:r>
          </a:p>
          <a:p>
            <a:pPr lvl="1"/>
            <a:r>
              <a:rPr lang="en-US" dirty="0"/>
              <a:t>In all significant clusters BOLD is positively correlated to LS or SWS. </a:t>
            </a:r>
          </a:p>
          <a:p>
            <a:r>
              <a:rPr lang="en-US" dirty="0"/>
              <a:t>Model-fit analysis suggests that in many of these areas, </a:t>
            </a:r>
            <a:r>
              <a:rPr lang="en-US" dirty="0" err="1"/>
              <a:t>SwS</a:t>
            </a:r>
            <a:r>
              <a:rPr lang="en-US" dirty="0"/>
              <a:t> is a more accurate model.  </a:t>
            </a:r>
          </a:p>
        </p:txBody>
      </p:sp>
      <p:pic>
        <p:nvPicPr>
          <p:cNvPr id="7" name="Picture 6">
            <a:extLst>
              <a:ext uri="{FF2B5EF4-FFF2-40B4-BE49-F238E27FC236}">
                <a16:creationId xmlns:a16="http://schemas.microsoft.com/office/drawing/2014/main" id="{9A05DD20-90E8-4A9B-9C38-BB9EF142C1B0}"/>
              </a:ext>
            </a:extLst>
          </p:cNvPr>
          <p:cNvPicPr>
            <a:picLocks noChangeAspect="1"/>
          </p:cNvPicPr>
          <p:nvPr/>
        </p:nvPicPr>
        <p:blipFill>
          <a:blip r:embed="rId3"/>
          <a:stretch>
            <a:fillRect/>
          </a:stretch>
        </p:blipFill>
        <p:spPr>
          <a:xfrm>
            <a:off x="768096" y="4546600"/>
            <a:ext cx="3483748" cy="1485900"/>
          </a:xfrm>
          <a:prstGeom prst="rect">
            <a:avLst/>
          </a:prstGeom>
        </p:spPr>
      </p:pic>
      <p:pic>
        <p:nvPicPr>
          <p:cNvPr id="9" name="Picture 8">
            <a:extLst>
              <a:ext uri="{FF2B5EF4-FFF2-40B4-BE49-F238E27FC236}">
                <a16:creationId xmlns:a16="http://schemas.microsoft.com/office/drawing/2014/main" id="{762315D5-5E23-4651-B8F6-272C228C9AA5}"/>
              </a:ext>
            </a:extLst>
          </p:cNvPr>
          <p:cNvPicPr>
            <a:picLocks noChangeAspect="1"/>
          </p:cNvPicPr>
          <p:nvPr/>
        </p:nvPicPr>
        <p:blipFill>
          <a:blip r:embed="rId4"/>
          <a:stretch>
            <a:fillRect/>
          </a:stretch>
        </p:blipFill>
        <p:spPr>
          <a:xfrm>
            <a:off x="5149723" y="4521317"/>
            <a:ext cx="3483749" cy="1536465"/>
          </a:xfrm>
          <a:prstGeom prst="rect">
            <a:avLst/>
          </a:prstGeom>
        </p:spPr>
      </p:pic>
    </p:spTree>
    <p:extLst>
      <p:ext uri="{BB962C8B-B14F-4D97-AF65-F5344CB8AC3E}">
        <p14:creationId xmlns:p14="http://schemas.microsoft.com/office/powerpoint/2010/main" val="18501171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52E4-093A-4622-9523-85400714D81A}"/>
              </a:ext>
            </a:extLst>
          </p:cNvPr>
          <p:cNvSpPr>
            <a:spLocks noGrp="1"/>
          </p:cNvSpPr>
          <p:nvPr>
            <p:ph type="title"/>
          </p:nvPr>
        </p:nvSpPr>
        <p:spPr/>
        <p:txBody>
          <a:bodyPr/>
          <a:lstStyle/>
          <a:p>
            <a:r>
              <a:rPr lang="en-US" dirty="0"/>
              <a:t>Do we need probability at all?</a:t>
            </a:r>
          </a:p>
        </p:txBody>
      </p:sp>
      <p:sp>
        <p:nvSpPr>
          <p:cNvPr id="3" name="Content Placeholder 2">
            <a:extLst>
              <a:ext uri="{FF2B5EF4-FFF2-40B4-BE49-F238E27FC236}">
                <a16:creationId xmlns:a16="http://schemas.microsoft.com/office/drawing/2014/main" id="{AC3A546C-EBA7-4FB6-9CDF-9EFEB18D89FE}"/>
              </a:ext>
            </a:extLst>
          </p:cNvPr>
          <p:cNvSpPr>
            <a:spLocks noGrp="1"/>
          </p:cNvSpPr>
          <p:nvPr>
            <p:ph idx="1"/>
          </p:nvPr>
        </p:nvSpPr>
        <p:spPr>
          <a:xfrm>
            <a:off x="768096" y="2925318"/>
            <a:ext cx="7290055" cy="1100582"/>
          </a:xfrm>
        </p:spPr>
        <p:txBody>
          <a:bodyPr/>
          <a:lstStyle/>
          <a:p>
            <a:r>
              <a:rPr lang="en-US" dirty="0"/>
              <a:t>What happens if we just take the semantic component as predictor? </a:t>
            </a:r>
          </a:p>
          <a:p>
            <a:r>
              <a:rPr lang="en-US" dirty="0"/>
              <a:t>Semantics alone explains much less of brain activity</a:t>
            </a:r>
          </a:p>
        </p:txBody>
      </p:sp>
      <p:pic>
        <p:nvPicPr>
          <p:cNvPr id="4" name="Picture 3">
            <a:extLst>
              <a:ext uri="{FF2B5EF4-FFF2-40B4-BE49-F238E27FC236}">
                <a16:creationId xmlns:a16="http://schemas.microsoft.com/office/drawing/2014/main" id="{7615ADB1-BEF8-42A5-9227-FF4BC93F7F4D}"/>
              </a:ext>
            </a:extLst>
          </p:cNvPr>
          <p:cNvPicPr>
            <a:picLocks noChangeAspect="1"/>
          </p:cNvPicPr>
          <p:nvPr/>
        </p:nvPicPr>
        <p:blipFill>
          <a:blip r:embed="rId2"/>
          <a:stretch>
            <a:fillRect/>
          </a:stretch>
        </p:blipFill>
        <p:spPr>
          <a:xfrm>
            <a:off x="4819650" y="2286000"/>
            <a:ext cx="3086100" cy="438150"/>
          </a:xfrm>
          <a:prstGeom prst="rect">
            <a:avLst/>
          </a:prstGeom>
        </p:spPr>
      </p:pic>
      <p:sp>
        <p:nvSpPr>
          <p:cNvPr id="5" name="Rectangle 4">
            <a:extLst>
              <a:ext uri="{FF2B5EF4-FFF2-40B4-BE49-F238E27FC236}">
                <a16:creationId xmlns:a16="http://schemas.microsoft.com/office/drawing/2014/main" id="{47E3CFC8-489F-4A5B-A954-DC6534CB2E59}"/>
              </a:ext>
            </a:extLst>
          </p:cNvPr>
          <p:cNvSpPr/>
          <p:nvPr/>
        </p:nvSpPr>
        <p:spPr>
          <a:xfrm>
            <a:off x="5448300" y="2184400"/>
            <a:ext cx="1333500" cy="539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853917A-AC8C-486F-8E8D-67DDDF0DC482}"/>
              </a:ext>
            </a:extLst>
          </p:cNvPr>
          <p:cNvSpPr/>
          <p:nvPr/>
        </p:nvSpPr>
        <p:spPr>
          <a:xfrm>
            <a:off x="6800852" y="2178050"/>
            <a:ext cx="1333500" cy="53975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pic>
        <p:nvPicPr>
          <p:cNvPr id="8" name="Picture 7">
            <a:extLst>
              <a:ext uri="{FF2B5EF4-FFF2-40B4-BE49-F238E27FC236}">
                <a16:creationId xmlns:a16="http://schemas.microsoft.com/office/drawing/2014/main" id="{29CAB0A5-9B65-45AC-8FCB-42DFA72D1597}"/>
              </a:ext>
            </a:extLst>
          </p:cNvPr>
          <p:cNvPicPr>
            <a:picLocks noChangeAspect="1"/>
          </p:cNvPicPr>
          <p:nvPr/>
        </p:nvPicPr>
        <p:blipFill>
          <a:blip r:embed="rId3"/>
          <a:stretch>
            <a:fillRect/>
          </a:stretch>
        </p:blipFill>
        <p:spPr>
          <a:xfrm>
            <a:off x="1314452" y="3815334"/>
            <a:ext cx="6153150" cy="2457450"/>
          </a:xfrm>
          <a:prstGeom prst="rect">
            <a:avLst/>
          </a:prstGeom>
        </p:spPr>
      </p:pic>
    </p:spTree>
    <p:extLst>
      <p:ext uri="{BB962C8B-B14F-4D97-AF65-F5344CB8AC3E}">
        <p14:creationId xmlns:p14="http://schemas.microsoft.com/office/powerpoint/2010/main" val="3991505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52E4-093A-4622-9523-85400714D81A}"/>
              </a:ext>
            </a:extLst>
          </p:cNvPr>
          <p:cNvSpPr>
            <a:spLocks noGrp="1"/>
          </p:cNvSpPr>
          <p:nvPr>
            <p:ph type="title"/>
          </p:nvPr>
        </p:nvSpPr>
        <p:spPr/>
        <p:txBody>
          <a:bodyPr/>
          <a:lstStyle/>
          <a:p>
            <a:r>
              <a:rPr lang="en-US" dirty="0"/>
              <a:t>Do we need conditional probability?</a:t>
            </a:r>
          </a:p>
        </p:txBody>
      </p:sp>
      <p:sp>
        <p:nvSpPr>
          <p:cNvPr id="3" name="Content Placeholder 2">
            <a:extLst>
              <a:ext uri="{FF2B5EF4-FFF2-40B4-BE49-F238E27FC236}">
                <a16:creationId xmlns:a16="http://schemas.microsoft.com/office/drawing/2014/main" id="{AC3A546C-EBA7-4FB6-9CDF-9EFEB18D89FE}"/>
              </a:ext>
            </a:extLst>
          </p:cNvPr>
          <p:cNvSpPr>
            <a:spLocks noGrp="1"/>
          </p:cNvSpPr>
          <p:nvPr>
            <p:ph idx="1"/>
          </p:nvPr>
        </p:nvSpPr>
        <p:spPr>
          <a:xfrm>
            <a:off x="768096" y="2925318"/>
            <a:ext cx="7290055" cy="1100582"/>
          </a:xfrm>
        </p:spPr>
        <p:txBody>
          <a:bodyPr/>
          <a:lstStyle/>
          <a:p>
            <a:r>
              <a:rPr lang="en-US" dirty="0"/>
              <a:t>Words that are less predictable given W-1; W-2 could just be less frequent in language. </a:t>
            </a:r>
          </a:p>
          <a:p>
            <a:r>
              <a:rPr lang="en-US" dirty="0"/>
              <a:t>Prediction from Lexical Frequency (Raw) does good job as well!</a:t>
            </a:r>
          </a:p>
        </p:txBody>
      </p:sp>
      <p:pic>
        <p:nvPicPr>
          <p:cNvPr id="4" name="Picture 3">
            <a:extLst>
              <a:ext uri="{FF2B5EF4-FFF2-40B4-BE49-F238E27FC236}">
                <a16:creationId xmlns:a16="http://schemas.microsoft.com/office/drawing/2014/main" id="{7615ADB1-BEF8-42A5-9227-FF4BC93F7F4D}"/>
              </a:ext>
            </a:extLst>
          </p:cNvPr>
          <p:cNvPicPr>
            <a:picLocks noChangeAspect="1"/>
          </p:cNvPicPr>
          <p:nvPr/>
        </p:nvPicPr>
        <p:blipFill>
          <a:blip r:embed="rId2"/>
          <a:stretch>
            <a:fillRect/>
          </a:stretch>
        </p:blipFill>
        <p:spPr>
          <a:xfrm>
            <a:off x="4819650" y="2286000"/>
            <a:ext cx="3086100" cy="438150"/>
          </a:xfrm>
          <a:prstGeom prst="rect">
            <a:avLst/>
          </a:prstGeom>
        </p:spPr>
      </p:pic>
      <p:sp>
        <p:nvSpPr>
          <p:cNvPr id="5" name="Rectangle 4">
            <a:extLst>
              <a:ext uri="{FF2B5EF4-FFF2-40B4-BE49-F238E27FC236}">
                <a16:creationId xmlns:a16="http://schemas.microsoft.com/office/drawing/2014/main" id="{47E3CFC8-489F-4A5B-A954-DC6534CB2E59}"/>
              </a:ext>
            </a:extLst>
          </p:cNvPr>
          <p:cNvSpPr/>
          <p:nvPr/>
        </p:nvSpPr>
        <p:spPr>
          <a:xfrm>
            <a:off x="5448300" y="2184400"/>
            <a:ext cx="1333500" cy="539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853917A-AC8C-486F-8E8D-67DDDF0DC482}"/>
              </a:ext>
            </a:extLst>
          </p:cNvPr>
          <p:cNvSpPr/>
          <p:nvPr/>
        </p:nvSpPr>
        <p:spPr>
          <a:xfrm>
            <a:off x="6800852" y="2178050"/>
            <a:ext cx="1333500" cy="53975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pic>
        <p:nvPicPr>
          <p:cNvPr id="9" name="Picture 8">
            <a:extLst>
              <a:ext uri="{FF2B5EF4-FFF2-40B4-BE49-F238E27FC236}">
                <a16:creationId xmlns:a16="http://schemas.microsoft.com/office/drawing/2014/main" id="{899C4F74-109F-4D15-A37D-64130E57BC29}"/>
              </a:ext>
            </a:extLst>
          </p:cNvPr>
          <p:cNvPicPr>
            <a:picLocks noChangeAspect="1"/>
          </p:cNvPicPr>
          <p:nvPr/>
        </p:nvPicPr>
        <p:blipFill>
          <a:blip r:embed="rId3"/>
          <a:stretch>
            <a:fillRect/>
          </a:stretch>
        </p:blipFill>
        <p:spPr>
          <a:xfrm>
            <a:off x="1277937" y="4025900"/>
            <a:ext cx="5953125" cy="2305050"/>
          </a:xfrm>
          <a:prstGeom prst="rect">
            <a:avLst/>
          </a:prstGeom>
        </p:spPr>
      </p:pic>
    </p:spTree>
    <p:extLst>
      <p:ext uri="{BB962C8B-B14F-4D97-AF65-F5344CB8AC3E}">
        <p14:creationId xmlns:p14="http://schemas.microsoft.com/office/powerpoint/2010/main" val="39576024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61F2-221E-432B-9C4E-CC227467EBA9}"/>
              </a:ext>
            </a:extLst>
          </p:cNvPr>
          <p:cNvSpPr>
            <a:spLocks noGrp="1"/>
          </p:cNvSpPr>
          <p:nvPr>
            <p:ph type="title"/>
          </p:nvPr>
        </p:nvSpPr>
        <p:spPr/>
        <p:txBody>
          <a:bodyPr/>
          <a:lstStyle/>
          <a:p>
            <a:r>
              <a:rPr lang="en-US" dirty="0"/>
              <a:t>Considerations in discussion</a:t>
            </a:r>
          </a:p>
        </p:txBody>
      </p:sp>
      <p:sp>
        <p:nvSpPr>
          <p:cNvPr id="3" name="Content Placeholder 2">
            <a:extLst>
              <a:ext uri="{FF2B5EF4-FFF2-40B4-BE49-F238E27FC236}">
                <a16:creationId xmlns:a16="http://schemas.microsoft.com/office/drawing/2014/main" id="{69D7964D-FF59-4826-BBAE-2C1BF71BACCF}"/>
              </a:ext>
            </a:extLst>
          </p:cNvPr>
          <p:cNvSpPr>
            <a:spLocks noGrp="1"/>
          </p:cNvSpPr>
          <p:nvPr>
            <p:ph idx="1"/>
          </p:nvPr>
        </p:nvSpPr>
        <p:spPr/>
        <p:txBody>
          <a:bodyPr/>
          <a:lstStyle/>
          <a:p>
            <a:r>
              <a:rPr lang="en-US" dirty="0"/>
              <a:t>Higher activity may reflect prediction errors, which are a signal to other brain areas to update based on errors</a:t>
            </a:r>
          </a:p>
          <a:p>
            <a:r>
              <a:rPr lang="en-US" dirty="0"/>
              <a:t>It may be difficult to dissociate different surprise models, as they may be highly correlated:</a:t>
            </a:r>
          </a:p>
          <a:p>
            <a:pPr lvl="1"/>
            <a:r>
              <a:rPr lang="en-US" dirty="0" err="1"/>
              <a:t>SwS</a:t>
            </a:r>
            <a:r>
              <a:rPr lang="en-US" dirty="0"/>
              <a:t> and LS predictors were correlated at r = + 0.77.</a:t>
            </a:r>
          </a:p>
          <a:p>
            <a:r>
              <a:rPr lang="en-US" dirty="0"/>
              <a:t>Only </a:t>
            </a:r>
            <a:r>
              <a:rPr lang="en-US" dirty="0" err="1"/>
              <a:t>SwS</a:t>
            </a:r>
            <a:r>
              <a:rPr lang="en-US" dirty="0"/>
              <a:t> activated a cluster in the L-IFG</a:t>
            </a:r>
          </a:p>
          <a:p>
            <a:pPr lvl="1"/>
            <a:endParaRPr lang="en-US" dirty="0"/>
          </a:p>
        </p:txBody>
      </p:sp>
    </p:spTree>
    <p:extLst>
      <p:ext uri="{BB962C8B-B14F-4D97-AF65-F5344CB8AC3E}">
        <p14:creationId xmlns:p14="http://schemas.microsoft.com/office/powerpoint/2010/main" val="349084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B6DB4-42B6-4977-96CF-96B08CC9823B}"/>
              </a:ext>
            </a:extLst>
          </p:cNvPr>
          <p:cNvSpPr>
            <a:spLocks noGrp="1"/>
          </p:cNvSpPr>
          <p:nvPr>
            <p:ph type="title"/>
          </p:nvPr>
        </p:nvSpPr>
        <p:spPr>
          <a:xfrm>
            <a:off x="768096" y="585216"/>
            <a:ext cx="3323844" cy="1499616"/>
          </a:xfrm>
        </p:spPr>
        <p:txBody>
          <a:bodyPr>
            <a:normAutofit/>
          </a:bodyPr>
          <a:lstStyle/>
          <a:p>
            <a:r>
              <a:rPr lang="en-US" sz="3700"/>
              <a:t>Abstract elements at discourse level</a:t>
            </a:r>
          </a:p>
        </p:txBody>
      </p:sp>
      <p:sp>
        <p:nvSpPr>
          <p:cNvPr id="3" name="Content Placeholder 2">
            <a:extLst>
              <a:ext uri="{FF2B5EF4-FFF2-40B4-BE49-F238E27FC236}">
                <a16:creationId xmlns:a16="http://schemas.microsoft.com/office/drawing/2014/main" id="{78DD3DF5-828E-44EA-AFB2-59E960728331}"/>
              </a:ext>
            </a:extLst>
          </p:cNvPr>
          <p:cNvSpPr>
            <a:spLocks noGrp="1"/>
          </p:cNvSpPr>
          <p:nvPr>
            <p:ph idx="1"/>
          </p:nvPr>
        </p:nvSpPr>
        <p:spPr>
          <a:xfrm>
            <a:off x="768096" y="2286000"/>
            <a:ext cx="3322211" cy="3931920"/>
          </a:xfrm>
        </p:spPr>
        <p:txBody>
          <a:bodyPr>
            <a:normAutofit/>
          </a:bodyPr>
          <a:lstStyle/>
          <a:p>
            <a:r>
              <a:rPr lang="en-US" sz="1700"/>
              <a:t>Just as phrases are components of a sentence, sentences can be treated as components within larger discourse structures</a:t>
            </a:r>
          </a:p>
          <a:p>
            <a:r>
              <a:rPr lang="en-US" sz="1700"/>
              <a:t>It is possible to learn sets of sentences that are substitutable within a given context</a:t>
            </a:r>
          </a:p>
          <a:p>
            <a:r>
              <a:rPr lang="en-US" sz="1700"/>
              <a:t>Kernel sentence - simple declarative construction.</a:t>
            </a:r>
          </a:p>
          <a:p>
            <a:r>
              <a:rPr lang="en-US" sz="1700"/>
              <a:t>Co-occurrence “transformations” express the relation between the kernel sentence and its variants.</a:t>
            </a:r>
          </a:p>
          <a:p>
            <a:r>
              <a:rPr lang="en-US" sz="1700"/>
              <a:t>That is, we learn transformations</a:t>
            </a:r>
          </a:p>
        </p:txBody>
      </p:sp>
      <p:pic>
        <p:nvPicPr>
          <p:cNvPr id="8" name="Picture 7">
            <a:extLst>
              <a:ext uri="{FF2B5EF4-FFF2-40B4-BE49-F238E27FC236}">
                <a16:creationId xmlns:a16="http://schemas.microsoft.com/office/drawing/2014/main" id="{112DD50D-5E2F-4E8C-9835-BFC4822D17FD}"/>
              </a:ext>
            </a:extLst>
          </p:cNvPr>
          <p:cNvPicPr>
            <a:picLocks noChangeAspect="1"/>
          </p:cNvPicPr>
          <p:nvPr/>
        </p:nvPicPr>
        <p:blipFill>
          <a:blip r:embed="rId2"/>
          <a:stretch>
            <a:fillRect/>
          </a:stretch>
        </p:blipFill>
        <p:spPr>
          <a:xfrm>
            <a:off x="4572000" y="2958427"/>
            <a:ext cx="4091940" cy="941145"/>
          </a:xfrm>
          <a:prstGeom prst="rect">
            <a:avLst/>
          </a:prstGeom>
        </p:spPr>
      </p:pic>
    </p:spTree>
    <p:extLst>
      <p:ext uri="{BB962C8B-B14F-4D97-AF65-F5344CB8AC3E}">
        <p14:creationId xmlns:p14="http://schemas.microsoft.com/office/powerpoint/2010/main" val="1790082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A8D74-2344-4476-B5B9-64A8BAD93976}"/>
              </a:ext>
            </a:extLst>
          </p:cNvPr>
          <p:cNvSpPr>
            <a:spLocks noGrp="1"/>
          </p:cNvSpPr>
          <p:nvPr>
            <p:ph type="title"/>
          </p:nvPr>
        </p:nvSpPr>
        <p:spPr/>
        <p:txBody>
          <a:bodyPr/>
          <a:lstStyle/>
          <a:p>
            <a:r>
              <a:rPr lang="en-US" dirty="0"/>
              <a:t>Summary of language Module</a:t>
            </a:r>
          </a:p>
        </p:txBody>
      </p:sp>
      <p:sp>
        <p:nvSpPr>
          <p:cNvPr id="4" name="Content Placeholder 3">
            <a:extLst>
              <a:ext uri="{FF2B5EF4-FFF2-40B4-BE49-F238E27FC236}">
                <a16:creationId xmlns:a16="http://schemas.microsoft.com/office/drawing/2014/main" id="{624659B2-67AB-4F94-B6FD-9131E0D7F6F4}"/>
              </a:ext>
            </a:extLst>
          </p:cNvPr>
          <p:cNvSpPr>
            <a:spLocks noGrp="1"/>
          </p:cNvSpPr>
          <p:nvPr>
            <p:ph idx="1"/>
          </p:nvPr>
        </p:nvSpPr>
        <p:spPr/>
        <p:txBody>
          <a:bodyPr>
            <a:normAutofit fontScale="92500" lnSpcReduction="10000"/>
          </a:bodyPr>
          <a:lstStyle/>
          <a:p>
            <a:r>
              <a:rPr lang="en-US" dirty="0"/>
              <a:t>We covered three approaches for explaining the mental capacity for language: </a:t>
            </a:r>
          </a:p>
          <a:p>
            <a:r>
              <a:rPr lang="en-US" dirty="0"/>
              <a:t>1) memorizing which words or phrases go together; </a:t>
            </a:r>
          </a:p>
          <a:p>
            <a:r>
              <a:rPr lang="en-US" dirty="0"/>
              <a:t>2) (implicit) knowledge of abstract rules referred to as transformations; </a:t>
            </a:r>
          </a:p>
          <a:p>
            <a:r>
              <a:rPr lang="en-US" dirty="0"/>
              <a:t>3) statistical knowledge about co-occurrence of linguistic elements, where the main debate is on what these elements are: grammar-based structures as captured by probabilistic grammars, or parts of speech for which linear transitions are learned. </a:t>
            </a:r>
          </a:p>
          <a:p>
            <a:r>
              <a:rPr lang="en-US" dirty="0"/>
              <a:t>We have discussed ways in which words can be represented in computational systems via word embeddings </a:t>
            </a:r>
          </a:p>
          <a:p>
            <a:r>
              <a:rPr lang="en-US" dirty="0"/>
              <a:t>We have discussed a study that shows how contextual information can be modeled and used when accounting for human behavior, merging contextual semantic fit and contextual probability. </a:t>
            </a:r>
          </a:p>
        </p:txBody>
      </p:sp>
    </p:spTree>
    <p:extLst>
      <p:ext uri="{BB962C8B-B14F-4D97-AF65-F5344CB8AC3E}">
        <p14:creationId xmlns:p14="http://schemas.microsoft.com/office/powerpoint/2010/main" val="532430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BAC6-09E6-4133-887D-ECAEBFD29C77}"/>
              </a:ext>
            </a:extLst>
          </p:cNvPr>
          <p:cNvSpPr>
            <a:spLocks noGrp="1"/>
          </p:cNvSpPr>
          <p:nvPr>
            <p:ph type="title"/>
          </p:nvPr>
        </p:nvSpPr>
        <p:spPr/>
        <p:txBody>
          <a:bodyPr/>
          <a:lstStyle/>
          <a:p>
            <a:r>
              <a:rPr lang="en-US" dirty="0"/>
              <a:t>Meaning in s-r approaches to language</a:t>
            </a:r>
          </a:p>
        </p:txBody>
      </p:sp>
      <p:sp>
        <p:nvSpPr>
          <p:cNvPr id="3" name="Content Placeholder 2">
            <a:extLst>
              <a:ext uri="{FF2B5EF4-FFF2-40B4-BE49-F238E27FC236}">
                <a16:creationId xmlns:a16="http://schemas.microsoft.com/office/drawing/2014/main" id="{F288522E-3BBB-4ACF-BB95-4CAF2FDEB6C8}"/>
              </a:ext>
            </a:extLst>
          </p:cNvPr>
          <p:cNvSpPr>
            <a:spLocks noGrp="1"/>
          </p:cNvSpPr>
          <p:nvPr>
            <p:ph idx="1"/>
          </p:nvPr>
        </p:nvSpPr>
        <p:spPr>
          <a:xfrm>
            <a:off x="768096" y="2286000"/>
            <a:ext cx="7982204" cy="4241800"/>
          </a:xfrm>
        </p:spPr>
        <p:txBody>
          <a:bodyPr>
            <a:normAutofit/>
          </a:bodyPr>
          <a:lstStyle/>
          <a:p>
            <a:pPr marL="0" indent="0">
              <a:buNone/>
            </a:pPr>
            <a:r>
              <a:rPr lang="en-US" dirty="0"/>
              <a:t>Behaviorists did not develop theories about mental phenomenon (e.g., theories of conceptual representation). They had several parallel ideas:</a:t>
            </a:r>
          </a:p>
          <a:p>
            <a:pPr marL="0" indent="0">
              <a:buNone/>
            </a:pPr>
            <a:r>
              <a:rPr lang="en-US" dirty="0">
                <a:solidFill>
                  <a:srgbClr val="FF0000"/>
                </a:solidFill>
              </a:rPr>
              <a:t>Substitution view</a:t>
            </a:r>
            <a:r>
              <a:rPr lang="en-US" dirty="0"/>
              <a:t>: Words (‘signs’) substituted for the objects in the world. Objects in the world produce a real reaction, and the sign produces a similar reaction</a:t>
            </a:r>
          </a:p>
          <a:p>
            <a:pPr marL="0" indent="0">
              <a:buNone/>
            </a:pPr>
            <a:r>
              <a:rPr lang="en-US" dirty="0">
                <a:solidFill>
                  <a:srgbClr val="FF0000"/>
                </a:solidFill>
              </a:rPr>
              <a:t>Disposition view</a:t>
            </a:r>
            <a:r>
              <a:rPr lang="en-US" dirty="0"/>
              <a:t>: Language produces a tendency (disposition) towards certain behaviors  ‘The meaning of a linguistic expression is therefore ‘disposition towards response sequence’ (Osgood, 1952)</a:t>
            </a:r>
          </a:p>
          <a:p>
            <a:pPr marL="0" indent="0">
              <a:buNone/>
            </a:pPr>
            <a:r>
              <a:rPr lang="en-US" dirty="0"/>
              <a:t>*Other views: tried to explain how we understand words that refer to objects we have not directly experienced.  Words associated with direct experience: </a:t>
            </a:r>
            <a:r>
              <a:rPr lang="en-US" dirty="0">
                <a:solidFill>
                  <a:srgbClr val="FF0000"/>
                </a:solidFill>
              </a:rPr>
              <a:t>Sign</a:t>
            </a:r>
            <a:r>
              <a:rPr lang="en-US" dirty="0"/>
              <a:t>.  Indirect experience: </a:t>
            </a:r>
            <a:r>
              <a:rPr lang="en-US" dirty="0">
                <a:solidFill>
                  <a:srgbClr val="FF0000"/>
                </a:solidFill>
              </a:rPr>
              <a:t>Assign</a:t>
            </a:r>
            <a:r>
              <a:rPr lang="en-US" dirty="0"/>
              <a:t>. These obtain meanings by ‘compositional effects’ of lower level features (zebra = horse + stripes).  Beginning of cognitive approach.</a:t>
            </a:r>
          </a:p>
          <a:p>
            <a:endParaRPr lang="en-US" dirty="0"/>
          </a:p>
        </p:txBody>
      </p:sp>
    </p:spTree>
    <p:extLst>
      <p:ext uri="{BB962C8B-B14F-4D97-AF65-F5344CB8AC3E}">
        <p14:creationId xmlns:p14="http://schemas.microsoft.com/office/powerpoint/2010/main" val="1369512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22175</TotalTime>
  <Words>5987</Words>
  <Application>Microsoft Office PowerPoint</Application>
  <PresentationFormat>On-screen Show (4:3)</PresentationFormat>
  <Paragraphs>636</Paragraphs>
  <Slides>80</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80</vt:i4>
      </vt:variant>
    </vt:vector>
  </HeadingPairs>
  <TitlesOfParts>
    <vt:vector size="92" baseType="lpstr">
      <vt:lpstr>AdvEPSTIM</vt:lpstr>
      <vt:lpstr>Arial</vt:lpstr>
      <vt:lpstr>Calibri</vt:lpstr>
      <vt:lpstr>Cambria</vt:lpstr>
      <vt:lpstr>Cambria Math</vt:lpstr>
      <vt:lpstr>CIDFont+F2</vt:lpstr>
      <vt:lpstr>CIDFont+F4</vt:lpstr>
      <vt:lpstr>Helvetica</vt:lpstr>
      <vt:lpstr>Tw Cen MT</vt:lpstr>
      <vt:lpstr>Tw Cen MT Condensed</vt:lpstr>
      <vt:lpstr>Wingdings 3</vt:lpstr>
      <vt:lpstr>Integral</vt:lpstr>
      <vt:lpstr>Language comprehension and integration</vt:lpstr>
      <vt:lpstr>Taking stock</vt:lpstr>
      <vt:lpstr>PowerPoint Presentation</vt:lpstr>
      <vt:lpstr>How do we learn ‘the rules’ of language?</vt:lpstr>
      <vt:lpstr>Behavioral psychology: Memorization of structures. </vt:lpstr>
      <vt:lpstr>Elements in s-r approaches to language</vt:lpstr>
      <vt:lpstr>Abstract elements in sentence level</vt:lpstr>
      <vt:lpstr>Abstract elements at discourse level</vt:lpstr>
      <vt:lpstr>Meaning in s-r approaches to language</vt:lpstr>
      <vt:lpstr>Chomsky’s challenges to s-r learning and behaviorism: abstract rules</vt:lpstr>
      <vt:lpstr>Evidence for rule (grammar) -driven compositionality</vt:lpstr>
      <vt:lpstr>Chomsky and transformational grammar</vt:lpstr>
      <vt:lpstr>Sentence meaning is captured by its structure</vt:lpstr>
      <vt:lpstr>The transformation from kernel sentences is key</vt:lpstr>
      <vt:lpstr>Sentence meaning is related to its structure</vt:lpstr>
      <vt:lpstr>Sentence meaning is related to its structure</vt:lpstr>
      <vt:lpstr>Derivational Theory of (psychological) Complexity (I)</vt:lpstr>
      <vt:lpstr>Psychology and transformation: psychological validity? Derivational theory of complexity</vt:lpstr>
      <vt:lpstr>Derivational Theory of (psychological) Complexity (II)</vt:lpstr>
      <vt:lpstr>Parsing based accounts</vt:lpstr>
      <vt:lpstr>Parsing based accounts</vt:lpstr>
      <vt:lpstr>Parsing explains for difficulty due to movements of elements (I)</vt:lpstr>
      <vt:lpstr>Parsing accounts for difficulty due to movements of elements (II)</vt:lpstr>
      <vt:lpstr>LevY’s (2008) theory of structure revision and surprisal</vt:lpstr>
      <vt:lpstr>‘visual world paradigm’: evidence for anticipation</vt:lpstr>
      <vt:lpstr>Visual world paradigm: reading results. % time looking at ‘cake’ and ‘other’</vt:lpstr>
      <vt:lpstr>Visual world paradigm: Evidence for prediction at verb</vt:lpstr>
      <vt:lpstr>LevY’s theory of structure revision and surprisal</vt:lpstr>
      <vt:lpstr>Main points</vt:lpstr>
      <vt:lpstr>The impact of a New word:</vt:lpstr>
      <vt:lpstr>Levy on why word-surprise correlates with processing difficulty</vt:lpstr>
      <vt:lpstr>Support for structure-pruning / surprisal</vt:lpstr>
      <vt:lpstr>Modeling grammars with probabilistic context free grammars</vt:lpstr>
      <vt:lpstr>Toy PCFG for English</vt:lpstr>
      <vt:lpstr>Some advantages of surprisal theory</vt:lpstr>
      <vt:lpstr>Some advantages of surprisal theory</vt:lpstr>
      <vt:lpstr>Some advantages of surprisal theory</vt:lpstr>
      <vt:lpstr>PowerPoint Presentation</vt:lpstr>
      <vt:lpstr>Some advantages of surprisal theory: example 2</vt:lpstr>
      <vt:lpstr>Summary: parsing as updating (I)</vt:lpstr>
      <vt:lpstr>Summary: parsing as updating (II)</vt:lpstr>
      <vt:lpstr>Frank and Bod’s challenge: difficulty = probability without syntax (statistical knowledge)</vt:lpstr>
      <vt:lpstr>PSG vs. sequential representation</vt:lpstr>
      <vt:lpstr>Training set</vt:lpstr>
      <vt:lpstr>Probabilistic PSG (I)</vt:lpstr>
      <vt:lpstr>Probabilistic PSG (II)</vt:lpstr>
      <vt:lpstr>Types of PSG learned</vt:lpstr>
      <vt:lpstr>Markov Models</vt:lpstr>
      <vt:lpstr>Markov models</vt:lpstr>
      <vt:lpstr>Echo State Networks</vt:lpstr>
      <vt:lpstr>Model evaluation</vt:lpstr>
      <vt:lpstr>Results</vt:lpstr>
      <vt:lpstr>Modern approaches for words in context and application to behavior</vt:lpstr>
      <vt:lpstr>The distributional hypothesis</vt:lpstr>
      <vt:lpstr>Representing words as vectors</vt:lpstr>
      <vt:lpstr>Representing words as vectors</vt:lpstr>
      <vt:lpstr>Compressing the word vectors</vt:lpstr>
      <vt:lpstr>Principles of word-embedding</vt:lpstr>
      <vt:lpstr>Word2vec: computing embeddings from adjacency</vt:lpstr>
      <vt:lpstr>Word2vec: computing embeddings from adjacency</vt:lpstr>
      <vt:lpstr>Word2vec – Continuous Bag of Word</vt:lpstr>
      <vt:lpstr>PowerPoint Presentation</vt:lpstr>
      <vt:lpstr>PowerPoint Presentation</vt:lpstr>
      <vt:lpstr>PowerPoint Presentation</vt:lpstr>
      <vt:lpstr>PowerPoint Presentation</vt:lpstr>
      <vt:lpstr>PowerPoint Presentation</vt:lpstr>
      <vt:lpstr>Sample results word2vec; different window sizes: word walk</vt:lpstr>
      <vt:lpstr>Surprisal &amp; word embeddings</vt:lpstr>
      <vt:lpstr>Can model-predictions from surprisal and word embeddings predict behavior?</vt:lpstr>
      <vt:lpstr>Def. surprisal</vt:lpstr>
      <vt:lpstr>Def. vector space (word embedding) semantics</vt:lpstr>
      <vt:lpstr>Def. semantics-weighted surprisal (I)</vt:lpstr>
      <vt:lpstr>Def. semantics-weighted surprisal (II)</vt:lpstr>
      <vt:lpstr>Fmri investigation</vt:lpstr>
      <vt:lpstr>Regression model</vt:lpstr>
      <vt:lpstr>Main results</vt:lpstr>
      <vt:lpstr>Do we need probability at all?</vt:lpstr>
      <vt:lpstr>Do we need conditional probability?</vt:lpstr>
      <vt:lpstr>Considerations in discussion</vt:lpstr>
      <vt:lpstr>Summary of language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Surprise and Negation</dc:title>
  <dc:creator>Uri</dc:creator>
  <cp:lastModifiedBy>Hasson Uri</cp:lastModifiedBy>
  <cp:revision>139</cp:revision>
  <dcterms:created xsi:type="dcterms:W3CDTF">2020-10-17T12:22:18Z</dcterms:created>
  <dcterms:modified xsi:type="dcterms:W3CDTF">2023-05-29T11:02:08Z</dcterms:modified>
</cp:coreProperties>
</file>