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1"/>
  </p:notesMasterIdLst>
  <p:sldIdLst>
    <p:sldId id="256" r:id="rId2"/>
    <p:sldId id="259" r:id="rId3"/>
    <p:sldId id="257" r:id="rId4"/>
    <p:sldId id="273" r:id="rId5"/>
    <p:sldId id="258" r:id="rId6"/>
    <p:sldId id="260" r:id="rId7"/>
    <p:sldId id="274" r:id="rId8"/>
    <p:sldId id="261" r:id="rId9"/>
    <p:sldId id="262" r:id="rId10"/>
    <p:sldId id="263" r:id="rId11"/>
    <p:sldId id="264" r:id="rId12"/>
    <p:sldId id="265" r:id="rId13"/>
    <p:sldId id="266" r:id="rId14"/>
    <p:sldId id="267" r:id="rId15"/>
    <p:sldId id="268" r:id="rId16"/>
    <p:sldId id="270" r:id="rId17"/>
    <p:sldId id="269" r:id="rId18"/>
    <p:sldId id="272"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492" autoAdjust="0"/>
  </p:normalViewPr>
  <p:slideViewPr>
    <p:cSldViewPr snapToGrid="0" showGuides="1">
      <p:cViewPr varScale="1">
        <p:scale>
          <a:sx n="65" d="100"/>
          <a:sy n="65" d="100"/>
        </p:scale>
        <p:origin x="128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30F174-36EA-4987-91E0-57E0E22EA504}"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F9FD030A-FCC7-48C0-B200-A65C0212929D}">
      <dgm:prSet/>
      <dgm:spPr/>
      <dgm:t>
        <a:bodyPr/>
        <a:lstStyle/>
        <a:p>
          <a:r>
            <a:rPr lang="en-US"/>
            <a:t>Background: Revolution in the area of ML in form of DNNs. </a:t>
          </a:r>
        </a:p>
      </dgm:t>
    </dgm:pt>
    <dgm:pt modelId="{5BA2658A-CAD6-492E-B5ED-A4C2A3AB6272}" type="parTrans" cxnId="{29161C71-5B9C-4435-9EC4-1DCD66EB7D91}">
      <dgm:prSet/>
      <dgm:spPr/>
      <dgm:t>
        <a:bodyPr/>
        <a:lstStyle/>
        <a:p>
          <a:endParaRPr lang="en-US"/>
        </a:p>
      </dgm:t>
    </dgm:pt>
    <dgm:pt modelId="{792D6153-B1F9-4E97-B973-15AFCAA0E462}" type="sibTrans" cxnId="{29161C71-5B9C-4435-9EC4-1DCD66EB7D91}">
      <dgm:prSet/>
      <dgm:spPr/>
      <dgm:t>
        <a:bodyPr/>
        <a:lstStyle/>
        <a:p>
          <a:endParaRPr lang="en-US"/>
        </a:p>
      </dgm:t>
    </dgm:pt>
    <dgm:pt modelId="{7C8BE108-B30E-4716-A076-9649F47485EA}">
      <dgm:prSet/>
      <dgm:spPr/>
      <dgm:t>
        <a:bodyPr/>
        <a:lstStyle/>
        <a:p>
          <a:r>
            <a:rPr lang="en-US"/>
            <a:t>Millions of parameters</a:t>
          </a:r>
        </a:p>
      </dgm:t>
    </dgm:pt>
    <dgm:pt modelId="{B3A30C82-74A7-4A70-BCF8-C9DE1CACCCF1}" type="parTrans" cxnId="{41645BA3-302D-43C9-B979-B0724ABABD6F}">
      <dgm:prSet/>
      <dgm:spPr/>
      <dgm:t>
        <a:bodyPr/>
        <a:lstStyle/>
        <a:p>
          <a:endParaRPr lang="en-US"/>
        </a:p>
      </dgm:t>
    </dgm:pt>
    <dgm:pt modelId="{25A6037C-B7D3-4E05-869A-FC1A9566FB9A}" type="sibTrans" cxnId="{41645BA3-302D-43C9-B979-B0724ABABD6F}">
      <dgm:prSet/>
      <dgm:spPr/>
      <dgm:t>
        <a:bodyPr/>
        <a:lstStyle/>
        <a:p>
          <a:endParaRPr lang="en-US"/>
        </a:p>
      </dgm:t>
    </dgm:pt>
    <dgm:pt modelId="{FB77CB9A-5CD9-415D-BCFC-1F474085BA22}">
      <dgm:prSet/>
      <dgm:spPr/>
      <dgm:t>
        <a:bodyPr/>
        <a:lstStyle/>
        <a:p>
          <a:r>
            <a:rPr lang="en-US"/>
            <a:t>No engineered features</a:t>
          </a:r>
        </a:p>
      </dgm:t>
    </dgm:pt>
    <dgm:pt modelId="{D4888774-40D0-4E71-AB3B-1CEED9A3219E}" type="parTrans" cxnId="{4AE5DE8C-EB69-45A6-B5E1-4D109EFE87CD}">
      <dgm:prSet/>
      <dgm:spPr/>
      <dgm:t>
        <a:bodyPr/>
        <a:lstStyle/>
        <a:p>
          <a:endParaRPr lang="en-US"/>
        </a:p>
      </dgm:t>
    </dgm:pt>
    <dgm:pt modelId="{55D9180F-40F5-4448-BFD3-0373E08E0DBB}" type="sibTrans" cxnId="{4AE5DE8C-EB69-45A6-B5E1-4D109EFE87CD}">
      <dgm:prSet/>
      <dgm:spPr/>
      <dgm:t>
        <a:bodyPr/>
        <a:lstStyle/>
        <a:p>
          <a:endParaRPr lang="en-US"/>
        </a:p>
      </dgm:t>
    </dgm:pt>
    <dgm:pt modelId="{2B753998-171B-4B5A-8CCF-F9757284E493}">
      <dgm:prSet/>
      <dgm:spPr/>
      <dgm:t>
        <a:bodyPr/>
        <a:lstStyle/>
        <a:p>
          <a:r>
            <a:rPr lang="en-US"/>
            <a:t>Very high performance</a:t>
          </a:r>
        </a:p>
      </dgm:t>
    </dgm:pt>
    <dgm:pt modelId="{820CBB3D-48CB-499F-B19F-9F471A544809}" type="parTrans" cxnId="{B32E4931-1C51-4EF2-8DC6-DA46F2C0C54B}">
      <dgm:prSet/>
      <dgm:spPr/>
      <dgm:t>
        <a:bodyPr/>
        <a:lstStyle/>
        <a:p>
          <a:endParaRPr lang="en-US"/>
        </a:p>
      </dgm:t>
    </dgm:pt>
    <dgm:pt modelId="{9220FE80-6F36-4301-AB8B-8E72EA147636}" type="sibTrans" cxnId="{B32E4931-1C51-4EF2-8DC6-DA46F2C0C54B}">
      <dgm:prSet/>
      <dgm:spPr/>
      <dgm:t>
        <a:bodyPr/>
        <a:lstStyle/>
        <a:p>
          <a:endParaRPr lang="en-US"/>
        </a:p>
      </dgm:t>
    </dgm:pt>
    <dgm:pt modelId="{D14479A2-AF37-4138-9F25-D0718D8016EC}">
      <dgm:prSet/>
      <dgm:spPr/>
      <dgm:t>
        <a:bodyPr/>
        <a:lstStyle/>
        <a:p>
          <a:pPr algn="ctr"/>
          <a:r>
            <a:rPr lang="en-US" dirty="0"/>
            <a:t>Produces an analogy with neuroscience that are </a:t>
          </a:r>
          <a:r>
            <a:rPr lang="en-US" i="1" dirty="0"/>
            <a:t>opportunities for synergy in analysis</a:t>
          </a:r>
        </a:p>
        <a:p>
          <a:pPr algn="l"/>
          <a:r>
            <a:rPr lang="en-US" dirty="0"/>
            <a:t>1. At an abstract level, both fields need to answer a similar question: “</a:t>
          </a:r>
          <a:r>
            <a:rPr lang="en-US" b="0" i="0" baseline="0" dirty="0"/>
            <a:t>how do neural networks, consisting of large numbers of interconnected elements, transform representations of stimuli across multiple processing stages so as to implement a wide range of complex computations and </a:t>
          </a:r>
          <a:r>
            <a:rPr lang="en-US" b="0" i="0" baseline="0" dirty="0" err="1"/>
            <a:t>behaviours</a:t>
          </a:r>
          <a:r>
            <a:rPr lang="en-US" b="0" i="0" baseline="0" dirty="0"/>
            <a:t>, such as object recognition “. </a:t>
          </a:r>
        </a:p>
        <a:p>
          <a:pPr algn="l"/>
          <a:r>
            <a:rPr lang="en-US" b="0" i="0" baseline="0" dirty="0"/>
            <a:t>2. Both need to describe and analyze very high dimensional data</a:t>
          </a:r>
        </a:p>
        <a:p>
          <a:pPr algn="ctr"/>
          <a:endParaRPr lang="en-US" dirty="0"/>
        </a:p>
      </dgm:t>
    </dgm:pt>
    <dgm:pt modelId="{D9143045-CFC0-4B74-B866-2A83AF0C9C91}" type="parTrans" cxnId="{C0147536-7FA0-4263-BA1D-DCD8BD8EFD70}">
      <dgm:prSet/>
      <dgm:spPr/>
      <dgm:t>
        <a:bodyPr/>
        <a:lstStyle/>
        <a:p>
          <a:endParaRPr lang="en-US"/>
        </a:p>
      </dgm:t>
    </dgm:pt>
    <dgm:pt modelId="{1C9BA5D3-2A55-4DC3-ADBA-B1D4E684A35F}" type="sibTrans" cxnId="{C0147536-7FA0-4263-BA1D-DCD8BD8EFD70}">
      <dgm:prSet/>
      <dgm:spPr/>
      <dgm:t>
        <a:bodyPr/>
        <a:lstStyle/>
        <a:p>
          <a:endParaRPr lang="en-US"/>
        </a:p>
      </dgm:t>
    </dgm:pt>
    <dgm:pt modelId="{D91DD1F0-32F9-4360-B521-EB3E9D8A72BB}" type="pres">
      <dgm:prSet presAssocID="{5930F174-36EA-4987-91E0-57E0E22EA504}" presName="Name0" presStyleCnt="0">
        <dgm:presLayoutVars>
          <dgm:dir/>
          <dgm:animLvl val="lvl"/>
          <dgm:resizeHandles val="exact"/>
        </dgm:presLayoutVars>
      </dgm:prSet>
      <dgm:spPr/>
    </dgm:pt>
    <dgm:pt modelId="{D048D65C-39EC-46D9-86CE-175969AB46F4}" type="pres">
      <dgm:prSet presAssocID="{D14479A2-AF37-4138-9F25-D0718D8016EC}" presName="boxAndChildren" presStyleCnt="0"/>
      <dgm:spPr/>
    </dgm:pt>
    <dgm:pt modelId="{FDAA86E7-E5B8-4B06-93B7-F2202157AC0D}" type="pres">
      <dgm:prSet presAssocID="{D14479A2-AF37-4138-9F25-D0718D8016EC}" presName="parentTextBox" presStyleLbl="node1" presStyleIdx="0" presStyleCnt="2"/>
      <dgm:spPr/>
    </dgm:pt>
    <dgm:pt modelId="{F23D35C0-CDAE-47A2-AB33-0F7C89041B07}" type="pres">
      <dgm:prSet presAssocID="{792D6153-B1F9-4E97-B973-15AFCAA0E462}" presName="sp" presStyleCnt="0"/>
      <dgm:spPr/>
    </dgm:pt>
    <dgm:pt modelId="{DBDF307C-0C64-49A4-984F-CD706FB1F2A8}" type="pres">
      <dgm:prSet presAssocID="{F9FD030A-FCC7-48C0-B200-A65C0212929D}" presName="arrowAndChildren" presStyleCnt="0"/>
      <dgm:spPr/>
    </dgm:pt>
    <dgm:pt modelId="{754BF1A3-8FB1-434D-8E7B-44B77286E8AB}" type="pres">
      <dgm:prSet presAssocID="{F9FD030A-FCC7-48C0-B200-A65C0212929D}" presName="parentTextArrow" presStyleLbl="node1" presStyleIdx="0" presStyleCnt="2"/>
      <dgm:spPr/>
    </dgm:pt>
    <dgm:pt modelId="{8DE5A30A-56A7-4201-8805-7A0E141B960F}" type="pres">
      <dgm:prSet presAssocID="{F9FD030A-FCC7-48C0-B200-A65C0212929D}" presName="arrow" presStyleLbl="node1" presStyleIdx="1" presStyleCnt="2"/>
      <dgm:spPr/>
    </dgm:pt>
    <dgm:pt modelId="{31E8CC45-F764-42D8-800D-D5573D3DE5CE}" type="pres">
      <dgm:prSet presAssocID="{F9FD030A-FCC7-48C0-B200-A65C0212929D}" presName="descendantArrow" presStyleCnt="0"/>
      <dgm:spPr/>
    </dgm:pt>
    <dgm:pt modelId="{64179828-0BC4-462A-8C18-FC01387A6673}" type="pres">
      <dgm:prSet presAssocID="{7C8BE108-B30E-4716-A076-9649F47485EA}" presName="childTextArrow" presStyleLbl="fgAccFollowNode1" presStyleIdx="0" presStyleCnt="3">
        <dgm:presLayoutVars>
          <dgm:bulletEnabled val="1"/>
        </dgm:presLayoutVars>
      </dgm:prSet>
      <dgm:spPr/>
    </dgm:pt>
    <dgm:pt modelId="{0E9388C2-4771-4BE3-B49E-3CE93F0E17AD}" type="pres">
      <dgm:prSet presAssocID="{FB77CB9A-5CD9-415D-BCFC-1F474085BA22}" presName="childTextArrow" presStyleLbl="fgAccFollowNode1" presStyleIdx="1" presStyleCnt="3">
        <dgm:presLayoutVars>
          <dgm:bulletEnabled val="1"/>
        </dgm:presLayoutVars>
      </dgm:prSet>
      <dgm:spPr/>
    </dgm:pt>
    <dgm:pt modelId="{91ED50AB-7D55-4297-B251-B6EEABDEC9D3}" type="pres">
      <dgm:prSet presAssocID="{2B753998-171B-4B5A-8CCF-F9757284E493}" presName="childTextArrow" presStyleLbl="fgAccFollowNode1" presStyleIdx="2" presStyleCnt="3">
        <dgm:presLayoutVars>
          <dgm:bulletEnabled val="1"/>
        </dgm:presLayoutVars>
      </dgm:prSet>
      <dgm:spPr/>
    </dgm:pt>
  </dgm:ptLst>
  <dgm:cxnLst>
    <dgm:cxn modelId="{544C5E31-44F6-4F15-8144-F57ABBEF5A0F}" type="presOf" srcId="{5930F174-36EA-4987-91E0-57E0E22EA504}" destId="{D91DD1F0-32F9-4360-B521-EB3E9D8A72BB}" srcOrd="0" destOrd="0" presId="urn:microsoft.com/office/officeart/2005/8/layout/process4"/>
    <dgm:cxn modelId="{B32E4931-1C51-4EF2-8DC6-DA46F2C0C54B}" srcId="{F9FD030A-FCC7-48C0-B200-A65C0212929D}" destId="{2B753998-171B-4B5A-8CCF-F9757284E493}" srcOrd="2" destOrd="0" parTransId="{820CBB3D-48CB-499F-B19F-9F471A544809}" sibTransId="{9220FE80-6F36-4301-AB8B-8E72EA147636}"/>
    <dgm:cxn modelId="{C0147536-7FA0-4263-BA1D-DCD8BD8EFD70}" srcId="{5930F174-36EA-4987-91E0-57E0E22EA504}" destId="{D14479A2-AF37-4138-9F25-D0718D8016EC}" srcOrd="1" destOrd="0" parTransId="{D9143045-CFC0-4B74-B866-2A83AF0C9C91}" sibTransId="{1C9BA5D3-2A55-4DC3-ADBA-B1D4E684A35F}"/>
    <dgm:cxn modelId="{9AAFF967-BBCD-4E30-A91E-E4FBB1F73E12}" type="presOf" srcId="{FB77CB9A-5CD9-415D-BCFC-1F474085BA22}" destId="{0E9388C2-4771-4BE3-B49E-3CE93F0E17AD}" srcOrd="0" destOrd="0" presId="urn:microsoft.com/office/officeart/2005/8/layout/process4"/>
    <dgm:cxn modelId="{29161C71-5B9C-4435-9EC4-1DCD66EB7D91}" srcId="{5930F174-36EA-4987-91E0-57E0E22EA504}" destId="{F9FD030A-FCC7-48C0-B200-A65C0212929D}" srcOrd="0" destOrd="0" parTransId="{5BA2658A-CAD6-492E-B5ED-A4C2A3AB6272}" sibTransId="{792D6153-B1F9-4E97-B973-15AFCAA0E462}"/>
    <dgm:cxn modelId="{4AE5DE8C-EB69-45A6-B5E1-4D109EFE87CD}" srcId="{F9FD030A-FCC7-48C0-B200-A65C0212929D}" destId="{FB77CB9A-5CD9-415D-BCFC-1F474085BA22}" srcOrd="1" destOrd="0" parTransId="{D4888774-40D0-4E71-AB3B-1CEED9A3219E}" sibTransId="{55D9180F-40F5-4448-BFD3-0373E08E0DBB}"/>
    <dgm:cxn modelId="{41645BA3-302D-43C9-B979-B0724ABABD6F}" srcId="{F9FD030A-FCC7-48C0-B200-A65C0212929D}" destId="{7C8BE108-B30E-4716-A076-9649F47485EA}" srcOrd="0" destOrd="0" parTransId="{B3A30C82-74A7-4A70-BCF8-C9DE1CACCCF1}" sibTransId="{25A6037C-B7D3-4E05-869A-FC1A9566FB9A}"/>
    <dgm:cxn modelId="{854E85C6-0C56-4FE6-9368-A018942EA698}" type="presOf" srcId="{F9FD030A-FCC7-48C0-B200-A65C0212929D}" destId="{754BF1A3-8FB1-434D-8E7B-44B77286E8AB}" srcOrd="0" destOrd="0" presId="urn:microsoft.com/office/officeart/2005/8/layout/process4"/>
    <dgm:cxn modelId="{C4C912D2-954E-4BD8-8BE4-C65A3EC73C13}" type="presOf" srcId="{7C8BE108-B30E-4716-A076-9649F47485EA}" destId="{64179828-0BC4-462A-8C18-FC01387A6673}" srcOrd="0" destOrd="0" presId="urn:microsoft.com/office/officeart/2005/8/layout/process4"/>
    <dgm:cxn modelId="{AF1A0AE7-8284-485E-9965-C47D8A152B68}" type="presOf" srcId="{2B753998-171B-4B5A-8CCF-F9757284E493}" destId="{91ED50AB-7D55-4297-B251-B6EEABDEC9D3}" srcOrd="0" destOrd="0" presId="urn:microsoft.com/office/officeart/2005/8/layout/process4"/>
    <dgm:cxn modelId="{643993F5-A862-408E-91AE-A6142012A04F}" type="presOf" srcId="{F9FD030A-FCC7-48C0-B200-A65C0212929D}" destId="{8DE5A30A-56A7-4201-8805-7A0E141B960F}" srcOrd="1" destOrd="0" presId="urn:microsoft.com/office/officeart/2005/8/layout/process4"/>
    <dgm:cxn modelId="{7F3260F7-8420-4863-8363-6CAAC55FDF8E}" type="presOf" srcId="{D14479A2-AF37-4138-9F25-D0718D8016EC}" destId="{FDAA86E7-E5B8-4B06-93B7-F2202157AC0D}" srcOrd="0" destOrd="0" presId="urn:microsoft.com/office/officeart/2005/8/layout/process4"/>
    <dgm:cxn modelId="{184F598A-AAED-4533-A585-90D09B2B8B87}" type="presParOf" srcId="{D91DD1F0-32F9-4360-B521-EB3E9D8A72BB}" destId="{D048D65C-39EC-46D9-86CE-175969AB46F4}" srcOrd="0" destOrd="0" presId="urn:microsoft.com/office/officeart/2005/8/layout/process4"/>
    <dgm:cxn modelId="{696650AF-7F2C-4BCC-B13D-D797548C7BE0}" type="presParOf" srcId="{D048D65C-39EC-46D9-86CE-175969AB46F4}" destId="{FDAA86E7-E5B8-4B06-93B7-F2202157AC0D}" srcOrd="0" destOrd="0" presId="urn:microsoft.com/office/officeart/2005/8/layout/process4"/>
    <dgm:cxn modelId="{41A632CC-86A8-4D2D-937E-CDE7CE433887}" type="presParOf" srcId="{D91DD1F0-32F9-4360-B521-EB3E9D8A72BB}" destId="{F23D35C0-CDAE-47A2-AB33-0F7C89041B07}" srcOrd="1" destOrd="0" presId="urn:microsoft.com/office/officeart/2005/8/layout/process4"/>
    <dgm:cxn modelId="{0C1DB523-3197-491C-8A49-B951B1135636}" type="presParOf" srcId="{D91DD1F0-32F9-4360-B521-EB3E9D8A72BB}" destId="{DBDF307C-0C64-49A4-984F-CD706FB1F2A8}" srcOrd="2" destOrd="0" presId="urn:microsoft.com/office/officeart/2005/8/layout/process4"/>
    <dgm:cxn modelId="{43B7CA78-85F8-4774-9603-39E2BDEA5BB6}" type="presParOf" srcId="{DBDF307C-0C64-49A4-984F-CD706FB1F2A8}" destId="{754BF1A3-8FB1-434D-8E7B-44B77286E8AB}" srcOrd="0" destOrd="0" presId="urn:microsoft.com/office/officeart/2005/8/layout/process4"/>
    <dgm:cxn modelId="{EC77E9F5-0989-45A8-882E-8951E0845978}" type="presParOf" srcId="{DBDF307C-0C64-49A4-984F-CD706FB1F2A8}" destId="{8DE5A30A-56A7-4201-8805-7A0E141B960F}" srcOrd="1" destOrd="0" presId="urn:microsoft.com/office/officeart/2005/8/layout/process4"/>
    <dgm:cxn modelId="{A1788AE2-1339-469F-B1B6-29A6908A1222}" type="presParOf" srcId="{DBDF307C-0C64-49A4-984F-CD706FB1F2A8}" destId="{31E8CC45-F764-42D8-800D-D5573D3DE5CE}" srcOrd="2" destOrd="0" presId="urn:microsoft.com/office/officeart/2005/8/layout/process4"/>
    <dgm:cxn modelId="{90D71AF3-D09E-478E-8111-5C1D2D801861}" type="presParOf" srcId="{31E8CC45-F764-42D8-800D-D5573D3DE5CE}" destId="{64179828-0BC4-462A-8C18-FC01387A6673}" srcOrd="0" destOrd="0" presId="urn:microsoft.com/office/officeart/2005/8/layout/process4"/>
    <dgm:cxn modelId="{B0E0D7F9-E003-4E70-A566-F9FC5B710EE6}" type="presParOf" srcId="{31E8CC45-F764-42D8-800D-D5573D3DE5CE}" destId="{0E9388C2-4771-4BE3-B49E-3CE93F0E17AD}" srcOrd="1" destOrd="0" presId="urn:microsoft.com/office/officeart/2005/8/layout/process4"/>
    <dgm:cxn modelId="{5C1BCB14-1BD9-4705-988D-988080C53583}" type="presParOf" srcId="{31E8CC45-F764-42D8-800D-D5573D3DE5CE}" destId="{91ED50AB-7D55-4297-B251-B6EEABDEC9D3}"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A86E7-E5B8-4B06-93B7-F2202157AC0D}">
      <dsp:nvSpPr>
        <dsp:cNvPr id="0" name=""/>
        <dsp:cNvSpPr/>
      </dsp:nvSpPr>
      <dsp:spPr>
        <a:xfrm>
          <a:off x="0" y="2626263"/>
          <a:ext cx="11407487" cy="17231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Produces an analogy with neuroscience that are </a:t>
          </a:r>
          <a:r>
            <a:rPr lang="en-US" sz="1500" i="1" kern="1200" dirty="0"/>
            <a:t>opportunities for synergy in analysis</a:t>
          </a:r>
        </a:p>
        <a:p>
          <a:pPr marL="0" lvl="0" indent="0" algn="l" defTabSz="666750">
            <a:lnSpc>
              <a:spcPct val="90000"/>
            </a:lnSpc>
            <a:spcBef>
              <a:spcPct val="0"/>
            </a:spcBef>
            <a:spcAft>
              <a:spcPct val="35000"/>
            </a:spcAft>
            <a:buNone/>
          </a:pPr>
          <a:r>
            <a:rPr lang="en-US" sz="1500" kern="1200" dirty="0"/>
            <a:t>1. At an abstract level, both fields need to answer a similar question: “</a:t>
          </a:r>
          <a:r>
            <a:rPr lang="en-US" sz="1500" b="0" i="0" kern="1200" baseline="0" dirty="0"/>
            <a:t>how do neural networks, consisting of large numbers of interconnected elements, transform representations of stimuli across multiple processing stages so as to implement a wide range of complex computations and </a:t>
          </a:r>
          <a:r>
            <a:rPr lang="en-US" sz="1500" b="0" i="0" kern="1200" baseline="0" dirty="0" err="1"/>
            <a:t>behaviours</a:t>
          </a:r>
          <a:r>
            <a:rPr lang="en-US" sz="1500" b="0" i="0" kern="1200" baseline="0" dirty="0"/>
            <a:t>, such as object recognition “. </a:t>
          </a:r>
        </a:p>
        <a:p>
          <a:pPr marL="0" lvl="0" indent="0" algn="l" defTabSz="666750">
            <a:lnSpc>
              <a:spcPct val="90000"/>
            </a:lnSpc>
            <a:spcBef>
              <a:spcPct val="0"/>
            </a:spcBef>
            <a:spcAft>
              <a:spcPct val="35000"/>
            </a:spcAft>
            <a:buNone/>
          </a:pPr>
          <a:r>
            <a:rPr lang="en-US" sz="1500" b="0" i="0" kern="1200" baseline="0" dirty="0"/>
            <a:t>2. Both need to describe and analyze very high dimensional data</a:t>
          </a:r>
        </a:p>
        <a:p>
          <a:pPr marL="0" lvl="0" indent="0" algn="ctr" defTabSz="666750">
            <a:lnSpc>
              <a:spcPct val="90000"/>
            </a:lnSpc>
            <a:spcBef>
              <a:spcPct val="0"/>
            </a:spcBef>
            <a:spcAft>
              <a:spcPct val="35000"/>
            </a:spcAft>
            <a:buNone/>
          </a:pPr>
          <a:endParaRPr lang="en-US" sz="1500" kern="1200" dirty="0"/>
        </a:p>
      </dsp:txBody>
      <dsp:txXfrm>
        <a:off x="0" y="2626263"/>
        <a:ext cx="11407487" cy="1723112"/>
      </dsp:txXfrm>
    </dsp:sp>
    <dsp:sp modelId="{8DE5A30A-56A7-4201-8805-7A0E141B960F}">
      <dsp:nvSpPr>
        <dsp:cNvPr id="0" name=""/>
        <dsp:cNvSpPr/>
      </dsp:nvSpPr>
      <dsp:spPr>
        <a:xfrm rot="10800000">
          <a:off x="0" y="1962"/>
          <a:ext cx="11407487" cy="2650147"/>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Background: Revolution in the area of ML in form of DNNs. </a:t>
          </a:r>
        </a:p>
      </dsp:txBody>
      <dsp:txXfrm rot="-10800000">
        <a:off x="0" y="1962"/>
        <a:ext cx="11407487" cy="930201"/>
      </dsp:txXfrm>
    </dsp:sp>
    <dsp:sp modelId="{64179828-0BC4-462A-8C18-FC01387A6673}">
      <dsp:nvSpPr>
        <dsp:cNvPr id="0" name=""/>
        <dsp:cNvSpPr/>
      </dsp:nvSpPr>
      <dsp:spPr>
        <a:xfrm>
          <a:off x="5570" y="932163"/>
          <a:ext cx="3798782" cy="79239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US" sz="2800" kern="1200"/>
            <a:t>Millions of parameters</a:t>
          </a:r>
        </a:p>
      </dsp:txBody>
      <dsp:txXfrm>
        <a:off x="5570" y="932163"/>
        <a:ext cx="3798782" cy="792394"/>
      </dsp:txXfrm>
    </dsp:sp>
    <dsp:sp modelId="{0E9388C2-4771-4BE3-B49E-3CE93F0E17AD}">
      <dsp:nvSpPr>
        <dsp:cNvPr id="0" name=""/>
        <dsp:cNvSpPr/>
      </dsp:nvSpPr>
      <dsp:spPr>
        <a:xfrm>
          <a:off x="3804352" y="932163"/>
          <a:ext cx="3798782" cy="792394"/>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US" sz="2800" kern="1200"/>
            <a:t>No engineered features</a:t>
          </a:r>
        </a:p>
      </dsp:txBody>
      <dsp:txXfrm>
        <a:off x="3804352" y="932163"/>
        <a:ext cx="3798782" cy="792394"/>
      </dsp:txXfrm>
    </dsp:sp>
    <dsp:sp modelId="{91ED50AB-7D55-4297-B251-B6EEABDEC9D3}">
      <dsp:nvSpPr>
        <dsp:cNvPr id="0" name=""/>
        <dsp:cNvSpPr/>
      </dsp:nvSpPr>
      <dsp:spPr>
        <a:xfrm>
          <a:off x="7603134" y="932163"/>
          <a:ext cx="3798782" cy="792394"/>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US" sz="2800" kern="1200"/>
            <a:t>Very high performance</a:t>
          </a:r>
        </a:p>
      </dsp:txBody>
      <dsp:txXfrm>
        <a:off x="7603134" y="932163"/>
        <a:ext cx="3798782" cy="7923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9199C-909E-4566-B7D0-6684DEC332B8}"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D0295-7BA9-4DA4-BEA8-6A82C61DD424}" type="slidenum">
              <a:rPr lang="en-US" smtClean="0"/>
              <a:t>‹#›</a:t>
            </a:fld>
            <a:endParaRPr lang="en-US"/>
          </a:p>
        </p:txBody>
      </p:sp>
    </p:spTree>
    <p:extLst>
      <p:ext uri="{BB962C8B-B14F-4D97-AF65-F5344CB8AC3E}">
        <p14:creationId xmlns:p14="http://schemas.microsoft.com/office/powerpoint/2010/main" val="1430369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researchgate.net/profile/Wietske-Van-Der-Zwaa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also opportunities for generating more abstract analogies about organization?</a:t>
            </a:r>
          </a:p>
        </p:txBody>
      </p:sp>
      <p:sp>
        <p:nvSpPr>
          <p:cNvPr id="4" name="Slide Number Placeholder 3"/>
          <p:cNvSpPr>
            <a:spLocks noGrp="1"/>
          </p:cNvSpPr>
          <p:nvPr>
            <p:ph type="sldNum" sz="quarter" idx="5"/>
          </p:nvPr>
        </p:nvSpPr>
        <p:spPr/>
        <p:txBody>
          <a:bodyPr/>
          <a:lstStyle/>
          <a:p>
            <a:fld id="{037D0295-7BA9-4DA4-BEA8-6A82C61DD424}" type="slidenum">
              <a:rPr lang="en-US" smtClean="0"/>
              <a:t>3</a:t>
            </a:fld>
            <a:endParaRPr lang="en-US"/>
          </a:p>
        </p:txBody>
      </p:sp>
    </p:spTree>
    <p:extLst>
      <p:ext uri="{BB962C8B-B14F-4D97-AF65-F5344CB8AC3E}">
        <p14:creationId xmlns:p14="http://schemas.microsoft.com/office/powerpoint/2010/main" val="374931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Dougherty, Robert &amp; Koch, Volker &amp; Brewer, Alyssa &amp; Fischer, Bernd &amp; </a:t>
            </a:r>
            <a:r>
              <a:rPr lang="en-US" dirty="0" err="1"/>
              <a:t>Modersitzki</a:t>
            </a:r>
            <a:r>
              <a:rPr lang="en-US" dirty="0"/>
              <a:t>, J. &amp; </a:t>
            </a:r>
            <a:r>
              <a:rPr lang="en-US" dirty="0" err="1"/>
              <a:t>Wandell</a:t>
            </a:r>
            <a:r>
              <a:rPr lang="en-US" dirty="0"/>
              <a:t>, Brian. (2003). Visual field representations and locations of visual areas V1/2/3 in human visual cortex. Journal of vision. 3. 586-98. 10.1167/3.10.1.</a:t>
            </a:r>
          </a:p>
        </p:txBody>
      </p:sp>
      <p:sp>
        <p:nvSpPr>
          <p:cNvPr id="4" name="Slide Number Placeholder 3"/>
          <p:cNvSpPr>
            <a:spLocks noGrp="1"/>
          </p:cNvSpPr>
          <p:nvPr>
            <p:ph type="sldNum" sz="quarter" idx="5"/>
          </p:nvPr>
        </p:nvSpPr>
        <p:spPr/>
        <p:txBody>
          <a:bodyPr/>
          <a:lstStyle/>
          <a:p>
            <a:fld id="{037D0295-7BA9-4DA4-BEA8-6A82C61DD424}" type="slidenum">
              <a:rPr lang="en-US" smtClean="0"/>
              <a:t>6</a:t>
            </a:fld>
            <a:endParaRPr lang="en-US"/>
          </a:p>
        </p:txBody>
      </p:sp>
    </p:spTree>
    <p:extLst>
      <p:ext uri="{BB962C8B-B14F-4D97-AF65-F5344CB8AC3E}">
        <p14:creationId xmlns:p14="http://schemas.microsoft.com/office/powerpoint/2010/main" val="206075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 Var"/>
              </a:rPr>
              <a:t>This figure was uploaded by </a:t>
            </a:r>
            <a:r>
              <a:rPr lang="en-US" b="0" i="0" u="sng" dirty="0" err="1">
                <a:effectLst/>
                <a:latin typeface="Inter Var"/>
                <a:hlinkClick r:id="rId3"/>
              </a:rPr>
              <a:t>Wietske</a:t>
            </a:r>
            <a:r>
              <a:rPr lang="en-US" b="0" i="0" u="sng" dirty="0">
                <a:effectLst/>
                <a:latin typeface="Inter Var"/>
                <a:hlinkClick r:id="rId3"/>
              </a:rPr>
              <a:t> Van der </a:t>
            </a:r>
            <a:r>
              <a:rPr lang="en-US" b="0" i="0" u="sng" dirty="0" err="1">
                <a:effectLst/>
                <a:latin typeface="Inter Var"/>
                <a:hlinkClick r:id="rId3"/>
              </a:rPr>
              <a:t>Zwaag</a:t>
            </a:r>
            <a:br>
              <a:rPr lang="en-US" b="0" i="0" u="sng" dirty="0">
                <a:effectLst/>
                <a:latin typeface="Inter Var"/>
              </a:rPr>
            </a:br>
            <a:endParaRPr lang="en-US" dirty="0"/>
          </a:p>
        </p:txBody>
      </p:sp>
      <p:sp>
        <p:nvSpPr>
          <p:cNvPr id="4" name="Slide Number Placeholder 3"/>
          <p:cNvSpPr>
            <a:spLocks noGrp="1"/>
          </p:cNvSpPr>
          <p:nvPr>
            <p:ph type="sldNum" sz="quarter" idx="5"/>
          </p:nvPr>
        </p:nvSpPr>
        <p:spPr/>
        <p:txBody>
          <a:bodyPr/>
          <a:lstStyle/>
          <a:p>
            <a:fld id="{037D0295-7BA9-4DA4-BEA8-6A82C61DD424}" type="slidenum">
              <a:rPr lang="en-US" smtClean="0"/>
              <a:t>7</a:t>
            </a:fld>
            <a:endParaRPr lang="en-US"/>
          </a:p>
        </p:txBody>
      </p:sp>
    </p:spTree>
    <p:extLst>
      <p:ext uri="{BB962C8B-B14F-4D97-AF65-F5344CB8AC3E}">
        <p14:creationId xmlns:p14="http://schemas.microsoft.com/office/powerpoint/2010/main" val="3223169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Activation maximation approach to pre-trained net</a:t>
            </a:r>
          </a:p>
        </p:txBody>
      </p:sp>
      <p:sp>
        <p:nvSpPr>
          <p:cNvPr id="4" name="Slide Number Placeholder 3"/>
          <p:cNvSpPr>
            <a:spLocks noGrp="1"/>
          </p:cNvSpPr>
          <p:nvPr>
            <p:ph type="sldNum" sz="quarter" idx="5"/>
          </p:nvPr>
        </p:nvSpPr>
        <p:spPr/>
        <p:txBody>
          <a:bodyPr/>
          <a:lstStyle/>
          <a:p>
            <a:fld id="{037D0295-7BA9-4DA4-BEA8-6A82C61DD424}" type="slidenum">
              <a:rPr lang="en-US" smtClean="0"/>
              <a:t>8</a:t>
            </a:fld>
            <a:endParaRPr lang="en-US"/>
          </a:p>
        </p:txBody>
      </p:sp>
    </p:spTree>
    <p:extLst>
      <p:ext uri="{BB962C8B-B14F-4D97-AF65-F5344CB8AC3E}">
        <p14:creationId xmlns:p14="http://schemas.microsoft.com/office/powerpoint/2010/main" val="2799416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Fine tuning? https://www.thelancet.com/journals/lancet/article/PIIS0140-6736(07)61127-1/fulltext</a:t>
            </a:r>
          </a:p>
        </p:txBody>
      </p:sp>
      <p:sp>
        <p:nvSpPr>
          <p:cNvPr id="4" name="Slide Number Placeholder 3"/>
          <p:cNvSpPr>
            <a:spLocks noGrp="1"/>
          </p:cNvSpPr>
          <p:nvPr>
            <p:ph type="sldNum" sz="quarter" idx="5"/>
          </p:nvPr>
        </p:nvSpPr>
        <p:spPr/>
        <p:txBody>
          <a:bodyPr/>
          <a:lstStyle/>
          <a:p>
            <a:fld id="{037D0295-7BA9-4DA4-BEA8-6A82C61DD424}" type="slidenum">
              <a:rPr lang="en-US" smtClean="0"/>
              <a:t>10</a:t>
            </a:fld>
            <a:endParaRPr lang="en-US"/>
          </a:p>
        </p:txBody>
      </p:sp>
    </p:spTree>
    <p:extLst>
      <p:ext uri="{BB962C8B-B14F-4D97-AF65-F5344CB8AC3E}">
        <p14:creationId xmlns:p14="http://schemas.microsoft.com/office/powerpoint/2010/main" val="203093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see evidence for excess dimensions when studying representational geometry.</a:t>
            </a:r>
          </a:p>
        </p:txBody>
      </p:sp>
      <p:sp>
        <p:nvSpPr>
          <p:cNvPr id="4" name="Slide Number Placeholder 3"/>
          <p:cNvSpPr>
            <a:spLocks noGrp="1"/>
          </p:cNvSpPr>
          <p:nvPr>
            <p:ph type="sldNum" sz="quarter" idx="5"/>
          </p:nvPr>
        </p:nvSpPr>
        <p:spPr/>
        <p:txBody>
          <a:bodyPr/>
          <a:lstStyle/>
          <a:p>
            <a:fld id="{037D0295-7BA9-4DA4-BEA8-6A82C61DD424}" type="slidenum">
              <a:rPr lang="en-US" smtClean="0"/>
              <a:t>12</a:t>
            </a:fld>
            <a:endParaRPr lang="en-US"/>
          </a:p>
        </p:txBody>
      </p:sp>
    </p:spTree>
    <p:extLst>
      <p:ext uri="{BB962C8B-B14F-4D97-AF65-F5344CB8AC3E}">
        <p14:creationId xmlns:p14="http://schemas.microsoft.com/office/powerpoint/2010/main" val="1003257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 &gt; c1 ∧ x2 &lt; c2” (Spicer and Sanborn, 2019, p. 98) value on dimension 1 (X1) greater than its average and value on dimension 2 smaller than the average</a:t>
            </a:r>
          </a:p>
          <a:p>
            <a:endParaRPr lang="en-US" dirty="0"/>
          </a:p>
        </p:txBody>
      </p:sp>
      <p:sp>
        <p:nvSpPr>
          <p:cNvPr id="4" name="Slide Number Placeholder 3"/>
          <p:cNvSpPr>
            <a:spLocks noGrp="1"/>
          </p:cNvSpPr>
          <p:nvPr>
            <p:ph type="sldNum" sz="quarter" idx="5"/>
          </p:nvPr>
        </p:nvSpPr>
        <p:spPr/>
        <p:txBody>
          <a:bodyPr/>
          <a:lstStyle/>
          <a:p>
            <a:fld id="{037D0295-7BA9-4DA4-BEA8-6A82C61DD424}" type="slidenum">
              <a:rPr lang="en-US" smtClean="0"/>
              <a:t>18</a:t>
            </a:fld>
            <a:endParaRPr lang="en-US"/>
          </a:p>
        </p:txBody>
      </p:sp>
    </p:spTree>
    <p:extLst>
      <p:ext uri="{BB962C8B-B14F-4D97-AF65-F5344CB8AC3E}">
        <p14:creationId xmlns:p14="http://schemas.microsoft.com/office/powerpoint/2010/main" val="10031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3C18-9F92-4D03-B4DE-34D5F97996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243AA-C8E7-44D6-9770-B3A999C3C4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98A1B5-ABB3-47CA-B156-0121788AD17B}"/>
              </a:ext>
            </a:extLst>
          </p:cNvPr>
          <p:cNvSpPr>
            <a:spLocks noGrp="1"/>
          </p:cNvSpPr>
          <p:nvPr>
            <p:ph type="dt" sz="half" idx="10"/>
          </p:nvPr>
        </p:nvSpPr>
        <p:spPr/>
        <p:txBody>
          <a:bodyPr/>
          <a:lstStyle/>
          <a:p>
            <a:fld id="{73C3BD54-29B9-3D42-B178-776ED395AA85}" type="datetimeFigureOut">
              <a:rPr lang="en-US" smtClean="0"/>
              <a:pPr/>
              <a:t>3/6/2023</a:t>
            </a:fld>
            <a:endParaRPr lang="en-US" sz="1400"/>
          </a:p>
        </p:txBody>
      </p:sp>
      <p:sp>
        <p:nvSpPr>
          <p:cNvPr id="5" name="Footer Placeholder 4">
            <a:extLst>
              <a:ext uri="{FF2B5EF4-FFF2-40B4-BE49-F238E27FC236}">
                <a16:creationId xmlns:a16="http://schemas.microsoft.com/office/drawing/2014/main" id="{9F5C3CA7-52FB-4E2D-8C02-0CF038ADD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A541C-BD9D-45AE-A2EF-8DCDBB5365D3}"/>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86751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0211-0023-47B3-9976-2D5F847AF7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BE626C-135F-410F-97A1-74ED7C07E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2CBF7-DA9E-40AE-9AFB-94CB8155C9DD}"/>
              </a:ext>
            </a:extLst>
          </p:cNvPr>
          <p:cNvSpPr>
            <a:spLocks noGrp="1"/>
          </p:cNvSpPr>
          <p:nvPr>
            <p:ph type="dt" sz="half" idx="10"/>
          </p:nvPr>
        </p:nvSpPr>
        <p:spPr/>
        <p:txBody>
          <a:bodyPr/>
          <a:lstStyle/>
          <a:p>
            <a:fld id="{73C3BD54-29B9-3D42-B178-776ED395AA85}" type="datetimeFigureOut">
              <a:rPr lang="en-US" smtClean="0"/>
              <a:t>3/6/2023</a:t>
            </a:fld>
            <a:endParaRPr lang="en-US"/>
          </a:p>
        </p:txBody>
      </p:sp>
      <p:sp>
        <p:nvSpPr>
          <p:cNvPr id="5" name="Footer Placeholder 4">
            <a:extLst>
              <a:ext uri="{FF2B5EF4-FFF2-40B4-BE49-F238E27FC236}">
                <a16:creationId xmlns:a16="http://schemas.microsoft.com/office/drawing/2014/main" id="{C243AE07-97F3-43F0-A764-10201C123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2403A-7F5D-457D-97D2-85D63E02322A}"/>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94025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5EF26-8AB2-4B25-9563-35597EDC3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4269B0-4565-4599-8D9F-3E6EE93D41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F041D-C37C-45AE-84C9-2210A297BDB9}"/>
              </a:ext>
            </a:extLst>
          </p:cNvPr>
          <p:cNvSpPr>
            <a:spLocks noGrp="1"/>
          </p:cNvSpPr>
          <p:nvPr>
            <p:ph type="dt" sz="half" idx="10"/>
          </p:nvPr>
        </p:nvSpPr>
        <p:spPr/>
        <p:txBody>
          <a:bodyPr/>
          <a:lstStyle/>
          <a:p>
            <a:fld id="{73C3BD54-29B9-3D42-B178-776ED395AA85}" type="datetimeFigureOut">
              <a:rPr lang="en-US" smtClean="0"/>
              <a:t>3/6/2023</a:t>
            </a:fld>
            <a:endParaRPr lang="en-US"/>
          </a:p>
        </p:txBody>
      </p:sp>
      <p:sp>
        <p:nvSpPr>
          <p:cNvPr id="5" name="Footer Placeholder 4">
            <a:extLst>
              <a:ext uri="{FF2B5EF4-FFF2-40B4-BE49-F238E27FC236}">
                <a16:creationId xmlns:a16="http://schemas.microsoft.com/office/drawing/2014/main" id="{89FCB10C-D8CB-4128-9B9A-984FC0B0C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C751C-7659-477D-A0CD-80475332BDBC}"/>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24891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BA71-6134-427B-B2A3-4F74A5839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5942AD-F7CB-44C4-95CD-888BC745BF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D0F53-ADB5-4B27-ABFC-4944EA4050D8}"/>
              </a:ext>
            </a:extLst>
          </p:cNvPr>
          <p:cNvSpPr>
            <a:spLocks noGrp="1"/>
          </p:cNvSpPr>
          <p:nvPr>
            <p:ph type="dt" sz="half" idx="10"/>
          </p:nvPr>
        </p:nvSpPr>
        <p:spPr/>
        <p:txBody>
          <a:bodyPr/>
          <a:lstStyle/>
          <a:p>
            <a:fld id="{73C3BD54-29B9-3D42-B178-776ED395AA85}" type="datetimeFigureOut">
              <a:rPr lang="en-US" smtClean="0"/>
              <a:t>3/6/2023</a:t>
            </a:fld>
            <a:endParaRPr lang="en-US"/>
          </a:p>
        </p:txBody>
      </p:sp>
      <p:sp>
        <p:nvSpPr>
          <p:cNvPr id="5" name="Footer Placeholder 4">
            <a:extLst>
              <a:ext uri="{FF2B5EF4-FFF2-40B4-BE49-F238E27FC236}">
                <a16:creationId xmlns:a16="http://schemas.microsoft.com/office/drawing/2014/main" id="{5C6F06E5-5F10-458E-822E-B44859599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58D29-E053-450F-81C7-97352588700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9954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82B8-B64E-44E8-AA4F-721854CDFA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761B13-8B7C-4846-8722-66CC695BDD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DC4B7-87F6-4D56-9C40-B9DE6FDB091B}"/>
              </a:ext>
            </a:extLst>
          </p:cNvPr>
          <p:cNvSpPr>
            <a:spLocks noGrp="1"/>
          </p:cNvSpPr>
          <p:nvPr>
            <p:ph type="dt" sz="half" idx="10"/>
          </p:nvPr>
        </p:nvSpPr>
        <p:spPr/>
        <p:txBody>
          <a:bodyPr/>
          <a:lstStyle/>
          <a:p>
            <a:fld id="{73C3BD54-29B9-3D42-B178-776ED395AA85}" type="datetimeFigureOut">
              <a:rPr lang="en-US" smtClean="0"/>
              <a:t>3/6/2023</a:t>
            </a:fld>
            <a:endParaRPr lang="en-US"/>
          </a:p>
        </p:txBody>
      </p:sp>
      <p:sp>
        <p:nvSpPr>
          <p:cNvPr id="5" name="Footer Placeholder 4">
            <a:extLst>
              <a:ext uri="{FF2B5EF4-FFF2-40B4-BE49-F238E27FC236}">
                <a16:creationId xmlns:a16="http://schemas.microsoft.com/office/drawing/2014/main" id="{AA15C154-68A4-478F-A020-46A5AF611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3C5C7-2033-4071-87AF-46C2755C1D54}"/>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323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5091-B596-46BD-8CC9-0BDA0C892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C9948-D20D-48CA-9027-5D56FD2D63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6B56DA-5272-4DAB-A4B8-F34ED1509F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6A23C-6715-4F57-959F-07ACC65D1D45}"/>
              </a:ext>
            </a:extLst>
          </p:cNvPr>
          <p:cNvSpPr>
            <a:spLocks noGrp="1"/>
          </p:cNvSpPr>
          <p:nvPr>
            <p:ph type="dt" sz="half" idx="10"/>
          </p:nvPr>
        </p:nvSpPr>
        <p:spPr/>
        <p:txBody>
          <a:bodyPr/>
          <a:lstStyle/>
          <a:p>
            <a:fld id="{73C3BD54-29B9-3D42-B178-776ED395AA85}" type="datetimeFigureOut">
              <a:rPr lang="en-US" smtClean="0"/>
              <a:t>3/6/2023</a:t>
            </a:fld>
            <a:endParaRPr lang="en-US"/>
          </a:p>
        </p:txBody>
      </p:sp>
      <p:sp>
        <p:nvSpPr>
          <p:cNvPr id="6" name="Footer Placeholder 5">
            <a:extLst>
              <a:ext uri="{FF2B5EF4-FFF2-40B4-BE49-F238E27FC236}">
                <a16:creationId xmlns:a16="http://schemas.microsoft.com/office/drawing/2014/main" id="{303E2594-E210-4803-ADE0-10FEA9455E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81C53-965C-4431-816E-8DFCD11935A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88456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58F1-56C6-4BD5-BBF3-C71758B760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3DBC07-B997-432E-9A41-45C9EABF6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907E5-346B-480C-9137-C592867CED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ADF0B0-ABAD-465D-8C14-E95B42CF30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84EB2F-C059-4166-9FFC-8CA99463B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42C61-C1A9-4E1F-BAA2-687F606170A7}"/>
              </a:ext>
            </a:extLst>
          </p:cNvPr>
          <p:cNvSpPr>
            <a:spLocks noGrp="1"/>
          </p:cNvSpPr>
          <p:nvPr>
            <p:ph type="dt" sz="half" idx="10"/>
          </p:nvPr>
        </p:nvSpPr>
        <p:spPr/>
        <p:txBody>
          <a:bodyPr/>
          <a:lstStyle/>
          <a:p>
            <a:fld id="{73C3BD54-29B9-3D42-B178-776ED395AA85}" type="datetimeFigureOut">
              <a:rPr lang="en-US" smtClean="0"/>
              <a:t>3/6/2023</a:t>
            </a:fld>
            <a:endParaRPr lang="en-US"/>
          </a:p>
        </p:txBody>
      </p:sp>
      <p:sp>
        <p:nvSpPr>
          <p:cNvPr id="8" name="Footer Placeholder 7">
            <a:extLst>
              <a:ext uri="{FF2B5EF4-FFF2-40B4-BE49-F238E27FC236}">
                <a16:creationId xmlns:a16="http://schemas.microsoft.com/office/drawing/2014/main" id="{8E074810-3D33-4A2E-BF51-CB8291BCB9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7D36B0-3366-4548-9253-5CF1D901EEA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52947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F5D9-2328-4C9A-AC76-671EAC6807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07E3B0-5D22-43A9-A130-03B7CBCBF1E1}"/>
              </a:ext>
            </a:extLst>
          </p:cNvPr>
          <p:cNvSpPr>
            <a:spLocks noGrp="1"/>
          </p:cNvSpPr>
          <p:nvPr>
            <p:ph type="dt" sz="half" idx="10"/>
          </p:nvPr>
        </p:nvSpPr>
        <p:spPr/>
        <p:txBody>
          <a:bodyPr/>
          <a:lstStyle/>
          <a:p>
            <a:fld id="{73C3BD54-29B9-3D42-B178-776ED395AA85}" type="datetimeFigureOut">
              <a:rPr lang="en-US" smtClean="0"/>
              <a:t>3/6/2023</a:t>
            </a:fld>
            <a:endParaRPr lang="en-US"/>
          </a:p>
        </p:txBody>
      </p:sp>
      <p:sp>
        <p:nvSpPr>
          <p:cNvPr id="4" name="Footer Placeholder 3">
            <a:extLst>
              <a:ext uri="{FF2B5EF4-FFF2-40B4-BE49-F238E27FC236}">
                <a16:creationId xmlns:a16="http://schemas.microsoft.com/office/drawing/2014/main" id="{C19ADC04-0108-4191-AC04-A179E2FA4D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488086-BC1C-4809-8E22-D1B5ED0EB7FD}"/>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30490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88FA47-3568-4DDB-ADBF-7E57BB4763F6}"/>
              </a:ext>
            </a:extLst>
          </p:cNvPr>
          <p:cNvSpPr>
            <a:spLocks noGrp="1"/>
          </p:cNvSpPr>
          <p:nvPr>
            <p:ph type="dt" sz="half" idx="10"/>
          </p:nvPr>
        </p:nvSpPr>
        <p:spPr/>
        <p:txBody>
          <a:bodyPr/>
          <a:lstStyle/>
          <a:p>
            <a:fld id="{73C3BD54-29B9-3D42-B178-776ED395AA85}" type="datetimeFigureOut">
              <a:rPr lang="en-US" smtClean="0"/>
              <a:t>3/6/2023</a:t>
            </a:fld>
            <a:endParaRPr lang="en-US"/>
          </a:p>
        </p:txBody>
      </p:sp>
      <p:sp>
        <p:nvSpPr>
          <p:cNvPr id="3" name="Footer Placeholder 2">
            <a:extLst>
              <a:ext uri="{FF2B5EF4-FFF2-40B4-BE49-F238E27FC236}">
                <a16:creationId xmlns:a16="http://schemas.microsoft.com/office/drawing/2014/main" id="{313AE90F-0BC3-4A04-AC3E-305FB9997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643F9-111D-4CC0-BA57-48DD7426A8A3}"/>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38523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AB09-4AEA-40C5-9352-521170F51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F0D0F7-8B23-4843-B9E5-C43774697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CC8E1-3AEF-4B56-A815-AE442DCB6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A55DA2-79A6-40A8-9EF5-D337866825F0}"/>
              </a:ext>
            </a:extLst>
          </p:cNvPr>
          <p:cNvSpPr>
            <a:spLocks noGrp="1"/>
          </p:cNvSpPr>
          <p:nvPr>
            <p:ph type="dt" sz="half" idx="10"/>
          </p:nvPr>
        </p:nvSpPr>
        <p:spPr/>
        <p:txBody>
          <a:bodyPr/>
          <a:lstStyle/>
          <a:p>
            <a:fld id="{73C3BD54-29B9-3D42-B178-776ED395AA85}" type="datetimeFigureOut">
              <a:rPr lang="en-US" smtClean="0"/>
              <a:t>3/6/2023</a:t>
            </a:fld>
            <a:endParaRPr lang="en-US"/>
          </a:p>
        </p:txBody>
      </p:sp>
      <p:sp>
        <p:nvSpPr>
          <p:cNvPr id="6" name="Footer Placeholder 5">
            <a:extLst>
              <a:ext uri="{FF2B5EF4-FFF2-40B4-BE49-F238E27FC236}">
                <a16:creationId xmlns:a16="http://schemas.microsoft.com/office/drawing/2014/main" id="{543EE40C-EA55-413F-9C89-D9D8316F4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68475E-4E26-4623-A405-757FD44EF0B9}"/>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6143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76EC-0B64-48E0-AD11-91E294FC8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F3CFD7-3820-4733-BD80-4944DB70F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D711E0-D726-46C4-8522-AD6AB04FF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FB2DF-05D0-495A-B8E6-E3C9A4C07549}"/>
              </a:ext>
            </a:extLst>
          </p:cNvPr>
          <p:cNvSpPr>
            <a:spLocks noGrp="1"/>
          </p:cNvSpPr>
          <p:nvPr>
            <p:ph type="dt" sz="half" idx="10"/>
          </p:nvPr>
        </p:nvSpPr>
        <p:spPr/>
        <p:txBody>
          <a:bodyPr/>
          <a:lstStyle/>
          <a:p>
            <a:fld id="{73C3BD54-29B9-3D42-B178-776ED395AA85}" type="datetimeFigureOut">
              <a:rPr lang="en-US" smtClean="0"/>
              <a:t>3/6/2023</a:t>
            </a:fld>
            <a:endParaRPr lang="en-US"/>
          </a:p>
        </p:txBody>
      </p:sp>
      <p:sp>
        <p:nvSpPr>
          <p:cNvPr id="6" name="Footer Placeholder 5">
            <a:extLst>
              <a:ext uri="{FF2B5EF4-FFF2-40B4-BE49-F238E27FC236}">
                <a16:creationId xmlns:a16="http://schemas.microsoft.com/office/drawing/2014/main" id="{AC9A66F0-A05F-4A8C-90CA-22C22FE7D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2FEB5-19A6-4349-ACB5-974C032FD762}"/>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7801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C6C63-0731-4322-A355-35D1E2B3A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32B476-259F-431B-BA0F-94AF8A92A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B684F-8148-4343-8B39-6365CE83E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3BD54-29B9-3D42-B178-776ED395AA85}" type="datetimeFigureOut">
              <a:rPr lang="en-US" smtClean="0"/>
              <a:pPr/>
              <a:t>3/6/2023</a:t>
            </a:fld>
            <a:endParaRPr lang="en-US" dirty="0"/>
          </a:p>
        </p:txBody>
      </p:sp>
      <p:sp>
        <p:nvSpPr>
          <p:cNvPr id="5" name="Footer Placeholder 4">
            <a:extLst>
              <a:ext uri="{FF2B5EF4-FFF2-40B4-BE49-F238E27FC236}">
                <a16:creationId xmlns:a16="http://schemas.microsoft.com/office/drawing/2014/main" id="{9F67E124-7859-4674-B193-BAC3B5481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53D5796-812D-4824-A2D5-269C1CFCB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95827829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E0EC-67A6-426A-9530-CAB3C0CCF220}"/>
              </a:ext>
            </a:extLst>
          </p:cNvPr>
          <p:cNvSpPr>
            <a:spLocks noGrp="1"/>
          </p:cNvSpPr>
          <p:nvPr>
            <p:ph type="ctrTitle"/>
          </p:nvPr>
        </p:nvSpPr>
        <p:spPr>
          <a:xfrm>
            <a:off x="797106" y="1625608"/>
            <a:ext cx="3882844" cy="2722164"/>
          </a:xfrm>
        </p:spPr>
        <p:txBody>
          <a:bodyPr>
            <a:normAutofit fontScale="90000"/>
          </a:bodyPr>
          <a:lstStyle/>
          <a:p>
            <a:pPr>
              <a:lnSpc>
                <a:spcPct val="90000"/>
              </a:lnSpc>
            </a:pPr>
            <a:r>
              <a:rPr lang="en-US" sz="4200" dirty="0"/>
              <a:t>Overview of ML approaches to modeling cognitive neuroscience data</a:t>
            </a:r>
          </a:p>
        </p:txBody>
      </p:sp>
      <p:sp>
        <p:nvSpPr>
          <p:cNvPr id="3" name="Subtitle 2">
            <a:extLst>
              <a:ext uri="{FF2B5EF4-FFF2-40B4-BE49-F238E27FC236}">
                <a16:creationId xmlns:a16="http://schemas.microsoft.com/office/drawing/2014/main" id="{C213381C-6F5F-4FBF-BF06-97D61A32A9A8}"/>
              </a:ext>
            </a:extLst>
          </p:cNvPr>
          <p:cNvSpPr>
            <a:spLocks noGrp="1"/>
          </p:cNvSpPr>
          <p:nvPr>
            <p:ph type="subTitle" idx="1"/>
          </p:nvPr>
        </p:nvSpPr>
        <p:spPr>
          <a:xfrm>
            <a:off x="797106" y="4466845"/>
            <a:ext cx="3882844" cy="882904"/>
          </a:xfrm>
        </p:spPr>
        <p:txBody>
          <a:bodyPr>
            <a:normAutofit/>
          </a:bodyPr>
          <a:lstStyle/>
          <a:p>
            <a:endParaRPr lang="en-US"/>
          </a:p>
        </p:txBody>
      </p:sp>
      <p:pic>
        <p:nvPicPr>
          <p:cNvPr id="4" name="Picture 3">
            <a:extLst>
              <a:ext uri="{FF2B5EF4-FFF2-40B4-BE49-F238E27FC236}">
                <a16:creationId xmlns:a16="http://schemas.microsoft.com/office/drawing/2014/main" id="{98931F3B-8C49-FEC5-4670-1FABD4567B7B}"/>
              </a:ext>
            </a:extLst>
          </p:cNvPr>
          <p:cNvPicPr>
            <a:picLocks noChangeAspect="1"/>
          </p:cNvPicPr>
          <p:nvPr/>
        </p:nvPicPr>
        <p:blipFill rotWithShape="1">
          <a:blip r:embed="rId2"/>
          <a:srcRect l="21098" r="20737" b="1"/>
          <a:stretch/>
        </p:blipFill>
        <p:spPr>
          <a:xfrm>
            <a:off x="5224242" y="10"/>
            <a:ext cx="6967758" cy="6857990"/>
          </a:xfrm>
          <a:prstGeom prst="rect">
            <a:avLst/>
          </a:prstGeom>
        </p:spPr>
      </p:pic>
    </p:spTree>
    <p:extLst>
      <p:ext uri="{BB962C8B-B14F-4D97-AF65-F5344CB8AC3E}">
        <p14:creationId xmlns:p14="http://schemas.microsoft.com/office/powerpoint/2010/main" val="308009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CEFB-266F-44E2-ABA4-640D77BF2F1B}"/>
              </a:ext>
            </a:extLst>
          </p:cNvPr>
          <p:cNvSpPr>
            <a:spLocks noGrp="1"/>
          </p:cNvSpPr>
          <p:nvPr>
            <p:ph type="title"/>
          </p:nvPr>
        </p:nvSpPr>
        <p:spPr/>
        <p:txBody>
          <a:bodyPr/>
          <a:lstStyle/>
          <a:p>
            <a:r>
              <a:rPr lang="en-US" dirty="0"/>
              <a:t>(And reorganization)</a:t>
            </a:r>
          </a:p>
        </p:txBody>
      </p:sp>
      <p:pic>
        <p:nvPicPr>
          <p:cNvPr id="4" name="Picture 4" descr="Cover">
            <a:extLst>
              <a:ext uri="{FF2B5EF4-FFF2-40B4-BE49-F238E27FC236}">
                <a16:creationId xmlns:a16="http://schemas.microsoft.com/office/drawing/2014/main" id="{79E288E6-BBDD-43D7-99D6-119F425F1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794" y="1690688"/>
            <a:ext cx="4980411" cy="4891288"/>
          </a:xfrm>
          <a:prstGeom prst="rect">
            <a:avLst/>
          </a:prstGeom>
          <a:noFill/>
          <a:ln w="63500">
            <a:solidFill>
              <a:srgbClr val="FFFFFF"/>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8218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0D48-C3E1-4590-9182-528BBC5EE410}"/>
              </a:ext>
            </a:extLst>
          </p:cNvPr>
          <p:cNvSpPr>
            <a:spLocks noGrp="1"/>
          </p:cNvSpPr>
          <p:nvPr>
            <p:ph type="title"/>
          </p:nvPr>
        </p:nvSpPr>
        <p:spPr/>
        <p:txBody>
          <a:bodyPr/>
          <a:lstStyle/>
          <a:p>
            <a:r>
              <a:rPr lang="en-US" dirty="0"/>
              <a:t>Analogy: Ablation</a:t>
            </a:r>
          </a:p>
        </p:txBody>
      </p:sp>
      <p:sp>
        <p:nvSpPr>
          <p:cNvPr id="3" name="Content Placeholder 2">
            <a:extLst>
              <a:ext uri="{FF2B5EF4-FFF2-40B4-BE49-F238E27FC236}">
                <a16:creationId xmlns:a16="http://schemas.microsoft.com/office/drawing/2014/main" id="{B56F0330-B4AA-49D2-8E76-7FC33346A8D7}"/>
              </a:ext>
            </a:extLst>
          </p:cNvPr>
          <p:cNvSpPr>
            <a:spLocks noGrp="1"/>
          </p:cNvSpPr>
          <p:nvPr>
            <p:ph idx="1"/>
          </p:nvPr>
        </p:nvSpPr>
        <p:spPr/>
        <p:txBody>
          <a:bodyPr>
            <a:normAutofit fontScale="92500" lnSpcReduction="10000"/>
          </a:bodyPr>
          <a:lstStyle/>
          <a:p>
            <a:r>
              <a:rPr lang="en-US" dirty="0"/>
              <a:t>Ablation (lesioning) analysis applicable to DNNs. “Silencing neurons” and seeing how this impacts the network output.</a:t>
            </a:r>
          </a:p>
          <a:p>
            <a:r>
              <a:rPr lang="en-US" dirty="0"/>
              <a:t>Reversible or non-reversible silencing of neurons in a brain structure can be accomplished using various tools in humans.</a:t>
            </a:r>
          </a:p>
          <a:p>
            <a:r>
              <a:rPr lang="en-US" dirty="0"/>
              <a:t>In DNNs: structural pruning (removing of entire neuron with all its outgoing weights)</a:t>
            </a:r>
          </a:p>
          <a:p>
            <a:r>
              <a:rPr lang="en-US" dirty="0"/>
              <a:t>Networks trained for generalization (out of sample prediction) are more robust to ablation than those trained on memorizing labels. </a:t>
            </a:r>
          </a:p>
          <a:p>
            <a:pPr lvl="1"/>
            <a:r>
              <a:rPr lang="en-US" dirty="0"/>
              <a:t>The importance of a neuron is determined not by its class selectivity but perhaps by the sum of its effects</a:t>
            </a:r>
          </a:p>
          <a:p>
            <a:r>
              <a:rPr lang="en-US" dirty="0"/>
              <a:t>Pruning and fine tuning are active areas of research.</a:t>
            </a:r>
          </a:p>
        </p:txBody>
      </p:sp>
    </p:spTree>
    <p:extLst>
      <p:ext uri="{BB962C8B-B14F-4D97-AF65-F5344CB8AC3E}">
        <p14:creationId xmlns:p14="http://schemas.microsoft.com/office/powerpoint/2010/main" val="63816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0823-38E7-4AF6-9C8A-BE95E0E91649}"/>
              </a:ext>
            </a:extLst>
          </p:cNvPr>
          <p:cNvSpPr>
            <a:spLocks noGrp="1"/>
          </p:cNvSpPr>
          <p:nvPr>
            <p:ph type="title"/>
          </p:nvPr>
        </p:nvSpPr>
        <p:spPr/>
        <p:txBody>
          <a:bodyPr/>
          <a:lstStyle/>
          <a:p>
            <a:r>
              <a:rPr lang="en-US" dirty="0"/>
              <a:t>Analogy: dimensionality reduction for characterizing distributed representations</a:t>
            </a:r>
          </a:p>
        </p:txBody>
      </p:sp>
      <p:sp>
        <p:nvSpPr>
          <p:cNvPr id="3" name="Content Placeholder 2">
            <a:extLst>
              <a:ext uri="{FF2B5EF4-FFF2-40B4-BE49-F238E27FC236}">
                <a16:creationId xmlns:a16="http://schemas.microsoft.com/office/drawing/2014/main" id="{CE873A5B-9708-49B8-8835-66E5A565780C}"/>
              </a:ext>
            </a:extLst>
          </p:cNvPr>
          <p:cNvSpPr txBox="1">
            <a:spLocks/>
          </p:cNvSpPr>
          <p:nvPr/>
        </p:nvSpPr>
        <p:spPr>
          <a:xfrm>
            <a:off x="838200" y="182562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brain codes information in a distributed manner, necessitating multivariate analysis </a:t>
            </a:r>
          </a:p>
          <a:p>
            <a:pPr lvl="1"/>
            <a:r>
              <a:rPr lang="en-US" dirty="0"/>
              <a:t>Multiple units encode information in the brain, leading to redundancy where two neurons may fire almost identically; OR</a:t>
            </a:r>
          </a:p>
          <a:p>
            <a:pPr lvl="1"/>
            <a:r>
              <a:rPr lang="en-US" dirty="0"/>
              <a:t>Information is coded in a distributed manner among multiple units (e.g., coding for 4 classes among 2 neurons, each coding 1/0); OR </a:t>
            </a:r>
          </a:p>
          <a:p>
            <a:pPr lvl="1"/>
            <a:r>
              <a:rPr lang="en-US" dirty="0"/>
              <a:t>Correlation among units could indicate that the activity can be described in a lower dimensional space.</a:t>
            </a:r>
          </a:p>
          <a:p>
            <a:r>
              <a:rPr lang="en-US" dirty="0"/>
              <a:t>In DNNs: An object-by-feature matrix from fully connected layer can be compressed by more than 80% while maintaining almost all variance.  This means, few low dimensions explain differences between images. </a:t>
            </a:r>
          </a:p>
        </p:txBody>
      </p:sp>
    </p:spTree>
    <p:extLst>
      <p:ext uri="{BB962C8B-B14F-4D97-AF65-F5344CB8AC3E}">
        <p14:creationId xmlns:p14="http://schemas.microsoft.com/office/powerpoint/2010/main" val="713090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7ED0-A278-436C-902E-51799217979E}"/>
              </a:ext>
            </a:extLst>
          </p:cNvPr>
          <p:cNvSpPr>
            <a:spLocks noGrp="1"/>
          </p:cNvSpPr>
          <p:nvPr>
            <p:ph type="title"/>
          </p:nvPr>
        </p:nvSpPr>
        <p:spPr/>
        <p:txBody>
          <a:bodyPr/>
          <a:lstStyle/>
          <a:p>
            <a:r>
              <a:rPr lang="en-US" dirty="0"/>
              <a:t>Analogy: studying representational geometries</a:t>
            </a:r>
          </a:p>
        </p:txBody>
      </p:sp>
      <p:sp>
        <p:nvSpPr>
          <p:cNvPr id="3" name="Content Placeholder 2">
            <a:extLst>
              <a:ext uri="{FF2B5EF4-FFF2-40B4-BE49-F238E27FC236}">
                <a16:creationId xmlns:a16="http://schemas.microsoft.com/office/drawing/2014/main" id="{B095271C-228B-4737-910E-08F5F1D5FDDA}"/>
              </a:ext>
            </a:extLst>
          </p:cNvPr>
          <p:cNvSpPr txBox="1">
            <a:spLocks/>
          </p:cNvSpPr>
          <p:nvPr/>
        </p:nvSpPr>
        <p:spPr>
          <a:xfrm>
            <a:off x="838200" y="1825625"/>
            <a:ext cx="10515600"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are representations represented in different layers or change over time?  How are different embedding spaces related to each other?</a:t>
            </a:r>
          </a:p>
          <a:p>
            <a:r>
              <a:rPr lang="en-US" dirty="0"/>
              <a:t>Given and object-by-feature matrices (2 layers, 2 networks, </a:t>
            </a:r>
            <a:r>
              <a:rPr lang="en-US" dirty="0" err="1"/>
              <a:t>etc</a:t>
            </a:r>
            <a:r>
              <a:rPr lang="en-US" dirty="0"/>
              <a:t>’) we can use Canonical Correlation Analysis or </a:t>
            </a:r>
            <a:r>
              <a:rPr lang="en-US" dirty="0" err="1"/>
              <a:t>PLScorrelation</a:t>
            </a:r>
            <a:r>
              <a:rPr lang="en-US" dirty="0"/>
              <a:t> to ‘compare representations across networks’. These methods identify lower-level factors that capture and maximize the correlations/covariance between the datasets. (Note: These methods can be seen as "supervised" as they reweight columns in both tables to maximize similarity.)</a:t>
            </a:r>
          </a:p>
          <a:p>
            <a:r>
              <a:rPr lang="en-US" dirty="0"/>
              <a:t>Representational Similarity Analysis involves comparing two similarity matrices, often constructed from object-by-feature matrices. This yields an object-by-object similarity matrix.</a:t>
            </a:r>
          </a:p>
          <a:p>
            <a:r>
              <a:rPr lang="en-US" dirty="0">
                <a:sym typeface="Wingdings" panose="05000000000000000000" pitchFamily="2" charset="2"/>
              </a:rPr>
              <a:t>Neurobiological activation vectors can be predicted from DNN embeddings using linear regression ("brain score").</a:t>
            </a:r>
            <a:endParaRPr lang="en-US" dirty="0"/>
          </a:p>
        </p:txBody>
      </p:sp>
    </p:spTree>
    <p:extLst>
      <p:ext uri="{BB962C8B-B14F-4D97-AF65-F5344CB8AC3E}">
        <p14:creationId xmlns:p14="http://schemas.microsoft.com/office/powerpoint/2010/main" val="39112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AA9D-8F5B-46F0-96A5-3F26108F74B0}"/>
              </a:ext>
            </a:extLst>
          </p:cNvPr>
          <p:cNvSpPr>
            <a:spLocks noGrp="1"/>
          </p:cNvSpPr>
          <p:nvPr>
            <p:ph type="title"/>
          </p:nvPr>
        </p:nvSpPr>
        <p:spPr/>
        <p:txBody>
          <a:bodyPr/>
          <a:lstStyle/>
          <a:p>
            <a:r>
              <a:rPr lang="en-US" dirty="0"/>
              <a:t>Spicer and Sanborn</a:t>
            </a:r>
          </a:p>
        </p:txBody>
      </p:sp>
      <p:sp>
        <p:nvSpPr>
          <p:cNvPr id="3" name="Text Placeholder 2">
            <a:extLst>
              <a:ext uri="{FF2B5EF4-FFF2-40B4-BE49-F238E27FC236}">
                <a16:creationId xmlns:a16="http://schemas.microsoft.com/office/drawing/2014/main" id="{2561A37D-7C50-425E-BDE3-9BC77CCE69F3}"/>
              </a:ext>
            </a:extLst>
          </p:cNvPr>
          <p:cNvSpPr>
            <a:spLocks noGrp="1"/>
          </p:cNvSpPr>
          <p:nvPr>
            <p:ph type="body" idx="1"/>
          </p:nvPr>
        </p:nvSpPr>
        <p:spPr/>
        <p:txBody>
          <a:bodyPr/>
          <a:lstStyle/>
          <a:p>
            <a:r>
              <a:rPr lang="en-US" dirty="0"/>
              <a:t>Methods: spatial methods, logical methods and ANNs</a:t>
            </a:r>
          </a:p>
        </p:txBody>
      </p:sp>
    </p:spTree>
    <p:extLst>
      <p:ext uri="{BB962C8B-B14F-4D97-AF65-F5344CB8AC3E}">
        <p14:creationId xmlns:p14="http://schemas.microsoft.com/office/powerpoint/2010/main" val="90101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3B87-A0C8-4653-881D-43C9C960EBEA}"/>
              </a:ext>
            </a:extLst>
          </p:cNvPr>
          <p:cNvSpPr>
            <a:spLocks noGrp="1"/>
          </p:cNvSpPr>
          <p:nvPr>
            <p:ph type="title"/>
          </p:nvPr>
        </p:nvSpPr>
        <p:spPr/>
        <p:txBody>
          <a:bodyPr/>
          <a:lstStyle/>
          <a:p>
            <a:r>
              <a:rPr lang="en-US" dirty="0"/>
              <a:t>Spatial methods</a:t>
            </a:r>
          </a:p>
        </p:txBody>
      </p:sp>
      <p:sp>
        <p:nvSpPr>
          <p:cNvPr id="3" name="Content Placeholder 2">
            <a:extLst>
              <a:ext uri="{FF2B5EF4-FFF2-40B4-BE49-F238E27FC236}">
                <a16:creationId xmlns:a16="http://schemas.microsoft.com/office/drawing/2014/main" id="{2475F032-F956-49E8-9D4A-92069C84BBE2}"/>
              </a:ext>
            </a:extLst>
          </p:cNvPr>
          <p:cNvSpPr>
            <a:spLocks noGrp="1"/>
          </p:cNvSpPr>
          <p:nvPr>
            <p:ph idx="1"/>
          </p:nvPr>
        </p:nvSpPr>
        <p:spPr/>
        <p:txBody>
          <a:bodyPr>
            <a:normAutofit fontScale="92500" lnSpcReduction="20000"/>
          </a:bodyPr>
          <a:lstStyle/>
          <a:p>
            <a:r>
              <a:rPr lang="en-US" dirty="0"/>
              <a:t>Spatial methods involve placing items in a multidimensional space and using their location to draw conclusions about categorization</a:t>
            </a:r>
          </a:p>
          <a:p>
            <a:r>
              <a:rPr lang="en-US" dirty="0"/>
              <a:t>Classification based on spatial methods can be determined by an item's location relative to a hyperplane or its similarity to different prototypes (means) or exemplars (centroids).</a:t>
            </a:r>
          </a:p>
          <a:p>
            <a:pPr lvl="1"/>
            <a:r>
              <a:rPr lang="en-US" dirty="0"/>
              <a:t>Prototype approaches assume that learning is based on similarity to the center of a category (mean), which is stored after training</a:t>
            </a:r>
          </a:p>
          <a:p>
            <a:pPr lvl="1"/>
            <a:r>
              <a:rPr lang="en-US" dirty="0"/>
              <a:t>Exemplar approaches calculate similarity as a ratio between the similarity of an item to all items within a class (</a:t>
            </a:r>
            <a:r>
              <a:rPr lang="en-US" dirty="0" err="1"/>
              <a:t>i</a:t>
            </a:r>
            <a:r>
              <a:rPr lang="en-US" dirty="0"/>
              <a:t>...n) and the similarity of that item to all other items. This provides a fit per class and requires storing item-level information.</a:t>
            </a:r>
          </a:p>
          <a:p>
            <a:pPr lvl="1"/>
            <a:r>
              <a:rPr lang="en-US" dirty="0"/>
              <a:t>Clustering organizes items into groups (cohorts), with quality often quantified by the distance between items within and between clusters. Clustering can be either hard (each item belongs to only one cluster) or soft (items can have multiple memberships, potentially fuzzy).</a:t>
            </a:r>
          </a:p>
        </p:txBody>
      </p:sp>
    </p:spTree>
    <p:extLst>
      <p:ext uri="{BB962C8B-B14F-4D97-AF65-F5344CB8AC3E}">
        <p14:creationId xmlns:p14="http://schemas.microsoft.com/office/powerpoint/2010/main" val="2317116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DBF7-E9F2-4A69-9DAE-1AE1A69F3B8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3000" kern="1200">
                <a:solidFill>
                  <a:schemeClr val="tx1"/>
                </a:solidFill>
                <a:latin typeface="+mj-lt"/>
                <a:ea typeface="+mj-ea"/>
                <a:cs typeface="+mj-cs"/>
              </a:rPr>
              <a:t>Spatial method: example. Nosofsky 1986. Generalized Context Model (GCM)</a:t>
            </a:r>
          </a:p>
        </p:txBody>
      </p:sp>
      <p:pic>
        <p:nvPicPr>
          <p:cNvPr id="5" name="Picture 4">
            <a:extLst>
              <a:ext uri="{FF2B5EF4-FFF2-40B4-BE49-F238E27FC236}">
                <a16:creationId xmlns:a16="http://schemas.microsoft.com/office/drawing/2014/main" id="{7D3BB654-C4AF-46BB-9DF1-7962BF1C74F4}"/>
              </a:ext>
            </a:extLst>
          </p:cNvPr>
          <p:cNvPicPr>
            <a:picLocks noChangeAspect="1"/>
          </p:cNvPicPr>
          <p:nvPr/>
        </p:nvPicPr>
        <p:blipFill>
          <a:blip r:embed="rId2"/>
          <a:stretch>
            <a:fillRect/>
          </a:stretch>
        </p:blipFill>
        <p:spPr>
          <a:xfrm>
            <a:off x="2572169" y="1863801"/>
            <a:ext cx="7047661" cy="4440746"/>
          </a:xfrm>
          <a:prstGeom prst="rect">
            <a:avLst/>
          </a:prstGeom>
        </p:spPr>
      </p:pic>
    </p:spTree>
    <p:extLst>
      <p:ext uri="{BB962C8B-B14F-4D97-AF65-F5344CB8AC3E}">
        <p14:creationId xmlns:p14="http://schemas.microsoft.com/office/powerpoint/2010/main" val="52591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3B87-A0C8-4653-881D-43C9C960EBEA}"/>
              </a:ext>
            </a:extLst>
          </p:cNvPr>
          <p:cNvSpPr>
            <a:spLocks noGrp="1"/>
          </p:cNvSpPr>
          <p:nvPr>
            <p:ph type="title"/>
          </p:nvPr>
        </p:nvSpPr>
        <p:spPr/>
        <p:txBody>
          <a:bodyPr/>
          <a:lstStyle/>
          <a:p>
            <a:r>
              <a:rPr lang="en-US" dirty="0"/>
              <a:t>Logical methods and ANN</a:t>
            </a:r>
          </a:p>
        </p:txBody>
      </p:sp>
      <p:sp>
        <p:nvSpPr>
          <p:cNvPr id="3" name="Content Placeholder 2">
            <a:extLst>
              <a:ext uri="{FF2B5EF4-FFF2-40B4-BE49-F238E27FC236}">
                <a16:creationId xmlns:a16="http://schemas.microsoft.com/office/drawing/2014/main" id="{2475F032-F956-49E8-9D4A-92069C84BBE2}"/>
              </a:ext>
            </a:extLst>
          </p:cNvPr>
          <p:cNvSpPr>
            <a:spLocks noGrp="1"/>
          </p:cNvSpPr>
          <p:nvPr>
            <p:ph idx="1"/>
          </p:nvPr>
        </p:nvSpPr>
        <p:spPr/>
        <p:txBody>
          <a:bodyPr>
            <a:normAutofit/>
          </a:bodyPr>
          <a:lstStyle/>
          <a:p>
            <a:r>
              <a:rPr lang="en-US" dirty="0"/>
              <a:t>Logical methods: concepts are based on a definition that is applied to the features of the object.  One embodiment: search for rules that maximizes discrimination between stimuli; the rule can be probabilistic. </a:t>
            </a:r>
          </a:p>
          <a:p>
            <a:pPr lvl="1"/>
            <a:r>
              <a:rPr lang="en-US" dirty="0"/>
              <a:t>Allow compositionality (e.g., use “AND”). Draw Hard boundaries (no fuzziness). </a:t>
            </a:r>
          </a:p>
          <a:p>
            <a:r>
              <a:rPr lang="en-US" dirty="0"/>
              <a:t>ANNs: do not make assumption about the representations involved, but offer an implementation method.</a:t>
            </a:r>
          </a:p>
        </p:txBody>
      </p:sp>
    </p:spTree>
    <p:extLst>
      <p:ext uri="{BB962C8B-B14F-4D97-AF65-F5344CB8AC3E}">
        <p14:creationId xmlns:p14="http://schemas.microsoft.com/office/powerpoint/2010/main" val="116307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DDB409-0AF6-4A77-8CAA-F1F1758C88A8}"/>
              </a:ext>
            </a:extLst>
          </p:cNvPr>
          <p:cNvPicPr>
            <a:picLocks noChangeAspect="1"/>
          </p:cNvPicPr>
          <p:nvPr/>
        </p:nvPicPr>
        <p:blipFill>
          <a:blip r:embed="rId3"/>
          <a:stretch>
            <a:fillRect/>
          </a:stretch>
        </p:blipFill>
        <p:spPr>
          <a:xfrm>
            <a:off x="1666875" y="1104900"/>
            <a:ext cx="8858250" cy="4648200"/>
          </a:xfrm>
          <a:prstGeom prst="rect">
            <a:avLst/>
          </a:prstGeom>
        </p:spPr>
      </p:pic>
    </p:spTree>
    <p:extLst>
      <p:ext uri="{BB962C8B-B14F-4D97-AF65-F5344CB8AC3E}">
        <p14:creationId xmlns:p14="http://schemas.microsoft.com/office/powerpoint/2010/main" val="3230298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309F-1327-4B52-BA45-D2F78E0C8D6B}"/>
              </a:ext>
            </a:extLst>
          </p:cNvPr>
          <p:cNvSpPr>
            <a:spLocks noGrp="1"/>
          </p:cNvSpPr>
          <p:nvPr>
            <p:ph type="title"/>
          </p:nvPr>
        </p:nvSpPr>
        <p:spPr/>
        <p:txBody>
          <a:bodyPr/>
          <a:lstStyle/>
          <a:p>
            <a:r>
              <a:rPr lang="en-US" dirty="0"/>
              <a:t>Points for thought.</a:t>
            </a:r>
          </a:p>
        </p:txBody>
      </p:sp>
      <p:sp>
        <p:nvSpPr>
          <p:cNvPr id="3" name="Content Placeholder 2">
            <a:extLst>
              <a:ext uri="{FF2B5EF4-FFF2-40B4-BE49-F238E27FC236}">
                <a16:creationId xmlns:a16="http://schemas.microsoft.com/office/drawing/2014/main" id="{75E95F3C-67B8-415E-A8D2-9DA0703C4785}"/>
              </a:ext>
            </a:extLst>
          </p:cNvPr>
          <p:cNvSpPr>
            <a:spLocks noGrp="1"/>
          </p:cNvSpPr>
          <p:nvPr>
            <p:ph idx="1"/>
          </p:nvPr>
        </p:nvSpPr>
        <p:spPr/>
        <p:txBody>
          <a:bodyPr/>
          <a:lstStyle/>
          <a:p>
            <a:r>
              <a:rPr lang="en-US" dirty="0"/>
              <a:t>Is it useful to ask which model is the most accurate?</a:t>
            </a:r>
          </a:p>
          <a:p>
            <a:pPr lvl="1"/>
            <a:r>
              <a:rPr lang="en-US" dirty="0"/>
              <a:t>The authors: focus on whether they offer “useful explorations of the ways in which human learning operates”.  The answer you prefer will depend on what area of science you work in.</a:t>
            </a:r>
          </a:p>
          <a:p>
            <a:r>
              <a:rPr lang="en-US" dirty="0"/>
              <a:t>Value depends not just on match to human behavior, but whether there is a need to understand the underlying representations.</a:t>
            </a:r>
          </a:p>
          <a:p>
            <a:pPr lvl="1"/>
            <a:r>
              <a:rPr lang="en-US" dirty="0"/>
              <a:t>Not just accuracy; but what confusions occur</a:t>
            </a:r>
          </a:p>
        </p:txBody>
      </p:sp>
    </p:spTree>
    <p:extLst>
      <p:ext uri="{BB962C8B-B14F-4D97-AF65-F5344CB8AC3E}">
        <p14:creationId xmlns:p14="http://schemas.microsoft.com/office/powerpoint/2010/main" val="67686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55FF8F4-4BA4-4503-B7E1-FCD463E50CDD}"/>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Barrett et al. analyzing biological and artificial neural networks: challenges with opportunities for synergy?</a:t>
            </a:r>
          </a:p>
        </p:txBody>
      </p:sp>
      <p:sp>
        <p:nvSpPr>
          <p:cNvPr id="3" name="Text Placeholder 2">
            <a:extLst>
              <a:ext uri="{FF2B5EF4-FFF2-40B4-BE49-F238E27FC236}">
                <a16:creationId xmlns:a16="http://schemas.microsoft.com/office/drawing/2014/main" id="{D3B3C7BE-F948-41EF-89F7-CA4CD5A131C0}"/>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419924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4D28B0-6D4C-49FA-AF17-F01BDE51E3F7}"/>
              </a:ext>
            </a:extLst>
          </p:cNvPr>
          <p:cNvSpPr>
            <a:spLocks noGrp="1"/>
          </p:cNvSpPr>
          <p:nvPr>
            <p:ph type="title"/>
          </p:nvPr>
        </p:nvSpPr>
        <p:spPr>
          <a:xfrm>
            <a:off x="391378" y="320675"/>
            <a:ext cx="11407487" cy="1325563"/>
          </a:xfrm>
        </p:spPr>
        <p:txBody>
          <a:bodyPr>
            <a:normAutofit/>
          </a:bodyPr>
          <a:lstStyle/>
          <a:p>
            <a:r>
              <a:rPr lang="en-US" sz="5400" dirty="0">
                <a:solidFill>
                  <a:schemeClr val="bg1"/>
                </a:solidFill>
              </a:rPr>
              <a:t>Background</a:t>
            </a:r>
          </a:p>
        </p:txBody>
      </p:sp>
      <p:graphicFrame>
        <p:nvGraphicFramePr>
          <p:cNvPr id="12" name="Content Placeholder 2">
            <a:extLst>
              <a:ext uri="{FF2B5EF4-FFF2-40B4-BE49-F238E27FC236}">
                <a16:creationId xmlns:a16="http://schemas.microsoft.com/office/drawing/2014/main" id="{8A543316-7F80-CDD4-FCD6-97071D5E1A0A}"/>
              </a:ext>
            </a:extLst>
          </p:cNvPr>
          <p:cNvGraphicFramePr>
            <a:graphicFrameLocks noGrp="1"/>
          </p:cNvGraphicFramePr>
          <p:nvPr>
            <p:ph idx="1"/>
            <p:extLst>
              <p:ext uri="{D42A27DB-BD31-4B8C-83A1-F6EECF244321}">
                <p14:modId xmlns:p14="http://schemas.microsoft.com/office/powerpoint/2010/main" val="3465184265"/>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583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836FBE-6E68-49DE-A3F8-C40A0196AD71}"/>
              </a:ext>
            </a:extLst>
          </p:cNvPr>
          <p:cNvSpPr>
            <a:spLocks noGrp="1"/>
          </p:cNvSpPr>
          <p:nvPr>
            <p:ph type="title"/>
          </p:nvPr>
        </p:nvSpPr>
        <p:spPr/>
        <p:txBody>
          <a:bodyPr/>
          <a:lstStyle/>
          <a:p>
            <a:r>
              <a:rPr lang="en-US" dirty="0"/>
              <a:t>Their ‘analogies’</a:t>
            </a:r>
          </a:p>
        </p:txBody>
      </p:sp>
      <p:sp>
        <p:nvSpPr>
          <p:cNvPr id="4" name="Content Placeholder 3">
            <a:extLst>
              <a:ext uri="{FF2B5EF4-FFF2-40B4-BE49-F238E27FC236}">
                <a16:creationId xmlns:a16="http://schemas.microsoft.com/office/drawing/2014/main" id="{7BD5DCBD-F97F-4F70-BF37-7FF3523FF068}"/>
              </a:ext>
            </a:extLst>
          </p:cNvPr>
          <p:cNvSpPr>
            <a:spLocks noGrp="1"/>
          </p:cNvSpPr>
          <p:nvPr>
            <p:ph idx="1"/>
          </p:nvPr>
        </p:nvSpPr>
        <p:spPr/>
        <p:txBody>
          <a:bodyPr/>
          <a:lstStyle/>
          <a:p>
            <a:r>
              <a:rPr lang="en-US" dirty="0"/>
              <a:t>Receptive fields</a:t>
            </a:r>
          </a:p>
          <a:p>
            <a:r>
              <a:rPr lang="en-US" dirty="0"/>
              <a:t>Ablation</a:t>
            </a:r>
          </a:p>
          <a:p>
            <a:r>
              <a:rPr lang="en-US" dirty="0"/>
              <a:t>Dimensionality reduction</a:t>
            </a:r>
          </a:p>
          <a:p>
            <a:r>
              <a:rPr lang="en-US" dirty="0"/>
              <a:t>Representational geometries</a:t>
            </a:r>
          </a:p>
        </p:txBody>
      </p:sp>
    </p:spTree>
    <p:extLst>
      <p:ext uri="{BB962C8B-B14F-4D97-AF65-F5344CB8AC3E}">
        <p14:creationId xmlns:p14="http://schemas.microsoft.com/office/powerpoint/2010/main" val="154226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0D48-C3E1-4590-9182-528BBC5EE410}"/>
              </a:ext>
            </a:extLst>
          </p:cNvPr>
          <p:cNvSpPr>
            <a:spLocks noGrp="1"/>
          </p:cNvSpPr>
          <p:nvPr>
            <p:ph type="title"/>
          </p:nvPr>
        </p:nvSpPr>
        <p:spPr/>
        <p:txBody>
          <a:bodyPr/>
          <a:lstStyle/>
          <a:p>
            <a:r>
              <a:rPr lang="en-US" dirty="0"/>
              <a:t>Analogy: receptive fields</a:t>
            </a:r>
          </a:p>
        </p:txBody>
      </p:sp>
      <p:sp>
        <p:nvSpPr>
          <p:cNvPr id="3" name="Content Placeholder 2">
            <a:extLst>
              <a:ext uri="{FF2B5EF4-FFF2-40B4-BE49-F238E27FC236}">
                <a16:creationId xmlns:a16="http://schemas.microsoft.com/office/drawing/2014/main" id="{B56F0330-B4AA-49D2-8E76-7FC33346A8D7}"/>
              </a:ext>
            </a:extLst>
          </p:cNvPr>
          <p:cNvSpPr>
            <a:spLocks noGrp="1"/>
          </p:cNvSpPr>
          <p:nvPr>
            <p:ph idx="1"/>
          </p:nvPr>
        </p:nvSpPr>
        <p:spPr/>
        <p:txBody>
          <a:bodyPr>
            <a:normAutofit fontScale="92500"/>
          </a:bodyPr>
          <a:lstStyle/>
          <a:p>
            <a:r>
              <a:rPr lang="en-US" dirty="0"/>
              <a:t>Neurons in the human visual cortex are specialized to process stimuli in specific spatial areas (retinotopy) or certain types of features.</a:t>
            </a:r>
          </a:p>
          <a:p>
            <a:r>
              <a:rPr lang="en-US" dirty="0"/>
              <a:t>The neurons in the initial processing regions of the visual cortex have small receptive fields; sensitive to stimuli in small areas of visual space.</a:t>
            </a:r>
          </a:p>
          <a:p>
            <a:r>
              <a:rPr lang="en-US" dirty="0"/>
              <a:t>As information is transmitted to higher level areas of visual processing, receptive fields become larger, enabling sensitivity to larger areas of space. These regions also encode more complex features, and there is evidence of "abstract" coding with invariance to small transformations.</a:t>
            </a:r>
          </a:p>
          <a:p>
            <a:pPr lvl="1"/>
            <a:r>
              <a:rPr lang="en-US" dirty="0"/>
              <a:t>“concept cells” sensitive to identity of objects but not to appearance. Example: simple ‘repetition priming’ effect for same faces repeated exactly, or with different orientation (but not different faces)</a:t>
            </a:r>
          </a:p>
        </p:txBody>
      </p:sp>
    </p:spTree>
    <p:extLst>
      <p:ext uri="{BB962C8B-B14F-4D97-AF65-F5344CB8AC3E}">
        <p14:creationId xmlns:p14="http://schemas.microsoft.com/office/powerpoint/2010/main" val="2123523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A3B0-A639-4B63-A765-270390F3429A}"/>
              </a:ext>
            </a:extLst>
          </p:cNvPr>
          <p:cNvSpPr>
            <a:spLocks noGrp="1"/>
          </p:cNvSpPr>
          <p:nvPr>
            <p:ph type="title"/>
          </p:nvPr>
        </p:nvSpPr>
        <p:spPr/>
        <p:txBody>
          <a:bodyPr/>
          <a:lstStyle/>
          <a:p>
            <a:r>
              <a:rPr lang="en-US" dirty="0"/>
              <a:t>Retinotopy map</a:t>
            </a:r>
          </a:p>
        </p:txBody>
      </p:sp>
      <p:pic>
        <p:nvPicPr>
          <p:cNvPr id="1026" name="Picture 2" descr="The Retinotopy paradigm. Two stimuli are used to measure the... | Download  Scientific Diagram">
            <a:extLst>
              <a:ext uri="{FF2B5EF4-FFF2-40B4-BE49-F238E27FC236}">
                <a16:creationId xmlns:a16="http://schemas.microsoft.com/office/drawing/2014/main" id="{589A037B-5637-4046-8DD7-C2746EA2B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5" y="1690688"/>
            <a:ext cx="809625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3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A3B0-A639-4B63-A765-270390F3429A}"/>
              </a:ext>
            </a:extLst>
          </p:cNvPr>
          <p:cNvSpPr>
            <a:spLocks noGrp="1"/>
          </p:cNvSpPr>
          <p:nvPr>
            <p:ph type="title"/>
          </p:nvPr>
        </p:nvSpPr>
        <p:spPr/>
        <p:txBody>
          <a:bodyPr/>
          <a:lstStyle/>
          <a:p>
            <a:r>
              <a:rPr lang="en-US" dirty="0"/>
              <a:t>Tonotopy map</a:t>
            </a:r>
          </a:p>
        </p:txBody>
      </p:sp>
      <p:pic>
        <p:nvPicPr>
          <p:cNvPr id="3" name="Picture 2">
            <a:extLst>
              <a:ext uri="{FF2B5EF4-FFF2-40B4-BE49-F238E27FC236}">
                <a16:creationId xmlns:a16="http://schemas.microsoft.com/office/drawing/2014/main" id="{5D25924E-DDB8-4993-A98F-E978BBF30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663" y="679938"/>
            <a:ext cx="3245021" cy="601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18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0D48-C3E1-4590-9182-528BBC5EE410}"/>
              </a:ext>
            </a:extLst>
          </p:cNvPr>
          <p:cNvSpPr>
            <a:spLocks noGrp="1"/>
          </p:cNvSpPr>
          <p:nvPr>
            <p:ph type="title"/>
          </p:nvPr>
        </p:nvSpPr>
        <p:spPr>
          <a:xfrm>
            <a:off x="481013" y="3752849"/>
            <a:ext cx="3290887" cy="2452687"/>
          </a:xfrm>
        </p:spPr>
        <p:txBody>
          <a:bodyPr anchor="ctr">
            <a:normAutofit/>
          </a:bodyPr>
          <a:lstStyle/>
          <a:p>
            <a:r>
              <a:rPr lang="en-US" sz="3600"/>
              <a:t>Analogy: receptive fields</a:t>
            </a:r>
          </a:p>
        </p:txBody>
      </p:sp>
      <p:pic>
        <p:nvPicPr>
          <p:cNvPr id="5" name="Picture 4">
            <a:extLst>
              <a:ext uri="{FF2B5EF4-FFF2-40B4-BE49-F238E27FC236}">
                <a16:creationId xmlns:a16="http://schemas.microsoft.com/office/drawing/2014/main" id="{0C65DD17-42A4-4EEE-951D-CF73794B6AE7}"/>
              </a:ext>
            </a:extLst>
          </p:cNvPr>
          <p:cNvPicPr>
            <a:picLocks noChangeAspect="1"/>
          </p:cNvPicPr>
          <p:nvPr/>
        </p:nvPicPr>
        <p:blipFill rotWithShape="1">
          <a:blip r:embed="rId3"/>
          <a:srcRect t="30435"/>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B56F0330-B4AA-49D2-8E76-7FC33346A8D7}"/>
              </a:ext>
            </a:extLst>
          </p:cNvPr>
          <p:cNvSpPr>
            <a:spLocks noGrp="1"/>
          </p:cNvSpPr>
          <p:nvPr>
            <p:ph idx="1"/>
          </p:nvPr>
        </p:nvSpPr>
        <p:spPr>
          <a:xfrm>
            <a:off x="4223982" y="3752850"/>
            <a:ext cx="7485413" cy="2452687"/>
          </a:xfrm>
        </p:spPr>
        <p:txBody>
          <a:bodyPr anchor="ctr">
            <a:normAutofit/>
          </a:bodyPr>
          <a:lstStyle/>
          <a:p>
            <a:r>
              <a:rPr lang="en-US" sz="1800"/>
              <a:t>(Some) AI researchers also think that DNN neurons may code for specific information, which can be studied via receptive field analysis.</a:t>
            </a:r>
          </a:p>
          <a:p>
            <a:r>
              <a:rPr lang="en-US" sz="1800"/>
              <a:t>This produces experiments investigating which types of images maximally activate a neuron. It also motivates studies examining how receptive fields change in deeper layer</a:t>
            </a:r>
          </a:p>
          <a:p>
            <a:pPr lvl="1"/>
            <a:r>
              <a:rPr lang="en-US" sz="1800"/>
              <a:t>Pooling just means that the receptive fields will become larger; but in what way are they more complex?</a:t>
            </a:r>
          </a:p>
        </p:txBody>
      </p:sp>
    </p:spTree>
    <p:extLst>
      <p:ext uri="{BB962C8B-B14F-4D97-AF65-F5344CB8AC3E}">
        <p14:creationId xmlns:p14="http://schemas.microsoft.com/office/powerpoint/2010/main" val="192903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0D48-C3E1-4590-9182-528BBC5EE410}"/>
              </a:ext>
            </a:extLst>
          </p:cNvPr>
          <p:cNvSpPr>
            <a:spLocks noGrp="1"/>
          </p:cNvSpPr>
          <p:nvPr>
            <p:ph type="title"/>
          </p:nvPr>
        </p:nvSpPr>
        <p:spPr/>
        <p:txBody>
          <a:bodyPr/>
          <a:lstStyle/>
          <a:p>
            <a:r>
              <a:rPr lang="en-US"/>
              <a:t>Analogy: Ablation</a:t>
            </a:r>
            <a:endParaRPr lang="en-US" dirty="0"/>
          </a:p>
        </p:txBody>
      </p:sp>
      <p:sp>
        <p:nvSpPr>
          <p:cNvPr id="3" name="Content Placeholder 2">
            <a:extLst>
              <a:ext uri="{FF2B5EF4-FFF2-40B4-BE49-F238E27FC236}">
                <a16:creationId xmlns:a16="http://schemas.microsoft.com/office/drawing/2014/main" id="{B56F0330-B4AA-49D2-8E76-7FC33346A8D7}"/>
              </a:ext>
            </a:extLst>
          </p:cNvPr>
          <p:cNvSpPr>
            <a:spLocks noGrp="1"/>
          </p:cNvSpPr>
          <p:nvPr>
            <p:ph idx="1"/>
          </p:nvPr>
        </p:nvSpPr>
        <p:spPr/>
        <p:txBody>
          <a:bodyPr>
            <a:normAutofit/>
          </a:bodyPr>
          <a:lstStyle/>
          <a:p>
            <a:pPr marL="0" indent="0">
              <a:buNone/>
            </a:pPr>
            <a:r>
              <a:rPr lang="en-US" dirty="0"/>
              <a:t>Brain lesions offer much information about potential function of brain areas. </a:t>
            </a:r>
          </a:p>
        </p:txBody>
      </p:sp>
      <p:pic>
        <p:nvPicPr>
          <p:cNvPr id="4" name="Picture 3">
            <a:extLst>
              <a:ext uri="{FF2B5EF4-FFF2-40B4-BE49-F238E27FC236}">
                <a16:creationId xmlns:a16="http://schemas.microsoft.com/office/drawing/2014/main" id="{9BE3B118-B338-428A-A24A-A503AC895BEC}"/>
              </a:ext>
            </a:extLst>
          </p:cNvPr>
          <p:cNvPicPr>
            <a:picLocks noChangeAspect="1"/>
          </p:cNvPicPr>
          <p:nvPr/>
        </p:nvPicPr>
        <p:blipFill>
          <a:blip r:embed="rId2"/>
          <a:stretch>
            <a:fillRect/>
          </a:stretch>
        </p:blipFill>
        <p:spPr>
          <a:xfrm>
            <a:off x="1310105" y="2939814"/>
            <a:ext cx="4785895" cy="3172672"/>
          </a:xfrm>
          <a:prstGeom prst="rect">
            <a:avLst/>
          </a:prstGeom>
        </p:spPr>
      </p:pic>
      <p:pic>
        <p:nvPicPr>
          <p:cNvPr id="5" name="Picture 4">
            <a:extLst>
              <a:ext uri="{FF2B5EF4-FFF2-40B4-BE49-F238E27FC236}">
                <a16:creationId xmlns:a16="http://schemas.microsoft.com/office/drawing/2014/main" id="{B0991C0C-67A5-4CE9-BDFD-80CEBE329E75}"/>
              </a:ext>
            </a:extLst>
          </p:cNvPr>
          <p:cNvPicPr>
            <a:picLocks noChangeAspect="1"/>
          </p:cNvPicPr>
          <p:nvPr/>
        </p:nvPicPr>
        <p:blipFill>
          <a:blip r:embed="rId3"/>
          <a:stretch>
            <a:fillRect/>
          </a:stretch>
        </p:blipFill>
        <p:spPr>
          <a:xfrm>
            <a:off x="6630738" y="3022201"/>
            <a:ext cx="3736764" cy="2872637"/>
          </a:xfrm>
          <a:prstGeom prst="rect">
            <a:avLst/>
          </a:prstGeom>
        </p:spPr>
      </p:pic>
    </p:spTree>
    <p:extLst>
      <p:ext uri="{BB962C8B-B14F-4D97-AF65-F5344CB8AC3E}">
        <p14:creationId xmlns:p14="http://schemas.microsoft.com/office/powerpoint/2010/main" val="162114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11569</TotalTime>
  <Words>1255</Words>
  <Application>Microsoft Office PowerPoint</Application>
  <PresentationFormat>Widescreen</PresentationFormat>
  <Paragraphs>79</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Inter Var</vt:lpstr>
      <vt:lpstr>Office Theme</vt:lpstr>
      <vt:lpstr>Overview of ML approaches to modeling cognitive neuroscience data</vt:lpstr>
      <vt:lpstr>Barrett et al. analyzing biological and artificial neural networks: challenges with opportunities for synergy?</vt:lpstr>
      <vt:lpstr>Background</vt:lpstr>
      <vt:lpstr>Their ‘analogies’</vt:lpstr>
      <vt:lpstr>Analogy: receptive fields</vt:lpstr>
      <vt:lpstr>Retinotopy map</vt:lpstr>
      <vt:lpstr>Tonotopy map</vt:lpstr>
      <vt:lpstr>Analogy: receptive fields</vt:lpstr>
      <vt:lpstr>Analogy: Ablation</vt:lpstr>
      <vt:lpstr>(And reorganization)</vt:lpstr>
      <vt:lpstr>Analogy: Ablation</vt:lpstr>
      <vt:lpstr>Analogy: dimensionality reduction for characterizing distributed representations</vt:lpstr>
      <vt:lpstr>Analogy: studying representational geometries</vt:lpstr>
      <vt:lpstr>Spicer and Sanborn</vt:lpstr>
      <vt:lpstr>Spatial methods</vt:lpstr>
      <vt:lpstr>Spatial method: example. Nosofsky 1986. Generalized Context Model (GCM)</vt:lpstr>
      <vt:lpstr>Logical methods and ANN</vt:lpstr>
      <vt:lpstr>PowerPoint Presentation</vt:lpstr>
      <vt:lpstr>Points for thought.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ML approaches to modeling cognitive neuroscience data</dc:title>
  <dc:creator>Hasson Uri</dc:creator>
  <cp:lastModifiedBy>Hasson Uri</cp:lastModifiedBy>
  <cp:revision>11</cp:revision>
  <dcterms:created xsi:type="dcterms:W3CDTF">2023-03-03T06:55:42Z</dcterms:created>
  <dcterms:modified xsi:type="dcterms:W3CDTF">2023-03-11T12:36:21Z</dcterms:modified>
</cp:coreProperties>
</file>