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7" r:id="rId11"/>
    <p:sldId id="273" r:id="rId12"/>
    <p:sldId id="265" r:id="rId13"/>
    <p:sldId id="266"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7" autoAdjust="0"/>
    <p:restoredTop sz="73300" autoAdjust="0"/>
  </p:normalViewPr>
  <p:slideViewPr>
    <p:cSldViewPr snapToGrid="0" showGuides="1">
      <p:cViewPr varScale="1">
        <p:scale>
          <a:sx n="50" d="100"/>
          <a:sy n="50" d="100"/>
        </p:scale>
        <p:origin x="98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CE45A-D438-4A2D-964E-ABB5D9855E60}"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002011-CEDF-4852-97FC-BC0E7BDFED93}" type="slidenum">
              <a:rPr lang="en-US" smtClean="0"/>
              <a:t>‹#›</a:t>
            </a:fld>
            <a:endParaRPr lang="en-US"/>
          </a:p>
        </p:txBody>
      </p:sp>
    </p:spTree>
    <p:extLst>
      <p:ext uri="{BB962C8B-B14F-4D97-AF65-F5344CB8AC3E}">
        <p14:creationId xmlns:p14="http://schemas.microsoft.com/office/powerpoint/2010/main" val="87606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002011-CEDF-4852-97FC-BC0E7BDFED93}" type="slidenum">
              <a:rPr lang="en-US" smtClean="0"/>
              <a:t>5</a:t>
            </a:fld>
            <a:endParaRPr lang="en-US"/>
          </a:p>
        </p:txBody>
      </p:sp>
    </p:spTree>
    <p:extLst>
      <p:ext uri="{BB962C8B-B14F-4D97-AF65-F5344CB8AC3E}">
        <p14:creationId xmlns:p14="http://schemas.microsoft.com/office/powerpoint/2010/main" val="234010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002011-CEDF-4852-97FC-BC0E7BDFED93}" type="slidenum">
              <a:rPr lang="en-US" smtClean="0"/>
              <a:t>6</a:t>
            </a:fld>
            <a:endParaRPr lang="en-US"/>
          </a:p>
        </p:txBody>
      </p:sp>
    </p:spTree>
    <p:extLst>
      <p:ext uri="{BB962C8B-B14F-4D97-AF65-F5344CB8AC3E}">
        <p14:creationId xmlns:p14="http://schemas.microsoft.com/office/powerpoint/2010/main" val="1037835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in paper is different from Wikipedia. “z” here captures the match between true class and raw activation.  Activation-weighted loss: whenever expression Z &lt; 1 </a:t>
            </a:r>
            <a:r>
              <a:rPr lang="en-US" dirty="0" err="1"/>
              <a:t>i.e</a:t>
            </a:r>
            <a:r>
              <a:rPr lang="en-US" dirty="0"/>
              <a:t> the activation is on the wrong side of the boundary, the penalty term (for training) increases by </a:t>
            </a:r>
            <a:r>
              <a:rPr lang="en-US" dirty="0" err="1"/>
              <a:t>Cz</a:t>
            </a:r>
            <a:r>
              <a:rPr lang="en-US" dirty="0"/>
              <a:t> which is the human related activation. </a:t>
            </a:r>
          </a:p>
          <a:p>
            <a:endParaRPr lang="en-US" dirty="0"/>
          </a:p>
        </p:txBody>
      </p:sp>
      <p:sp>
        <p:nvSpPr>
          <p:cNvPr id="4" name="Slide Number Placeholder 3"/>
          <p:cNvSpPr>
            <a:spLocks noGrp="1"/>
          </p:cNvSpPr>
          <p:nvPr>
            <p:ph type="sldNum" sz="quarter" idx="5"/>
          </p:nvPr>
        </p:nvSpPr>
        <p:spPr/>
        <p:txBody>
          <a:bodyPr/>
          <a:lstStyle/>
          <a:p>
            <a:fld id="{1F002011-CEDF-4852-97FC-BC0E7BDFED93}" type="slidenum">
              <a:rPr lang="en-US" smtClean="0"/>
              <a:t>10</a:t>
            </a:fld>
            <a:endParaRPr lang="en-US"/>
          </a:p>
        </p:txBody>
      </p:sp>
    </p:spTree>
    <p:extLst>
      <p:ext uri="{BB962C8B-B14F-4D97-AF65-F5344CB8AC3E}">
        <p14:creationId xmlns:p14="http://schemas.microsoft.com/office/powerpoint/2010/main" val="2560840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in paper is different from Wikipedia. “z” here captures the match between true class and raw activation.  Activation-weighted loss: whenever expression Z &lt; 1 </a:t>
            </a:r>
            <a:r>
              <a:rPr lang="en-US" dirty="0" err="1"/>
              <a:t>i.e</a:t>
            </a:r>
            <a:r>
              <a:rPr lang="en-US" dirty="0"/>
              <a:t> the activation is on the wrong side of the boundary, the penalty term (for training) increases by </a:t>
            </a:r>
            <a:r>
              <a:rPr lang="en-US" dirty="0" err="1"/>
              <a:t>Cz</a:t>
            </a:r>
            <a:r>
              <a:rPr lang="en-US" dirty="0"/>
              <a:t> which is the human related activation. </a:t>
            </a:r>
          </a:p>
          <a:p>
            <a:endParaRPr lang="en-US" dirty="0"/>
          </a:p>
        </p:txBody>
      </p:sp>
      <p:sp>
        <p:nvSpPr>
          <p:cNvPr id="4" name="Slide Number Placeholder 3"/>
          <p:cNvSpPr>
            <a:spLocks noGrp="1"/>
          </p:cNvSpPr>
          <p:nvPr>
            <p:ph type="sldNum" sz="quarter" idx="5"/>
          </p:nvPr>
        </p:nvSpPr>
        <p:spPr/>
        <p:txBody>
          <a:bodyPr/>
          <a:lstStyle/>
          <a:p>
            <a:fld id="{1F002011-CEDF-4852-97FC-BC0E7BDFED93}" type="slidenum">
              <a:rPr lang="en-US" smtClean="0"/>
              <a:t>11</a:t>
            </a:fld>
            <a:endParaRPr lang="en-US"/>
          </a:p>
        </p:txBody>
      </p:sp>
    </p:spTree>
    <p:extLst>
      <p:ext uri="{BB962C8B-B14F-4D97-AF65-F5344CB8AC3E}">
        <p14:creationId xmlns:p14="http://schemas.microsoft.com/office/powerpoint/2010/main" val="382462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Distances from boundary function (C) converted to probability function.</a:t>
            </a:r>
          </a:p>
          <a:p>
            <a:endParaRPr lang="en-US" dirty="0"/>
          </a:p>
        </p:txBody>
      </p:sp>
      <p:sp>
        <p:nvSpPr>
          <p:cNvPr id="4" name="Slide Number Placeholder 3"/>
          <p:cNvSpPr>
            <a:spLocks noGrp="1"/>
          </p:cNvSpPr>
          <p:nvPr>
            <p:ph type="sldNum" sz="quarter" idx="5"/>
          </p:nvPr>
        </p:nvSpPr>
        <p:spPr/>
        <p:txBody>
          <a:bodyPr/>
          <a:lstStyle/>
          <a:p>
            <a:fld id="{1F002011-CEDF-4852-97FC-BC0E7BDFED93}" type="slidenum">
              <a:rPr lang="en-US" smtClean="0"/>
              <a:t>12</a:t>
            </a:fld>
            <a:endParaRPr lang="en-US"/>
          </a:p>
        </p:txBody>
      </p:sp>
    </p:spTree>
    <p:extLst>
      <p:ext uri="{BB962C8B-B14F-4D97-AF65-F5344CB8AC3E}">
        <p14:creationId xmlns:p14="http://schemas.microsoft.com/office/powerpoint/2010/main" val="44558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classifier was trained as usual. Another trained with Activity-weighting. </a:t>
            </a:r>
          </a:p>
          <a:p>
            <a:r>
              <a:rPr lang="en-US" dirty="0"/>
              <a:t>AFTER training, both are tested  as usual, based on image features alone. </a:t>
            </a:r>
          </a:p>
        </p:txBody>
      </p:sp>
      <p:sp>
        <p:nvSpPr>
          <p:cNvPr id="4" name="Slide Number Placeholder 3"/>
          <p:cNvSpPr>
            <a:spLocks noGrp="1"/>
          </p:cNvSpPr>
          <p:nvPr>
            <p:ph type="sldNum" sz="quarter" idx="5"/>
          </p:nvPr>
        </p:nvSpPr>
        <p:spPr/>
        <p:txBody>
          <a:bodyPr/>
          <a:lstStyle/>
          <a:p>
            <a:fld id="{1F002011-CEDF-4852-97FC-BC0E7BDFED93}" type="slidenum">
              <a:rPr lang="en-US" smtClean="0"/>
              <a:t>13</a:t>
            </a:fld>
            <a:endParaRPr lang="en-US"/>
          </a:p>
        </p:txBody>
      </p:sp>
    </p:spTree>
    <p:extLst>
      <p:ext uri="{BB962C8B-B14F-4D97-AF65-F5344CB8AC3E}">
        <p14:creationId xmlns:p14="http://schemas.microsoft.com/office/powerpoint/2010/main" val="232193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002011-CEDF-4852-97FC-BC0E7BDFED93}" type="slidenum">
              <a:rPr lang="en-US" smtClean="0"/>
              <a:t>15</a:t>
            </a:fld>
            <a:endParaRPr lang="en-US"/>
          </a:p>
        </p:txBody>
      </p:sp>
    </p:spTree>
    <p:extLst>
      <p:ext uri="{BB962C8B-B14F-4D97-AF65-F5344CB8AC3E}">
        <p14:creationId xmlns:p14="http://schemas.microsoft.com/office/powerpoint/2010/main" val="36887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“brain activity compensates for poor feature representation”? Their explanation for large boost in HOG.</a:t>
            </a:r>
          </a:p>
        </p:txBody>
      </p:sp>
      <p:sp>
        <p:nvSpPr>
          <p:cNvPr id="4" name="Slide Number Placeholder 3"/>
          <p:cNvSpPr>
            <a:spLocks noGrp="1"/>
          </p:cNvSpPr>
          <p:nvPr>
            <p:ph type="sldNum" sz="quarter" idx="5"/>
          </p:nvPr>
        </p:nvSpPr>
        <p:spPr/>
        <p:txBody>
          <a:bodyPr/>
          <a:lstStyle/>
          <a:p>
            <a:fld id="{1F002011-CEDF-4852-97FC-BC0E7BDFED93}" type="slidenum">
              <a:rPr lang="en-US" smtClean="0"/>
              <a:t>16</a:t>
            </a:fld>
            <a:endParaRPr lang="en-US"/>
          </a:p>
        </p:txBody>
      </p:sp>
    </p:spTree>
    <p:extLst>
      <p:ext uri="{BB962C8B-B14F-4D97-AF65-F5344CB8AC3E}">
        <p14:creationId xmlns:p14="http://schemas.microsoft.com/office/powerpoint/2010/main" val="4125169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not just look at direct classification accuracy for categories in that region? What does the error reduction score add </a:t>
            </a:r>
            <a:r>
              <a:rPr lang="en-US"/>
              <a:t>in particular?</a:t>
            </a:r>
            <a:endParaRPr lang="en-US" dirty="0"/>
          </a:p>
        </p:txBody>
      </p:sp>
      <p:sp>
        <p:nvSpPr>
          <p:cNvPr id="4" name="Slide Number Placeholder 3"/>
          <p:cNvSpPr>
            <a:spLocks noGrp="1"/>
          </p:cNvSpPr>
          <p:nvPr>
            <p:ph type="sldNum" sz="quarter" idx="5"/>
          </p:nvPr>
        </p:nvSpPr>
        <p:spPr/>
        <p:txBody>
          <a:bodyPr/>
          <a:lstStyle/>
          <a:p>
            <a:fld id="{1F002011-CEDF-4852-97FC-BC0E7BDFED93}" type="slidenum">
              <a:rPr lang="en-US" smtClean="0"/>
              <a:t>17</a:t>
            </a:fld>
            <a:endParaRPr lang="en-US"/>
          </a:p>
        </p:txBody>
      </p:sp>
    </p:spTree>
    <p:extLst>
      <p:ext uri="{BB962C8B-B14F-4D97-AF65-F5344CB8AC3E}">
        <p14:creationId xmlns:p14="http://schemas.microsoft.com/office/powerpoint/2010/main" val="412090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75AF-43C8-4BA8-8443-B3795553B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D019C4-FF61-45AA-85F2-6B6A1982E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94B56D-8DC6-46AA-904B-EBD91B41C6E3}"/>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5" name="Footer Placeholder 4">
            <a:extLst>
              <a:ext uri="{FF2B5EF4-FFF2-40B4-BE49-F238E27FC236}">
                <a16:creationId xmlns:a16="http://schemas.microsoft.com/office/drawing/2014/main" id="{B45699FB-8C75-43B4-8A3E-AFE2C3ECF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ABF82-E93F-4A44-A13E-422B8D4A0AE5}"/>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269486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A486-9862-43F8-916C-2F8334C63F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6B591-928D-4926-A3A9-EF9E22CED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ECE9B-0E00-4050-A781-65138F947C8C}"/>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5" name="Footer Placeholder 4">
            <a:extLst>
              <a:ext uri="{FF2B5EF4-FFF2-40B4-BE49-F238E27FC236}">
                <a16:creationId xmlns:a16="http://schemas.microsoft.com/office/drawing/2014/main" id="{29768397-CFCC-482F-A053-3564E4835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D501-8509-4F02-99D8-2F674939327A}"/>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201167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3AA35-1C54-4FCA-A8FF-62FE67E13F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83283B-1386-4282-9B72-92BE549C7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6832B-6755-4147-B149-0F5D9D897FAD}"/>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5" name="Footer Placeholder 4">
            <a:extLst>
              <a:ext uri="{FF2B5EF4-FFF2-40B4-BE49-F238E27FC236}">
                <a16:creationId xmlns:a16="http://schemas.microsoft.com/office/drawing/2014/main" id="{42FC6BF5-B841-40F0-8966-B31579674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F5B4F-4EAD-4B59-9157-4BFCE31FF36F}"/>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345743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B547-58E4-40B0-B189-36E494C80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4B0D9-5FF6-4603-8BB5-B8597E092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2B691-0247-43DD-BA3C-B207EEBE7DC6}"/>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5" name="Footer Placeholder 4">
            <a:extLst>
              <a:ext uri="{FF2B5EF4-FFF2-40B4-BE49-F238E27FC236}">
                <a16:creationId xmlns:a16="http://schemas.microsoft.com/office/drawing/2014/main" id="{0D223420-6AAC-4AF2-A078-BDB0CA466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D56FD-17EF-4297-B081-510FB15EE1CB}"/>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140254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9B65-86B4-43C1-A863-73E1366B4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AB1D58-451C-44E0-9567-B37CBC5FA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EA607-FCDD-42FA-993F-FD80F62B397C}"/>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5" name="Footer Placeholder 4">
            <a:extLst>
              <a:ext uri="{FF2B5EF4-FFF2-40B4-BE49-F238E27FC236}">
                <a16:creationId xmlns:a16="http://schemas.microsoft.com/office/drawing/2014/main" id="{952E817E-8734-45DC-933D-DAEA88896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F2DBF-82E4-49E1-9155-E22441C06150}"/>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26488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92C-5E52-42AA-95BE-1C5B148AF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3993E-3E16-4807-A2EF-C9B456DDD5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3675BF-BA9B-4878-91B9-C8D2F15A09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C538-E302-41DB-A82F-8A85D0F65FB2}"/>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6" name="Footer Placeholder 5">
            <a:extLst>
              <a:ext uri="{FF2B5EF4-FFF2-40B4-BE49-F238E27FC236}">
                <a16:creationId xmlns:a16="http://schemas.microsoft.com/office/drawing/2014/main" id="{25B45880-0ED9-4B7D-9A4B-CB3C0291E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504DE-B232-4D99-8E67-EB9C1B9EF7E5}"/>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367688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1610-0176-4A03-B5EB-C06FC9460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75BCD-F32A-4020-97E4-59C60557D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B71EB-2CFA-417D-B96A-8143F5C73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E09D43-662F-4A3D-84DB-860330142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F84E0-2ED9-4476-9ADA-3B1C1FD1AC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7A5335-5B14-45EA-B8EC-6229911383E0}"/>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8" name="Footer Placeholder 7">
            <a:extLst>
              <a:ext uri="{FF2B5EF4-FFF2-40B4-BE49-F238E27FC236}">
                <a16:creationId xmlns:a16="http://schemas.microsoft.com/office/drawing/2014/main" id="{D012CAFC-0F71-40A6-9636-A20B113B1E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08518-A998-4004-8281-3799AC4D8A57}"/>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109258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4BD2-A86E-490F-A632-7E6BBE38A2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58BC4-6656-41C1-90F0-D4E955A8EBB2}"/>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4" name="Footer Placeholder 3">
            <a:extLst>
              <a:ext uri="{FF2B5EF4-FFF2-40B4-BE49-F238E27FC236}">
                <a16:creationId xmlns:a16="http://schemas.microsoft.com/office/drawing/2014/main" id="{21B65BC3-1EF1-4A31-A71B-530D24AEDA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6A6866-8A05-404F-B438-BFD0DFF9DDC6}"/>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48394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D8A1A-AEA4-462D-9D01-941594626582}"/>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3" name="Footer Placeholder 2">
            <a:extLst>
              <a:ext uri="{FF2B5EF4-FFF2-40B4-BE49-F238E27FC236}">
                <a16:creationId xmlns:a16="http://schemas.microsoft.com/office/drawing/2014/main" id="{F91D9225-D4BF-40A0-AAC0-D30ED6C2F0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A84A3E-5C19-4991-A606-840910A3ED18}"/>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268931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057E-1824-4266-9690-2367ACDA8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A6BCB-60CC-44FA-8423-750B085D71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3D016-436B-4AC7-BC6A-743F0E352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FBF99-AD3C-41DE-9E43-9DE80D131ABD}"/>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6" name="Footer Placeholder 5">
            <a:extLst>
              <a:ext uri="{FF2B5EF4-FFF2-40B4-BE49-F238E27FC236}">
                <a16:creationId xmlns:a16="http://schemas.microsoft.com/office/drawing/2014/main" id="{3A56FFC1-954E-40B7-A33D-C40E7C54E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F7288-DC91-41AB-8CFD-64F8B55703E9}"/>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403077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94F5-E172-4F81-A845-C68C9B31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73C88-A553-4F0D-A6CA-52DD60FF7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29A099-DFB2-4811-9DDA-FFA76300F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419B8-EFDB-4F7D-95C3-A8993B053624}"/>
              </a:ext>
            </a:extLst>
          </p:cNvPr>
          <p:cNvSpPr>
            <a:spLocks noGrp="1"/>
          </p:cNvSpPr>
          <p:nvPr>
            <p:ph type="dt" sz="half" idx="10"/>
          </p:nvPr>
        </p:nvSpPr>
        <p:spPr/>
        <p:txBody>
          <a:bodyPr/>
          <a:lstStyle/>
          <a:p>
            <a:fld id="{4466F0A7-7ABD-446A-98CB-DF6364228FAB}" type="datetimeFigureOut">
              <a:rPr lang="en-US" smtClean="0"/>
              <a:t>4/28/2023</a:t>
            </a:fld>
            <a:endParaRPr lang="en-US"/>
          </a:p>
        </p:txBody>
      </p:sp>
      <p:sp>
        <p:nvSpPr>
          <p:cNvPr id="6" name="Footer Placeholder 5">
            <a:extLst>
              <a:ext uri="{FF2B5EF4-FFF2-40B4-BE49-F238E27FC236}">
                <a16:creationId xmlns:a16="http://schemas.microsoft.com/office/drawing/2014/main" id="{D9F88883-2E3F-4742-BD36-E563D7A90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9FF83-6A25-4DCA-A939-AC17688462FE}"/>
              </a:ext>
            </a:extLst>
          </p:cNvPr>
          <p:cNvSpPr>
            <a:spLocks noGrp="1"/>
          </p:cNvSpPr>
          <p:nvPr>
            <p:ph type="sldNum" sz="quarter" idx="12"/>
          </p:nvPr>
        </p:nvSpPr>
        <p:spPr/>
        <p:txBody>
          <a:bodyPr/>
          <a:lstStyle/>
          <a:p>
            <a:fld id="{61DE976F-7028-47E2-9E65-5FEFE3FEB044}" type="slidenum">
              <a:rPr lang="en-US" smtClean="0"/>
              <a:t>‹#›</a:t>
            </a:fld>
            <a:endParaRPr lang="en-US"/>
          </a:p>
        </p:txBody>
      </p:sp>
    </p:spTree>
    <p:extLst>
      <p:ext uri="{BB962C8B-B14F-4D97-AF65-F5344CB8AC3E}">
        <p14:creationId xmlns:p14="http://schemas.microsoft.com/office/powerpoint/2010/main" val="103993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B57C3-2886-49BF-A20B-23322B9C85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48546A-1C9A-4469-B07E-CE0442D0B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9CE5F-185E-4375-AC7E-6271D95B8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6F0A7-7ABD-446A-98CB-DF6364228FAB}" type="datetimeFigureOut">
              <a:rPr lang="en-US" smtClean="0"/>
              <a:t>4/28/2023</a:t>
            </a:fld>
            <a:endParaRPr lang="en-US"/>
          </a:p>
        </p:txBody>
      </p:sp>
      <p:sp>
        <p:nvSpPr>
          <p:cNvPr id="5" name="Footer Placeholder 4">
            <a:extLst>
              <a:ext uri="{FF2B5EF4-FFF2-40B4-BE49-F238E27FC236}">
                <a16:creationId xmlns:a16="http://schemas.microsoft.com/office/drawing/2014/main" id="{DAF8F150-9071-4CAF-A109-0615E5029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C33316-29D5-4063-ABAA-6A35E78CA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E976F-7028-47E2-9E65-5FEFE3FEB044}" type="slidenum">
              <a:rPr lang="en-US" smtClean="0"/>
              <a:t>‹#›</a:t>
            </a:fld>
            <a:endParaRPr lang="en-US"/>
          </a:p>
        </p:txBody>
      </p:sp>
    </p:spTree>
    <p:extLst>
      <p:ext uri="{BB962C8B-B14F-4D97-AF65-F5344CB8AC3E}">
        <p14:creationId xmlns:p14="http://schemas.microsoft.com/office/powerpoint/2010/main" val="4117469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86E47B-A0B2-48C3-954D-16BD1725D03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Using Human Brain Activity</a:t>
            </a:r>
            <a:br>
              <a:rPr lang="en-US" sz="4800" dirty="0">
                <a:solidFill>
                  <a:srgbClr val="FFFFFF"/>
                </a:solidFill>
              </a:rPr>
            </a:br>
            <a:r>
              <a:rPr lang="en-US" sz="4800" dirty="0">
                <a:solidFill>
                  <a:srgbClr val="FFFFFF"/>
                </a:solidFill>
              </a:rPr>
              <a:t>to guide Machine Learning</a:t>
            </a:r>
            <a:br>
              <a:rPr lang="en-US" sz="4800" dirty="0">
                <a:solidFill>
                  <a:srgbClr val="FFFFFF"/>
                </a:solidFill>
              </a:rPr>
            </a:br>
            <a:r>
              <a:rPr lang="en-US" sz="4800" dirty="0">
                <a:solidFill>
                  <a:srgbClr val="FFFFFF"/>
                </a:solidFill>
              </a:rPr>
              <a:t>Fong et al.</a:t>
            </a:r>
          </a:p>
        </p:txBody>
      </p:sp>
      <p:sp>
        <p:nvSpPr>
          <p:cNvPr id="3" name="Subtitle 2">
            <a:extLst>
              <a:ext uri="{FF2B5EF4-FFF2-40B4-BE49-F238E27FC236}">
                <a16:creationId xmlns:a16="http://schemas.microsoft.com/office/drawing/2014/main" id="{ADBCF103-71E4-4266-A18E-FB53DE833423}"/>
              </a:ext>
            </a:extLst>
          </p:cNvPr>
          <p:cNvSpPr>
            <a:spLocks noGrp="1"/>
          </p:cNvSpPr>
          <p:nvPr>
            <p:ph type="subTitle" idx="1"/>
          </p:nvPr>
        </p:nvSpPr>
        <p:spPr>
          <a:xfrm>
            <a:off x="1350682" y="4870824"/>
            <a:ext cx="10005951" cy="1458258"/>
          </a:xfrm>
        </p:spPr>
        <p:txBody>
          <a:bodyPr anchor="ctr">
            <a:normAutofit/>
          </a:bodyPr>
          <a:lstStyle/>
          <a:p>
            <a:pPr algn="l"/>
            <a:r>
              <a:rPr lang="en-US" dirty="0"/>
              <a:t>ABNS 2022</a:t>
            </a:r>
            <a:endParaRPr lang="en-US"/>
          </a:p>
        </p:txBody>
      </p:sp>
    </p:spTree>
    <p:extLst>
      <p:ext uri="{BB962C8B-B14F-4D97-AF65-F5344CB8AC3E}">
        <p14:creationId xmlns:p14="http://schemas.microsoft.com/office/powerpoint/2010/main" val="236560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3A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4A49140-10CD-491F-B0E7-8DC58D6EEF0D}"/>
              </a:ext>
            </a:extLst>
          </p:cNvPr>
          <p:cNvPicPr>
            <a:picLocks noChangeAspect="1"/>
          </p:cNvPicPr>
          <p:nvPr/>
        </p:nvPicPr>
        <p:blipFill>
          <a:blip r:embed="rId3"/>
          <a:stretch>
            <a:fillRect/>
          </a:stretch>
        </p:blipFill>
        <p:spPr>
          <a:xfrm>
            <a:off x="643467" y="1670559"/>
            <a:ext cx="10905066" cy="3516882"/>
          </a:xfrm>
          <a:prstGeom prst="rect">
            <a:avLst/>
          </a:prstGeom>
        </p:spPr>
      </p:pic>
    </p:spTree>
    <p:extLst>
      <p:ext uri="{BB962C8B-B14F-4D97-AF65-F5344CB8AC3E}">
        <p14:creationId xmlns:p14="http://schemas.microsoft.com/office/powerpoint/2010/main" val="30262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C0A3DC2-6A25-44F6-BAFA-0AA939EC54A1}"/>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TBD</a:t>
            </a:r>
          </a:p>
        </p:txBody>
      </p:sp>
      <p:pic>
        <p:nvPicPr>
          <p:cNvPr id="3" name="Content Placeholder 2">
            <a:extLst>
              <a:ext uri="{FF2B5EF4-FFF2-40B4-BE49-F238E27FC236}">
                <a16:creationId xmlns:a16="http://schemas.microsoft.com/office/drawing/2014/main" id="{94A49140-10CD-491F-B0E7-8DC58D6EEF0D}"/>
              </a:ext>
            </a:extLst>
          </p:cNvPr>
          <p:cNvPicPr>
            <a:picLocks noGrp="1" noChangeAspect="1"/>
          </p:cNvPicPr>
          <p:nvPr>
            <p:ph sz="half" idx="2"/>
          </p:nvPr>
        </p:nvPicPr>
        <p:blipFill rotWithShape="1">
          <a:blip r:embed="rId3"/>
          <a:stretch/>
        </p:blipFill>
        <p:spPr>
          <a:xfrm>
            <a:off x="1940256" y="669980"/>
            <a:ext cx="8311487" cy="2680453"/>
          </a:xfrm>
          <a:prstGeom prst="rect">
            <a:avLst/>
          </a:prstGeom>
        </p:spPr>
      </p:pic>
      <p:sp>
        <p:nvSpPr>
          <p:cNvPr id="12" name="Content Placeholder 11">
            <a:extLst>
              <a:ext uri="{FF2B5EF4-FFF2-40B4-BE49-F238E27FC236}">
                <a16:creationId xmlns:a16="http://schemas.microsoft.com/office/drawing/2014/main" id="{5B379076-2098-40B3-A031-010E71A32711}"/>
              </a:ext>
            </a:extLst>
          </p:cNvPr>
          <p:cNvSpPr>
            <a:spLocks noGrp="1"/>
          </p:cNvSpPr>
          <p:nvPr>
            <p:ph sz="quarter" idx="4"/>
          </p:nvPr>
        </p:nvSpPr>
        <p:spPr>
          <a:xfrm>
            <a:off x="1940256" y="3350433"/>
            <a:ext cx="8332826" cy="1602748"/>
          </a:xfrm>
        </p:spPr>
        <p:txBody>
          <a:bodyPr vert="horz" lIns="91440" tIns="45720" rIns="91440" bIns="45720" rtlCol="0" anchor="ctr">
            <a:normAutofit fontScale="85000" lnSpcReduction="20000"/>
          </a:bodyPr>
          <a:lstStyle/>
          <a:p>
            <a:r>
              <a:rPr lang="en-US" sz="1700" dirty="0"/>
              <a:t>What is the impact on ‘representational geometry’ or class representation? </a:t>
            </a:r>
          </a:p>
          <a:p>
            <a:r>
              <a:rPr lang="en-US" sz="1700" dirty="0"/>
              <a:t>What changes? In/out members; centroid. Identity of boundary members. </a:t>
            </a:r>
          </a:p>
          <a:p>
            <a:r>
              <a:rPr lang="en-US" sz="1700" dirty="0"/>
              <a:t>Kernel SVM projects to higher dimension where the classes are separable. How does this fit the representational geometry?  </a:t>
            </a:r>
          </a:p>
          <a:p>
            <a:r>
              <a:rPr lang="en-US" sz="1700" dirty="0"/>
              <a:t>The Kernel function of two points x1, x2 in the new high-dimensional space is their inner product. In this sense, can be considered a measure of pair-wise similarity </a:t>
            </a:r>
            <a:r>
              <a:rPr lang="en-US" sz="1700" b="1" dirty="0"/>
              <a:t>in the new features space</a:t>
            </a:r>
            <a:r>
              <a:rPr lang="en-US" sz="1700" dirty="0"/>
              <a:t>.  Can a human RDM be used directly to supervise a hyperplane that emulates that judgment?</a:t>
            </a:r>
          </a:p>
        </p:txBody>
      </p:sp>
    </p:spTree>
    <p:extLst>
      <p:ext uri="{BB962C8B-B14F-4D97-AF65-F5344CB8AC3E}">
        <p14:creationId xmlns:p14="http://schemas.microsoft.com/office/powerpoint/2010/main" val="217785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13EF0-3F51-4B64-B892-4FC1A8F0EAB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AWL: Step 1.</a:t>
            </a:r>
          </a:p>
        </p:txBody>
      </p:sp>
      <p:pic>
        <p:nvPicPr>
          <p:cNvPr id="5" name="Picture 4" descr="Diagram&#10;&#10;Description automatically generated with medium confidence">
            <a:extLst>
              <a:ext uri="{FF2B5EF4-FFF2-40B4-BE49-F238E27FC236}">
                <a16:creationId xmlns:a16="http://schemas.microsoft.com/office/drawing/2014/main" id="{753A4902-3F4A-4061-A98A-F37B4E99C49B}"/>
              </a:ext>
            </a:extLst>
          </p:cNvPr>
          <p:cNvPicPr>
            <a:picLocks noChangeAspect="1"/>
          </p:cNvPicPr>
          <p:nvPr/>
        </p:nvPicPr>
        <p:blipFill>
          <a:blip r:embed="rId3"/>
          <a:stretch>
            <a:fillRect/>
          </a:stretch>
        </p:blipFill>
        <p:spPr>
          <a:xfrm>
            <a:off x="1130802" y="1675227"/>
            <a:ext cx="9930395" cy="4394199"/>
          </a:xfrm>
          <a:prstGeom prst="rect">
            <a:avLst/>
          </a:prstGeom>
        </p:spPr>
      </p:pic>
    </p:spTree>
    <p:extLst>
      <p:ext uri="{BB962C8B-B14F-4D97-AF65-F5344CB8AC3E}">
        <p14:creationId xmlns:p14="http://schemas.microsoft.com/office/powerpoint/2010/main" val="2942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13EF0-3F51-4B64-B892-4FC1A8F0EAB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AWL: Step 2.</a:t>
            </a:r>
          </a:p>
        </p:txBody>
      </p:sp>
      <p:sp>
        <p:nvSpPr>
          <p:cNvPr id="6" name="Content Placeholder 2">
            <a:extLst>
              <a:ext uri="{FF2B5EF4-FFF2-40B4-BE49-F238E27FC236}">
                <a16:creationId xmlns:a16="http://schemas.microsoft.com/office/drawing/2014/main" id="{78DBD377-E104-48F8-94E4-F78028E9D582}"/>
              </a:ext>
            </a:extLst>
          </p:cNvPr>
          <p:cNvSpPr>
            <a:spLocks noGrp="1"/>
          </p:cNvSpPr>
          <p:nvPr>
            <p:ph idx="1"/>
          </p:nvPr>
        </p:nvSpPr>
        <p:spPr>
          <a:xfrm>
            <a:off x="838200" y="1825625"/>
            <a:ext cx="5623560" cy="4351338"/>
          </a:xfrm>
        </p:spPr>
        <p:txBody>
          <a:bodyPr>
            <a:normAutofit/>
          </a:bodyPr>
          <a:lstStyle/>
          <a:p>
            <a:pPr algn="l"/>
            <a:r>
              <a:rPr lang="fr-FR" sz="3200" b="0" i="1" u="none" strike="noStrike" baseline="0" dirty="0">
                <a:solidFill>
                  <a:srgbClr val="595959"/>
                </a:solidFill>
              </a:rPr>
              <a:t>D: </a:t>
            </a:r>
            <a:r>
              <a:rPr lang="fr-FR" sz="3200" b="0" i="1" u="none" strike="noStrike" baseline="0" dirty="0" err="1">
                <a:solidFill>
                  <a:srgbClr val="595959"/>
                </a:solidFill>
              </a:rPr>
              <a:t>Conventional</a:t>
            </a:r>
            <a:r>
              <a:rPr lang="fr-FR" sz="3200" b="0" i="1" u="none" strike="noStrike" baseline="0" dirty="0">
                <a:solidFill>
                  <a:srgbClr val="595959"/>
                </a:solidFill>
              </a:rPr>
              <a:t> image classifier training</a:t>
            </a:r>
            <a:r>
              <a:rPr lang="fr-FR" sz="3200" b="0" i="0" u="none" strike="noStrike" baseline="0" dirty="0">
                <a:solidFill>
                  <a:srgbClr val="595959"/>
                </a:solidFill>
              </a:rPr>
              <a:t>: Radial Basis </a:t>
            </a:r>
            <a:r>
              <a:rPr lang="fr-FR" sz="3200" dirty="0" err="1">
                <a:solidFill>
                  <a:srgbClr val="595959"/>
                </a:solidFill>
              </a:rPr>
              <a:t>F</a:t>
            </a:r>
            <a:r>
              <a:rPr lang="fr-FR" sz="3200" b="0" i="0" u="none" strike="noStrike" baseline="0" dirty="0" err="1">
                <a:solidFill>
                  <a:srgbClr val="595959"/>
                </a:solidFill>
              </a:rPr>
              <a:t>unction</a:t>
            </a:r>
            <a:r>
              <a:rPr lang="fr-FR" sz="3200" b="0" i="0" u="none" strike="noStrike" baseline="0" dirty="0">
                <a:solidFill>
                  <a:srgbClr val="595959"/>
                </a:solidFill>
              </a:rPr>
              <a:t> SVM </a:t>
            </a:r>
            <a:r>
              <a:rPr lang="en-US" sz="3200" b="0" i="0" u="none" strike="noStrike" baseline="0" dirty="0">
                <a:solidFill>
                  <a:srgbClr val="595959"/>
                </a:solidFill>
              </a:rPr>
              <a:t>classifier</a:t>
            </a:r>
          </a:p>
          <a:p>
            <a:pPr algn="l"/>
            <a:r>
              <a:rPr lang="en-US" sz="3200" i="1" dirty="0">
                <a:solidFill>
                  <a:srgbClr val="595959"/>
                </a:solidFill>
              </a:rPr>
              <a:t>E: </a:t>
            </a:r>
            <a:r>
              <a:rPr lang="en-US" sz="3200" b="0" i="1" u="none" strike="noStrike" baseline="0" dirty="0">
                <a:solidFill>
                  <a:srgbClr val="595959"/>
                </a:solidFill>
              </a:rPr>
              <a:t>Margins reweighted by activity data</a:t>
            </a:r>
            <a:r>
              <a:rPr lang="en-US" sz="3200" b="0" i="0" u="none" strike="noStrike" baseline="0" dirty="0">
                <a:solidFill>
                  <a:srgbClr val="595959"/>
                </a:solidFill>
              </a:rPr>
              <a:t>: SVM classifier with activity weighted loss function. NOTE: not all training samples require fMRI weight.</a:t>
            </a:r>
            <a:endParaRPr lang="en-US" sz="3200" dirty="0"/>
          </a:p>
        </p:txBody>
      </p:sp>
      <p:pic>
        <p:nvPicPr>
          <p:cNvPr id="4" name="Picture 3">
            <a:extLst>
              <a:ext uri="{FF2B5EF4-FFF2-40B4-BE49-F238E27FC236}">
                <a16:creationId xmlns:a16="http://schemas.microsoft.com/office/drawing/2014/main" id="{DAE1E1B0-C8D1-4F1D-B67A-83964058943E}"/>
              </a:ext>
            </a:extLst>
          </p:cNvPr>
          <p:cNvPicPr>
            <a:picLocks noChangeAspect="1"/>
          </p:cNvPicPr>
          <p:nvPr/>
        </p:nvPicPr>
        <p:blipFill>
          <a:blip r:embed="rId3"/>
          <a:stretch>
            <a:fillRect/>
          </a:stretch>
        </p:blipFill>
        <p:spPr>
          <a:xfrm>
            <a:off x="6864667" y="1622107"/>
            <a:ext cx="2782253" cy="4920578"/>
          </a:xfrm>
          <a:prstGeom prst="rect">
            <a:avLst/>
          </a:prstGeom>
        </p:spPr>
      </p:pic>
    </p:spTree>
    <p:extLst>
      <p:ext uri="{BB962C8B-B14F-4D97-AF65-F5344CB8AC3E}">
        <p14:creationId xmlns:p14="http://schemas.microsoft.com/office/powerpoint/2010/main" val="2386451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3911-616A-4658-85A3-3A95B7769F42}"/>
              </a:ext>
            </a:extLst>
          </p:cNvPr>
          <p:cNvSpPr>
            <a:spLocks noGrp="1"/>
          </p:cNvSpPr>
          <p:nvPr>
            <p:ph type="title"/>
          </p:nvPr>
        </p:nvSpPr>
        <p:spPr/>
        <p:txBody>
          <a:bodyPr/>
          <a:lstStyle/>
          <a:p>
            <a:r>
              <a:rPr lang="en-US" dirty="0"/>
              <a:t>Other information</a:t>
            </a:r>
          </a:p>
        </p:txBody>
      </p:sp>
      <p:sp>
        <p:nvSpPr>
          <p:cNvPr id="3" name="Content Placeholder 2">
            <a:extLst>
              <a:ext uri="{FF2B5EF4-FFF2-40B4-BE49-F238E27FC236}">
                <a16:creationId xmlns:a16="http://schemas.microsoft.com/office/drawing/2014/main" id="{40CFDB25-DFC1-497F-8F37-52446F826ED3}"/>
              </a:ext>
            </a:extLst>
          </p:cNvPr>
          <p:cNvSpPr>
            <a:spLocks noGrp="1"/>
          </p:cNvSpPr>
          <p:nvPr>
            <p:ph idx="1"/>
          </p:nvPr>
        </p:nvSpPr>
        <p:spPr/>
        <p:txBody>
          <a:bodyPr/>
          <a:lstStyle/>
          <a:p>
            <a:pPr marL="0" indent="0" algn="l">
              <a:buNone/>
            </a:pPr>
            <a:endParaRPr lang="en-US" sz="1800" b="0" i="0" u="none" strike="noStrike" baseline="0" dirty="0">
              <a:solidFill>
                <a:srgbClr val="595959"/>
              </a:solidFill>
              <a:latin typeface="ArialMT"/>
            </a:endParaRPr>
          </a:p>
          <a:p>
            <a:r>
              <a:rPr lang="en-US" sz="1800" b="0" i="0" u="none" strike="noStrike" baseline="0" dirty="0">
                <a:solidFill>
                  <a:srgbClr val="595959"/>
                </a:solidFill>
                <a:latin typeface="ArialMT"/>
              </a:rPr>
              <a:t>Use images from 5 categories </a:t>
            </a:r>
          </a:p>
          <a:p>
            <a:pPr lvl="1"/>
            <a:r>
              <a:rPr lang="en-US" sz="1800" b="0" i="0" u="none" strike="noStrike" baseline="0" dirty="0">
                <a:solidFill>
                  <a:srgbClr val="595959"/>
                </a:solidFill>
                <a:latin typeface="Lato-Regular"/>
              </a:rPr>
              <a:t>Humans -&gt; 219 images</a:t>
            </a:r>
          </a:p>
          <a:p>
            <a:pPr lvl="1"/>
            <a:r>
              <a:rPr lang="en-US" sz="1800" b="0" i="0" u="none" strike="noStrike" baseline="0" dirty="0">
                <a:solidFill>
                  <a:srgbClr val="595959"/>
                </a:solidFill>
                <a:latin typeface="Lato-Regular"/>
              </a:rPr>
              <a:t>Animals -&gt; 180 images</a:t>
            </a:r>
          </a:p>
          <a:p>
            <a:pPr lvl="1"/>
            <a:r>
              <a:rPr lang="en-US" sz="1800" b="0" i="0" u="none" strike="noStrike" baseline="0" dirty="0">
                <a:solidFill>
                  <a:srgbClr val="595959"/>
                </a:solidFill>
                <a:latin typeface="Lato-Regular"/>
              </a:rPr>
              <a:t>Buildings -&gt; 151 images</a:t>
            </a:r>
          </a:p>
          <a:p>
            <a:pPr lvl="1"/>
            <a:r>
              <a:rPr lang="en-US" sz="1800" b="0" i="0" u="none" strike="noStrike" baseline="0" dirty="0">
                <a:solidFill>
                  <a:srgbClr val="595959"/>
                </a:solidFill>
                <a:latin typeface="Lato-Regular"/>
              </a:rPr>
              <a:t>Foods -&gt; 59 images</a:t>
            </a:r>
          </a:p>
          <a:p>
            <a:pPr lvl="1"/>
            <a:r>
              <a:rPr lang="en-US" sz="1800" b="0" i="0" u="none" strike="noStrike" baseline="0" dirty="0">
                <a:solidFill>
                  <a:srgbClr val="595959"/>
                </a:solidFill>
                <a:latin typeface="Lato-Regular"/>
              </a:rPr>
              <a:t>Vehicles -&gt; 37 images</a:t>
            </a:r>
          </a:p>
          <a:p>
            <a:r>
              <a:rPr lang="en-US" sz="2200" dirty="0">
                <a:solidFill>
                  <a:srgbClr val="595959"/>
                </a:solidFill>
                <a:latin typeface="Lato-Regular"/>
              </a:rPr>
              <a:t>Classification problems based on CNN or HOG features. </a:t>
            </a:r>
          </a:p>
          <a:p>
            <a:r>
              <a:rPr lang="en-US" sz="2200" dirty="0">
                <a:solidFill>
                  <a:srgbClr val="595959"/>
                </a:solidFill>
                <a:latin typeface="Lato-Regular"/>
              </a:rPr>
              <a:t>Information from the higher-level cortical regions combined in all possible combinations to produce feature sets.</a:t>
            </a:r>
            <a:endParaRPr lang="en-US" sz="2200" dirty="0"/>
          </a:p>
        </p:txBody>
      </p:sp>
    </p:spTree>
    <p:extLst>
      <p:ext uri="{BB962C8B-B14F-4D97-AF65-F5344CB8AC3E}">
        <p14:creationId xmlns:p14="http://schemas.microsoft.com/office/powerpoint/2010/main" val="420629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6578D0-5AAA-4775-8504-AAD053276A7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Results</a:t>
            </a:r>
          </a:p>
        </p:txBody>
      </p:sp>
      <p:sp>
        <p:nvSpPr>
          <p:cNvPr id="3" name="Text Placeholder 2">
            <a:extLst>
              <a:ext uri="{FF2B5EF4-FFF2-40B4-BE49-F238E27FC236}">
                <a16:creationId xmlns:a16="http://schemas.microsoft.com/office/drawing/2014/main" id="{DABC9743-199D-44E8-8478-76625CEB051D}"/>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22562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2286F-CB2F-47E6-8472-7E8EBE8DFB8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Classification accuracy: all brain areas used together</a:t>
            </a:r>
          </a:p>
        </p:txBody>
      </p:sp>
      <p:pic>
        <p:nvPicPr>
          <p:cNvPr id="5" name="Picture 4">
            <a:extLst>
              <a:ext uri="{FF2B5EF4-FFF2-40B4-BE49-F238E27FC236}">
                <a16:creationId xmlns:a16="http://schemas.microsoft.com/office/drawing/2014/main" id="{50E57053-5BEF-44FE-A967-A23EDDE24D09}"/>
              </a:ext>
            </a:extLst>
          </p:cNvPr>
          <p:cNvPicPr>
            <a:picLocks noChangeAspect="1"/>
          </p:cNvPicPr>
          <p:nvPr/>
        </p:nvPicPr>
        <p:blipFill>
          <a:blip r:embed="rId3"/>
          <a:stretch>
            <a:fillRect/>
          </a:stretch>
        </p:blipFill>
        <p:spPr>
          <a:xfrm>
            <a:off x="1869795" y="1966293"/>
            <a:ext cx="8452409" cy="4452160"/>
          </a:xfrm>
          <a:prstGeom prst="rect">
            <a:avLst/>
          </a:prstGeom>
        </p:spPr>
      </p:pic>
    </p:spTree>
    <p:extLst>
      <p:ext uri="{BB962C8B-B14F-4D97-AF65-F5344CB8AC3E}">
        <p14:creationId xmlns:p14="http://schemas.microsoft.com/office/powerpoint/2010/main" val="81655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140DA-7D3F-4D0F-A67A-7C67B8D6F9EC}"/>
              </a:ext>
            </a:extLst>
          </p:cNvPr>
          <p:cNvSpPr>
            <a:spLocks noGrp="1"/>
          </p:cNvSpPr>
          <p:nvPr>
            <p:ph type="title"/>
          </p:nvPr>
        </p:nvSpPr>
        <p:spPr>
          <a:xfrm>
            <a:off x="917275" y="4583953"/>
            <a:ext cx="4685857" cy="1465973"/>
          </a:xfrm>
        </p:spPr>
        <p:txBody>
          <a:bodyPr anchor="t">
            <a:normAutofit/>
          </a:bodyPr>
          <a:lstStyle/>
          <a:p>
            <a:r>
              <a:rPr lang="en-US" sz="2500"/>
              <a:t>Does information from different brain areas differentially discriminate different information?</a:t>
            </a:r>
          </a:p>
        </p:txBody>
      </p:sp>
      <p:pic>
        <p:nvPicPr>
          <p:cNvPr id="5" name="Picture 4">
            <a:extLst>
              <a:ext uri="{FF2B5EF4-FFF2-40B4-BE49-F238E27FC236}">
                <a16:creationId xmlns:a16="http://schemas.microsoft.com/office/drawing/2014/main" id="{BA3ABB12-C826-4807-8A83-957EE6BC0DDF}"/>
              </a:ext>
            </a:extLst>
          </p:cNvPr>
          <p:cNvPicPr>
            <a:picLocks noChangeAspect="1"/>
          </p:cNvPicPr>
          <p:nvPr/>
        </p:nvPicPr>
        <p:blipFill rotWithShape="1">
          <a:blip r:embed="rId3"/>
          <a:srcRect r="-2" b="4161"/>
          <a:stretch/>
        </p:blipFill>
        <p:spPr>
          <a:xfrm>
            <a:off x="20" y="432"/>
            <a:ext cx="12191980" cy="4244759"/>
          </a:xfrm>
          <a:prstGeom prst="rect">
            <a:avLst/>
          </a:prstGeom>
        </p:spPr>
      </p:pic>
      <p:sp>
        <p:nvSpPr>
          <p:cNvPr id="3" name="Content Placeholder 2">
            <a:extLst>
              <a:ext uri="{FF2B5EF4-FFF2-40B4-BE49-F238E27FC236}">
                <a16:creationId xmlns:a16="http://schemas.microsoft.com/office/drawing/2014/main" id="{D1B6801A-0DCE-47C9-BAA3-A78784F52B7A}"/>
              </a:ext>
            </a:extLst>
          </p:cNvPr>
          <p:cNvSpPr>
            <a:spLocks noGrp="1"/>
          </p:cNvSpPr>
          <p:nvPr>
            <p:ph idx="1"/>
          </p:nvPr>
        </p:nvSpPr>
        <p:spPr>
          <a:xfrm>
            <a:off x="6096000" y="4583953"/>
            <a:ext cx="5638800" cy="1465973"/>
          </a:xfrm>
        </p:spPr>
        <p:txBody>
          <a:bodyPr>
            <a:normAutofit/>
          </a:bodyPr>
          <a:lstStyle/>
          <a:p>
            <a:r>
              <a:rPr lang="en-US" sz="1400" dirty="0"/>
              <a:t>EBA, FFA, and PPA == body parts, faces, places? </a:t>
            </a:r>
          </a:p>
          <a:p>
            <a:r>
              <a:rPr lang="en-US" sz="1400" dirty="0"/>
              <a:t>“Given the overlap between these visual cues and the four object categories used, we hypothesized that activity weights derived from brain activity in these three regions would significantly improve classification accuracy for the humans, animals, and buildings categories”</a:t>
            </a:r>
          </a:p>
        </p:txBody>
      </p:sp>
      <p:sp>
        <p:nvSpPr>
          <p:cNvPr id="12" name="Rectangle 11">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37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B835-3D43-49CF-86DA-694881CB8B6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52F69B5-EEC8-4E0B-A0C7-402286504FC1}"/>
              </a:ext>
            </a:extLst>
          </p:cNvPr>
          <p:cNvSpPr>
            <a:spLocks noGrp="1"/>
          </p:cNvSpPr>
          <p:nvPr>
            <p:ph idx="1"/>
          </p:nvPr>
        </p:nvSpPr>
        <p:spPr/>
        <p:txBody>
          <a:bodyPr/>
          <a:lstStyle/>
          <a:p>
            <a:r>
              <a:rPr lang="en-US" dirty="0"/>
              <a:t>Information measured directly from brain can guide an ML algorithm “to make better human-like decisions”.</a:t>
            </a:r>
          </a:p>
          <a:p>
            <a:r>
              <a:rPr lang="en-US" dirty="0"/>
              <a:t>One can harness measures of the internal representations employed by the brain to guide machine learning. </a:t>
            </a:r>
          </a:p>
          <a:p>
            <a:pPr marL="0" indent="0">
              <a:buNone/>
            </a:pPr>
            <a:endParaRPr lang="en-US" dirty="0"/>
          </a:p>
        </p:txBody>
      </p:sp>
    </p:spTree>
    <p:extLst>
      <p:ext uri="{BB962C8B-B14F-4D97-AF65-F5344CB8AC3E}">
        <p14:creationId xmlns:p14="http://schemas.microsoft.com/office/powerpoint/2010/main" val="281457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FB1B-9A8E-49C2-93CD-C1F5368DEF1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8E0F97-8904-49F9-BD9C-C15DC453576E}"/>
              </a:ext>
            </a:extLst>
          </p:cNvPr>
          <p:cNvSpPr>
            <a:spLocks noGrp="1"/>
          </p:cNvSpPr>
          <p:nvPr>
            <p:ph idx="1"/>
          </p:nvPr>
        </p:nvSpPr>
        <p:spPr/>
        <p:txBody>
          <a:bodyPr>
            <a:normAutofit/>
          </a:bodyPr>
          <a:lstStyle/>
          <a:p>
            <a:r>
              <a:rPr lang="en-US" dirty="0"/>
              <a:t>1. Introduction + context</a:t>
            </a:r>
          </a:p>
          <a:p>
            <a:pPr lvl="1"/>
            <a:r>
              <a:rPr lang="en-US" dirty="0"/>
              <a:t>a. Intro to methods</a:t>
            </a:r>
          </a:p>
          <a:p>
            <a:pPr lvl="1"/>
            <a:r>
              <a:rPr lang="en-US" dirty="0"/>
              <a:t>Intro to results</a:t>
            </a:r>
          </a:p>
          <a:p>
            <a:r>
              <a:rPr lang="en-US" dirty="0"/>
              <a:t>2. Methods + results</a:t>
            </a:r>
          </a:p>
          <a:p>
            <a:pPr lvl="1"/>
            <a:r>
              <a:rPr lang="en-US" dirty="0"/>
              <a:t>fMRI activity weight calculation</a:t>
            </a:r>
          </a:p>
          <a:p>
            <a:pPr lvl="1"/>
            <a:r>
              <a:rPr lang="en-US" dirty="0"/>
              <a:t>Experimental findings</a:t>
            </a:r>
          </a:p>
          <a:p>
            <a:r>
              <a:rPr lang="en-US" dirty="0"/>
              <a:t>3. Discussion + issues</a:t>
            </a:r>
          </a:p>
          <a:p>
            <a:pPr lvl="1"/>
            <a:r>
              <a:rPr lang="en-US" dirty="0"/>
              <a:t>Related work</a:t>
            </a:r>
          </a:p>
          <a:p>
            <a:pPr lvl="1"/>
            <a:r>
              <a:rPr lang="en-US" dirty="0"/>
              <a:t>Limitations</a:t>
            </a:r>
          </a:p>
        </p:txBody>
      </p:sp>
    </p:spTree>
    <p:extLst>
      <p:ext uri="{BB962C8B-B14F-4D97-AF65-F5344CB8AC3E}">
        <p14:creationId xmlns:p14="http://schemas.microsoft.com/office/powerpoint/2010/main" val="23406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02F9AB-CBC5-4AF3-961B-34FAAFDE105B}"/>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Introduction</a:t>
            </a:r>
          </a:p>
        </p:txBody>
      </p:sp>
      <p:sp>
        <p:nvSpPr>
          <p:cNvPr id="3" name="Text Placeholder 2">
            <a:extLst>
              <a:ext uri="{FF2B5EF4-FFF2-40B4-BE49-F238E27FC236}">
                <a16:creationId xmlns:a16="http://schemas.microsoft.com/office/drawing/2014/main" id="{0F6FC2B8-0D93-4A59-8D2C-C394E4F5C0D5}"/>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tx1"/>
                </a:solidFill>
                <a:latin typeface="+mn-lt"/>
                <a:ea typeface="+mn-ea"/>
                <a:cs typeface="+mn-cs"/>
              </a:rPr>
              <a:t>Brain areas, Features, and Loss functions.</a:t>
            </a:r>
          </a:p>
        </p:txBody>
      </p:sp>
    </p:spTree>
    <p:extLst>
      <p:ext uri="{BB962C8B-B14F-4D97-AF65-F5344CB8AC3E}">
        <p14:creationId xmlns:p14="http://schemas.microsoft.com/office/powerpoint/2010/main" val="329065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6609-48AE-4735-A05F-7614FDB695EE}"/>
              </a:ext>
            </a:extLst>
          </p:cNvPr>
          <p:cNvSpPr>
            <a:spLocks noGrp="1"/>
          </p:cNvSpPr>
          <p:nvPr>
            <p:ph type="title"/>
          </p:nvPr>
        </p:nvSpPr>
        <p:spPr/>
        <p:txBody>
          <a:bodyPr/>
          <a:lstStyle/>
          <a:p>
            <a:r>
              <a:rPr lang="en-US" dirty="0"/>
              <a:t>Guiding questions and premises</a:t>
            </a:r>
          </a:p>
        </p:txBody>
      </p:sp>
      <p:sp>
        <p:nvSpPr>
          <p:cNvPr id="3" name="Content Placeholder 2">
            <a:extLst>
              <a:ext uri="{FF2B5EF4-FFF2-40B4-BE49-F238E27FC236}">
                <a16:creationId xmlns:a16="http://schemas.microsoft.com/office/drawing/2014/main" id="{935F9989-B3A7-4C69-B2A2-883A0206D251}"/>
              </a:ext>
            </a:extLst>
          </p:cNvPr>
          <p:cNvSpPr>
            <a:spLocks noGrp="1"/>
          </p:cNvSpPr>
          <p:nvPr>
            <p:ph idx="1"/>
          </p:nvPr>
        </p:nvSpPr>
        <p:spPr/>
        <p:txBody>
          <a:bodyPr/>
          <a:lstStyle/>
          <a:p>
            <a:r>
              <a:rPr lang="en-US" dirty="0"/>
              <a:t>Is it impossible to improve ML performance by guiding performance with brain activity</a:t>
            </a:r>
          </a:p>
          <a:p>
            <a:r>
              <a:rPr lang="en-US" dirty="0"/>
              <a:t>Will such guidance make the representations themselves more ‘human like’</a:t>
            </a:r>
          </a:p>
          <a:p>
            <a:pPr lvl="1"/>
            <a:r>
              <a:rPr lang="en-US" dirty="0"/>
              <a:t>Here, the focus is not on performance but on representational geometry</a:t>
            </a:r>
          </a:p>
          <a:p>
            <a:r>
              <a:rPr lang="en-US" dirty="0"/>
              <a:t>If the human brain is a natural reference point (**for representation geometry) and performance (**that counts), and ANNs are a good algorithm for learning structure, we can attempt to leverage the ML algorithm with biological information. </a:t>
            </a:r>
          </a:p>
          <a:p>
            <a:endParaRPr lang="en-US" dirty="0"/>
          </a:p>
        </p:txBody>
      </p:sp>
    </p:spTree>
    <p:extLst>
      <p:ext uri="{BB962C8B-B14F-4D97-AF65-F5344CB8AC3E}">
        <p14:creationId xmlns:p14="http://schemas.microsoft.com/office/powerpoint/2010/main" val="165230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78E97C-0109-4C97-9B63-185A790051B7}"/>
              </a:ext>
            </a:extLst>
          </p:cNvPr>
          <p:cNvSpPr>
            <a:spLocks noGrp="1"/>
          </p:cNvSpPr>
          <p:nvPr>
            <p:ph type="title"/>
          </p:nvPr>
        </p:nvSpPr>
        <p:spPr>
          <a:xfrm>
            <a:off x="841247" y="978619"/>
            <a:ext cx="3410712" cy="1106424"/>
          </a:xfrm>
        </p:spPr>
        <p:txBody>
          <a:bodyPr>
            <a:normAutofit/>
          </a:bodyPr>
          <a:lstStyle/>
          <a:p>
            <a:r>
              <a:rPr lang="en-US" sz="2800"/>
              <a:t>Brain areas considered</a:t>
            </a:r>
          </a:p>
        </p:txBody>
      </p:sp>
      <p:sp>
        <p:nvSpPr>
          <p:cNvPr id="24"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A3D9A1-CD1C-459C-92B2-7D9A638227A7}"/>
              </a:ext>
            </a:extLst>
          </p:cNvPr>
          <p:cNvSpPr>
            <a:spLocks noGrp="1"/>
          </p:cNvSpPr>
          <p:nvPr>
            <p:ph idx="1"/>
          </p:nvPr>
        </p:nvSpPr>
        <p:spPr>
          <a:xfrm>
            <a:off x="841247" y="2359152"/>
            <a:ext cx="3410712" cy="3425043"/>
          </a:xfrm>
        </p:spPr>
        <p:txBody>
          <a:bodyPr>
            <a:normAutofit/>
          </a:bodyPr>
          <a:lstStyle/>
          <a:p>
            <a:r>
              <a:rPr lang="en-US" sz="1700" dirty="0"/>
              <a:t>Different brain areas code for different information about the stimulus. </a:t>
            </a:r>
          </a:p>
          <a:p>
            <a:r>
              <a:rPr lang="en-US" sz="1700" dirty="0"/>
              <a:t>Here, the partitioning of brain areas that will supervise ML is done a-priori.</a:t>
            </a:r>
            <a:endParaRPr lang="it-IT" sz="1700" dirty="0"/>
          </a:p>
          <a:p>
            <a:r>
              <a:rPr lang="it-IT" sz="1700" dirty="0"/>
              <a:t>They focus mainly on visual regions</a:t>
            </a:r>
            <a:endParaRPr lang="en-US" sz="1700" dirty="0"/>
          </a:p>
        </p:txBody>
      </p:sp>
      <p:pic>
        <p:nvPicPr>
          <p:cNvPr id="5" name="Picture 4" descr="Text&#10;&#10;Description automatically generated">
            <a:extLst>
              <a:ext uri="{FF2B5EF4-FFF2-40B4-BE49-F238E27FC236}">
                <a16:creationId xmlns:a16="http://schemas.microsoft.com/office/drawing/2014/main" id="{015482CC-E063-4CE0-AB2E-58DDFAF3CF12}"/>
              </a:ext>
            </a:extLst>
          </p:cNvPr>
          <p:cNvPicPr>
            <a:picLocks noChangeAspect="1"/>
          </p:cNvPicPr>
          <p:nvPr/>
        </p:nvPicPr>
        <p:blipFill rotWithShape="1">
          <a:blip r:embed="rId3"/>
          <a:srcRect r="2" b="440"/>
          <a:stretch/>
        </p:blipFill>
        <p:spPr>
          <a:xfrm>
            <a:off x="5124450" y="634382"/>
            <a:ext cx="6657213" cy="5495162"/>
          </a:xfrm>
          <a:prstGeom prst="rect">
            <a:avLst/>
          </a:prstGeom>
        </p:spPr>
      </p:pic>
    </p:spTree>
    <p:extLst>
      <p:ext uri="{BB962C8B-B14F-4D97-AF65-F5344CB8AC3E}">
        <p14:creationId xmlns:p14="http://schemas.microsoft.com/office/powerpoint/2010/main" val="93850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2DFB29"/>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39878387-3325-413F-AA7C-B7A7B6C1FE42}"/>
              </a:ext>
            </a:extLst>
          </p:cNvPr>
          <p:cNvPicPr>
            <a:picLocks noChangeAspect="1"/>
          </p:cNvPicPr>
          <p:nvPr/>
        </p:nvPicPr>
        <p:blipFill>
          <a:blip r:embed="rId3"/>
          <a:stretch>
            <a:fillRect/>
          </a:stretch>
        </p:blipFill>
        <p:spPr>
          <a:xfrm>
            <a:off x="4061860" y="1123527"/>
            <a:ext cx="3211847" cy="4604800"/>
          </a:xfrm>
          <a:prstGeom prst="rect">
            <a:avLst/>
          </a:prstGeom>
        </p:spPr>
      </p:pic>
    </p:spTree>
    <p:extLst>
      <p:ext uri="{BB962C8B-B14F-4D97-AF65-F5344CB8AC3E}">
        <p14:creationId xmlns:p14="http://schemas.microsoft.com/office/powerpoint/2010/main" val="334058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7"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A44671F-D148-40E6-A8A5-ADC1B30ED9BE}"/>
              </a:ext>
            </a:extLst>
          </p:cNvPr>
          <p:cNvSpPr>
            <a:spLocks noGrp="1"/>
          </p:cNvSpPr>
          <p:nvPr>
            <p:ph type="title"/>
          </p:nvPr>
        </p:nvSpPr>
        <p:spPr>
          <a:xfrm>
            <a:off x="1371598" y="319314"/>
            <a:ext cx="9477377" cy="1030515"/>
          </a:xfrm>
        </p:spPr>
        <p:txBody>
          <a:bodyPr anchor="ctr">
            <a:normAutofit/>
          </a:bodyPr>
          <a:lstStyle/>
          <a:p>
            <a:r>
              <a:rPr lang="it-IT" sz="4000">
                <a:solidFill>
                  <a:srgbClr val="FFFFFF"/>
                </a:solidFill>
              </a:rPr>
              <a:t>Types of models used: HOG and CNN</a:t>
            </a:r>
            <a:endParaRPr lang="en-US" sz="4000">
              <a:solidFill>
                <a:srgbClr val="FFFFFF"/>
              </a:solidFill>
            </a:endParaRPr>
          </a:p>
        </p:txBody>
      </p:sp>
      <p:pic>
        <p:nvPicPr>
          <p:cNvPr id="5" name="Picture 4">
            <a:extLst>
              <a:ext uri="{FF2B5EF4-FFF2-40B4-BE49-F238E27FC236}">
                <a16:creationId xmlns:a16="http://schemas.microsoft.com/office/drawing/2014/main" id="{9311E673-6017-443A-8215-F3E6CC400D70}"/>
              </a:ext>
            </a:extLst>
          </p:cNvPr>
          <p:cNvPicPr>
            <a:picLocks noChangeAspect="1"/>
          </p:cNvPicPr>
          <p:nvPr/>
        </p:nvPicPr>
        <p:blipFill>
          <a:blip r:embed="rId2"/>
          <a:stretch>
            <a:fillRect/>
          </a:stretch>
        </p:blipFill>
        <p:spPr>
          <a:xfrm>
            <a:off x="1680970" y="2050595"/>
            <a:ext cx="4255878" cy="2617365"/>
          </a:xfrm>
          <a:prstGeom prst="rect">
            <a:avLst/>
          </a:prstGeom>
        </p:spPr>
      </p:pic>
      <p:pic>
        <p:nvPicPr>
          <p:cNvPr id="7" name="Picture 6">
            <a:extLst>
              <a:ext uri="{FF2B5EF4-FFF2-40B4-BE49-F238E27FC236}">
                <a16:creationId xmlns:a16="http://schemas.microsoft.com/office/drawing/2014/main" id="{8EB4C7C3-42B4-4520-8CA5-89E498D3FB8F}"/>
              </a:ext>
            </a:extLst>
          </p:cNvPr>
          <p:cNvPicPr>
            <a:picLocks noChangeAspect="1"/>
          </p:cNvPicPr>
          <p:nvPr/>
        </p:nvPicPr>
        <p:blipFill>
          <a:blip r:embed="rId3"/>
          <a:stretch>
            <a:fillRect/>
          </a:stretch>
        </p:blipFill>
        <p:spPr>
          <a:xfrm>
            <a:off x="6267671" y="2088963"/>
            <a:ext cx="4600354" cy="2587698"/>
          </a:xfrm>
          <a:prstGeom prst="rect">
            <a:avLst/>
          </a:prstGeom>
        </p:spPr>
      </p:pic>
      <p:sp>
        <p:nvSpPr>
          <p:cNvPr id="3" name="Content Placeholder 2">
            <a:extLst>
              <a:ext uri="{FF2B5EF4-FFF2-40B4-BE49-F238E27FC236}">
                <a16:creationId xmlns:a16="http://schemas.microsoft.com/office/drawing/2014/main" id="{B4F6849E-175B-48DC-B6F2-2705013CAA35}"/>
              </a:ext>
            </a:extLst>
          </p:cNvPr>
          <p:cNvSpPr>
            <a:spLocks noGrp="1"/>
          </p:cNvSpPr>
          <p:nvPr>
            <p:ph idx="1"/>
          </p:nvPr>
        </p:nvSpPr>
        <p:spPr>
          <a:xfrm>
            <a:off x="1371598" y="5070346"/>
            <a:ext cx="9496427" cy="1385266"/>
          </a:xfrm>
        </p:spPr>
        <p:txBody>
          <a:bodyPr>
            <a:normAutofit/>
          </a:bodyPr>
          <a:lstStyle/>
          <a:p>
            <a:r>
              <a:rPr lang="en-US" sz="2000"/>
              <a:t>The histogram of oriented gradients (HOG) is a classic off-the-shelf algorithm for generating features that capture the local “slopeness” of different parts of an image</a:t>
            </a:r>
          </a:p>
          <a:p>
            <a:r>
              <a:rPr lang="en-US" sz="2000"/>
              <a:t>Convolutional NN.</a:t>
            </a:r>
          </a:p>
        </p:txBody>
      </p:sp>
    </p:spTree>
    <p:extLst>
      <p:ext uri="{BB962C8B-B14F-4D97-AF65-F5344CB8AC3E}">
        <p14:creationId xmlns:p14="http://schemas.microsoft.com/office/powerpoint/2010/main" val="31621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86F6-4350-40B0-9745-F81C27F5C359}"/>
              </a:ext>
            </a:extLst>
          </p:cNvPr>
          <p:cNvSpPr>
            <a:spLocks noGrp="1"/>
          </p:cNvSpPr>
          <p:nvPr>
            <p:ph type="title"/>
          </p:nvPr>
        </p:nvSpPr>
        <p:spPr/>
        <p:txBody>
          <a:bodyPr/>
          <a:lstStyle/>
          <a:p>
            <a:r>
              <a:rPr lang="en-US" dirty="0"/>
              <a:t>Hinge Loss</a:t>
            </a:r>
          </a:p>
        </p:txBody>
      </p:sp>
      <p:sp>
        <p:nvSpPr>
          <p:cNvPr id="3" name="Content Placeholder 2">
            <a:extLst>
              <a:ext uri="{FF2B5EF4-FFF2-40B4-BE49-F238E27FC236}">
                <a16:creationId xmlns:a16="http://schemas.microsoft.com/office/drawing/2014/main" id="{7D031A83-6F12-4C8B-A59C-7981FDA888FA}"/>
              </a:ext>
            </a:extLst>
          </p:cNvPr>
          <p:cNvSpPr>
            <a:spLocks noGrp="1"/>
          </p:cNvSpPr>
          <p:nvPr>
            <p:ph idx="1"/>
          </p:nvPr>
        </p:nvSpPr>
        <p:spPr/>
        <p:txBody>
          <a:bodyPr>
            <a:normAutofit lnSpcReduction="10000"/>
          </a:bodyPr>
          <a:lstStyle/>
          <a:p>
            <a:pPr marL="0" indent="0">
              <a:buNone/>
            </a:pPr>
            <a:r>
              <a:rPr lang="en-US" dirty="0"/>
              <a:t>Wikipedia: For binary classifier: For an intended output t = ±1 and a (raw) classifier (activation/predicted) score y, the hinge loss of the prediction y is defined as</a:t>
            </a:r>
          </a:p>
          <a:p>
            <a:pPr marL="0" indent="0">
              <a:buNone/>
            </a:pPr>
            <a:r>
              <a:rPr lang="en-US" i="1" dirty="0"/>
              <a:t>Loss(y) = max(0, 1 – t*y)</a:t>
            </a:r>
          </a:p>
          <a:p>
            <a:pPr marL="0" indent="0">
              <a:buNone/>
            </a:pPr>
            <a:r>
              <a:rPr lang="en-US" dirty="0"/>
              <a:t>When t=1, max=0 whenever y </a:t>
            </a:r>
            <a:r>
              <a:rPr lang="en-US" dirty="0" err="1"/>
              <a:t>gte</a:t>
            </a:r>
            <a:r>
              <a:rPr lang="en-US" dirty="0"/>
              <a:t> 1, positive otherwise</a:t>
            </a:r>
          </a:p>
          <a:p>
            <a:pPr marL="0" indent="0">
              <a:buNone/>
            </a:pPr>
            <a:r>
              <a:rPr lang="en-US" dirty="0"/>
              <a:t>When t=-1, max=0 whenever y </a:t>
            </a:r>
            <a:r>
              <a:rPr lang="en-US" dirty="0" err="1"/>
              <a:t>lte</a:t>
            </a:r>
            <a:r>
              <a:rPr lang="en-US" dirty="0"/>
              <a:t> -1, positive otherwise</a:t>
            </a:r>
          </a:p>
          <a:p>
            <a:pPr marL="0" indent="0">
              <a:buNone/>
            </a:pPr>
            <a:r>
              <a:rPr lang="en-US" dirty="0"/>
              <a:t>Loss is proportional to the distance from the SVM’s decision boundary.</a:t>
            </a:r>
          </a:p>
          <a:p>
            <a:pPr marL="0" indent="0">
              <a:buNone/>
            </a:pPr>
            <a:r>
              <a:rPr lang="en-US" dirty="0"/>
              <a:t>Recall: the ‘hinge’ (max) ignores the distance of correct decisions (points) from the boundary. What matters are the closest points in the two classes and how they should be separated.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8612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E766-FE51-487D-AEEC-4B74AB245280}"/>
              </a:ext>
            </a:extLst>
          </p:cNvPr>
          <p:cNvSpPr>
            <a:spLocks noGrp="1"/>
          </p:cNvSpPr>
          <p:nvPr>
            <p:ph type="title"/>
          </p:nvPr>
        </p:nvSpPr>
        <p:spPr/>
        <p:txBody>
          <a:bodyPr/>
          <a:lstStyle/>
          <a:p>
            <a:r>
              <a:rPr lang="en-US" dirty="0"/>
              <a:t>Activity Weighted Loss</a:t>
            </a:r>
          </a:p>
        </p:txBody>
      </p:sp>
      <p:sp>
        <p:nvSpPr>
          <p:cNvPr id="3" name="Content Placeholder 2">
            <a:extLst>
              <a:ext uri="{FF2B5EF4-FFF2-40B4-BE49-F238E27FC236}">
                <a16:creationId xmlns:a16="http://schemas.microsoft.com/office/drawing/2014/main" id="{89C6EFCE-2442-44BA-BECA-ACB4C979F09C}"/>
              </a:ext>
            </a:extLst>
          </p:cNvPr>
          <p:cNvSpPr>
            <a:spLocks noGrp="1"/>
          </p:cNvSpPr>
          <p:nvPr>
            <p:ph idx="1"/>
          </p:nvPr>
        </p:nvSpPr>
        <p:spPr/>
        <p:txBody>
          <a:bodyPr/>
          <a:lstStyle/>
          <a:p>
            <a:r>
              <a:rPr lang="en-US" dirty="0"/>
              <a:t>Prelim: defined ‘response strength’ From brain fMRI activity data as the distance of an object from the decision boundary for a given binary classification task. </a:t>
            </a:r>
          </a:p>
          <a:p>
            <a:r>
              <a:rPr lang="en-US" dirty="0"/>
              <a:t>This produces a per-stimulus activity weight for each stimulus.</a:t>
            </a:r>
          </a:p>
          <a:p>
            <a:r>
              <a:rPr lang="en-US" dirty="0"/>
              <a:t>As input to the classifier, each coded as encoded as a vector of brain-activity values sampled from a given brain area. </a:t>
            </a:r>
          </a:p>
          <a:p>
            <a:r>
              <a:rPr lang="en-US" dirty="0">
                <a:solidFill>
                  <a:srgbClr val="FF0000"/>
                </a:solidFill>
              </a:rPr>
              <a:t>No need to know the details of how the fMRI data is processed.</a:t>
            </a:r>
          </a:p>
        </p:txBody>
      </p:sp>
    </p:spTree>
    <p:extLst>
      <p:ext uri="{BB962C8B-B14F-4D97-AF65-F5344CB8AC3E}">
        <p14:creationId xmlns:p14="http://schemas.microsoft.com/office/powerpoint/2010/main" val="372899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9846</TotalTime>
  <Words>958</Words>
  <Application>Microsoft Office PowerPoint</Application>
  <PresentationFormat>Widescreen</PresentationFormat>
  <Paragraphs>82</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ArialMT</vt:lpstr>
      <vt:lpstr>Calibri</vt:lpstr>
      <vt:lpstr>Calibri Light</vt:lpstr>
      <vt:lpstr>Lato-Regular</vt:lpstr>
      <vt:lpstr>Office Theme</vt:lpstr>
      <vt:lpstr>Using Human Brain Activity to guide Machine Learning Fong et al.</vt:lpstr>
      <vt:lpstr>Outline</vt:lpstr>
      <vt:lpstr>Introduction</vt:lpstr>
      <vt:lpstr>Guiding questions and premises</vt:lpstr>
      <vt:lpstr>Brain areas considered</vt:lpstr>
      <vt:lpstr>PowerPoint Presentation</vt:lpstr>
      <vt:lpstr>Types of models used: HOG and CNN</vt:lpstr>
      <vt:lpstr>Hinge Loss</vt:lpstr>
      <vt:lpstr>Activity Weighted Loss</vt:lpstr>
      <vt:lpstr>PowerPoint Presentation</vt:lpstr>
      <vt:lpstr>TBD</vt:lpstr>
      <vt:lpstr>AWL: Step 1.</vt:lpstr>
      <vt:lpstr>AWL: Step 2.</vt:lpstr>
      <vt:lpstr>Other information</vt:lpstr>
      <vt:lpstr>Results</vt:lpstr>
      <vt:lpstr>Classification accuracy: all brain areas used together</vt:lpstr>
      <vt:lpstr>Does information from different brain areas differentially discriminate different information?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 Semantic Vectors from a Joint Model of Brain- and Text-Based Meaning</dc:title>
  <dc:creator>Hasson Uri</dc:creator>
  <cp:lastModifiedBy>Hasson Uri</cp:lastModifiedBy>
  <cp:revision>23</cp:revision>
  <dcterms:created xsi:type="dcterms:W3CDTF">2023-04-10T10:17:00Z</dcterms:created>
  <dcterms:modified xsi:type="dcterms:W3CDTF">2023-04-28T12:24:43Z</dcterms:modified>
</cp:coreProperties>
</file>