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73060" autoAdjust="0"/>
  </p:normalViewPr>
  <p:slideViewPr>
    <p:cSldViewPr snapToGrid="0" showGuides="1">
      <p:cViewPr varScale="1">
        <p:scale>
          <a:sx n="50" d="100"/>
          <a:sy n="50" d="100"/>
        </p:scale>
        <p:origin x="10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F8250-3FA5-468D-9DF9-D0A6358E2268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8634A3-90B0-4AF1-8618-20CDD2B8AC40}">
      <dgm:prSet/>
      <dgm:spPr/>
      <dgm:t>
        <a:bodyPr/>
        <a:lstStyle/>
        <a:p>
          <a:r>
            <a:rPr lang="en-US"/>
            <a:t>Create</a:t>
          </a:r>
        </a:p>
      </dgm:t>
    </dgm:pt>
    <dgm:pt modelId="{4CF7481F-22C3-4116-AF39-C9569626BF4D}" type="parTrans" cxnId="{C7D46D60-142A-41F5-84AF-72FEE8C481B7}">
      <dgm:prSet/>
      <dgm:spPr/>
      <dgm:t>
        <a:bodyPr/>
        <a:lstStyle/>
        <a:p>
          <a:endParaRPr lang="en-US"/>
        </a:p>
      </dgm:t>
    </dgm:pt>
    <dgm:pt modelId="{5A538416-0CA1-4EC4-917B-8752141678DF}" type="sibTrans" cxnId="{C7D46D60-142A-41F5-84AF-72FEE8C481B7}">
      <dgm:prSet/>
      <dgm:spPr/>
      <dgm:t>
        <a:bodyPr/>
        <a:lstStyle/>
        <a:p>
          <a:endParaRPr lang="en-US"/>
        </a:p>
      </dgm:t>
    </dgm:pt>
    <dgm:pt modelId="{990398E3-ACFD-4AB1-8C8C-1A25A85BF659}">
      <dgm:prSet/>
      <dgm:spPr/>
      <dgm:t>
        <a:bodyPr/>
        <a:lstStyle/>
        <a:p>
          <a:r>
            <a:rPr lang="en-US"/>
            <a:t>Create a database of human-annotated word semantics and create a brain-informed VSM that better predicts this database</a:t>
          </a:r>
        </a:p>
      </dgm:t>
    </dgm:pt>
    <dgm:pt modelId="{2A68E867-4180-4149-899C-51F13241334B}" type="parTrans" cxnId="{5517DBB5-6A68-4FEB-A92E-1A2B5CDA1725}">
      <dgm:prSet/>
      <dgm:spPr/>
      <dgm:t>
        <a:bodyPr/>
        <a:lstStyle/>
        <a:p>
          <a:endParaRPr lang="en-US"/>
        </a:p>
      </dgm:t>
    </dgm:pt>
    <dgm:pt modelId="{CC8E516C-8C58-4574-88F6-5B7844FC9E4B}" type="sibTrans" cxnId="{5517DBB5-6A68-4FEB-A92E-1A2B5CDA1725}">
      <dgm:prSet/>
      <dgm:spPr/>
      <dgm:t>
        <a:bodyPr/>
        <a:lstStyle/>
        <a:p>
          <a:endParaRPr lang="en-US"/>
        </a:p>
      </dgm:t>
    </dgm:pt>
    <dgm:pt modelId="{EF32F647-25D5-4078-A556-91EFFB0F8A66}">
      <dgm:prSet/>
      <dgm:spPr/>
      <dgm:t>
        <a:bodyPr/>
        <a:lstStyle/>
        <a:p>
          <a:r>
            <a:rPr lang="en-US"/>
            <a:t>Predict</a:t>
          </a:r>
        </a:p>
      </dgm:t>
    </dgm:pt>
    <dgm:pt modelId="{BF95D8FD-0433-4690-AF5E-E3A8DC850460}" type="parTrans" cxnId="{2B4F0A4E-889B-4AF1-A729-D3F7780DE746}">
      <dgm:prSet/>
      <dgm:spPr/>
      <dgm:t>
        <a:bodyPr/>
        <a:lstStyle/>
        <a:p>
          <a:endParaRPr lang="en-US"/>
        </a:p>
      </dgm:t>
    </dgm:pt>
    <dgm:pt modelId="{38CBCE15-C714-468B-B4D8-8F743F8F27A7}" type="sibTrans" cxnId="{2B4F0A4E-889B-4AF1-A729-D3F7780DE746}">
      <dgm:prSet/>
      <dgm:spPr/>
      <dgm:t>
        <a:bodyPr/>
        <a:lstStyle/>
        <a:p>
          <a:endParaRPr lang="en-US"/>
        </a:p>
      </dgm:t>
    </dgm:pt>
    <dgm:pt modelId="{002FB0DE-6C1F-463A-9CC2-4182D409F4AE}">
      <dgm:prSet/>
      <dgm:spPr/>
      <dgm:t>
        <a:bodyPr/>
        <a:lstStyle/>
        <a:p>
          <a:r>
            <a:rPr lang="en-US"/>
            <a:t>Predict corpus representations of withheld words more accurately by infusing brain data into the learning model</a:t>
          </a:r>
        </a:p>
      </dgm:t>
    </dgm:pt>
    <dgm:pt modelId="{6AE508CB-FAF6-4A72-B88C-B1ED9A3FE326}" type="parTrans" cxnId="{2D6865E3-958E-4FA5-8D82-998F4A7FB511}">
      <dgm:prSet/>
      <dgm:spPr/>
      <dgm:t>
        <a:bodyPr/>
        <a:lstStyle/>
        <a:p>
          <a:endParaRPr lang="en-US"/>
        </a:p>
      </dgm:t>
    </dgm:pt>
    <dgm:pt modelId="{CBC2A888-6431-4D45-A2D0-51D5250D5A07}" type="sibTrans" cxnId="{2D6865E3-958E-4FA5-8D82-998F4A7FB511}">
      <dgm:prSet/>
      <dgm:spPr/>
      <dgm:t>
        <a:bodyPr/>
        <a:lstStyle/>
        <a:p>
          <a:endParaRPr lang="en-US"/>
        </a:p>
      </dgm:t>
    </dgm:pt>
    <dgm:pt modelId="{E04255BF-729B-4A64-B82D-B18BFDE455E5}">
      <dgm:prSet/>
      <dgm:spPr/>
      <dgm:t>
        <a:bodyPr/>
        <a:lstStyle/>
        <a:p>
          <a:r>
            <a:rPr lang="en-US"/>
            <a:t>Map</a:t>
          </a:r>
        </a:p>
      </dgm:t>
    </dgm:pt>
    <dgm:pt modelId="{939E736F-8A98-4AB1-B786-33ACCD33F5A7}" type="parTrans" cxnId="{56E331EC-A810-4AA1-A352-9164FFFB54EB}">
      <dgm:prSet/>
      <dgm:spPr/>
      <dgm:t>
        <a:bodyPr/>
        <a:lstStyle/>
        <a:p>
          <a:endParaRPr lang="en-US"/>
        </a:p>
      </dgm:t>
    </dgm:pt>
    <dgm:pt modelId="{01FBFB26-EBB9-4A70-A72B-6E59F71557FC}" type="sibTrans" cxnId="{56E331EC-A810-4AA1-A352-9164FFFB54EB}">
      <dgm:prSet/>
      <dgm:spPr/>
      <dgm:t>
        <a:bodyPr/>
        <a:lstStyle/>
        <a:p>
          <a:endParaRPr lang="en-US"/>
        </a:p>
      </dgm:t>
    </dgm:pt>
    <dgm:pt modelId="{9DD5E3CC-E9C2-4718-B9EA-DD2E0C48EE95}">
      <dgm:prSet/>
      <dgm:spPr/>
      <dgm:t>
        <a:bodyPr/>
        <a:lstStyle/>
        <a:p>
          <a:r>
            <a:rPr lang="en-US"/>
            <a:t>Map semantic concepts onto the brain by jointly learning neural representations</a:t>
          </a:r>
        </a:p>
      </dgm:t>
    </dgm:pt>
    <dgm:pt modelId="{E2AF417B-5E40-4365-9A13-661C71240721}" type="parTrans" cxnId="{8C7F6CA7-6FCA-4B1E-8776-73879B775E54}">
      <dgm:prSet/>
      <dgm:spPr/>
      <dgm:t>
        <a:bodyPr/>
        <a:lstStyle/>
        <a:p>
          <a:endParaRPr lang="en-US"/>
        </a:p>
      </dgm:t>
    </dgm:pt>
    <dgm:pt modelId="{537DBBBC-2E8A-4CF5-A0D5-ABDAA277EFDA}" type="sibTrans" cxnId="{8C7F6CA7-6FCA-4B1E-8776-73879B775E54}">
      <dgm:prSet/>
      <dgm:spPr/>
      <dgm:t>
        <a:bodyPr/>
        <a:lstStyle/>
        <a:p>
          <a:endParaRPr lang="en-US"/>
        </a:p>
      </dgm:t>
    </dgm:pt>
    <dgm:pt modelId="{08B03A84-90C8-4907-8C1C-74CF7413AB72}" type="pres">
      <dgm:prSet presAssocID="{445F8250-3FA5-468D-9DF9-D0A6358E2268}" presName="Name0" presStyleCnt="0">
        <dgm:presLayoutVars>
          <dgm:dir/>
          <dgm:animLvl val="lvl"/>
          <dgm:resizeHandles val="exact"/>
        </dgm:presLayoutVars>
      </dgm:prSet>
      <dgm:spPr/>
    </dgm:pt>
    <dgm:pt modelId="{CDC58ADD-12E1-406B-934F-B6EB4DB17A8C}" type="pres">
      <dgm:prSet presAssocID="{D08634A3-90B0-4AF1-8618-20CDD2B8AC40}" presName="linNode" presStyleCnt="0"/>
      <dgm:spPr/>
    </dgm:pt>
    <dgm:pt modelId="{DD61A90C-B2D6-43CB-9019-6DDFA7CEA4B5}" type="pres">
      <dgm:prSet presAssocID="{D08634A3-90B0-4AF1-8618-20CDD2B8AC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80997B3-A33D-4E3D-8F69-8E8C14791E3E}" type="pres">
      <dgm:prSet presAssocID="{D08634A3-90B0-4AF1-8618-20CDD2B8AC40}" presName="descendantText" presStyleLbl="alignAccFollowNode1" presStyleIdx="0" presStyleCnt="3">
        <dgm:presLayoutVars>
          <dgm:bulletEnabled/>
        </dgm:presLayoutVars>
      </dgm:prSet>
      <dgm:spPr/>
    </dgm:pt>
    <dgm:pt modelId="{82DFDCB3-BC73-4817-A0FC-4CD9E0E93BD4}" type="pres">
      <dgm:prSet presAssocID="{5A538416-0CA1-4EC4-917B-8752141678DF}" presName="sp" presStyleCnt="0"/>
      <dgm:spPr/>
    </dgm:pt>
    <dgm:pt modelId="{DC638728-381E-4FF1-AC47-5B2D465099A3}" type="pres">
      <dgm:prSet presAssocID="{EF32F647-25D5-4078-A556-91EFFB0F8A66}" presName="linNode" presStyleCnt="0"/>
      <dgm:spPr/>
    </dgm:pt>
    <dgm:pt modelId="{424FF8AE-246E-4A5A-9F98-ED24155B2244}" type="pres">
      <dgm:prSet presAssocID="{EF32F647-25D5-4078-A556-91EFFB0F8A6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771DC1F-3541-4693-AED9-AC0DD0C76A72}" type="pres">
      <dgm:prSet presAssocID="{EF32F647-25D5-4078-A556-91EFFB0F8A66}" presName="descendantText" presStyleLbl="alignAccFollowNode1" presStyleIdx="1" presStyleCnt="3">
        <dgm:presLayoutVars>
          <dgm:bulletEnabled/>
        </dgm:presLayoutVars>
      </dgm:prSet>
      <dgm:spPr/>
    </dgm:pt>
    <dgm:pt modelId="{38620EDE-C92F-47CE-9004-7FA2E6564EFB}" type="pres">
      <dgm:prSet presAssocID="{38CBCE15-C714-468B-B4D8-8F743F8F27A7}" presName="sp" presStyleCnt="0"/>
      <dgm:spPr/>
    </dgm:pt>
    <dgm:pt modelId="{591AC4AA-C13B-4D6D-81B3-2EDA303415BF}" type="pres">
      <dgm:prSet presAssocID="{E04255BF-729B-4A64-B82D-B18BFDE455E5}" presName="linNode" presStyleCnt="0"/>
      <dgm:spPr/>
    </dgm:pt>
    <dgm:pt modelId="{639FE0B1-7B45-431C-8F93-426C1DDD2364}" type="pres">
      <dgm:prSet presAssocID="{E04255BF-729B-4A64-B82D-B18BFDE455E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B28923A-C9D9-494D-A0D1-0495B8F141B5}" type="pres">
      <dgm:prSet presAssocID="{E04255BF-729B-4A64-B82D-B18BFDE455E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7D46D60-142A-41F5-84AF-72FEE8C481B7}" srcId="{445F8250-3FA5-468D-9DF9-D0A6358E2268}" destId="{D08634A3-90B0-4AF1-8618-20CDD2B8AC40}" srcOrd="0" destOrd="0" parTransId="{4CF7481F-22C3-4116-AF39-C9569626BF4D}" sibTransId="{5A538416-0CA1-4EC4-917B-8752141678DF}"/>
    <dgm:cxn modelId="{2B4F0A4E-889B-4AF1-A729-D3F7780DE746}" srcId="{445F8250-3FA5-468D-9DF9-D0A6358E2268}" destId="{EF32F647-25D5-4078-A556-91EFFB0F8A66}" srcOrd="1" destOrd="0" parTransId="{BF95D8FD-0433-4690-AF5E-E3A8DC850460}" sibTransId="{38CBCE15-C714-468B-B4D8-8F743F8F27A7}"/>
    <dgm:cxn modelId="{EE121554-9D93-4D76-8621-DAEA4A570E4B}" type="presOf" srcId="{9DD5E3CC-E9C2-4718-B9EA-DD2E0C48EE95}" destId="{1B28923A-C9D9-494D-A0D1-0495B8F141B5}" srcOrd="0" destOrd="0" presId="urn:microsoft.com/office/officeart/2016/7/layout/VerticalSolidActionList"/>
    <dgm:cxn modelId="{0C9E2D78-DDFE-46DE-B42D-6833160B626F}" type="presOf" srcId="{002FB0DE-6C1F-463A-9CC2-4182D409F4AE}" destId="{9771DC1F-3541-4693-AED9-AC0DD0C76A72}" srcOrd="0" destOrd="0" presId="urn:microsoft.com/office/officeart/2016/7/layout/VerticalSolidActionList"/>
    <dgm:cxn modelId="{6989CA86-F972-493E-B901-A831B88A30DF}" type="presOf" srcId="{E04255BF-729B-4A64-B82D-B18BFDE455E5}" destId="{639FE0B1-7B45-431C-8F93-426C1DDD2364}" srcOrd="0" destOrd="0" presId="urn:microsoft.com/office/officeart/2016/7/layout/VerticalSolidActionList"/>
    <dgm:cxn modelId="{16D65598-6B25-45C5-B6B8-E4419AEF8E0C}" type="presOf" srcId="{990398E3-ACFD-4AB1-8C8C-1A25A85BF659}" destId="{B80997B3-A33D-4E3D-8F69-8E8C14791E3E}" srcOrd="0" destOrd="0" presId="urn:microsoft.com/office/officeart/2016/7/layout/VerticalSolidActionList"/>
    <dgm:cxn modelId="{8C7F6CA7-6FCA-4B1E-8776-73879B775E54}" srcId="{E04255BF-729B-4A64-B82D-B18BFDE455E5}" destId="{9DD5E3CC-E9C2-4718-B9EA-DD2E0C48EE95}" srcOrd="0" destOrd="0" parTransId="{E2AF417B-5E40-4365-9A13-661C71240721}" sibTransId="{537DBBBC-2E8A-4CF5-A0D5-ABDAA277EFDA}"/>
    <dgm:cxn modelId="{5517DBB5-6A68-4FEB-A92E-1A2B5CDA1725}" srcId="{D08634A3-90B0-4AF1-8618-20CDD2B8AC40}" destId="{990398E3-ACFD-4AB1-8C8C-1A25A85BF659}" srcOrd="0" destOrd="0" parTransId="{2A68E867-4180-4149-899C-51F13241334B}" sibTransId="{CC8E516C-8C58-4574-88F6-5B7844FC9E4B}"/>
    <dgm:cxn modelId="{95C0B7BD-C776-48A2-9FCA-6976FF1B79E7}" type="presOf" srcId="{D08634A3-90B0-4AF1-8618-20CDD2B8AC40}" destId="{DD61A90C-B2D6-43CB-9019-6DDFA7CEA4B5}" srcOrd="0" destOrd="0" presId="urn:microsoft.com/office/officeart/2016/7/layout/VerticalSolidActionList"/>
    <dgm:cxn modelId="{2D6865E3-958E-4FA5-8D82-998F4A7FB511}" srcId="{EF32F647-25D5-4078-A556-91EFFB0F8A66}" destId="{002FB0DE-6C1F-463A-9CC2-4182D409F4AE}" srcOrd="0" destOrd="0" parTransId="{6AE508CB-FAF6-4A72-B88C-B1ED9A3FE326}" sibTransId="{CBC2A888-6431-4D45-A2D0-51D5250D5A07}"/>
    <dgm:cxn modelId="{AAA8DCE3-6EA0-4901-9224-5009187624D0}" type="presOf" srcId="{445F8250-3FA5-468D-9DF9-D0A6358E2268}" destId="{08B03A84-90C8-4907-8C1C-74CF7413AB72}" srcOrd="0" destOrd="0" presId="urn:microsoft.com/office/officeart/2016/7/layout/VerticalSolidActionList"/>
    <dgm:cxn modelId="{BD8162EB-0CB9-4A5D-81A1-F3DA5E62BE6A}" type="presOf" srcId="{EF32F647-25D5-4078-A556-91EFFB0F8A66}" destId="{424FF8AE-246E-4A5A-9F98-ED24155B2244}" srcOrd="0" destOrd="0" presId="urn:microsoft.com/office/officeart/2016/7/layout/VerticalSolidActionList"/>
    <dgm:cxn modelId="{56E331EC-A810-4AA1-A352-9164FFFB54EB}" srcId="{445F8250-3FA5-468D-9DF9-D0A6358E2268}" destId="{E04255BF-729B-4A64-B82D-B18BFDE455E5}" srcOrd="2" destOrd="0" parTransId="{939E736F-8A98-4AB1-B786-33ACCD33F5A7}" sibTransId="{01FBFB26-EBB9-4A70-A72B-6E59F71557FC}"/>
    <dgm:cxn modelId="{0B95F19B-16E2-4396-A95A-F15105B9963F}" type="presParOf" srcId="{08B03A84-90C8-4907-8C1C-74CF7413AB72}" destId="{CDC58ADD-12E1-406B-934F-B6EB4DB17A8C}" srcOrd="0" destOrd="0" presId="urn:microsoft.com/office/officeart/2016/7/layout/VerticalSolidActionList"/>
    <dgm:cxn modelId="{C727FF29-04E1-4F54-9D17-FF2A8E61FF50}" type="presParOf" srcId="{CDC58ADD-12E1-406B-934F-B6EB4DB17A8C}" destId="{DD61A90C-B2D6-43CB-9019-6DDFA7CEA4B5}" srcOrd="0" destOrd="0" presId="urn:microsoft.com/office/officeart/2016/7/layout/VerticalSolidActionList"/>
    <dgm:cxn modelId="{271AB8C4-21A2-472C-8E25-9262053A0E38}" type="presParOf" srcId="{CDC58ADD-12E1-406B-934F-B6EB4DB17A8C}" destId="{B80997B3-A33D-4E3D-8F69-8E8C14791E3E}" srcOrd="1" destOrd="0" presId="urn:microsoft.com/office/officeart/2016/7/layout/VerticalSolidActionList"/>
    <dgm:cxn modelId="{8688EA31-E34A-4EC3-B793-371192FD9C49}" type="presParOf" srcId="{08B03A84-90C8-4907-8C1C-74CF7413AB72}" destId="{82DFDCB3-BC73-4817-A0FC-4CD9E0E93BD4}" srcOrd="1" destOrd="0" presId="urn:microsoft.com/office/officeart/2016/7/layout/VerticalSolidActionList"/>
    <dgm:cxn modelId="{F7A04E1A-2D12-4796-A904-59CCF39A58D0}" type="presParOf" srcId="{08B03A84-90C8-4907-8C1C-74CF7413AB72}" destId="{DC638728-381E-4FF1-AC47-5B2D465099A3}" srcOrd="2" destOrd="0" presId="urn:microsoft.com/office/officeart/2016/7/layout/VerticalSolidActionList"/>
    <dgm:cxn modelId="{2D5FC435-B9AF-4B4A-BC12-7006D219DF69}" type="presParOf" srcId="{DC638728-381E-4FF1-AC47-5B2D465099A3}" destId="{424FF8AE-246E-4A5A-9F98-ED24155B2244}" srcOrd="0" destOrd="0" presId="urn:microsoft.com/office/officeart/2016/7/layout/VerticalSolidActionList"/>
    <dgm:cxn modelId="{DF3A33D1-87A8-4359-BD95-0E5CC97C5A62}" type="presParOf" srcId="{DC638728-381E-4FF1-AC47-5B2D465099A3}" destId="{9771DC1F-3541-4693-AED9-AC0DD0C76A72}" srcOrd="1" destOrd="0" presId="urn:microsoft.com/office/officeart/2016/7/layout/VerticalSolidActionList"/>
    <dgm:cxn modelId="{84E2D7D6-8C72-4CFB-8AC8-214465D42CF0}" type="presParOf" srcId="{08B03A84-90C8-4907-8C1C-74CF7413AB72}" destId="{38620EDE-C92F-47CE-9004-7FA2E6564EFB}" srcOrd="3" destOrd="0" presId="urn:microsoft.com/office/officeart/2016/7/layout/VerticalSolidActionList"/>
    <dgm:cxn modelId="{BD220157-26B1-48B0-BAEC-D35A467BFC83}" type="presParOf" srcId="{08B03A84-90C8-4907-8C1C-74CF7413AB72}" destId="{591AC4AA-C13B-4D6D-81B3-2EDA303415BF}" srcOrd="4" destOrd="0" presId="urn:microsoft.com/office/officeart/2016/7/layout/VerticalSolidActionList"/>
    <dgm:cxn modelId="{921334CF-FEFD-401B-85AA-463356DFDBD9}" type="presParOf" srcId="{591AC4AA-C13B-4D6D-81B3-2EDA303415BF}" destId="{639FE0B1-7B45-431C-8F93-426C1DDD2364}" srcOrd="0" destOrd="0" presId="urn:microsoft.com/office/officeart/2016/7/layout/VerticalSolidActionList"/>
    <dgm:cxn modelId="{168FF218-1742-46AF-8D11-495190B2A97B}" type="presParOf" srcId="{591AC4AA-C13B-4D6D-81B3-2EDA303415BF}" destId="{1B28923A-C9D9-494D-A0D1-0495B8F141B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997B3-A33D-4E3D-8F69-8E8C14791E3E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database of human-annotated word semantics and create a brain-informed VSM that better predicts this database</a:t>
          </a:r>
        </a:p>
      </dsp:txBody>
      <dsp:txXfrm>
        <a:off x="1333366" y="1704"/>
        <a:ext cx="5333466" cy="1746958"/>
      </dsp:txXfrm>
    </dsp:sp>
    <dsp:sp modelId="{DD61A90C-B2D6-43CB-9019-6DDFA7CEA4B5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0" y="1704"/>
        <a:ext cx="1333366" cy="1746958"/>
      </dsp:txXfrm>
    </dsp:sp>
    <dsp:sp modelId="{9771DC1F-3541-4693-AED9-AC0DD0C76A72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corpus representations of withheld words more accurately by infusing brain data into the learning model</a:t>
          </a:r>
        </a:p>
      </dsp:txBody>
      <dsp:txXfrm>
        <a:off x="1333366" y="1853480"/>
        <a:ext cx="5333466" cy="1746958"/>
      </dsp:txXfrm>
    </dsp:sp>
    <dsp:sp modelId="{424FF8AE-246E-4A5A-9F98-ED24155B2244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</a:t>
          </a:r>
        </a:p>
      </dsp:txBody>
      <dsp:txXfrm>
        <a:off x="0" y="1853480"/>
        <a:ext cx="1333366" cy="1746958"/>
      </dsp:txXfrm>
    </dsp:sp>
    <dsp:sp modelId="{1B28923A-C9D9-494D-A0D1-0495B8F141B5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 semantic concepts onto the brain by jointly learning neural representations</a:t>
          </a:r>
        </a:p>
      </dsp:txBody>
      <dsp:txXfrm>
        <a:off x="1333366" y="3705256"/>
        <a:ext cx="5333466" cy="1746958"/>
      </dsp:txXfrm>
    </dsp:sp>
    <dsp:sp modelId="{639FE0B1-7B45-431C-8F93-426C1DDD2364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</a:t>
          </a:r>
        </a:p>
      </dsp:txBody>
      <dsp:txXfrm>
        <a:off x="0" y="3705256"/>
        <a:ext cx="1333366" cy="17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E45A-D438-4A2D-964E-ABB5D9855E6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02011-CEDF-4852-97FC-BC0E7BDF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note is a bit of a mis-</a:t>
            </a:r>
            <a:r>
              <a:rPr lang="en-US" dirty="0" err="1"/>
              <a:t>nomer</a:t>
            </a:r>
            <a:r>
              <a:rPr lang="en-US" dirty="0"/>
              <a:t>. What if some dimensions in the text model are not related to the task on which its tested, and the brain data just prunes those dimensions?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prediction from brain data improves when the embedding space itself A is constrained by brain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Details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 the X cooccurrence matrix [word by features] as a multiplication of two matrices: matrix A[</a:t>
            </a:r>
            <a:r>
              <a:rPr lang="en-US" dirty="0" err="1"/>
              <a:t>i</a:t>
            </a:r>
            <a:r>
              <a:rPr lang="en-US" dirty="0"/>
              <a:t> words by l latent dimensions] multiplied by D [l latent dimensions time by c features]. Penalize values of A [entries of A?]</a:t>
            </a:r>
          </a:p>
          <a:p>
            <a:r>
              <a:rPr lang="en-US" dirty="0"/>
              <a:t>Eq1: sparsity in A by penalizing the sum of absolute values in the matrix. </a:t>
            </a:r>
          </a:p>
          <a:p>
            <a:r>
              <a:rPr lang="en-US" dirty="0"/>
              <a:t>Eq 2: constrain to l dimensions to not make A too large</a:t>
            </a:r>
          </a:p>
          <a:p>
            <a:r>
              <a:rPr lang="en-US" dirty="0"/>
              <a:t>Eq  : A non negative. </a:t>
            </a:r>
          </a:p>
          <a:p>
            <a:r>
              <a:rPr lang="en-US" dirty="0"/>
              <a:t>They write: “NNSE’s sparsity constraint dictates that each word can have a non-zero score in only a few dimensions, which aligns well to previous feature elicitation experiments in psychology. In feature”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minimize an expression that is based on decomposition of matrix X mentioned above, and matrix Y, which is a [word by voxel] Matrix. Matrix A is the same word by </a:t>
            </a:r>
            <a:r>
              <a:rPr lang="en-US" dirty="0" err="1"/>
              <a:t>l_latent_dimensions</a:t>
            </a:r>
            <a:r>
              <a:rPr lang="en-US" dirty="0"/>
              <a:t> in both expressions. Db is </a:t>
            </a:r>
            <a:r>
              <a:rPr lang="en-US" dirty="0" err="1"/>
              <a:t>latent_dimensions</a:t>
            </a:r>
            <a:r>
              <a:rPr lang="en-US" dirty="0"/>
              <a:t> by brain features. </a:t>
            </a:r>
          </a:p>
          <a:p>
            <a:r>
              <a:rPr lang="en-US" dirty="0"/>
              <a:t>Advantage over CCA, PLSR others: no need for completely paired data. Matrix Y can be a subset of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difference in summation.  The upper expression goes over all the words in the corpus, and the lower, over the subset for which we have brain data.</a:t>
            </a:r>
          </a:p>
          <a:p>
            <a:r>
              <a:rPr lang="en-US" dirty="0"/>
              <a:t>A’ is the subset of the A matrix that is relevant for reconstructing Y. is a subset of the rows in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Joint embedding improves prediction of human sim space vs. NNSE. Could this be just another addition of constraint set? </a:t>
            </a:r>
          </a:p>
          <a:p>
            <a:r>
              <a:rPr lang="en-US" dirty="0"/>
              <a:t>Baseline (SVD) = SVD matrix for original corpus.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02011-CEDF-4852-97FC-BC0E7BDF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75AF-43C8-4BA8-8443-B3795553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019C4-FF61-45AA-85F2-6B6A1982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B56D-8DC6-46AA-904B-EBD91B41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99FB-8C75-43B4-8A3E-AFE2C3EC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BF82-E93F-4A44-A13E-422B8D4A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A486-9862-43F8-916C-2F8334C6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B591-928D-4926-A3A9-EF9E22CE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CE9B-0E00-4050-A781-65138F94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8397-CFCC-482F-A053-3564E483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D501-8509-4F02-99D8-2F674939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AA35-1C54-4FCA-A8FF-62FE67E1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3283B-1386-4282-9B72-92BE549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32B-6755-4147-B149-0F5D9D89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6BF5-B841-40F0-8966-B3157967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5B4F-4EAD-4B59-9157-4BFCE31F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B547-58E4-40B0-B189-36E494C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B0D9-5FF6-4603-8BB5-B8597E09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2B691-0247-43DD-BA3C-B207EEBE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3420-6AAC-4AF2-A078-BDB0CA46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56FD-17EF-4297-B081-510FB15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9B65-86B4-43C1-A863-73E1366B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B1D58-451C-44E0-9567-B37CBC5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A607-FCDD-42FA-993F-FD80F62B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817E-8734-45DC-933D-DAEA8889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2DBF-82E4-49E1-9155-E22441C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892C-5E52-42AA-95BE-1C5B148A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993E-3E16-4807-A2EF-C9B456DD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75BF-BA9B-4878-91B9-C8D2F15A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C538-E302-41DB-A82F-8A85D0F6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5880-0ED9-4B7D-9A4B-CB3C029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04DE-B232-4D99-8E67-EB9C1B9E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610-0176-4A03-B5EB-C06FC94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5BCD-F32A-4020-97E4-59C60557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B71EB-2CFA-417D-B96A-8143F5C7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09D43-662F-4A3D-84DB-860330142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F84E0-2ED9-4476-9ADA-3B1C1FD1A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A5335-5B14-45EA-B8EC-62299113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2CAFC-0F71-40A6-9636-A20B113B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8518-A998-4004-8281-3799AC4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4BD2-A86E-490F-A632-7E6BBE38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58BC4-6656-41C1-90F0-D4E955A8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5BC3-1EF1-4A31-A71B-530D24AE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A6866-8A05-404F-B438-BFD0DFF9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D8A1A-AEA4-462D-9D01-9415946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D9225-D4BF-40A0-AAC0-D30ED6C2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4A3E-5C19-4991-A606-840910A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057E-1824-4266-9690-2367ACDA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6BCB-60CC-44FA-8423-750B085D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D016-436B-4AC7-BC6A-743F0E35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BF99-AD3C-41DE-9E43-9DE80D13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FFC1-954E-40B7-A33D-C40E7C54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F7288-DC91-41AB-8CFD-64F8B557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94F5-E172-4F81-A845-C68C9B31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73C88-A553-4F0D-A6CA-52DD60FF7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A099-DFB2-4811-9DDA-FFA76300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19B8-EFDB-4F7D-95C3-A8993B05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88883-2E3F-4742-BD36-E563D7A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FF83-6A25-4DCA-A939-AC176884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B57C3-2886-49BF-A20B-23322B9C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546A-1C9A-4469-B07E-CE0442D0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CE5F-185E-4375-AC7E-6271D95B8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F0A7-7ABD-446A-98CB-DF6364228FA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F150-9071-4CAF-A109-0615E502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3316-29D5-4063-ABAA-6A35E78CA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976F-7028-47E2-9E65-5FEFE3FE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6E47B-A0B2-48C3-954D-16BD1725D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Interpretable Semantic Vectors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from a Joint Model of Brain- and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Text-Based Meaning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F103-71E4-4266-A18E-FB53DE83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ABNS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25523-4A24-4A93-ADDD-59ED30CB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0396E-DB19-4216-927A-BB1CDCE1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5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B7B7A-C2A9-4761-9EF7-0D0E8CD7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A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E4624-8118-4DAA-80ED-AD950CC7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What’s the ‘meaning of a word?</a:t>
            </a:r>
          </a:p>
          <a:p>
            <a:pPr lvl="1"/>
            <a:r>
              <a:rPr lang="en-US" dirty="0"/>
              <a:t>Find top scoring dimensions for the word (</a:t>
            </a:r>
            <a:r>
              <a:rPr lang="en-US" dirty="0" err="1"/>
              <a:t>i</a:t>
            </a:r>
            <a:r>
              <a:rPr lang="en-US" dirty="0"/>
              <a:t>., e row).</a:t>
            </a:r>
          </a:p>
          <a:p>
            <a:pPr lvl="1"/>
            <a:r>
              <a:rPr lang="en-US" dirty="0"/>
              <a:t>Then, find words that score highest on those dimensions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“For example, the word chair has the following top scoring dimensions: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chairs, seating, couches;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 mattress, futon, mattresses;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 supervisor, coordinator, advisor. These dimensions cover two of the distinct meanings of the word chair (furniture and person of power)”</a:t>
            </a:r>
          </a:p>
        </p:txBody>
      </p:sp>
    </p:spTree>
    <p:extLst>
      <p:ext uri="{BB962C8B-B14F-4D97-AF65-F5344CB8AC3E}">
        <p14:creationId xmlns:p14="http://schemas.microsoft.com/office/powerpoint/2010/main" val="425837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25523-4A24-4A93-ADDD-59ED30CB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JNNSE: adding brain-activity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7087E-BDEA-4737-94D0-1B020087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59" y="1675227"/>
            <a:ext cx="5984481" cy="4394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BBF49-B165-4865-88CF-8E6BC39991E8}"/>
              </a:ext>
            </a:extLst>
          </p:cNvPr>
          <p:cNvSpPr/>
          <p:nvPr/>
        </p:nvSpPr>
        <p:spPr>
          <a:xfrm>
            <a:off x="5981700" y="1841500"/>
            <a:ext cx="520700" cy="5715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52E5B-68DB-408B-9679-ECC0F0F94791}"/>
              </a:ext>
            </a:extLst>
          </p:cNvPr>
          <p:cNvSpPr/>
          <p:nvPr/>
        </p:nvSpPr>
        <p:spPr>
          <a:xfrm>
            <a:off x="5981700" y="2930766"/>
            <a:ext cx="520700" cy="5715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4FB1C-4A4D-47A5-94E3-E209F0A11F5F}"/>
              </a:ext>
            </a:extLst>
          </p:cNvPr>
          <p:cNvSpPr txBox="1"/>
          <p:nvPr/>
        </p:nvSpPr>
        <p:spPr>
          <a:xfrm>
            <a:off x="2461854" y="1490561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Corpus stat per 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4B97F-72F6-4862-9AB3-D68F889595F6}"/>
              </a:ext>
            </a:extLst>
          </p:cNvPr>
          <p:cNvSpPr txBox="1"/>
          <p:nvPr/>
        </p:nvSpPr>
        <p:spPr>
          <a:xfrm>
            <a:off x="2563454" y="3595327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Activity per word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6D210-5D3C-4D89-BB76-E00A13AC51A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53881" y="3216516"/>
            <a:ext cx="854907" cy="56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0AC14E-3F5D-4F3E-96EE-A4AF1C3989A8}"/>
              </a:ext>
            </a:extLst>
          </p:cNvPr>
          <p:cNvCxnSpPr>
            <a:cxnSpLocks/>
          </p:cNvCxnSpPr>
          <p:nvPr/>
        </p:nvCxnSpPr>
        <p:spPr>
          <a:xfrm>
            <a:off x="4115276" y="1784876"/>
            <a:ext cx="1166554" cy="3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1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AE710-CE50-45CA-874E-8D06DEED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952500"/>
            <a:ext cx="9086850" cy="495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CFB58-0519-4476-A395-D2C148B62EB6}"/>
              </a:ext>
            </a:extLst>
          </p:cNvPr>
          <p:cNvSpPr/>
          <p:nvPr/>
        </p:nvSpPr>
        <p:spPr>
          <a:xfrm>
            <a:off x="1828800" y="2616200"/>
            <a:ext cx="52070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BD928-B481-4280-836A-48EC40D3CD0E}"/>
              </a:ext>
            </a:extLst>
          </p:cNvPr>
          <p:cNvSpPr txBox="1"/>
          <p:nvPr/>
        </p:nvSpPr>
        <p:spPr>
          <a:xfrm>
            <a:off x="199488" y="2246868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Corpus stat per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A761-5899-47BE-AA35-00498B2E1DC8}"/>
              </a:ext>
            </a:extLst>
          </p:cNvPr>
          <p:cNvSpPr txBox="1"/>
          <p:nvPr/>
        </p:nvSpPr>
        <p:spPr>
          <a:xfrm>
            <a:off x="326488" y="3513435"/>
            <a:ext cx="197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many words as words in corpus ‘w’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46FB4-7107-4A30-ABE2-B642E4417442}"/>
              </a:ext>
            </a:extLst>
          </p:cNvPr>
          <p:cNvCxnSpPr>
            <a:cxnSpLocks/>
          </p:cNvCxnSpPr>
          <p:nvPr/>
        </p:nvCxnSpPr>
        <p:spPr>
          <a:xfrm flipV="1">
            <a:off x="1955800" y="3557032"/>
            <a:ext cx="914400" cy="3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75CCFB-C6BB-4D4A-8415-0B0BFD23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804862"/>
            <a:ext cx="8782050" cy="5019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0AC506-76F2-41C1-B2B4-CF2545B9DA57}"/>
              </a:ext>
            </a:extLst>
          </p:cNvPr>
          <p:cNvSpPr/>
          <p:nvPr/>
        </p:nvSpPr>
        <p:spPr>
          <a:xfrm>
            <a:off x="1828800" y="2527300"/>
            <a:ext cx="52070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108C2-7A6F-4259-B6CE-5A40A4FC30E1}"/>
              </a:ext>
            </a:extLst>
          </p:cNvPr>
          <p:cNvSpPr txBox="1"/>
          <p:nvPr/>
        </p:nvSpPr>
        <p:spPr>
          <a:xfrm>
            <a:off x="766898" y="21579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Activity per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0F5C-7CF8-4981-8177-11C8278A3551}"/>
              </a:ext>
            </a:extLst>
          </p:cNvPr>
          <p:cNvSpPr txBox="1"/>
          <p:nvPr/>
        </p:nvSpPr>
        <p:spPr>
          <a:xfrm>
            <a:off x="226152" y="3468132"/>
            <a:ext cx="197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W’ is subset of words for which we have brain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256B46-B540-450C-818D-621416A30A11}"/>
              </a:ext>
            </a:extLst>
          </p:cNvPr>
          <p:cNvCxnSpPr>
            <a:cxnSpLocks/>
          </p:cNvCxnSpPr>
          <p:nvPr/>
        </p:nvCxnSpPr>
        <p:spPr>
          <a:xfrm flipV="1">
            <a:off x="1892300" y="3475038"/>
            <a:ext cx="914400" cy="3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683280-07C1-416E-916F-DDAC0B3B5914}"/>
              </a:ext>
            </a:extLst>
          </p:cNvPr>
          <p:cNvSpPr/>
          <p:nvPr/>
        </p:nvSpPr>
        <p:spPr>
          <a:xfrm>
            <a:off x="6985000" y="1675368"/>
            <a:ext cx="4064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3422D-6F3A-4623-97D9-75760BDB9695}"/>
              </a:ext>
            </a:extLst>
          </p:cNvPr>
          <p:cNvSpPr/>
          <p:nvPr/>
        </p:nvSpPr>
        <p:spPr>
          <a:xfrm>
            <a:off x="6985000" y="804862"/>
            <a:ext cx="4064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6EFE-3EE4-428D-9F5E-66340A57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Advantages of JNNSE</a:t>
            </a:r>
            <a:endParaRPr lang="en-US" dirty="0"/>
          </a:p>
        </p:txBody>
      </p:sp>
      <p:pic>
        <p:nvPicPr>
          <p:cNvPr id="14" name="Picture 4" descr="Computer Generated Lights">
            <a:extLst>
              <a:ext uri="{FF2B5EF4-FFF2-40B4-BE49-F238E27FC236}">
                <a16:creationId xmlns:a16="http://schemas.microsoft.com/office/drawing/2014/main" id="{F6B5DDF3-2307-0326-5700-235E0E392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5" r="2227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9693-74FA-4A4B-9734-84CF1B0A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Roboto-Regular"/>
              </a:rPr>
              <a:t>Handle partially paired data. Vs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Roboto-Regular"/>
              </a:rPr>
              <a:t>Canonical Correlation Analysis or Partial Least Squares that require data about the same observations in both cases.</a:t>
            </a:r>
          </a:p>
          <a:p>
            <a:r>
              <a:rPr lang="en-US" sz="2000" b="0" i="0" u="none" strike="noStrike" baseline="0" dirty="0">
                <a:latin typeface="Roboto-Regular"/>
              </a:rPr>
              <a:t>No need to have a common average brain (can concatenate activation across subjects in the Y matrix, per word)</a:t>
            </a:r>
          </a:p>
          <a:p>
            <a:r>
              <a:rPr lang="en-US" sz="2000" b="0" i="0" u="none" strike="noStrike" baseline="0" dirty="0">
                <a:latin typeface="Roboto-Regular"/>
              </a:rPr>
              <a:t>Merge different brain imaging experiments adding a specific loss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03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DC093-D0BA-4136-BF92-74331045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644C2-9EA2-4BF7-994A-45941ADE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80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7337-58A8-485C-A3E6-12460F6B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semantic annotations.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64F1-173E-4AD4-A8AA-098FEF9F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obtain behavioral measure of semantics</a:t>
            </a:r>
          </a:p>
          <a:p>
            <a:r>
              <a:rPr lang="en-US" dirty="0"/>
              <a:t>Step2: try predicting the behavioral measures using </a:t>
            </a:r>
            <a:r>
              <a:rPr lang="en-US" dirty="0" err="1"/>
              <a:t>VSMsa</a:t>
            </a:r>
            <a:endParaRPr lang="en-US" dirty="0"/>
          </a:p>
          <a:p>
            <a:r>
              <a:rPr lang="en-US" dirty="0"/>
              <a:t>Step1: 60 words; each with 218 semantic annotations.</a:t>
            </a:r>
          </a:p>
          <a:p>
            <a:r>
              <a:rPr lang="en-US" dirty="0"/>
              <a:t>Step2:  learn to predict the 60x218 matrix from 60xA matrix obtained from </a:t>
            </a:r>
          </a:p>
          <a:p>
            <a:pPr lvl="1"/>
            <a:r>
              <a:rPr lang="en-US" dirty="0"/>
              <a:t>JNNSE(</a:t>
            </a:r>
            <a:r>
              <a:rPr lang="en-US" dirty="0" err="1"/>
              <a:t>Brain+Text</a:t>
            </a:r>
            <a:r>
              <a:rPr lang="en-US" dirty="0"/>
              <a:t>); [using 250, 500 or 1000 latent D]or</a:t>
            </a:r>
          </a:p>
          <a:p>
            <a:pPr lvl="1"/>
            <a:r>
              <a:rPr lang="en-US" dirty="0"/>
              <a:t>NNSE(text alone).</a:t>
            </a:r>
          </a:p>
          <a:p>
            <a:pPr lvl="1"/>
            <a:r>
              <a:rPr lang="en-US" dirty="0"/>
              <a:t>Assessment: pairwise (Euclidean) distances in 218D space (JNNSE vs. Human Behavior)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D7A3-F742-47BC-A6DF-04A8D65C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with behavioral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085CE-3E18-4D24-A908-7A5D5792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15" y="1845426"/>
            <a:ext cx="558031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3283-8275-41B1-A80A-08651B0D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prediction from brain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CC2B-D4E3-4C64-8337-46D34716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i="1" dirty="0"/>
              <a:t>A</a:t>
            </a:r>
            <a:r>
              <a:rPr lang="en-US" dirty="0"/>
              <a:t> from JNNSE or NNSE used as outcome variable </a:t>
            </a:r>
          </a:p>
          <a:p>
            <a:r>
              <a:rPr lang="en-US" dirty="0"/>
              <a:t>For each lower-dimension, there is a set of values over words (Y)</a:t>
            </a:r>
          </a:p>
          <a:p>
            <a:r>
              <a:rPr lang="en-US" dirty="0"/>
              <a:t>Regression is used to predict the value of that dimension l over the Y words.  </a:t>
            </a:r>
          </a:p>
          <a:p>
            <a:pPr lvl="1"/>
            <a:r>
              <a:rPr lang="en-US" dirty="0"/>
              <a:t>This is repeated for all l dimensions..</a:t>
            </a:r>
          </a:p>
          <a:p>
            <a:pPr lvl="1"/>
            <a:r>
              <a:rPr lang="en-US" dirty="0"/>
              <a:t>Thus producing a predictive l-dim vector per word.</a:t>
            </a:r>
          </a:p>
          <a:p>
            <a:r>
              <a:rPr lang="en-US" dirty="0"/>
              <a:t>They train the regression on Matrix A (JNNSE / NNSE) consisting of 58 words. They then produce predictive vectors for 2 left out words and evaluate their similarity to the ground truth of those embeddings in A.</a:t>
            </a:r>
          </a:p>
        </p:txBody>
      </p:sp>
    </p:spTree>
    <p:extLst>
      <p:ext uri="{BB962C8B-B14F-4D97-AF65-F5344CB8AC3E}">
        <p14:creationId xmlns:p14="http://schemas.microsoft.com/office/powerpoint/2010/main" val="24762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24063-BF2C-4762-8D6B-2CCC3D60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Space Model (VSM)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B2BF-561C-4FAC-91FC-CBCF4CE1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Construction and use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25F9F078-EA62-31FE-FF9C-7B1C1CEC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3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F00263-2DCF-4786-A82E-194CA88D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60" y="1123527"/>
            <a:ext cx="491453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28B4-A855-40F8-BC43-327B2E3E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corpus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74F7-FA05-40FD-9DA8-279A1A8C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of application: produce X-matrix (“raw”) entries for words for which there is not enough corpus data required for creation of corpus statistics. That is, predict actual corpus data.</a:t>
            </a:r>
          </a:p>
          <a:p>
            <a:r>
              <a:rPr lang="en-US" dirty="0"/>
              <a:t>Principle, use JNNSE to obtain A-entries for words appearing in X and Y (corpus and brain), but also some words appearing only in Y (brain). </a:t>
            </a:r>
          </a:p>
          <a:p>
            <a:r>
              <a:rPr lang="en-US" dirty="0"/>
              <a:t>Using the D(c) in Eq 4, recreate the entries for those words.</a:t>
            </a:r>
          </a:p>
          <a:p>
            <a:r>
              <a:rPr lang="en-US" dirty="0"/>
              <a:t>They compute a rank accuracy measure (*? Similar to rank based correlation) which shows that the predicted row of X corresponds well to the true entry (my read: typically correct vector in top 33% of rank)</a:t>
            </a:r>
          </a:p>
        </p:txBody>
      </p:sp>
    </p:spTree>
    <p:extLst>
      <p:ext uri="{BB962C8B-B14F-4D97-AF65-F5344CB8AC3E}">
        <p14:creationId xmlns:p14="http://schemas.microsoft.com/office/powerpoint/2010/main" val="32355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A2B4-DC45-47A9-9E50-75119F25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7A2F-F1C1-4B78-BDE9-EEA8D093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VSMs represent lexical meaning by assigning each word a point in high dimensional space. The high dimensional space can be any vectorial representation associated with each word.</a:t>
            </a:r>
          </a:p>
          <a:p>
            <a:r>
              <a:rPr lang="en-US" dirty="0"/>
              <a:t>VSMs are </a:t>
            </a:r>
            <a:r>
              <a:rPr lang="en-US" i="1" dirty="0"/>
              <a:t>typically</a:t>
            </a:r>
            <a:r>
              <a:rPr lang="en-US" dirty="0"/>
              <a:t> created using a large text corpora. When this it he case, the VSM represent word semantics </a:t>
            </a:r>
            <a:r>
              <a:rPr lang="en-US" i="1" dirty="0"/>
              <a:t>as observed in text</a:t>
            </a:r>
          </a:p>
          <a:p>
            <a:r>
              <a:rPr lang="en-US" dirty="0"/>
              <a:t>In the VSM, the distance between any two words is taken to indicate their semantic similarity (matching, e.g., that observed and rated by speakers)</a:t>
            </a:r>
          </a:p>
          <a:p>
            <a:r>
              <a:rPr lang="en-US" dirty="0"/>
              <a:t>Corpus-based VSMs have been criticized as being noisy or incomplete representations of meaning</a:t>
            </a:r>
          </a:p>
        </p:txBody>
      </p:sp>
    </p:spTree>
    <p:extLst>
      <p:ext uri="{BB962C8B-B14F-4D97-AF65-F5344CB8AC3E}">
        <p14:creationId xmlns:p14="http://schemas.microsoft.com/office/powerpoint/2010/main" val="5786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F1BD-268E-42A7-94C5-10C84F1C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VSM from brain activity?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271AA-BE0D-B080-35A9-232ADC1BF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51" r="34752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09C2-1890-4E57-910D-CD5FE8F39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 dirty="0"/>
              <a:t>When a person is reading or writing, the semantic content of each word necessarily produces patterns of activity over neurons/voxels/sensors</a:t>
            </a:r>
          </a:p>
          <a:p>
            <a:r>
              <a:rPr lang="en-US" sz="2000" dirty="0"/>
              <a:t>In principle then, brain activity could be used instead of corpus data to construct VSM.</a:t>
            </a:r>
          </a:p>
          <a:p>
            <a:r>
              <a:rPr lang="en-US" sz="2000" i="1" dirty="0"/>
              <a:t>If brain activation </a:t>
            </a:r>
            <a:r>
              <a:rPr lang="en-US" sz="2000" dirty="0"/>
              <a:t>data encodes semantics, including brain data in a model of semantics could result in a more effective model.</a:t>
            </a:r>
          </a:p>
          <a:p>
            <a:pPr lvl="1"/>
            <a:r>
              <a:rPr lang="en-US" sz="1600" dirty="0"/>
              <a:t>“The inclusion of brain data will only improve a text-based model if brain data contains semantic information not readily available in the corpus.”</a:t>
            </a:r>
          </a:p>
        </p:txBody>
      </p:sp>
    </p:spTree>
    <p:extLst>
      <p:ext uri="{BB962C8B-B14F-4D97-AF65-F5344CB8AC3E}">
        <p14:creationId xmlns:p14="http://schemas.microsoft.com/office/powerpoint/2010/main" val="16662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11D7-729E-44F3-8E8B-F722E986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14DCD-6535-B860-D45B-AF92D80ED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9893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1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C8C1E-1215-4D1A-B280-E5A5CC9B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0F513-3484-4934-B3CA-FA46806F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Corpus and Brain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F5D6-A89C-4B32-8EA0-7D29DA2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A8F8-887F-4848-A0D5-34F81949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corpus data are compiled from a 16 billion word subset of ClueWeb09 and contain two types of corpus features: dependency and document features.</a:t>
            </a:r>
          </a:p>
          <a:p>
            <a:r>
              <a:rPr lang="en-US" dirty="0"/>
              <a:t>Dependency statistics were derived by dependency parsing the corpus and compiling counts for all dependencies incident on the word. </a:t>
            </a:r>
          </a:p>
          <a:p>
            <a:r>
              <a:rPr lang="en-US" dirty="0"/>
              <a:t>Count thresholding was applied to reduce noise, and positive pointwise mutual-information (PPMI) was applied to the counts. SVD was applied 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39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73F3-7D4B-404F-9865-C5FC4CC6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210E-12B0-4068-9108-9099648E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fMRI data and MEG data for 18 subjects (9 in each imaging modality)</a:t>
            </a:r>
          </a:p>
          <a:p>
            <a:r>
              <a:rPr lang="en-US" dirty="0"/>
              <a:t>Each read 60 concrete nouns. The 60 words span 12 word categories</a:t>
            </a:r>
          </a:p>
        </p:txBody>
      </p:sp>
    </p:spTree>
    <p:extLst>
      <p:ext uri="{BB962C8B-B14F-4D97-AF65-F5344CB8AC3E}">
        <p14:creationId xmlns:p14="http://schemas.microsoft.com/office/powerpoint/2010/main" val="19354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70249-998E-40CE-87AC-2E1D74DC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B751-BD41-4A39-9E0F-2B1811F5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NNSE and JNNSE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5394</TotalTime>
  <Words>1258</Words>
  <Application>Microsoft Office PowerPoint</Application>
  <PresentationFormat>Widescreen</PresentationFormat>
  <Paragraphs>99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ArialMT</vt:lpstr>
      <vt:lpstr>Calibri</vt:lpstr>
      <vt:lpstr>Calibri Light</vt:lpstr>
      <vt:lpstr>Courier New</vt:lpstr>
      <vt:lpstr>Roboto-Regular</vt:lpstr>
      <vt:lpstr>Office Theme</vt:lpstr>
      <vt:lpstr>Interpretable Semantic Vectors from a Joint Model of Brain- and Text-Based Meaning</vt:lpstr>
      <vt:lpstr>Vector Space Model (VSM)</vt:lpstr>
      <vt:lpstr>Vector Space Model</vt:lpstr>
      <vt:lpstr>VSM from brain activity?</vt:lpstr>
      <vt:lpstr>Challenges of the project</vt:lpstr>
      <vt:lpstr>Data</vt:lpstr>
      <vt:lpstr>Corpus Data</vt:lpstr>
      <vt:lpstr>Brain Data</vt:lpstr>
      <vt:lpstr>Method</vt:lpstr>
      <vt:lpstr>NNSE</vt:lpstr>
      <vt:lpstr>Interpretability of A matrix</vt:lpstr>
      <vt:lpstr>JNNSE: adding brain-activity information</vt:lpstr>
      <vt:lpstr>PowerPoint Presentation</vt:lpstr>
      <vt:lpstr>PowerPoint Presentation</vt:lpstr>
      <vt:lpstr>Advantages of JNNSE</vt:lpstr>
      <vt:lpstr>Experiments</vt:lpstr>
      <vt:lpstr>Prediction of semantic annotations.</vt:lpstr>
      <vt:lpstr>Correlation with behavioral data</vt:lpstr>
      <vt:lpstr>Word prediction from brain data.</vt:lpstr>
      <vt:lpstr>PowerPoint Presentation</vt:lpstr>
      <vt:lpstr>Prediction of corpus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Semantic Vectors from a Joint Model of Brain- and Text-Based Meaning</dc:title>
  <dc:creator>Hasson Uri</dc:creator>
  <cp:lastModifiedBy>Hasson Uri</cp:lastModifiedBy>
  <cp:revision>11</cp:revision>
  <dcterms:created xsi:type="dcterms:W3CDTF">2023-04-10T10:17:00Z</dcterms:created>
  <dcterms:modified xsi:type="dcterms:W3CDTF">2023-04-14T13:32:28Z</dcterms:modified>
</cp:coreProperties>
</file>