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726" r:id="rId6"/>
    <p:sldMasterId id="2147483752" r:id="rId7"/>
  </p:sldMasterIdLst>
  <p:sldIdLst>
    <p:sldId id="256" r:id="rId8"/>
    <p:sldId id="257" r:id="rId9"/>
    <p:sldId id="296" r:id="rId10"/>
    <p:sldId id="275" r:id="rId11"/>
    <p:sldId id="266" r:id="rId12"/>
    <p:sldId id="300" r:id="rId13"/>
    <p:sldId id="310" r:id="rId14"/>
    <p:sldId id="299" r:id="rId15"/>
    <p:sldId id="311" r:id="rId16"/>
    <p:sldId id="301" r:id="rId17"/>
    <p:sldId id="302" r:id="rId18"/>
    <p:sldId id="312" r:id="rId19"/>
    <p:sldId id="313" r:id="rId20"/>
    <p:sldId id="303" r:id="rId21"/>
    <p:sldId id="308" r:id="rId22"/>
    <p:sldId id="306" r:id="rId23"/>
    <p:sldId id="315" r:id="rId24"/>
    <p:sldId id="316" r:id="rId25"/>
  </p:sldIdLst>
  <p:sldSz cx="9144000" cy="5143500" type="screen16x9"/>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78E911-4EF1-5580-6F4B-E9A3D6BFA8B7}" v="3" dt="2023-07-03T13:50:21.290"/>
    <p1510:client id="{A934EF15-6EE4-4D92-8B11-870B744539C9}" v="642" dt="2023-07-03T14:33:44.779"/>
    <p1510:client id="{BC4675CA-EF39-4595-B647-794683FD945C}" v="64" vWet="68" dt="2023-07-03T13:50:22.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AF1D77D9-1E21-4E29-8086-D6EF7979F5BD}" type="slidenum">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4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1"/>
          </p:nvPr>
        </p:nvSpPr>
        <p:spPr/>
        <p:txBody>
          <a:bodyPr/>
          <a:lstStyle/>
          <a:p>
            <a:fld id="{55B5FCE8-09C4-433C-B2F2-068065B60918}" type="slidenum">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1"/>
          </p:nvPr>
        </p:nvSpPr>
        <p:spPr/>
        <p:txBody>
          <a:bodyPr/>
          <a:lstStyle/>
          <a:p>
            <a:fld id="{7BF69C40-1F68-4D7D-AAE9-432ED0B75C07}" type="slidenum">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1978CEA8-30F9-4B1E-BE21-0CDB95AB43D7}" type="slidenum">
              <a:t>‹N›</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1"/>
          </p:nvPr>
        </p:nvSpPr>
        <p:spPr/>
        <p:txBody>
          <a:bodyPr/>
          <a:lstStyle/>
          <a:p>
            <a:fld id="{5005AAFF-605D-479D-839B-6F72108AAAE4}" type="slidenum">
              <a:t>‹N›</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1"/>
          </p:nvPr>
        </p:nvSpPr>
        <p:spPr/>
        <p:txBody>
          <a:bodyPr/>
          <a:lstStyle/>
          <a:p>
            <a:fld id="{1CA55DF9-091B-4723-8CE4-B194A34B887E}" type="slidenum">
              <a:t>‹N›</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9"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678B4467-299C-491E-9BFC-D1C459354975}"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3"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E5F20CD9-5C68-40A4-8E9A-A4AF118AC025}" type="slidenum">
              <a:t>‹N›</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5"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6"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7"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1"/>
          </p:nvPr>
        </p:nvSpPr>
        <p:spPr/>
        <p:txBody>
          <a:bodyPr/>
          <a:lstStyle/>
          <a:p>
            <a:fld id="{86A93C4E-097D-4420-ADE8-EAD2C6F356EC}" type="slidenum">
              <a:t>‹N›</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9"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0"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1"/>
          </p:nvPr>
        </p:nvSpPr>
        <p:spPr/>
        <p:txBody>
          <a:bodyPr/>
          <a:lstStyle/>
          <a:p>
            <a:fld id="{77E4032D-7F56-44BD-A960-84FB8B4C2D6C}" type="slidenum">
              <a:t>‹N›</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4"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5"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1"/>
          </p:nvPr>
        </p:nvSpPr>
        <p:spPr/>
        <p:txBody>
          <a:bodyPr/>
          <a:lstStyle/>
          <a:p>
            <a:fld id="{F01CA030-1CF0-4F7B-99FA-A8C262687C18}" type="slidenum">
              <a:t>‹N›</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7"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8"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9"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0"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1"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2"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1"/>
          </p:nvPr>
        </p:nvSpPr>
        <p:spPr/>
        <p:txBody>
          <a:bodyPr/>
          <a:lstStyle/>
          <a:p>
            <a:fld id="{06C4166B-969F-4A50-9738-9939190CCAD0}" type="slidenum">
              <a:t>‹N›</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lstStyle/>
          <a:p>
            <a:fld id="{1BB9CFC7-820D-48F0-B00C-C67901F59C20}" type="slidenum">
              <a:t>‹N›</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6"/>
          </p:nvPr>
        </p:nvSpPr>
        <p:spPr/>
        <p:txBody>
          <a:bodyPr/>
          <a:lstStyle/>
          <a:p>
            <a:fld id="{E4ACD334-7CF7-49EF-B577-ED2D6B793A9D}" type="slidenum">
              <a:t>‹N›</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6"/>
          </p:nvPr>
        </p:nvSpPr>
        <p:spPr/>
        <p:txBody>
          <a:bodyPr/>
          <a:lstStyle/>
          <a:p>
            <a:fld id="{BD120932-AA74-423D-9335-BCBB2724B866}" type="slidenum">
              <a:t>‹N›</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6"/>
          </p:nvPr>
        </p:nvSpPr>
        <p:spPr/>
        <p:txBody>
          <a:bodyPr/>
          <a:lstStyle/>
          <a:p>
            <a:fld id="{E97441A0-58C3-406D-BD88-8DADE6BDED0E}" type="slidenum">
              <a:t>‹N›</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6"/>
          </p:nvPr>
        </p:nvSpPr>
        <p:spPr/>
        <p:txBody>
          <a:bodyPr/>
          <a:lstStyle/>
          <a:p>
            <a:fld id="{16AC68A9-8BC0-4DD2-A7F3-1F3FEADF97E6}"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6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6"/>
          </p:nvPr>
        </p:nvSpPr>
        <p:spPr/>
        <p:txBody>
          <a:bodyPr/>
          <a:lstStyle/>
          <a:p>
            <a:fld id="{21AC80DA-0201-426B-B7D3-B4FB9DF36C7F}" type="slidenum">
              <a:t>‹N›</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5C1A36F0-864A-413E-A5A1-FDD28C7801A2}" type="slidenum">
              <a:t>‹N›</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6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2B6B040B-9F7B-4499-86D1-86BD402A2C5A}" type="slidenum">
              <a:t>‹N›</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6"/>
          </p:nvPr>
        </p:nvSpPr>
        <p:spPr/>
        <p:txBody>
          <a:bodyPr/>
          <a:lstStyle/>
          <a:p>
            <a:fld id="{11355BB4-1074-47E1-9F62-C6B619D285A2}" type="slidenum">
              <a:t>‹N›</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6"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7"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6"/>
          </p:nvPr>
        </p:nvSpPr>
        <p:spPr/>
        <p:txBody>
          <a:bodyPr/>
          <a:lstStyle/>
          <a:p>
            <a:fld id="{8C6489C3-C945-4017-AEFE-E2DA0CE59C3B}" type="slidenum">
              <a:t>‹N›</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7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0"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2"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6"/>
          </p:nvPr>
        </p:nvSpPr>
        <p:spPr/>
        <p:txBody>
          <a:bodyPr/>
          <a:lstStyle/>
          <a:p>
            <a:fld id="{288F0907-DA09-47D4-9987-155A32AADBC6}" type="slidenum">
              <a:t>‹N›</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84"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5"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6"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7"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8"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89"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6"/>
          </p:nvPr>
        </p:nvSpPr>
        <p:spPr/>
        <p:txBody>
          <a:bodyPr/>
          <a:lstStyle/>
          <a:p>
            <a:fld id="{4A67F5A0-B1E3-40F4-B58E-5E697037173A}" type="slidenum">
              <a:t>‹N›</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lstStyle/>
          <a:p>
            <a:fld id="{C288663D-8074-4720-A312-E1930BFAC404}" type="slidenum">
              <a:t>‹N›</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0"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sldNum" idx="8"/>
          </p:nvPr>
        </p:nvSpPr>
        <p:spPr/>
        <p:txBody>
          <a:bodyPr/>
          <a:lstStyle/>
          <a:p>
            <a:fld id="{0CFB1CC8-3826-4C21-A422-E6317BE6BC1E}" type="slidenum">
              <a:t>‹N›</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 name="PlaceHolder 3"/>
          <p:cNvSpPr>
            <a:spLocks noGrp="1"/>
          </p:cNvSpPr>
          <p:nvPr>
            <p:ph type="sldNum" idx="8"/>
          </p:nvPr>
        </p:nvSpPr>
        <p:spPr/>
        <p:txBody>
          <a:bodyPr/>
          <a:lstStyle/>
          <a:p>
            <a:fld id="{FA780B46-55CA-4E68-BC1B-A4F694E35DD0}"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9"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4"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4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8"/>
          </p:nvPr>
        </p:nvSpPr>
        <p:spPr/>
        <p:txBody>
          <a:bodyPr/>
          <a:lstStyle/>
          <a:p>
            <a:fld id="{C7A51849-2BC3-4D09-9FA5-54D351A44D77}" type="slidenum">
              <a:t>‹N›</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 name="PlaceHolder 2"/>
          <p:cNvSpPr>
            <a:spLocks noGrp="1"/>
          </p:cNvSpPr>
          <p:nvPr>
            <p:ph type="sldNum" idx="8"/>
          </p:nvPr>
        </p:nvSpPr>
        <p:spPr/>
        <p:txBody>
          <a:bodyPr/>
          <a:lstStyle/>
          <a:p>
            <a:fld id="{CB5AC3A8-E84A-42D6-847C-34003DAC38B0}" type="slidenum">
              <a:t>‹N›</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7"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sldNum" idx="8"/>
          </p:nvPr>
        </p:nvSpPr>
        <p:spPr/>
        <p:txBody>
          <a:bodyPr/>
          <a:lstStyle/>
          <a:p>
            <a:fld id="{FC92E0F0-319A-4AE7-B677-BD28E77465EF}" type="slidenum">
              <a:t>‹N›</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49"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0"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1"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9B58DA15-1D18-44F9-872E-46B33006DE90}" type="slidenum">
              <a:t>‹N›</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5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4"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5"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65FA59DD-6832-4DF4-AE0F-74550FF7F8DA}" type="slidenum">
              <a:t>‹N›</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57"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9"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 name="PlaceHolder 5"/>
          <p:cNvSpPr>
            <a:spLocks noGrp="1"/>
          </p:cNvSpPr>
          <p:nvPr>
            <p:ph type="sldNum" idx="8"/>
          </p:nvPr>
        </p:nvSpPr>
        <p:spPr/>
        <p:txBody>
          <a:bodyPr/>
          <a:lstStyle/>
          <a:p>
            <a:fld id="{C057CD74-7450-4C9C-9D39-BABE41A984A1}" type="slidenum">
              <a:t>‹N›</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1"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2"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 name="PlaceHolder 4"/>
          <p:cNvSpPr>
            <a:spLocks noGrp="1"/>
          </p:cNvSpPr>
          <p:nvPr>
            <p:ph type="sldNum" idx="8"/>
          </p:nvPr>
        </p:nvSpPr>
        <p:spPr/>
        <p:txBody>
          <a:bodyPr/>
          <a:lstStyle/>
          <a:p>
            <a:fld id="{61B23228-63F1-4475-8910-03BF6D4A605E}" type="slidenum">
              <a:t>‹N›</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5"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67"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 name="PlaceHolder 6"/>
          <p:cNvSpPr>
            <a:spLocks noGrp="1"/>
          </p:cNvSpPr>
          <p:nvPr>
            <p:ph type="sldNum" idx="8"/>
          </p:nvPr>
        </p:nvSpPr>
        <p:spPr/>
        <p:txBody>
          <a:bodyPr/>
          <a:lstStyle/>
          <a:p>
            <a:fld id="{03B6E10D-8902-4D26-AFCE-E1FD6ABBB332}" type="slidenum">
              <a:t>‹N›</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69"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0"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1"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2"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3"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74"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9" name="PlaceHolder 8"/>
          <p:cNvSpPr>
            <a:spLocks noGrp="1"/>
          </p:cNvSpPr>
          <p:nvPr>
            <p:ph type="sldNum" idx="8"/>
          </p:nvPr>
        </p:nvSpPr>
        <p:spPr/>
        <p:txBody>
          <a:bodyPr/>
          <a:lstStyle/>
          <a:p>
            <a:fld id="{40FE603D-C67B-4FE1-A2DC-D5ED7993C931}"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4"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5"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6"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0"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2"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3"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4"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319040" y="2233440"/>
            <a:ext cx="6680160" cy="1159560"/>
          </a:xfrm>
          <a:prstGeom prst="rect">
            <a:avLst/>
          </a:prstGeom>
          <a:noFill/>
          <a:ln w="0">
            <a:noFill/>
          </a:ln>
        </p:spPr>
        <p:txBody>
          <a:bodyPr tIns="91440" bIns="91440" anchor="t">
            <a:noAutofit/>
          </a:bodyPr>
          <a:lstStyle/>
          <a:p>
            <a:r>
              <a:rPr lang="en-US" sz="5000" b="0" strike="noStrike" spc="-1">
                <a:solidFill>
                  <a:srgbClr val="000000"/>
                </a:solidFill>
                <a:latin typeface="Arial"/>
              </a:rPr>
              <a:t>Click to edit the title text format</a:t>
            </a:r>
          </a:p>
        </p:txBody>
      </p:sp>
      <p:sp>
        <p:nvSpPr>
          <p:cNvPr id="5" name="Google Shape;11;p2"/>
          <p:cNvSpPr/>
          <p:nvPr/>
        </p:nvSpPr>
        <p:spPr>
          <a:xfrm>
            <a:off x="939600" y="2832480"/>
            <a:ext cx="360" cy="231048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2" name="Google Shape;12;p2"/>
          <p:cNvSpPr/>
          <p:nvPr/>
        </p:nvSpPr>
        <p:spPr>
          <a:xfrm>
            <a:off x="845280" y="2643480"/>
            <a:ext cx="188640" cy="18864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1165320" y="549720"/>
            <a:ext cx="6857640" cy="344520"/>
          </a:xfrm>
          <a:prstGeom prst="rect">
            <a:avLst/>
          </a:prstGeom>
          <a:noFill/>
          <a:ln w="0">
            <a:noFill/>
          </a:ln>
        </p:spPr>
        <p:txBody>
          <a:bodyPr tIns="91440" bIns="91440" anchor="b">
            <a:noAutofit/>
          </a:bodyPr>
          <a:lstStyle/>
          <a:p>
            <a:r>
              <a:rPr lang="en-US" sz="1800" b="0" strike="noStrike" spc="-1">
                <a:solidFill>
                  <a:srgbClr val="000000"/>
                </a:solidFill>
                <a:latin typeface="Arial"/>
              </a:rPr>
              <a:t>Click to edit the title text format</a:t>
            </a:r>
          </a:p>
        </p:txBody>
      </p:sp>
      <p:sp>
        <p:nvSpPr>
          <p:cNvPr id="41" name="PlaceHolder 2"/>
          <p:cNvSpPr>
            <a:spLocks noGrp="1"/>
          </p:cNvSpPr>
          <p:nvPr>
            <p:ph type="body"/>
          </p:nvPr>
        </p:nvSpPr>
        <p:spPr>
          <a:xfrm>
            <a:off x="1165320" y="1173960"/>
            <a:ext cx="3306600" cy="3725280"/>
          </a:xfrm>
          <a:prstGeom prst="rect">
            <a:avLst/>
          </a:prstGeom>
          <a:noFill/>
          <a:ln w="0">
            <a:noFill/>
          </a:ln>
        </p:spPr>
        <p:txBody>
          <a:bodyPr tIns="91440" bIns="91440" anchor="t">
            <a:noAutofit/>
          </a:bodyPr>
          <a:lstStyle/>
          <a:p>
            <a:pPr marL="432000" indent="-324000">
              <a:spcBef>
                <a:spcPts val="1417"/>
              </a:spcBef>
              <a:buClr>
                <a:srgbClr val="FFFFFF"/>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
        <p:nvSpPr>
          <p:cNvPr id="42" name="PlaceHolder 3"/>
          <p:cNvSpPr>
            <a:spLocks noGrp="1"/>
          </p:cNvSpPr>
          <p:nvPr>
            <p:ph type="body"/>
          </p:nvPr>
        </p:nvSpPr>
        <p:spPr>
          <a:xfrm>
            <a:off x="4671720" y="1173960"/>
            <a:ext cx="3306600" cy="3725280"/>
          </a:xfrm>
          <a:prstGeom prst="rect">
            <a:avLst/>
          </a:prstGeom>
          <a:noFill/>
          <a:ln w="0">
            <a:noFill/>
          </a:ln>
        </p:spPr>
        <p:txBody>
          <a:bodyPr tIns="91440" bIns="91440" anchor="t">
            <a:noAutofit/>
          </a:bodyPr>
          <a:lstStyle/>
          <a:p>
            <a:pPr marL="432000" indent="-324000">
              <a:spcBef>
                <a:spcPts val="1417"/>
              </a:spcBef>
              <a:buClr>
                <a:srgbClr val="FFFFFF"/>
              </a:buClr>
              <a:buSzPct val="45000"/>
              <a:buFont typeface="Wingdings" charset="2"/>
              <a:buChar char=""/>
            </a:pPr>
            <a:r>
              <a:rPr lang="en-US" sz="20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20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
        <p:nvSpPr>
          <p:cNvPr id="43" name="PlaceHolder 4"/>
          <p:cNvSpPr>
            <a:spLocks noGrp="1"/>
          </p:cNvSpPr>
          <p:nvPr>
            <p:ph type="sldNum" idx="1"/>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B119F7B3-4E29-41AF-9129-D8497457F50E}"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44" name="Google Shape;37;p6"/>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45" name="Google Shape;38;p6"/>
          <p:cNvSpPr/>
          <p:nvPr/>
        </p:nvSpPr>
        <p:spPr>
          <a:xfrm>
            <a:off x="874440" y="605880"/>
            <a:ext cx="142200" cy="14220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46" name="Google Shape;39;p6"/>
          <p:cNvSpPr/>
          <p:nvPr/>
        </p:nvSpPr>
        <p:spPr>
          <a:xfrm>
            <a:off x="844560" y="1400760"/>
            <a:ext cx="201600" cy="201600"/>
          </a:xfrm>
          <a:prstGeom prst="ellipse">
            <a:avLst/>
          </a:prstGeom>
          <a:solidFill>
            <a:srgbClr val="2E3037"/>
          </a:solidFill>
          <a:ln w="9525">
            <a:solidFill>
              <a:srgbClr val="999FA9"/>
            </a:solidFill>
            <a:round/>
          </a:ln>
        </p:spPr>
        <p:style>
          <a:lnRef idx="0">
            <a:scrgbClr r="0" g="0" b="0"/>
          </a:lnRef>
          <a:fillRef idx="0">
            <a:scrgbClr r="0" g="0" b="0"/>
          </a:fillRef>
          <a:effectRef idx="0">
            <a:scrgbClr r="0" g="0" b="0"/>
          </a:effectRef>
          <a:fontRef idx="minor"/>
        </p:style>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249" name="PlaceHolder 1"/>
          <p:cNvSpPr>
            <a:spLocks noGrp="1"/>
          </p:cNvSpPr>
          <p:nvPr>
            <p:ph type="sldNum" idx="6"/>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BF6C8347-9513-426C-ACCB-F3AC027323A2}"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250" name="Google Shape;61;p10"/>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251" name="Google Shape;62;p10"/>
          <p:cNvSpPr/>
          <p:nvPr/>
        </p:nvSpPr>
        <p:spPr>
          <a:xfrm>
            <a:off x="844560" y="2470680"/>
            <a:ext cx="201600" cy="201600"/>
          </a:xfrm>
          <a:prstGeom prst="ellipse">
            <a:avLst/>
          </a:prstGeom>
          <a:solidFill>
            <a:srgbClr val="2E3037"/>
          </a:solidFill>
          <a:ln w="9525">
            <a:solidFill>
              <a:srgbClr val="999FA9"/>
            </a:solidFill>
            <a:round/>
          </a:ln>
        </p:spPr>
        <p:style>
          <a:lnRef idx="0">
            <a:scrgbClr r="0" g="0" b="0"/>
          </a:lnRef>
          <a:fillRef idx="0">
            <a:scrgbClr r="0" g="0" b="0"/>
          </a:fillRef>
          <a:effectRef idx="0">
            <a:scrgbClr r="0" g="0" b="0"/>
          </a:effectRef>
          <a:fontRef idx="minor"/>
        </p:style>
      </p:sp>
      <p:sp>
        <p:nvSpPr>
          <p:cNvPr id="252"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25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2E3037"/>
        </a:solidFill>
        <a:effectLst/>
      </p:bgPr>
    </p:bg>
    <p:spTree>
      <p:nvGrpSpPr>
        <p:cNvPr id="1" name=""/>
        <p:cNvGrpSpPr/>
        <p:nvPr/>
      </p:nvGrpSpPr>
      <p:grpSpPr>
        <a:xfrm>
          <a:off x="0" y="0"/>
          <a:ext cx="0" cy="0"/>
          <a:chOff x="0" y="0"/>
          <a:chExt cx="0" cy="0"/>
        </a:xfrm>
      </p:grpSpPr>
      <p:sp>
        <p:nvSpPr>
          <p:cNvPr id="334" name="PlaceHolder 1"/>
          <p:cNvSpPr>
            <a:spLocks noGrp="1"/>
          </p:cNvSpPr>
          <p:nvPr>
            <p:ph type="title"/>
          </p:nvPr>
        </p:nvSpPr>
        <p:spPr>
          <a:xfrm>
            <a:off x="1165320" y="549720"/>
            <a:ext cx="6857640" cy="344520"/>
          </a:xfrm>
          <a:prstGeom prst="rect">
            <a:avLst/>
          </a:prstGeom>
          <a:noFill/>
          <a:ln w="0">
            <a:noFill/>
          </a:ln>
        </p:spPr>
        <p:txBody>
          <a:bodyPr tIns="91440" bIns="91440" anchor="b">
            <a:noAutofit/>
          </a:bodyPr>
          <a:lstStyle/>
          <a:p>
            <a:r>
              <a:rPr lang="en-US" sz="1800" b="0" strike="noStrike" spc="-1">
                <a:solidFill>
                  <a:srgbClr val="000000"/>
                </a:solidFill>
                <a:latin typeface="Arial"/>
              </a:rPr>
              <a:t>Click to edit the title text format</a:t>
            </a:r>
          </a:p>
        </p:txBody>
      </p:sp>
      <p:sp>
        <p:nvSpPr>
          <p:cNvPr id="335" name="PlaceHolder 2"/>
          <p:cNvSpPr>
            <a:spLocks noGrp="1"/>
          </p:cNvSpPr>
          <p:nvPr>
            <p:ph type="sldNum" idx="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43A816A-DAC1-4609-8840-6300840D5273}" type="slidenum">
              <a:rPr lang="en" sz="1200" b="0" strike="noStrike" spc="-1">
                <a:solidFill>
                  <a:srgbClr val="39C0BA"/>
                </a:solidFill>
                <a:latin typeface="Quicksand"/>
                <a:ea typeface="Quicksand"/>
              </a:rPr>
              <a:t>‹N›</a:t>
            </a:fld>
            <a:endParaRPr lang="en-US" sz="1200" b="0" strike="noStrike" spc="-1">
              <a:latin typeface="Times New Roman"/>
            </a:endParaRPr>
          </a:p>
        </p:txBody>
      </p:sp>
      <p:sp>
        <p:nvSpPr>
          <p:cNvPr id="336" name="Google Shape;52;p8"/>
          <p:cNvSpPr/>
          <p:nvPr/>
        </p:nvSpPr>
        <p:spPr>
          <a:xfrm>
            <a:off x="945720" y="0"/>
            <a:ext cx="360" cy="5143320"/>
          </a:xfrm>
          <a:custGeom>
            <a:avLst/>
            <a:gdLst/>
            <a:ahLst/>
            <a:cxnLst/>
            <a:rect l="l" t="t" r="r" b="b"/>
            <a:pathLst>
              <a:path w="21600" h="21600">
                <a:moveTo>
                  <a:pt x="0" y="0"/>
                </a:moveTo>
                <a:lnTo>
                  <a:pt x="21600" y="21600"/>
                </a:lnTo>
              </a:path>
            </a:pathLst>
          </a:custGeom>
          <a:noFill/>
          <a:ln w="9525">
            <a:solidFill>
              <a:srgbClr val="999FA9"/>
            </a:solidFill>
            <a:round/>
          </a:ln>
        </p:spPr>
        <p:style>
          <a:lnRef idx="0">
            <a:scrgbClr r="0" g="0" b="0"/>
          </a:lnRef>
          <a:fillRef idx="0">
            <a:scrgbClr r="0" g="0" b="0"/>
          </a:fillRef>
          <a:effectRef idx="0">
            <a:scrgbClr r="0" g="0" b="0"/>
          </a:effectRef>
          <a:fontRef idx="minor"/>
        </p:style>
      </p:sp>
      <p:sp>
        <p:nvSpPr>
          <p:cNvPr id="337" name="Google Shape;53;p8"/>
          <p:cNvSpPr/>
          <p:nvPr/>
        </p:nvSpPr>
        <p:spPr>
          <a:xfrm>
            <a:off x="874440" y="605880"/>
            <a:ext cx="142200" cy="142200"/>
          </a:xfrm>
          <a:prstGeom prst="ellipse">
            <a:avLst/>
          </a:prstGeom>
          <a:solidFill>
            <a:schemeClr val="accent1"/>
          </a:solidFill>
          <a:ln w="28575">
            <a:solidFill>
              <a:srgbClr val="2E3037"/>
            </a:solidFill>
            <a:round/>
          </a:ln>
        </p:spPr>
        <p:style>
          <a:lnRef idx="0">
            <a:scrgbClr r="0" g="0" b="0"/>
          </a:lnRef>
          <a:fillRef idx="0">
            <a:scrgbClr r="0" g="0" b="0"/>
          </a:fillRef>
          <a:effectRef idx="0">
            <a:scrgbClr r="0" g="0" b="0"/>
          </a:effectRef>
          <a:fontRef idx="minor"/>
        </p:style>
      </p:sp>
      <p:sp>
        <p:nvSpPr>
          <p:cNvPr id="33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1.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igma.com/Barbot" TargetMode="Externa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figma.com/proto/MxIhQvA7TVTMJ7VtCXGYkS/BarBot-Prototype?node-id=519-2856&amp;scaling=scale-down&amp;page-id=0%3A1&amp;starting-point-node-id=518%3A7960&amp;show-proto-sidebar=1" TargetMode="External"/><Relationship Id="rId1" Type="http://schemas.openxmlformats.org/officeDocument/2006/relationships/slideLayout" Target="../slideLayouts/slideLayout2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1319040" y="2233440"/>
            <a:ext cx="6680160" cy="1159560"/>
          </a:xfrm>
          <a:prstGeom prst="rect">
            <a:avLst/>
          </a:prstGeom>
          <a:noFill/>
          <a:ln w="0">
            <a:noFill/>
          </a:ln>
        </p:spPr>
        <p:txBody>
          <a:bodyPr tIns="91440" bIns="91440" anchor="t">
            <a:noAutofit/>
          </a:bodyPr>
          <a:lstStyle/>
          <a:p>
            <a:pPr>
              <a:lnSpc>
                <a:spcPct val="100000"/>
              </a:lnSpc>
              <a:buNone/>
              <a:tabLst>
                <a:tab pos="0" algn="l"/>
              </a:tabLst>
            </a:pPr>
            <a:r>
              <a:rPr lang="en" sz="5000" b="0" strike="noStrike" spc="-1" dirty="0">
                <a:solidFill>
                  <a:srgbClr val="39C0BA"/>
                </a:solidFill>
                <a:latin typeface="Quicksand"/>
                <a:ea typeface="Quicksand"/>
              </a:rPr>
              <a:t>RobotPacking</a:t>
            </a:r>
            <a:br>
              <a:rPr sz="5000" dirty="0"/>
            </a:br>
            <a:r>
              <a:rPr lang="en" sz="5000" b="0" strike="noStrike" spc="-1" dirty="0">
                <a:solidFill>
                  <a:srgbClr val="39C0BA"/>
                </a:solidFill>
                <a:latin typeface="Quicksand"/>
                <a:ea typeface="Quicksand"/>
              </a:rPr>
              <a:t>PDDL App</a:t>
            </a:r>
            <a:endParaRPr lang="en-US" sz="5000" b="0" strike="noStrike" spc="-1" dirty="0">
              <a:solidFill>
                <a:srgbClr val="000000"/>
              </a:solidFill>
              <a:latin typeface="Arial"/>
            </a:endParaRPr>
          </a:p>
        </p:txBody>
      </p:sp>
      <p:sp>
        <p:nvSpPr>
          <p:cNvPr id="417" name="CasellaDiTesto 416"/>
          <p:cNvSpPr txBox="1"/>
          <p:nvPr/>
        </p:nvSpPr>
        <p:spPr>
          <a:xfrm>
            <a:off x="4472280" y="2409840"/>
            <a:ext cx="244800" cy="346680"/>
          </a:xfrm>
          <a:prstGeom prst="rect">
            <a:avLst/>
          </a:prstGeom>
          <a:noFill/>
          <a:ln w="0">
            <a:noFill/>
          </a:ln>
        </p:spPr>
        <p:txBody>
          <a:bodyPr lIns="90000" tIns="45000" rIns="90000" bIns="45000" anchor="t">
            <a:noAutofit/>
          </a:bodyPr>
          <a:lstStyle/>
          <a:p>
            <a:r>
              <a:rPr lang="en-US" sz="1800" b="0" strike="noStrike" spc="-1">
                <a:latin typeface="Arial"/>
              </a:rPr>
              <a:t> </a:t>
            </a:r>
          </a:p>
        </p:txBody>
      </p:sp>
      <p:sp>
        <p:nvSpPr>
          <p:cNvPr id="418" name="CasellaDiTesto 417"/>
          <p:cNvSpPr txBox="1"/>
          <p:nvPr/>
        </p:nvSpPr>
        <p:spPr>
          <a:xfrm>
            <a:off x="4472280" y="2409840"/>
            <a:ext cx="244800" cy="346680"/>
          </a:xfrm>
          <a:prstGeom prst="rect">
            <a:avLst/>
          </a:prstGeom>
          <a:noFill/>
          <a:ln w="0">
            <a:noFill/>
          </a:ln>
        </p:spPr>
        <p:txBody>
          <a:bodyPr lIns="90000" tIns="45000" rIns="90000" bIns="45000" anchor="t">
            <a:noAutofit/>
          </a:bodyPr>
          <a:lstStyle/>
          <a:p>
            <a:r>
              <a:rPr lang="en-US" sz="1800" b="0" strike="noStrike" spc="-1">
                <a:latin typeface="Arial"/>
              </a:rPr>
              <a:t> </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10</a:t>
            </a:fld>
            <a:endParaRPr lang="en-US" sz="1200" b="0" strike="noStrike" spc="-1">
              <a:latin typeface="Times New Roman"/>
            </a:endParaRPr>
          </a:p>
        </p:txBody>
      </p:sp>
      <p:sp>
        <p:nvSpPr>
          <p:cNvPr id="6" name="CasellaDiTesto 5">
            <a:extLst>
              <a:ext uri="{FF2B5EF4-FFF2-40B4-BE49-F238E27FC236}">
                <a16:creationId xmlns:a16="http://schemas.microsoft.com/office/drawing/2014/main" id="{795C72C5-4ACB-A448-7C6A-07C4F29A1C57}"/>
              </a:ext>
            </a:extLst>
          </p:cNvPr>
          <p:cNvSpPr txBox="1"/>
          <p:nvPr/>
        </p:nvSpPr>
        <p:spPr>
          <a:xfrm>
            <a:off x="1197366" y="864560"/>
            <a:ext cx="3018865" cy="2954655"/>
          </a:xfrm>
          <a:prstGeom prst="rect">
            <a:avLst/>
          </a:prstGeom>
          <a:noFill/>
        </p:spPr>
        <p:txBody>
          <a:bodyPr wrap="square">
            <a:spAutoFit/>
          </a:bodyPr>
          <a:lstStyle/>
          <a:p>
            <a:pPr>
              <a:lnSpc>
                <a:spcPct val="100000"/>
              </a:lnSpc>
              <a:spcBef>
                <a:spcPts val="601"/>
              </a:spcBef>
              <a:tabLst>
                <a:tab pos="0" algn="l"/>
              </a:tabLst>
            </a:pPr>
            <a:r>
              <a:rPr lang="it-IT" sz="1200" spc="-1">
                <a:solidFill>
                  <a:schemeClr val="accent2">
                    <a:lumMod val="75000"/>
                  </a:schemeClr>
                </a:solidFill>
                <a:latin typeface="Quicksand"/>
                <a:ea typeface="Quicksand"/>
              </a:rPr>
              <a:t>AZIONI</a:t>
            </a:r>
          </a:p>
          <a:p>
            <a:pPr>
              <a:lnSpc>
                <a:spcPct val="100000"/>
              </a:lnSpc>
              <a:spcBef>
                <a:spcPts val="601"/>
              </a:spcBef>
              <a:tabLst>
                <a:tab pos="0" algn="l"/>
              </a:tabLst>
            </a:pPr>
            <a:r>
              <a:rPr lang="en-US" sz="1200" b="0" i="0">
                <a:solidFill>
                  <a:srgbClr val="E6E1E8"/>
                </a:solidFill>
                <a:effectLst/>
                <a:latin typeface="system-ui"/>
              </a:rPr>
              <a:t>Le </a:t>
            </a:r>
            <a:r>
              <a:rPr lang="en-US" sz="1200" b="0" i="0" err="1">
                <a:solidFill>
                  <a:srgbClr val="E6E1E8"/>
                </a:solidFill>
                <a:effectLst/>
                <a:latin typeface="system-ui"/>
              </a:rPr>
              <a:t>azioni</a:t>
            </a:r>
            <a:r>
              <a:rPr lang="en-US" sz="1200" b="0" i="0">
                <a:solidFill>
                  <a:srgbClr val="E6E1E8"/>
                </a:solidFill>
                <a:effectLst/>
                <a:latin typeface="system-ui"/>
              </a:rPr>
              <a:t> </a:t>
            </a:r>
            <a:r>
              <a:rPr lang="en-US" sz="1200" b="0" i="0" err="1">
                <a:solidFill>
                  <a:srgbClr val="E6E1E8"/>
                </a:solidFill>
                <a:effectLst/>
                <a:latin typeface="system-ui"/>
              </a:rPr>
              <a:t>definiscono</a:t>
            </a:r>
            <a:r>
              <a:rPr lang="en-US" sz="1200" b="0" i="0">
                <a:solidFill>
                  <a:srgbClr val="E6E1E8"/>
                </a:solidFill>
                <a:effectLst/>
                <a:latin typeface="system-ui"/>
              </a:rPr>
              <a:t> </a:t>
            </a:r>
            <a:r>
              <a:rPr lang="en-US" sz="1200" b="0" i="0" err="1">
                <a:solidFill>
                  <a:srgbClr val="E6E1E8"/>
                </a:solidFill>
                <a:effectLst/>
                <a:latin typeface="system-ui"/>
              </a:rPr>
              <a:t>una</a:t>
            </a:r>
            <a:r>
              <a:rPr lang="en-US" sz="1200" b="0" i="0">
                <a:solidFill>
                  <a:srgbClr val="E6E1E8"/>
                </a:solidFill>
                <a:effectLst/>
                <a:latin typeface="system-ui"/>
              </a:rPr>
              <a:t> </a:t>
            </a:r>
            <a:r>
              <a:rPr lang="en-US" sz="1200" b="0" i="0" err="1">
                <a:solidFill>
                  <a:srgbClr val="E6E1E8"/>
                </a:solidFill>
                <a:effectLst/>
                <a:latin typeface="system-ui"/>
              </a:rPr>
              <a:t>trasformazione</a:t>
            </a:r>
            <a:r>
              <a:rPr lang="en-US" sz="1200" b="0" i="0">
                <a:solidFill>
                  <a:srgbClr val="E6E1E8"/>
                </a:solidFill>
                <a:effectLst/>
                <a:latin typeface="system-ui"/>
              </a:rPr>
              <a:t> </a:t>
            </a:r>
            <a:r>
              <a:rPr lang="en-US" sz="1200" b="0" i="0" err="1">
                <a:solidFill>
                  <a:srgbClr val="E6E1E8"/>
                </a:solidFill>
                <a:effectLst/>
                <a:latin typeface="system-ui"/>
              </a:rPr>
              <a:t>dello</a:t>
            </a:r>
            <a:r>
              <a:rPr lang="en-US" sz="1200" b="0" i="0">
                <a:solidFill>
                  <a:srgbClr val="E6E1E8"/>
                </a:solidFill>
                <a:effectLst/>
                <a:latin typeface="system-ui"/>
              </a:rPr>
              <a:t> </a:t>
            </a:r>
            <a:r>
              <a:rPr lang="en-US" sz="1200" b="0" i="0" err="1">
                <a:solidFill>
                  <a:srgbClr val="E6E1E8"/>
                </a:solidFill>
                <a:effectLst/>
                <a:latin typeface="system-ui"/>
              </a:rPr>
              <a:t>stato</a:t>
            </a:r>
            <a:r>
              <a:rPr lang="en-US" sz="1200" b="0" i="0">
                <a:solidFill>
                  <a:srgbClr val="E6E1E8"/>
                </a:solidFill>
                <a:effectLst/>
                <a:latin typeface="system-ui"/>
              </a:rPr>
              <a:t> del mondo e </a:t>
            </a:r>
            <a:r>
              <a:rPr lang="en-US" sz="1200" b="0" i="0" err="1">
                <a:solidFill>
                  <a:srgbClr val="E6E1E8"/>
                </a:solidFill>
                <a:effectLst/>
                <a:latin typeface="system-ui"/>
              </a:rPr>
              <a:t>vengono</a:t>
            </a:r>
            <a:r>
              <a:rPr lang="en-US" sz="1200" b="0" i="0">
                <a:solidFill>
                  <a:srgbClr val="E6E1E8"/>
                </a:solidFill>
                <a:effectLst/>
                <a:latin typeface="system-ui"/>
              </a:rPr>
              <a:t> </a:t>
            </a:r>
            <a:r>
              <a:rPr lang="en-US" sz="1200" b="0" i="0" err="1">
                <a:solidFill>
                  <a:srgbClr val="E6E1E8"/>
                </a:solidFill>
                <a:effectLst/>
                <a:latin typeface="system-ui"/>
              </a:rPr>
              <a:t>eseguite</a:t>
            </a:r>
            <a:r>
              <a:rPr lang="en-US" sz="1200" b="0" i="0">
                <a:solidFill>
                  <a:srgbClr val="E6E1E8"/>
                </a:solidFill>
                <a:effectLst/>
                <a:latin typeface="system-ui"/>
              </a:rPr>
              <a:t> </a:t>
            </a:r>
            <a:r>
              <a:rPr lang="en-US" sz="1200" b="0" i="0" err="1">
                <a:solidFill>
                  <a:srgbClr val="E6E1E8"/>
                </a:solidFill>
                <a:effectLst/>
                <a:latin typeface="system-ui"/>
              </a:rPr>
              <a:t>durante</a:t>
            </a:r>
            <a:r>
              <a:rPr lang="en-US" sz="1200" b="0" i="0">
                <a:solidFill>
                  <a:srgbClr val="E6E1E8"/>
                </a:solidFill>
                <a:effectLst/>
                <a:latin typeface="system-ui"/>
              </a:rPr>
              <a:t> il piano. </a:t>
            </a:r>
          </a:p>
          <a:p>
            <a:pPr>
              <a:lnSpc>
                <a:spcPct val="100000"/>
              </a:lnSpc>
              <a:spcBef>
                <a:spcPts val="601"/>
              </a:spcBef>
              <a:tabLst>
                <a:tab pos="0" algn="l"/>
              </a:tabLst>
            </a:pPr>
            <a:r>
              <a:rPr lang="en-US" sz="1200" err="1">
                <a:solidFill>
                  <a:srgbClr val="E6E1E8"/>
                </a:solidFill>
                <a:latin typeface="system-ui"/>
              </a:rPr>
              <a:t>Un’azione</a:t>
            </a:r>
            <a:r>
              <a:rPr lang="en-US" sz="1200">
                <a:solidFill>
                  <a:srgbClr val="E6E1E8"/>
                </a:solidFill>
                <a:latin typeface="system-ui"/>
              </a:rPr>
              <a:t> è definite da </a:t>
            </a:r>
            <a:r>
              <a:rPr lang="en-US" sz="1200" err="1">
                <a:solidFill>
                  <a:srgbClr val="E6E1E8"/>
                </a:solidFill>
                <a:latin typeface="system-ui"/>
              </a:rPr>
              <a:t>tre</a:t>
            </a:r>
            <a:r>
              <a:rPr lang="en-US" sz="1200">
                <a:solidFill>
                  <a:srgbClr val="E6E1E8"/>
                </a:solidFill>
                <a:latin typeface="system-ui"/>
              </a:rPr>
              <a:t> parti:</a:t>
            </a:r>
          </a:p>
          <a:p>
            <a:pPr marL="171450" indent="-171450">
              <a:lnSpc>
                <a:spcPct val="100000"/>
              </a:lnSpc>
              <a:spcBef>
                <a:spcPts val="601"/>
              </a:spcBef>
              <a:buFont typeface="Arial" panose="020B0604020202020204" pitchFamily="34" charset="0"/>
              <a:buChar char="•"/>
              <a:tabLst>
                <a:tab pos="0" algn="l"/>
              </a:tabLst>
            </a:pPr>
            <a:r>
              <a:rPr lang="en-US" sz="1200" err="1">
                <a:solidFill>
                  <a:srgbClr val="E6E1E8"/>
                </a:solidFill>
                <a:latin typeface="system-ui"/>
              </a:rPr>
              <a:t>Parametri</a:t>
            </a:r>
            <a:r>
              <a:rPr lang="en-US" sz="1200">
                <a:solidFill>
                  <a:srgbClr val="E6E1E8"/>
                </a:solidFill>
                <a:latin typeface="system-ui"/>
              </a:rPr>
              <a:t>, </a:t>
            </a:r>
            <a:r>
              <a:rPr lang="en-US" sz="1200" err="1">
                <a:solidFill>
                  <a:srgbClr val="E6E1E8"/>
                </a:solidFill>
                <a:latin typeface="system-ui"/>
              </a:rPr>
              <a:t>definiscono</a:t>
            </a:r>
            <a:r>
              <a:rPr lang="en-US" sz="1200">
                <a:solidFill>
                  <a:srgbClr val="E6E1E8"/>
                </a:solidFill>
                <a:latin typeface="system-ui"/>
              </a:rPr>
              <a:t> </a:t>
            </a:r>
            <a:r>
              <a:rPr lang="en-US" sz="1200" err="1">
                <a:solidFill>
                  <a:srgbClr val="E6E1E8"/>
                </a:solidFill>
                <a:latin typeface="system-ui"/>
              </a:rPr>
              <a:t>gli</a:t>
            </a:r>
            <a:r>
              <a:rPr lang="en-US" sz="1200">
                <a:solidFill>
                  <a:srgbClr val="E6E1E8"/>
                </a:solidFill>
                <a:latin typeface="system-ui"/>
              </a:rPr>
              <a:t> </a:t>
            </a:r>
            <a:r>
              <a:rPr lang="en-US" sz="1200" err="1">
                <a:solidFill>
                  <a:srgbClr val="E6E1E8"/>
                </a:solidFill>
                <a:latin typeface="system-ui"/>
              </a:rPr>
              <a:t>oggetti</a:t>
            </a:r>
            <a:r>
              <a:rPr lang="en-US" sz="1200">
                <a:solidFill>
                  <a:srgbClr val="E6E1E8"/>
                </a:solidFill>
                <a:latin typeface="system-ui"/>
              </a:rPr>
              <a:t> </a:t>
            </a:r>
            <a:r>
              <a:rPr lang="en-US" sz="1200" err="1">
                <a:solidFill>
                  <a:srgbClr val="E6E1E8"/>
                </a:solidFill>
                <a:latin typeface="system-ui"/>
              </a:rPr>
              <a:t>interessati</a:t>
            </a:r>
            <a:endParaRPr lang="en-US" sz="1200">
              <a:solidFill>
                <a:srgbClr val="E6E1E8"/>
              </a:solidFill>
              <a:latin typeface="system-ui"/>
            </a:endParaRPr>
          </a:p>
          <a:p>
            <a:pPr marL="171450" indent="-171450">
              <a:lnSpc>
                <a:spcPct val="100000"/>
              </a:lnSpc>
              <a:spcBef>
                <a:spcPts val="601"/>
              </a:spcBef>
              <a:buFont typeface="Arial" panose="020B0604020202020204" pitchFamily="34" charset="0"/>
              <a:buChar char="•"/>
              <a:tabLst>
                <a:tab pos="0" algn="l"/>
              </a:tabLst>
            </a:pPr>
            <a:r>
              <a:rPr lang="en-US" sz="1200" err="1">
                <a:solidFill>
                  <a:srgbClr val="E6E1E8"/>
                </a:solidFill>
                <a:latin typeface="system-ui"/>
              </a:rPr>
              <a:t>Precondizioni</a:t>
            </a:r>
            <a:r>
              <a:rPr lang="en-US" sz="1200">
                <a:solidFill>
                  <a:srgbClr val="E6E1E8"/>
                </a:solidFill>
                <a:latin typeface="system-ui"/>
              </a:rPr>
              <a:t>, </a:t>
            </a:r>
            <a:r>
              <a:rPr lang="en-US" sz="1200" err="1">
                <a:solidFill>
                  <a:srgbClr val="E6E1E8"/>
                </a:solidFill>
                <a:latin typeface="system-ui"/>
              </a:rPr>
              <a:t>costiituite</a:t>
            </a:r>
            <a:r>
              <a:rPr lang="en-US" sz="1200">
                <a:solidFill>
                  <a:srgbClr val="E6E1E8"/>
                </a:solidFill>
                <a:latin typeface="system-ui"/>
              </a:rPr>
              <a:t> da </a:t>
            </a:r>
            <a:r>
              <a:rPr lang="en-US" sz="1200" err="1">
                <a:solidFill>
                  <a:srgbClr val="E6E1E8"/>
                </a:solidFill>
                <a:latin typeface="system-ui"/>
              </a:rPr>
              <a:t>una</a:t>
            </a:r>
            <a:r>
              <a:rPr lang="en-US" sz="1200">
                <a:solidFill>
                  <a:srgbClr val="E6E1E8"/>
                </a:solidFill>
                <a:latin typeface="system-ui"/>
              </a:rPr>
              <a:t> </a:t>
            </a:r>
            <a:r>
              <a:rPr lang="en-US" sz="1200" err="1">
                <a:solidFill>
                  <a:srgbClr val="E6E1E8"/>
                </a:solidFill>
                <a:latin typeface="system-ui"/>
              </a:rPr>
              <a:t>serie</a:t>
            </a:r>
            <a:r>
              <a:rPr lang="en-US" sz="1200">
                <a:solidFill>
                  <a:srgbClr val="E6E1E8"/>
                </a:solidFill>
                <a:latin typeface="system-ui"/>
              </a:rPr>
              <a:t> di predicate </a:t>
            </a:r>
            <a:r>
              <a:rPr lang="en-US" sz="1200" err="1">
                <a:solidFill>
                  <a:srgbClr val="E6E1E8"/>
                </a:solidFill>
                <a:latin typeface="system-ui"/>
              </a:rPr>
              <a:t>applicati</a:t>
            </a:r>
            <a:r>
              <a:rPr lang="en-US" sz="1200">
                <a:solidFill>
                  <a:srgbClr val="E6E1E8"/>
                </a:solidFill>
                <a:latin typeface="system-ui"/>
              </a:rPr>
              <a:t> </a:t>
            </a:r>
            <a:r>
              <a:rPr lang="en-US" sz="1200" err="1">
                <a:solidFill>
                  <a:srgbClr val="E6E1E8"/>
                </a:solidFill>
                <a:latin typeface="system-ui"/>
              </a:rPr>
              <a:t>agli</a:t>
            </a:r>
            <a:r>
              <a:rPr lang="en-US" sz="1200">
                <a:solidFill>
                  <a:srgbClr val="E6E1E8"/>
                </a:solidFill>
                <a:latin typeface="system-ui"/>
              </a:rPr>
              <a:t> </a:t>
            </a:r>
            <a:r>
              <a:rPr lang="en-US" sz="1200" err="1">
                <a:solidFill>
                  <a:srgbClr val="E6E1E8"/>
                </a:solidFill>
                <a:latin typeface="system-ui"/>
              </a:rPr>
              <a:t>oggetti</a:t>
            </a:r>
            <a:r>
              <a:rPr lang="en-US" sz="1200">
                <a:solidFill>
                  <a:srgbClr val="E6E1E8"/>
                </a:solidFill>
                <a:latin typeface="system-ui"/>
              </a:rPr>
              <a:t> passata </a:t>
            </a:r>
            <a:r>
              <a:rPr lang="en-US" sz="1200" err="1">
                <a:solidFill>
                  <a:srgbClr val="E6E1E8"/>
                </a:solidFill>
                <a:latin typeface="system-ui"/>
              </a:rPr>
              <a:t>nei</a:t>
            </a:r>
            <a:r>
              <a:rPr lang="en-US" sz="1200">
                <a:solidFill>
                  <a:srgbClr val="E6E1E8"/>
                </a:solidFill>
                <a:latin typeface="system-ui"/>
              </a:rPr>
              <a:t> </a:t>
            </a:r>
            <a:r>
              <a:rPr lang="en-US" sz="1200" err="1">
                <a:solidFill>
                  <a:srgbClr val="E6E1E8"/>
                </a:solidFill>
                <a:latin typeface="system-ui"/>
              </a:rPr>
              <a:t>parametri</a:t>
            </a:r>
            <a:endParaRPr lang="en-US" sz="1200">
              <a:solidFill>
                <a:srgbClr val="E6E1E8"/>
              </a:solidFill>
              <a:latin typeface="system-ui"/>
            </a:endParaRPr>
          </a:p>
          <a:p>
            <a:pPr marL="171450" indent="-171450">
              <a:lnSpc>
                <a:spcPct val="100000"/>
              </a:lnSpc>
              <a:spcBef>
                <a:spcPts val="601"/>
              </a:spcBef>
              <a:buFont typeface="Arial" panose="020B0604020202020204" pitchFamily="34" charset="0"/>
              <a:buChar char="•"/>
              <a:tabLst>
                <a:tab pos="0" algn="l"/>
              </a:tabLst>
            </a:pPr>
            <a:r>
              <a:rPr lang="en-US" sz="1200" err="1">
                <a:solidFill>
                  <a:srgbClr val="E6E1E8"/>
                </a:solidFill>
                <a:latin typeface="system-ui"/>
              </a:rPr>
              <a:t>Effetti</a:t>
            </a:r>
            <a:r>
              <a:rPr lang="en-US" sz="1200">
                <a:solidFill>
                  <a:srgbClr val="E6E1E8"/>
                </a:solidFill>
                <a:latin typeface="system-ui"/>
              </a:rPr>
              <a:t>, </a:t>
            </a:r>
            <a:r>
              <a:rPr lang="en-US" sz="1200" err="1">
                <a:solidFill>
                  <a:srgbClr val="E6E1E8"/>
                </a:solidFill>
                <a:latin typeface="system-ui"/>
              </a:rPr>
              <a:t>ovvero</a:t>
            </a:r>
            <a:r>
              <a:rPr lang="en-US" sz="1200">
                <a:solidFill>
                  <a:srgbClr val="E6E1E8"/>
                </a:solidFill>
                <a:latin typeface="system-ui"/>
              </a:rPr>
              <a:t> come </a:t>
            </a:r>
            <a:r>
              <a:rPr lang="en-US" sz="1200" err="1">
                <a:solidFill>
                  <a:srgbClr val="E6E1E8"/>
                </a:solidFill>
                <a:latin typeface="system-ui"/>
              </a:rPr>
              <a:t>l’azione</a:t>
            </a:r>
            <a:r>
              <a:rPr lang="en-US" sz="1200">
                <a:solidFill>
                  <a:srgbClr val="E6E1E8"/>
                </a:solidFill>
                <a:latin typeface="system-ui"/>
              </a:rPr>
              <a:t> </a:t>
            </a:r>
            <a:r>
              <a:rPr lang="en-US" sz="1200" err="1">
                <a:solidFill>
                  <a:srgbClr val="E6E1E8"/>
                </a:solidFill>
                <a:latin typeface="system-ui"/>
              </a:rPr>
              <a:t>influisce</a:t>
            </a:r>
            <a:r>
              <a:rPr lang="en-US" sz="1200">
                <a:solidFill>
                  <a:srgbClr val="E6E1E8"/>
                </a:solidFill>
                <a:latin typeface="system-ui"/>
              </a:rPr>
              <a:t> sui  </a:t>
            </a:r>
            <a:r>
              <a:rPr lang="en-US" sz="1200" err="1">
                <a:solidFill>
                  <a:srgbClr val="E6E1E8"/>
                </a:solidFill>
                <a:latin typeface="system-ui"/>
              </a:rPr>
              <a:t>predicati</a:t>
            </a:r>
            <a:endParaRPr lang="en-US" sz="1200">
              <a:solidFill>
                <a:srgbClr val="E6E1E8"/>
              </a:solidFill>
              <a:latin typeface="system-ui"/>
            </a:endParaRPr>
          </a:p>
          <a:p>
            <a:pPr>
              <a:lnSpc>
                <a:spcPct val="100000"/>
              </a:lnSpc>
              <a:spcBef>
                <a:spcPts val="601"/>
              </a:spcBef>
              <a:tabLst>
                <a:tab pos="0" algn="l"/>
              </a:tabLst>
            </a:pPr>
            <a:endParaRPr lang="en-US" sz="1200" b="0" i="0">
              <a:solidFill>
                <a:srgbClr val="E6E1E8"/>
              </a:solidFill>
              <a:effectLst/>
              <a:latin typeface="system-ui"/>
            </a:endParaRPr>
          </a:p>
        </p:txBody>
      </p:sp>
      <p:sp>
        <p:nvSpPr>
          <p:cNvPr id="8" name="CasellaDiTesto 7">
            <a:extLst>
              <a:ext uri="{FF2B5EF4-FFF2-40B4-BE49-F238E27FC236}">
                <a16:creationId xmlns:a16="http://schemas.microsoft.com/office/drawing/2014/main" id="{A0DCB6F7-FEFE-AF71-3490-6DB7E0DA479E}"/>
              </a:ext>
            </a:extLst>
          </p:cNvPr>
          <p:cNvSpPr txBox="1"/>
          <p:nvPr/>
        </p:nvSpPr>
        <p:spPr>
          <a:xfrm>
            <a:off x="5062818" y="303278"/>
            <a:ext cx="3640214" cy="892552"/>
          </a:xfrm>
          <a:prstGeom prst="rect">
            <a:avLst/>
          </a:prstGeom>
          <a:noFill/>
        </p:spPr>
        <p:txBody>
          <a:bodyPr wrap="square">
            <a:spAutoFit/>
          </a:bodyPr>
          <a:lstStyle/>
          <a:p>
            <a:pPr>
              <a:lnSpc>
                <a:spcPct val="100000"/>
              </a:lnSpc>
              <a:spcBef>
                <a:spcPts val="601"/>
              </a:spcBef>
              <a:tabLst>
                <a:tab pos="0" algn="l"/>
              </a:tabLst>
            </a:pPr>
            <a:endParaRPr lang="en-US" sz="1400" spc="-1">
              <a:solidFill>
                <a:srgbClr val="FFFFFF"/>
              </a:solidFill>
              <a:latin typeface="Quicksand"/>
              <a:ea typeface="Quicksand"/>
            </a:endParaRPr>
          </a:p>
          <a:p>
            <a:pPr>
              <a:lnSpc>
                <a:spcPct val="100000"/>
              </a:lnSpc>
              <a:spcBef>
                <a:spcPts val="601"/>
              </a:spcBef>
              <a:tabLst>
                <a:tab pos="0" algn="l"/>
              </a:tabLst>
            </a:pPr>
            <a:r>
              <a:rPr lang="en-US" sz="1400" spc="-1">
                <a:solidFill>
                  <a:srgbClr val="FFFFFF"/>
                </a:solidFill>
                <a:latin typeface="Quicksand"/>
                <a:ea typeface="Quicksand"/>
              </a:rPr>
              <a:t>    </a:t>
            </a:r>
          </a:p>
          <a:p>
            <a:pPr>
              <a:lnSpc>
                <a:spcPct val="100000"/>
              </a:lnSpc>
              <a:spcBef>
                <a:spcPts val="601"/>
              </a:spcBef>
              <a:tabLst>
                <a:tab pos="0" algn="l"/>
              </a:tabLst>
            </a:pPr>
            <a:r>
              <a:rPr lang="en-US" sz="1400" spc="-1">
                <a:solidFill>
                  <a:srgbClr val="FFFFFF"/>
                </a:solidFill>
                <a:latin typeface="Quicksand"/>
                <a:ea typeface="Quicksand"/>
              </a:rPr>
              <a:t>   </a:t>
            </a:r>
            <a:endParaRPr lang="it-IT" sz="1400" spc="-1">
              <a:solidFill>
                <a:srgbClr val="FFFFFF"/>
              </a:solidFill>
              <a:latin typeface="Quicksand"/>
              <a:ea typeface="Quicksand"/>
            </a:endParaRPr>
          </a:p>
        </p:txBody>
      </p:sp>
      <p:pic>
        <p:nvPicPr>
          <p:cNvPr id="3" name="Immagine 2">
            <a:extLst>
              <a:ext uri="{FF2B5EF4-FFF2-40B4-BE49-F238E27FC236}">
                <a16:creationId xmlns:a16="http://schemas.microsoft.com/office/drawing/2014/main" id="{CB3BE030-1426-E44F-5625-640706735D12}"/>
              </a:ext>
            </a:extLst>
          </p:cNvPr>
          <p:cNvPicPr>
            <a:picLocks noChangeAspect="1"/>
          </p:cNvPicPr>
          <p:nvPr/>
        </p:nvPicPr>
        <p:blipFill>
          <a:blip r:embed="rId2"/>
          <a:stretch>
            <a:fillRect/>
          </a:stretch>
        </p:blipFill>
        <p:spPr>
          <a:xfrm>
            <a:off x="4572000" y="1417952"/>
            <a:ext cx="4456624" cy="1847869"/>
          </a:xfrm>
          <a:prstGeom prst="rect">
            <a:avLst/>
          </a:prstGeom>
        </p:spPr>
      </p:pic>
    </p:spTree>
    <p:extLst>
      <p:ext uri="{BB962C8B-B14F-4D97-AF65-F5344CB8AC3E}">
        <p14:creationId xmlns:p14="http://schemas.microsoft.com/office/powerpoint/2010/main" val="3072303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11</a:t>
            </a:fld>
            <a:endParaRPr lang="en-US" sz="1200" b="0" strike="noStrike" spc="-1">
              <a:latin typeface="Times New Roman"/>
            </a:endParaRPr>
          </a:p>
        </p:txBody>
      </p:sp>
      <p:sp>
        <p:nvSpPr>
          <p:cNvPr id="8" name="CasellaDiTesto 7">
            <a:extLst>
              <a:ext uri="{FF2B5EF4-FFF2-40B4-BE49-F238E27FC236}">
                <a16:creationId xmlns:a16="http://schemas.microsoft.com/office/drawing/2014/main" id="{A0DCB6F7-FEFE-AF71-3490-6DB7E0DA479E}"/>
              </a:ext>
            </a:extLst>
          </p:cNvPr>
          <p:cNvSpPr txBox="1"/>
          <p:nvPr/>
        </p:nvSpPr>
        <p:spPr>
          <a:xfrm>
            <a:off x="5062818" y="303278"/>
            <a:ext cx="3640214" cy="892552"/>
          </a:xfrm>
          <a:prstGeom prst="rect">
            <a:avLst/>
          </a:prstGeom>
          <a:noFill/>
        </p:spPr>
        <p:txBody>
          <a:bodyPr wrap="square">
            <a:spAutoFit/>
          </a:bodyPr>
          <a:lstStyle/>
          <a:p>
            <a:pPr>
              <a:lnSpc>
                <a:spcPct val="100000"/>
              </a:lnSpc>
              <a:spcBef>
                <a:spcPts val="601"/>
              </a:spcBef>
              <a:tabLst>
                <a:tab pos="0" algn="l"/>
              </a:tabLst>
            </a:pPr>
            <a:endParaRPr lang="en-US" sz="1400" spc="-1">
              <a:solidFill>
                <a:srgbClr val="FFFFFF"/>
              </a:solidFill>
              <a:latin typeface="Quicksand"/>
              <a:ea typeface="Quicksand"/>
            </a:endParaRPr>
          </a:p>
          <a:p>
            <a:pPr>
              <a:lnSpc>
                <a:spcPct val="100000"/>
              </a:lnSpc>
              <a:spcBef>
                <a:spcPts val="601"/>
              </a:spcBef>
              <a:tabLst>
                <a:tab pos="0" algn="l"/>
              </a:tabLst>
            </a:pPr>
            <a:r>
              <a:rPr lang="en-US" sz="1400" spc="-1">
                <a:solidFill>
                  <a:srgbClr val="FFFFFF"/>
                </a:solidFill>
                <a:latin typeface="Quicksand"/>
                <a:ea typeface="Quicksand"/>
              </a:rPr>
              <a:t>    </a:t>
            </a:r>
          </a:p>
          <a:p>
            <a:pPr>
              <a:lnSpc>
                <a:spcPct val="100000"/>
              </a:lnSpc>
              <a:spcBef>
                <a:spcPts val="601"/>
              </a:spcBef>
              <a:tabLst>
                <a:tab pos="0" algn="l"/>
              </a:tabLst>
            </a:pPr>
            <a:r>
              <a:rPr lang="en-US" sz="1400" spc="-1">
                <a:solidFill>
                  <a:srgbClr val="FFFFFF"/>
                </a:solidFill>
                <a:latin typeface="Quicksand"/>
                <a:ea typeface="Quicksand"/>
              </a:rPr>
              <a:t>   </a:t>
            </a:r>
            <a:endParaRPr lang="it-IT" sz="1400" spc="-1">
              <a:solidFill>
                <a:srgbClr val="FFFFFF"/>
              </a:solidFill>
              <a:latin typeface="Quicksand"/>
              <a:ea typeface="Quicksand"/>
            </a:endParaRPr>
          </a:p>
        </p:txBody>
      </p:sp>
      <p:pic>
        <p:nvPicPr>
          <p:cNvPr id="3" name="Immagine 2">
            <a:extLst>
              <a:ext uri="{FF2B5EF4-FFF2-40B4-BE49-F238E27FC236}">
                <a16:creationId xmlns:a16="http://schemas.microsoft.com/office/drawing/2014/main" id="{CFE76FC6-D91E-6324-3CE3-5EB0B13EB717}"/>
              </a:ext>
            </a:extLst>
          </p:cNvPr>
          <p:cNvPicPr>
            <a:picLocks noChangeAspect="1"/>
          </p:cNvPicPr>
          <p:nvPr/>
        </p:nvPicPr>
        <p:blipFill>
          <a:blip r:embed="rId2"/>
          <a:stretch>
            <a:fillRect/>
          </a:stretch>
        </p:blipFill>
        <p:spPr>
          <a:xfrm>
            <a:off x="1007795" y="767205"/>
            <a:ext cx="7695237" cy="3390081"/>
          </a:xfrm>
          <a:prstGeom prst="rect">
            <a:avLst/>
          </a:prstGeom>
        </p:spPr>
      </p:pic>
    </p:spTree>
    <p:extLst>
      <p:ext uri="{BB962C8B-B14F-4D97-AF65-F5344CB8AC3E}">
        <p14:creationId xmlns:p14="http://schemas.microsoft.com/office/powerpoint/2010/main" val="3972861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129953A5-AE4D-5E65-DA31-A18E8EFFDB35}"/>
              </a:ext>
            </a:extLst>
          </p:cNvPr>
          <p:cNvPicPr>
            <a:picLocks noChangeAspect="1"/>
          </p:cNvPicPr>
          <p:nvPr/>
        </p:nvPicPr>
        <p:blipFill>
          <a:blip r:embed="rId2"/>
          <a:stretch>
            <a:fillRect/>
          </a:stretch>
        </p:blipFill>
        <p:spPr>
          <a:xfrm>
            <a:off x="170756" y="600075"/>
            <a:ext cx="4222104" cy="3833058"/>
          </a:xfrm>
          <a:prstGeom prst="rect">
            <a:avLst/>
          </a:prstGeom>
        </p:spPr>
      </p:pic>
      <p:pic>
        <p:nvPicPr>
          <p:cNvPr id="9" name="Immagine 8">
            <a:extLst>
              <a:ext uri="{FF2B5EF4-FFF2-40B4-BE49-F238E27FC236}">
                <a16:creationId xmlns:a16="http://schemas.microsoft.com/office/drawing/2014/main" id="{81AD680B-0C4F-7ACB-1B39-7B0328E05E63}"/>
              </a:ext>
            </a:extLst>
          </p:cNvPr>
          <p:cNvPicPr>
            <a:picLocks noChangeAspect="1"/>
          </p:cNvPicPr>
          <p:nvPr/>
        </p:nvPicPr>
        <p:blipFill>
          <a:blip r:embed="rId3"/>
          <a:stretch>
            <a:fillRect/>
          </a:stretch>
        </p:blipFill>
        <p:spPr>
          <a:xfrm>
            <a:off x="4751142" y="410765"/>
            <a:ext cx="4269068" cy="4321969"/>
          </a:xfrm>
          <a:prstGeom prst="rect">
            <a:avLst/>
          </a:prstGeom>
        </p:spPr>
      </p:pic>
    </p:spTree>
    <p:extLst>
      <p:ext uri="{BB962C8B-B14F-4D97-AF65-F5344CB8AC3E}">
        <p14:creationId xmlns:p14="http://schemas.microsoft.com/office/powerpoint/2010/main" val="1787476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0632396F-FA4B-9673-12BD-9156DE6B44BF}"/>
              </a:ext>
            </a:extLst>
          </p:cNvPr>
          <p:cNvPicPr>
            <a:picLocks noChangeAspect="1"/>
          </p:cNvPicPr>
          <p:nvPr/>
        </p:nvPicPr>
        <p:blipFill>
          <a:blip r:embed="rId2"/>
          <a:stretch>
            <a:fillRect/>
          </a:stretch>
        </p:blipFill>
        <p:spPr>
          <a:xfrm>
            <a:off x="2649914" y="203002"/>
            <a:ext cx="3844171" cy="4737495"/>
          </a:xfrm>
          <a:prstGeom prst="rect">
            <a:avLst/>
          </a:prstGeom>
        </p:spPr>
      </p:pic>
    </p:spTree>
    <p:extLst>
      <p:ext uri="{BB962C8B-B14F-4D97-AF65-F5344CB8AC3E}">
        <p14:creationId xmlns:p14="http://schemas.microsoft.com/office/powerpoint/2010/main" val="2938493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14</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PROBLEMA</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5" name="PlaceHolder 1">
            <a:extLst>
              <a:ext uri="{FF2B5EF4-FFF2-40B4-BE49-F238E27FC236}">
                <a16:creationId xmlns:a16="http://schemas.microsoft.com/office/drawing/2014/main" id="{BBB6B6C3-2FB2-8229-34EC-C7E8E986FDD6}"/>
              </a:ext>
            </a:extLst>
          </p:cNvPr>
          <p:cNvSpPr txBox="1">
            <a:spLocks/>
          </p:cNvSpPr>
          <p:nvPr/>
        </p:nvSpPr>
        <p:spPr>
          <a:xfrm>
            <a:off x="5142885" y="1249920"/>
            <a:ext cx="3725450" cy="2698973"/>
          </a:xfrm>
          <a:prstGeom prst="rect">
            <a:avLst/>
          </a:prstGeom>
          <a:noFill/>
          <a:ln w="0">
            <a:noFill/>
          </a:ln>
        </p:spPr>
        <p:txBody>
          <a:bodyPr lIns="0" tIns="91440" rIns="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Aft>
                <a:spcPts val="600"/>
              </a:spcAft>
            </a:pPr>
            <a:endParaRPr lang="it-IT" sz="1100">
              <a:highlight>
                <a:srgbClr val="FFFF00"/>
              </a:highlight>
              <a:latin typeface="Cambria" panose="02040503050406030204" pitchFamily="18" charset="0"/>
              <a:ea typeface="Times New Roman" panose="02020603050405020304" pitchFamily="18" charset="0"/>
            </a:endParaRPr>
          </a:p>
          <a:p>
            <a:pPr>
              <a:spcBef>
                <a:spcPts val="601"/>
              </a:spcBef>
              <a:tabLst>
                <a:tab pos="0" algn="l"/>
              </a:tabLst>
            </a:pPr>
            <a:endParaRPr lang="it-IT" sz="14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3AE6BDCE-23AC-878F-4A85-F0BD7EE20860}"/>
              </a:ext>
            </a:extLst>
          </p:cNvPr>
          <p:cNvSpPr/>
          <p:nvPr/>
        </p:nvSpPr>
        <p:spPr>
          <a:xfrm>
            <a:off x="1165320" y="1249920"/>
            <a:ext cx="6164168"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600" spc="-1" dirty="0">
                <a:solidFill>
                  <a:srgbClr val="FFFFFF"/>
                </a:solidFill>
                <a:latin typeface="Quicksand"/>
                <a:ea typeface="Quicksand"/>
              </a:rPr>
              <a:t>Il problema definisce una particolare istanza basata sul dominio, specificando quali oggetti sono esattamente presenti e lo stato dei relativi predicati e funzioni. </a:t>
            </a:r>
          </a:p>
          <a:p>
            <a:pPr>
              <a:lnSpc>
                <a:spcPct val="100000"/>
              </a:lnSpc>
              <a:spcBef>
                <a:spcPts val="601"/>
              </a:spcBef>
              <a:tabLst>
                <a:tab pos="0" algn="l"/>
              </a:tabLst>
            </a:pPr>
            <a:r>
              <a:rPr lang="it-IT" sz="1600" spc="-1" dirty="0">
                <a:solidFill>
                  <a:srgbClr val="FFFFFF"/>
                </a:solidFill>
                <a:latin typeface="Quicksand"/>
                <a:ea typeface="Quicksand"/>
              </a:rPr>
              <a:t>È costituito da tre sezioni:</a:t>
            </a:r>
          </a:p>
          <a:p>
            <a:pPr marL="171450" indent="-171450">
              <a:lnSpc>
                <a:spcPct val="100000"/>
              </a:lnSpc>
              <a:spcBef>
                <a:spcPts val="601"/>
              </a:spcBef>
              <a:buFont typeface="Arial" panose="020B0604020202020204" pitchFamily="34" charset="0"/>
              <a:buChar char="•"/>
              <a:tabLst>
                <a:tab pos="0" algn="l"/>
              </a:tabLst>
            </a:pPr>
            <a:r>
              <a:rPr lang="it-IT" sz="1600" spc="-1" dirty="0">
                <a:solidFill>
                  <a:srgbClr val="FFFFFF"/>
                </a:solidFill>
                <a:latin typeface="Quicksand"/>
                <a:ea typeface="Quicksand"/>
              </a:rPr>
              <a:t>(:</a:t>
            </a:r>
            <a:r>
              <a:rPr lang="it-IT" sz="1600" spc="-1" dirty="0" err="1">
                <a:solidFill>
                  <a:srgbClr val="FFFFFF"/>
                </a:solidFill>
                <a:latin typeface="Quicksand"/>
                <a:ea typeface="Quicksand"/>
              </a:rPr>
              <a:t>object</a:t>
            </a:r>
            <a:r>
              <a:rPr lang="it-IT" sz="1600" spc="-1" dirty="0">
                <a:solidFill>
                  <a:srgbClr val="FFFFFF"/>
                </a:solidFill>
                <a:latin typeface="Quicksand"/>
                <a:ea typeface="Quicksand"/>
              </a:rPr>
              <a:t>, definisce i nomi degli oggetti</a:t>
            </a:r>
          </a:p>
          <a:p>
            <a:pPr marL="171450" indent="-171450">
              <a:lnSpc>
                <a:spcPct val="100000"/>
              </a:lnSpc>
              <a:spcBef>
                <a:spcPts val="601"/>
              </a:spcBef>
              <a:buFont typeface="Arial" panose="020B0604020202020204" pitchFamily="34" charset="0"/>
              <a:buChar char="•"/>
              <a:tabLst>
                <a:tab pos="0" algn="l"/>
              </a:tabLst>
            </a:pPr>
            <a:r>
              <a:rPr lang="it-IT" sz="1600" spc="-1" dirty="0">
                <a:solidFill>
                  <a:srgbClr val="FFFFFF"/>
                </a:solidFill>
                <a:latin typeface="Quicksand"/>
                <a:ea typeface="Quicksand"/>
              </a:rPr>
              <a:t>(:</a:t>
            </a:r>
            <a:r>
              <a:rPr lang="it-IT" sz="1600" spc="-1" dirty="0" err="1">
                <a:solidFill>
                  <a:srgbClr val="FFFFFF"/>
                </a:solidFill>
                <a:latin typeface="Quicksand"/>
                <a:ea typeface="Quicksand"/>
              </a:rPr>
              <a:t>init</a:t>
            </a:r>
            <a:r>
              <a:rPr lang="it-IT" sz="1600" spc="-1" dirty="0">
                <a:solidFill>
                  <a:srgbClr val="FFFFFF"/>
                </a:solidFill>
                <a:latin typeface="Quicksand"/>
                <a:ea typeface="Quicksand"/>
              </a:rPr>
              <a:t>, definisce il punto di partenza del problema, inizializzando predicati e funzioni</a:t>
            </a:r>
          </a:p>
          <a:p>
            <a:pPr marL="171450" indent="-171450">
              <a:lnSpc>
                <a:spcPct val="100000"/>
              </a:lnSpc>
              <a:spcBef>
                <a:spcPts val="601"/>
              </a:spcBef>
              <a:buFont typeface="Arial" panose="020B0604020202020204" pitchFamily="34" charset="0"/>
              <a:buChar char="•"/>
              <a:tabLst>
                <a:tab pos="0" algn="l"/>
              </a:tabLst>
            </a:pPr>
            <a:r>
              <a:rPr lang="it-IT" sz="1600" spc="-1" dirty="0">
                <a:solidFill>
                  <a:srgbClr val="FFFFFF"/>
                </a:solidFill>
                <a:latin typeface="Quicksand"/>
                <a:ea typeface="Quicksand"/>
              </a:rPr>
              <a:t>(: goal, indica i predicati che devono essere soddisfatti per raggiungere la soluzione</a:t>
            </a:r>
          </a:p>
          <a:p>
            <a:pPr marL="171450" indent="-171450">
              <a:lnSpc>
                <a:spcPct val="100000"/>
              </a:lnSpc>
              <a:spcBef>
                <a:spcPts val="601"/>
              </a:spcBef>
              <a:buFont typeface="Arial" panose="020B0604020202020204" pitchFamily="34" charset="0"/>
              <a:buChar char="•"/>
              <a:tabLst>
                <a:tab pos="0" algn="l"/>
              </a:tabLst>
            </a:pPr>
            <a:endParaRPr lang="it-IT" sz="1200" spc="-1" dirty="0">
              <a:solidFill>
                <a:srgbClr val="FFFFFF"/>
              </a:solidFill>
              <a:latin typeface="Quicksand"/>
              <a:ea typeface="Quicksand"/>
            </a:endParaRPr>
          </a:p>
          <a:p>
            <a:pPr marL="171450" indent="-171450">
              <a:lnSpc>
                <a:spcPct val="100000"/>
              </a:lnSpc>
              <a:spcBef>
                <a:spcPts val="601"/>
              </a:spcBef>
              <a:buFont typeface="Arial" panose="020B0604020202020204" pitchFamily="34" charset="0"/>
              <a:buChar char="•"/>
              <a:tabLst>
                <a:tab pos="0" algn="l"/>
              </a:tabLst>
            </a:pPr>
            <a:endParaRPr lang="it-IT" sz="1200" spc="-1" dirty="0">
              <a:solidFill>
                <a:srgbClr val="FFFFFF"/>
              </a:solidFill>
              <a:latin typeface="Quicksand"/>
              <a:ea typeface="Quicksand"/>
            </a:endParaRPr>
          </a:p>
        </p:txBody>
      </p:sp>
    </p:spTree>
    <p:extLst>
      <p:ext uri="{BB962C8B-B14F-4D97-AF65-F5344CB8AC3E}">
        <p14:creationId xmlns:p14="http://schemas.microsoft.com/office/powerpoint/2010/main" val="2784841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2"/>
          <p:cNvSpPr>
            <a:spLocks noGrp="1"/>
          </p:cNvSpPr>
          <p:nvPr>
            <p:ph type="sldNum" idx="25"/>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A8BB25F5-2E6F-4E68-886D-08BF806C0469}" type="slidenum">
              <a:rPr lang="en" sz="1200" b="0" strike="noStrike" spc="-1">
                <a:solidFill>
                  <a:srgbClr val="39C0BA"/>
                </a:solidFill>
                <a:latin typeface="Quicksand"/>
                <a:ea typeface="Quicksand"/>
              </a:rPr>
              <a:t>15</a:t>
            </a:fld>
            <a:endParaRPr lang="en-US" sz="1200" b="0" strike="noStrike" spc="-1">
              <a:latin typeface="Times New Roman"/>
            </a:endParaRPr>
          </a:p>
        </p:txBody>
      </p:sp>
      <p:pic>
        <p:nvPicPr>
          <p:cNvPr id="7" name="Immagine 6">
            <a:extLst>
              <a:ext uri="{FF2B5EF4-FFF2-40B4-BE49-F238E27FC236}">
                <a16:creationId xmlns:a16="http://schemas.microsoft.com/office/drawing/2014/main" id="{B2625361-1A49-B8E3-60EC-35BC0784797C}"/>
              </a:ext>
            </a:extLst>
          </p:cNvPr>
          <p:cNvPicPr>
            <a:picLocks noChangeAspect="1"/>
          </p:cNvPicPr>
          <p:nvPr/>
        </p:nvPicPr>
        <p:blipFill>
          <a:blip r:embed="rId2"/>
          <a:stretch>
            <a:fillRect/>
          </a:stretch>
        </p:blipFill>
        <p:spPr>
          <a:xfrm>
            <a:off x="1507330" y="379016"/>
            <a:ext cx="5783385" cy="1607997"/>
          </a:xfrm>
          <a:prstGeom prst="rect">
            <a:avLst/>
          </a:prstGeom>
        </p:spPr>
      </p:pic>
      <p:pic>
        <p:nvPicPr>
          <p:cNvPr id="9" name="Immagine 8">
            <a:extLst>
              <a:ext uri="{FF2B5EF4-FFF2-40B4-BE49-F238E27FC236}">
                <a16:creationId xmlns:a16="http://schemas.microsoft.com/office/drawing/2014/main" id="{D8C71695-4CC9-6559-6663-462712FB3B5C}"/>
              </a:ext>
            </a:extLst>
          </p:cNvPr>
          <p:cNvPicPr>
            <a:picLocks noChangeAspect="1"/>
          </p:cNvPicPr>
          <p:nvPr/>
        </p:nvPicPr>
        <p:blipFill>
          <a:blip r:embed="rId3"/>
          <a:stretch>
            <a:fillRect/>
          </a:stretch>
        </p:blipFill>
        <p:spPr>
          <a:xfrm>
            <a:off x="1507330" y="2144666"/>
            <a:ext cx="2679417" cy="2764834"/>
          </a:xfrm>
          <a:prstGeom prst="rect">
            <a:avLst/>
          </a:prstGeom>
        </p:spPr>
      </p:pic>
      <p:pic>
        <p:nvPicPr>
          <p:cNvPr id="11" name="Immagine 10">
            <a:extLst>
              <a:ext uri="{FF2B5EF4-FFF2-40B4-BE49-F238E27FC236}">
                <a16:creationId xmlns:a16="http://schemas.microsoft.com/office/drawing/2014/main" id="{9DD88D6C-26F4-BC27-B743-0F7CDE364865}"/>
              </a:ext>
            </a:extLst>
          </p:cNvPr>
          <p:cNvPicPr>
            <a:picLocks noChangeAspect="1"/>
          </p:cNvPicPr>
          <p:nvPr/>
        </p:nvPicPr>
        <p:blipFill>
          <a:blip r:embed="rId4"/>
          <a:stretch>
            <a:fillRect/>
          </a:stretch>
        </p:blipFill>
        <p:spPr>
          <a:xfrm>
            <a:off x="5297880" y="2144666"/>
            <a:ext cx="1992835" cy="2764834"/>
          </a:xfrm>
          <a:prstGeom prst="rect">
            <a:avLst/>
          </a:prstGeom>
        </p:spPr>
      </p:pic>
    </p:spTree>
    <p:extLst>
      <p:ext uri="{BB962C8B-B14F-4D97-AF65-F5344CB8AC3E}">
        <p14:creationId xmlns:p14="http://schemas.microsoft.com/office/powerpoint/2010/main" val="1231775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16</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dirty="0">
                <a:solidFill>
                  <a:srgbClr val="39C0BA"/>
                </a:solidFill>
                <a:latin typeface="Quicksand"/>
              </a:rPr>
              <a:t>PLANNING E TESTING</a:t>
            </a:r>
            <a:endParaRPr lang="it-IT" sz="2800" dirty="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DD185D2B-577A-E3DB-5DB8-6CFDBA86D610}"/>
              </a:ext>
            </a:extLst>
          </p:cNvPr>
          <p:cNvSpPr/>
          <p:nvPr/>
        </p:nvSpPr>
        <p:spPr>
          <a:xfrm>
            <a:off x="1120680" y="1249920"/>
            <a:ext cx="618737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200" spc="-1" dirty="0">
                <a:solidFill>
                  <a:srgbClr val="FFFFFF"/>
                </a:solidFill>
                <a:latin typeface="Quicksand"/>
                <a:ea typeface="Quicksand"/>
              </a:rPr>
              <a:t>Basandosi sul controllo delle funzioni, è necessario utilizzare un planner numerico. </a:t>
            </a:r>
          </a:p>
          <a:p>
            <a:pPr>
              <a:lnSpc>
                <a:spcPct val="100000"/>
              </a:lnSpc>
              <a:spcBef>
                <a:spcPts val="601"/>
              </a:spcBef>
              <a:tabLst>
                <a:tab pos="0" algn="l"/>
              </a:tabLst>
            </a:pPr>
            <a:r>
              <a:rPr lang="it-IT" sz="1200" spc="-1" dirty="0">
                <a:solidFill>
                  <a:srgbClr val="FFFFFF"/>
                </a:solidFill>
                <a:latin typeface="Quicksand"/>
                <a:ea typeface="Quicksand"/>
              </a:rPr>
              <a:t>Utilizzando come base ENHSP, abbiamo svolto dei test su istanze di diversa grandezza.</a:t>
            </a: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r>
              <a:rPr lang="it-IT" sz="1200" spc="-1" dirty="0">
                <a:solidFill>
                  <a:srgbClr val="FFFFFF"/>
                </a:solidFill>
                <a:latin typeface="Quicksand"/>
                <a:ea typeface="Quicksand"/>
              </a:rPr>
              <a:t>In primo luogo, abbiamo notato come la versione ottima del planner, che quindi cerca la soluzione con il minor numero di azioni possibile, diverge temporalmente in modo significativo con un numero molto piccolo di azioni da compiere.</a:t>
            </a:r>
          </a:p>
          <a:p>
            <a:pPr>
              <a:lnSpc>
                <a:spcPct val="100000"/>
              </a:lnSpc>
              <a:spcBef>
                <a:spcPts val="601"/>
              </a:spcBef>
              <a:tabLst>
                <a:tab pos="0" algn="l"/>
              </a:tabLst>
            </a:pPr>
            <a:endParaRPr lang="it-IT" sz="1200" spc="-1" dirty="0">
              <a:solidFill>
                <a:srgbClr val="FFFFFF"/>
              </a:solidFill>
              <a:latin typeface="Quicksand"/>
              <a:ea typeface="Quicksand"/>
            </a:endParaRPr>
          </a:p>
        </p:txBody>
      </p:sp>
      <p:sp>
        <p:nvSpPr>
          <p:cNvPr id="7" name="Google Shape;77;p13">
            <a:extLst>
              <a:ext uri="{FF2B5EF4-FFF2-40B4-BE49-F238E27FC236}">
                <a16:creationId xmlns:a16="http://schemas.microsoft.com/office/drawing/2014/main" id="{6C54191E-CE8F-F9C7-D7EC-FCE554CC5928}"/>
              </a:ext>
            </a:extLst>
          </p:cNvPr>
          <p:cNvSpPr/>
          <p:nvPr/>
        </p:nvSpPr>
        <p:spPr>
          <a:xfrm>
            <a:off x="7170455" y="1321532"/>
            <a:ext cx="211800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endParaRPr lang="it-IT" sz="800" spc="-1">
              <a:solidFill>
                <a:srgbClr val="FFFFFF"/>
              </a:solidFill>
              <a:latin typeface="Quicksand"/>
              <a:ea typeface="Quicksand"/>
            </a:endParaRPr>
          </a:p>
        </p:txBody>
      </p:sp>
      <p:pic>
        <p:nvPicPr>
          <p:cNvPr id="8" name="Immagine 7">
            <a:extLst>
              <a:ext uri="{FF2B5EF4-FFF2-40B4-BE49-F238E27FC236}">
                <a16:creationId xmlns:a16="http://schemas.microsoft.com/office/drawing/2014/main" id="{80C26458-82BE-2B6B-3C0B-5BE79F572318}"/>
              </a:ext>
            </a:extLst>
          </p:cNvPr>
          <p:cNvPicPr>
            <a:picLocks noChangeAspect="1"/>
          </p:cNvPicPr>
          <p:nvPr/>
        </p:nvPicPr>
        <p:blipFill>
          <a:blip r:embed="rId2"/>
          <a:stretch>
            <a:fillRect/>
          </a:stretch>
        </p:blipFill>
        <p:spPr>
          <a:xfrm>
            <a:off x="1180560" y="3043238"/>
            <a:ext cx="2575907" cy="1360237"/>
          </a:xfrm>
          <a:prstGeom prst="rect">
            <a:avLst/>
          </a:prstGeom>
        </p:spPr>
      </p:pic>
      <p:sp>
        <p:nvSpPr>
          <p:cNvPr id="9" name="CasellaDiTesto 8">
            <a:extLst>
              <a:ext uri="{FF2B5EF4-FFF2-40B4-BE49-F238E27FC236}">
                <a16:creationId xmlns:a16="http://schemas.microsoft.com/office/drawing/2014/main" id="{53025363-81F9-8373-2AB1-85E6DAEA4F58}"/>
              </a:ext>
            </a:extLst>
          </p:cNvPr>
          <p:cNvSpPr txBox="1"/>
          <p:nvPr/>
        </p:nvSpPr>
        <p:spPr>
          <a:xfrm>
            <a:off x="1180560" y="4403475"/>
            <a:ext cx="2393156" cy="276999"/>
          </a:xfrm>
          <a:prstGeom prst="rect">
            <a:avLst/>
          </a:prstGeom>
          <a:noFill/>
        </p:spPr>
        <p:txBody>
          <a:bodyPr wrap="square" rtlCol="0">
            <a:spAutoFit/>
          </a:bodyPr>
          <a:lstStyle/>
          <a:p>
            <a:r>
              <a:rPr lang="it-IT" sz="1200" dirty="0">
                <a:solidFill>
                  <a:schemeClr val="bg2"/>
                </a:solidFill>
                <a:latin typeface="Quicksand"/>
              </a:rPr>
              <a:t>Versione Sub-Ottima</a:t>
            </a:r>
          </a:p>
        </p:txBody>
      </p:sp>
      <p:pic>
        <p:nvPicPr>
          <p:cNvPr id="11" name="Immagine 10">
            <a:extLst>
              <a:ext uri="{FF2B5EF4-FFF2-40B4-BE49-F238E27FC236}">
                <a16:creationId xmlns:a16="http://schemas.microsoft.com/office/drawing/2014/main" id="{A9C28114-43C9-A0DC-B4C5-227DEAD63DAF}"/>
              </a:ext>
            </a:extLst>
          </p:cNvPr>
          <p:cNvPicPr>
            <a:picLocks noChangeAspect="1"/>
          </p:cNvPicPr>
          <p:nvPr/>
        </p:nvPicPr>
        <p:blipFill>
          <a:blip r:embed="rId3"/>
          <a:stretch>
            <a:fillRect/>
          </a:stretch>
        </p:blipFill>
        <p:spPr>
          <a:xfrm>
            <a:off x="5486399" y="3031735"/>
            <a:ext cx="2895896" cy="1371740"/>
          </a:xfrm>
          <a:prstGeom prst="rect">
            <a:avLst/>
          </a:prstGeom>
        </p:spPr>
      </p:pic>
      <p:sp>
        <p:nvSpPr>
          <p:cNvPr id="12" name="CasellaDiTesto 11">
            <a:extLst>
              <a:ext uri="{FF2B5EF4-FFF2-40B4-BE49-F238E27FC236}">
                <a16:creationId xmlns:a16="http://schemas.microsoft.com/office/drawing/2014/main" id="{BC350333-5D53-58AA-AF3F-757B2B5EEBAB}"/>
              </a:ext>
            </a:extLst>
          </p:cNvPr>
          <p:cNvSpPr txBox="1"/>
          <p:nvPr/>
        </p:nvSpPr>
        <p:spPr>
          <a:xfrm>
            <a:off x="5486399" y="4403474"/>
            <a:ext cx="2393156" cy="276999"/>
          </a:xfrm>
          <a:prstGeom prst="rect">
            <a:avLst/>
          </a:prstGeom>
          <a:noFill/>
        </p:spPr>
        <p:txBody>
          <a:bodyPr wrap="square" rtlCol="0">
            <a:spAutoFit/>
          </a:bodyPr>
          <a:lstStyle/>
          <a:p>
            <a:r>
              <a:rPr lang="it-IT" sz="1200" dirty="0">
                <a:solidFill>
                  <a:schemeClr val="bg2"/>
                </a:solidFill>
                <a:latin typeface="Quicksand"/>
              </a:rPr>
              <a:t>Versione Ottima</a:t>
            </a:r>
          </a:p>
        </p:txBody>
      </p:sp>
    </p:spTree>
    <p:extLst>
      <p:ext uri="{BB962C8B-B14F-4D97-AF65-F5344CB8AC3E}">
        <p14:creationId xmlns:p14="http://schemas.microsoft.com/office/powerpoint/2010/main" val="1417713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2D148-86CA-8A97-0911-5CE2406AFB53}"/>
            </a:ext>
          </a:extLst>
        </p:cNvPr>
        <p:cNvGrpSpPr/>
        <p:nvPr/>
      </p:nvGrpSpPr>
      <p:grpSpPr>
        <a:xfrm>
          <a:off x="0" y="0"/>
          <a:ext cx="0" cy="0"/>
          <a:chOff x="0" y="0"/>
          <a:chExt cx="0" cy="0"/>
        </a:xfrm>
      </p:grpSpPr>
      <p:sp>
        <p:nvSpPr>
          <p:cNvPr id="462" name="PlaceHolder 2" hidden="1">
            <a:extLst>
              <a:ext uri="{FF2B5EF4-FFF2-40B4-BE49-F238E27FC236}">
                <a16:creationId xmlns:a16="http://schemas.microsoft.com/office/drawing/2014/main" id="{EFAA53A5-9330-BA2C-B6DD-517E6EA741EB}"/>
              </a:ext>
            </a:extLst>
          </p:cNvPr>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17</a:t>
            </a:fld>
            <a:endParaRPr lang="en-US" b="0" strike="noStrike" spc="-1">
              <a:latin typeface="Times New Roman"/>
            </a:endParaRPr>
          </a:p>
        </p:txBody>
      </p:sp>
      <p:sp>
        <p:nvSpPr>
          <p:cNvPr id="3" name="CasellaDiTesto 2">
            <a:extLst>
              <a:ext uri="{FF2B5EF4-FFF2-40B4-BE49-F238E27FC236}">
                <a16:creationId xmlns:a16="http://schemas.microsoft.com/office/drawing/2014/main" id="{1822E49A-6253-95F5-D963-DA91ACE86588}"/>
              </a:ext>
            </a:extLst>
          </p:cNvPr>
          <p:cNvSpPr txBox="1"/>
          <p:nvPr/>
        </p:nvSpPr>
        <p:spPr>
          <a:xfrm>
            <a:off x="1028699" y="396045"/>
            <a:ext cx="4572000" cy="523220"/>
          </a:xfrm>
          <a:prstGeom prst="rect">
            <a:avLst/>
          </a:prstGeom>
          <a:noFill/>
        </p:spPr>
        <p:txBody>
          <a:bodyPr wrap="square">
            <a:spAutoFit/>
          </a:bodyPr>
          <a:lstStyle/>
          <a:p>
            <a:r>
              <a:rPr lang="en" sz="2800" spc="-1" dirty="0">
                <a:solidFill>
                  <a:srgbClr val="39C0BA"/>
                </a:solidFill>
                <a:latin typeface="Quicksand"/>
              </a:rPr>
              <a:t>INTERFACCIA GRAFICA </a:t>
            </a:r>
            <a:endParaRPr lang="it-IT" sz="2800" dirty="0"/>
          </a:p>
        </p:txBody>
      </p:sp>
      <p:sp>
        <p:nvSpPr>
          <p:cNvPr id="4" name="Google Shape;77;p13">
            <a:extLst>
              <a:ext uri="{FF2B5EF4-FFF2-40B4-BE49-F238E27FC236}">
                <a16:creationId xmlns:a16="http://schemas.microsoft.com/office/drawing/2014/main" id="{E3390A8D-F4AA-0E54-6BA4-D1E60ECFB07D}"/>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9DB09297-A98D-58D2-565A-142553FBE7E2}"/>
              </a:ext>
            </a:extLst>
          </p:cNvPr>
          <p:cNvSpPr/>
          <p:nvPr/>
        </p:nvSpPr>
        <p:spPr>
          <a:xfrm>
            <a:off x="1120680" y="1249920"/>
            <a:ext cx="618737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endParaRPr lang="it-IT" sz="1200" spc="-1" dirty="0">
              <a:solidFill>
                <a:srgbClr val="FFFFFF"/>
              </a:solidFill>
              <a:latin typeface="Quicksand"/>
              <a:ea typeface="Quicksand"/>
            </a:endParaRPr>
          </a:p>
        </p:txBody>
      </p:sp>
      <p:sp>
        <p:nvSpPr>
          <p:cNvPr id="7" name="Google Shape;77;p13">
            <a:extLst>
              <a:ext uri="{FF2B5EF4-FFF2-40B4-BE49-F238E27FC236}">
                <a16:creationId xmlns:a16="http://schemas.microsoft.com/office/drawing/2014/main" id="{72E74BFF-665B-8389-3D24-E729102910C2}"/>
              </a:ext>
            </a:extLst>
          </p:cNvPr>
          <p:cNvSpPr/>
          <p:nvPr/>
        </p:nvSpPr>
        <p:spPr>
          <a:xfrm>
            <a:off x="7170455" y="1321532"/>
            <a:ext cx="2118006" cy="2757304"/>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endParaRPr lang="it-IT" sz="800" spc="-1">
              <a:solidFill>
                <a:srgbClr val="FFFFFF"/>
              </a:solidFill>
              <a:latin typeface="Quicksand"/>
              <a:ea typeface="Quicksand"/>
            </a:endParaRPr>
          </a:p>
        </p:txBody>
      </p:sp>
      <p:sp>
        <p:nvSpPr>
          <p:cNvPr id="5" name="CasellaDiTesto 4">
            <a:extLst>
              <a:ext uri="{FF2B5EF4-FFF2-40B4-BE49-F238E27FC236}">
                <a16:creationId xmlns:a16="http://schemas.microsoft.com/office/drawing/2014/main" id="{D08EB3B9-44BC-EAEB-741F-33D5D77BECD2}"/>
              </a:ext>
            </a:extLst>
          </p:cNvPr>
          <p:cNvSpPr txBox="1"/>
          <p:nvPr/>
        </p:nvSpPr>
        <p:spPr>
          <a:xfrm>
            <a:off x="1028698" y="1085850"/>
            <a:ext cx="6994621" cy="954107"/>
          </a:xfrm>
          <a:prstGeom prst="rect">
            <a:avLst/>
          </a:prstGeom>
          <a:noFill/>
        </p:spPr>
        <p:txBody>
          <a:bodyPr wrap="square" rtlCol="0">
            <a:spAutoFit/>
          </a:bodyPr>
          <a:lstStyle/>
          <a:p>
            <a:r>
              <a:rPr lang="it-IT" sz="1400" dirty="0">
                <a:solidFill>
                  <a:schemeClr val="bg2"/>
                </a:solidFill>
              </a:rPr>
              <a:t>Per quanto riguarda l’interfaccia grafica del nostro progetto, abbiamo pensato di andare a creare un codice in Python che sia in grande di mostrarci i vari passaggi che compie il nostro braccio robotico a livello visivo, seguendo passo </a:t>
            </a:r>
            <a:r>
              <a:rPr lang="it-IT" sz="1400" dirty="0" err="1">
                <a:solidFill>
                  <a:schemeClr val="bg2"/>
                </a:solidFill>
              </a:rPr>
              <a:t>passo</a:t>
            </a:r>
            <a:r>
              <a:rPr lang="it-IT" sz="1400" dirty="0">
                <a:solidFill>
                  <a:schemeClr val="bg2"/>
                </a:solidFill>
              </a:rPr>
              <a:t> le azioni della soluzione del problema.</a:t>
            </a:r>
          </a:p>
        </p:txBody>
      </p:sp>
      <p:pic>
        <p:nvPicPr>
          <p:cNvPr id="10" name="Immagine 9">
            <a:extLst>
              <a:ext uri="{FF2B5EF4-FFF2-40B4-BE49-F238E27FC236}">
                <a16:creationId xmlns:a16="http://schemas.microsoft.com/office/drawing/2014/main" id="{D175206C-400A-84D4-9590-26CD36356587}"/>
              </a:ext>
            </a:extLst>
          </p:cNvPr>
          <p:cNvPicPr>
            <a:picLocks noChangeAspect="1"/>
          </p:cNvPicPr>
          <p:nvPr/>
        </p:nvPicPr>
        <p:blipFill>
          <a:blip r:embed="rId2"/>
          <a:stretch>
            <a:fillRect/>
          </a:stretch>
        </p:blipFill>
        <p:spPr>
          <a:xfrm>
            <a:off x="2968768" y="2571750"/>
            <a:ext cx="3114480" cy="2048327"/>
          </a:xfrm>
          <a:prstGeom prst="rect">
            <a:avLst/>
          </a:prstGeom>
        </p:spPr>
      </p:pic>
    </p:spTree>
    <p:extLst>
      <p:ext uri="{BB962C8B-B14F-4D97-AF65-F5344CB8AC3E}">
        <p14:creationId xmlns:p14="http://schemas.microsoft.com/office/powerpoint/2010/main" val="1382912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06734630-5983-0F25-2113-4295F7E47F0A}"/>
              </a:ext>
            </a:extLst>
          </p:cNvPr>
          <p:cNvSpPr txBox="1"/>
          <p:nvPr/>
        </p:nvSpPr>
        <p:spPr>
          <a:xfrm>
            <a:off x="3321844" y="2033141"/>
            <a:ext cx="2778919" cy="1077218"/>
          </a:xfrm>
          <a:prstGeom prst="rect">
            <a:avLst/>
          </a:prstGeom>
          <a:noFill/>
        </p:spPr>
        <p:txBody>
          <a:bodyPr wrap="square" rtlCol="0">
            <a:spAutoFit/>
          </a:bodyPr>
          <a:lstStyle/>
          <a:p>
            <a:r>
              <a:rPr lang="en" sz="3200" spc="-1" dirty="0">
                <a:solidFill>
                  <a:srgbClr val="39C0BA"/>
                </a:solidFill>
                <a:latin typeface="Quicksand"/>
              </a:rPr>
              <a:t>GRAZIE PER L’ATTENZIONE</a:t>
            </a:r>
            <a:endParaRPr lang="it-IT" sz="3200" dirty="0">
              <a:solidFill>
                <a:schemeClr val="bg2"/>
              </a:solidFill>
            </a:endParaRPr>
          </a:p>
        </p:txBody>
      </p:sp>
      <p:sp>
        <p:nvSpPr>
          <p:cNvPr id="3" name="CasellaDiTesto 2">
            <a:extLst>
              <a:ext uri="{FF2B5EF4-FFF2-40B4-BE49-F238E27FC236}">
                <a16:creationId xmlns:a16="http://schemas.microsoft.com/office/drawing/2014/main" id="{02A97DDF-1022-43E6-66FC-077E7D5E56EA}"/>
              </a:ext>
            </a:extLst>
          </p:cNvPr>
          <p:cNvSpPr txBox="1"/>
          <p:nvPr/>
        </p:nvSpPr>
        <p:spPr>
          <a:xfrm>
            <a:off x="6929437" y="3879056"/>
            <a:ext cx="2028825" cy="584775"/>
          </a:xfrm>
          <a:prstGeom prst="rect">
            <a:avLst/>
          </a:prstGeom>
          <a:noFill/>
        </p:spPr>
        <p:txBody>
          <a:bodyPr wrap="square" rtlCol="0">
            <a:spAutoFit/>
          </a:bodyPr>
          <a:lstStyle/>
          <a:p>
            <a:r>
              <a:rPr lang="it-IT" sz="1600" dirty="0">
                <a:solidFill>
                  <a:schemeClr val="bg2"/>
                </a:solidFill>
              </a:rPr>
              <a:t>Migliorati Giorgio</a:t>
            </a:r>
          </a:p>
          <a:p>
            <a:r>
              <a:rPr lang="it-IT" sz="1600" dirty="0">
                <a:solidFill>
                  <a:schemeClr val="bg2"/>
                </a:solidFill>
              </a:rPr>
              <a:t>Pagarini Mattia</a:t>
            </a:r>
          </a:p>
        </p:txBody>
      </p:sp>
    </p:spTree>
    <p:extLst>
      <p:ext uri="{BB962C8B-B14F-4D97-AF65-F5344CB8AC3E}">
        <p14:creationId xmlns:p14="http://schemas.microsoft.com/office/powerpoint/2010/main" val="11484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1165320" y="604440"/>
            <a:ext cx="6857640" cy="344520"/>
          </a:xfrm>
          <a:prstGeom prst="rect">
            <a:avLst/>
          </a:prstGeom>
          <a:noFill/>
          <a:ln w="0">
            <a:noFill/>
          </a:ln>
        </p:spPr>
        <p:txBody>
          <a:bodyPr tIns="91440" bIns="91440" anchor="b">
            <a:noAutofit/>
          </a:bodyPr>
          <a:lstStyle/>
          <a:p>
            <a:pPr>
              <a:lnSpc>
                <a:spcPct val="100000"/>
              </a:lnSpc>
              <a:buNone/>
              <a:tabLst>
                <a:tab pos="0" algn="l"/>
              </a:tabLst>
            </a:pPr>
            <a:r>
              <a:rPr lang="en" sz="2400" b="0" strike="noStrike" spc="-1" dirty="0">
                <a:solidFill>
                  <a:srgbClr val="39C0BA"/>
                </a:solidFill>
                <a:latin typeface="Quicksand"/>
                <a:ea typeface="Quicksand"/>
              </a:rPr>
              <a:t>RobotPacking</a:t>
            </a:r>
            <a:endParaRPr lang="en-US" sz="2400" b="0" strike="noStrike" spc="-1" dirty="0">
              <a:solidFill>
                <a:srgbClr val="000000"/>
              </a:solidFill>
              <a:latin typeface="Arial"/>
            </a:endParaRPr>
          </a:p>
        </p:txBody>
      </p:sp>
      <p:sp>
        <p:nvSpPr>
          <p:cNvPr id="421" name="Google Shape;77;p13"/>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en" sz="1200" b="0" strike="noStrike" spc="-1" dirty="0">
                <a:solidFill>
                  <a:srgbClr val="FFFFFF"/>
                </a:solidFill>
                <a:latin typeface="Quicksand"/>
                <a:ea typeface="Quicksand"/>
              </a:rPr>
              <a:t>L’implementazione “RobotPacking” ha come obiettivo quello di formulare un piano di azioni per un robot collaborativo all’interno di un </a:t>
            </a:r>
            <a:r>
              <a:rPr lang="en" sz="1200" spc="-1" dirty="0">
                <a:solidFill>
                  <a:srgbClr val="FFFFFF"/>
                </a:solidFill>
                <a:latin typeface="Quicksand"/>
                <a:ea typeface="Quicksand"/>
              </a:rPr>
              <a:t>supermercato</a:t>
            </a:r>
            <a:r>
              <a:rPr lang="en" sz="1200" b="0" strike="noStrike" spc="-1" dirty="0">
                <a:solidFill>
                  <a:srgbClr val="FFFFFF"/>
                </a:solidFill>
                <a:latin typeface="Quicksand"/>
                <a:ea typeface="Quicksand"/>
              </a:rPr>
              <a:t>. Il suo compito principale è </a:t>
            </a:r>
            <a:r>
              <a:rPr lang="en" sz="1200" spc="-1" dirty="0">
                <a:solidFill>
                  <a:srgbClr val="FFFFFF"/>
                </a:solidFill>
                <a:latin typeface="Quicksand"/>
                <a:ea typeface="Quicksand"/>
              </a:rPr>
              <a:t>di imbustare la spesa</a:t>
            </a:r>
            <a:r>
              <a:rPr lang="en" sz="1200" b="0" strike="noStrike" spc="-1" dirty="0">
                <a:solidFill>
                  <a:srgbClr val="FFFFFF"/>
                </a:solidFill>
                <a:latin typeface="Quicksand"/>
                <a:ea typeface="Quicksand"/>
              </a:rPr>
              <a:t>: arrivati gli articoli scansionati dal cassiere, li prende, recandosi nella posizione necessaria per ottenerli e consegna </a:t>
            </a:r>
            <a:r>
              <a:rPr lang="en" sz="1200" spc="-1" dirty="0">
                <a:solidFill>
                  <a:srgbClr val="FFFFFF"/>
                </a:solidFill>
                <a:latin typeface="Quicksand"/>
                <a:ea typeface="Quicksand"/>
              </a:rPr>
              <a:t>una scatola </a:t>
            </a:r>
            <a:r>
              <a:rPr lang="en" sz="1200" b="0" strike="noStrike" spc="-1" dirty="0">
                <a:solidFill>
                  <a:srgbClr val="FFFFFF"/>
                </a:solidFill>
                <a:latin typeface="Quicksand"/>
                <a:ea typeface="Quicksand"/>
              </a:rPr>
              <a:t>in una posizione nota al cliente.</a:t>
            </a:r>
            <a:endParaRPr lang="en-US" sz="1200" b="0" strike="noStrike" spc="-1" dirty="0">
              <a:latin typeface="Arial"/>
            </a:endParaRPr>
          </a:p>
          <a:p>
            <a:pPr>
              <a:lnSpc>
                <a:spcPct val="100000"/>
              </a:lnSpc>
              <a:spcBef>
                <a:spcPts val="601"/>
              </a:spcBef>
              <a:buNone/>
              <a:tabLst>
                <a:tab pos="0" algn="l"/>
              </a:tabLst>
            </a:pPr>
            <a:r>
              <a:rPr lang="en" sz="1200" b="0" strike="noStrike" spc="-1" dirty="0">
                <a:solidFill>
                  <a:srgbClr val="FFFFFF"/>
                </a:solidFill>
                <a:latin typeface="Quicksand"/>
                <a:ea typeface="Quicksand"/>
              </a:rPr>
              <a:t>Tiene inoltre conto dello stato della capacità della scatola,e dello stato della batteria, ricaricabile quando necessario, secondo parametri  impostati.  </a:t>
            </a:r>
            <a:endParaRPr lang="en-US" sz="1200" b="0" strike="noStrike" spc="-1" dirty="0">
              <a:latin typeface="Arial"/>
            </a:endParaRPr>
          </a:p>
          <a:p>
            <a:pPr>
              <a:lnSpc>
                <a:spcPct val="100000"/>
              </a:lnSpc>
              <a:spcBef>
                <a:spcPts val="601"/>
              </a:spcBef>
              <a:buNone/>
              <a:tabLst>
                <a:tab pos="0" algn="l"/>
              </a:tabLst>
            </a:pPr>
            <a:endParaRPr lang="en-US" sz="1200" b="0" strike="noStrike" spc="-1" dirty="0">
              <a:latin typeface="Arial"/>
            </a:endParaRPr>
          </a:p>
          <a:p>
            <a:pPr>
              <a:lnSpc>
                <a:spcPct val="100000"/>
              </a:lnSpc>
              <a:spcBef>
                <a:spcPts val="601"/>
              </a:spcBef>
              <a:buNone/>
              <a:tabLst>
                <a:tab pos="0" algn="l"/>
              </a:tabLst>
            </a:pPr>
            <a:endParaRPr lang="en-US" sz="1200" b="0" strike="noStrike" spc="-1" dirty="0">
              <a:latin typeface="Arial"/>
            </a:endParaRPr>
          </a:p>
        </p:txBody>
      </p:sp>
      <p:sp>
        <p:nvSpPr>
          <p:cNvPr id="422" name="Google Shape;78;p13"/>
          <p:cNvSpPr/>
          <p:nvPr/>
        </p:nvSpPr>
        <p:spPr>
          <a:xfrm>
            <a:off x="5084280" y="1249920"/>
            <a:ext cx="3602160" cy="2393640"/>
          </a:xfrm>
          <a:prstGeom prst="rect">
            <a:avLst/>
          </a:prstGeom>
          <a:noFill/>
          <a:ln w="0">
            <a:noFill/>
          </a:ln>
        </p:spPr>
        <p:style>
          <a:lnRef idx="0">
            <a:scrgbClr r="0" g="0" b="0"/>
          </a:lnRef>
          <a:fillRef idx="0">
            <a:scrgbClr r="0" g="0" b="0"/>
          </a:fillRef>
          <a:effectRef idx="0">
            <a:scrgbClr r="0" g="0" b="0"/>
          </a:effectRef>
          <a:fontRef idx="minor"/>
        </p:style>
      </p:sp>
      <p:sp>
        <p:nvSpPr>
          <p:cNvPr id="423" name="Google Shape;79;p13"/>
          <p:cNvSpPr/>
          <p:nvPr/>
        </p:nvSpPr>
        <p:spPr>
          <a:xfrm>
            <a:off x="1165320" y="3672360"/>
            <a:ext cx="7521120" cy="619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1001"/>
              </a:spcBef>
              <a:buNone/>
              <a:tabLst>
                <a:tab pos="0" algn="l"/>
              </a:tabLst>
            </a:pPr>
            <a:r>
              <a:rPr lang="en" sz="1200" b="1" strike="noStrike" spc="-1">
                <a:solidFill>
                  <a:srgbClr val="FFFFFF"/>
                </a:solidFill>
                <a:latin typeface="Quicksand"/>
                <a:ea typeface="Quicksand"/>
              </a:rPr>
              <a:t> </a:t>
            </a: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spcAft>
                <a:spcPts val="1001"/>
              </a:spcAft>
              <a:buNone/>
              <a:tabLst>
                <a:tab pos="0" algn="l"/>
              </a:tabLst>
            </a:pPr>
            <a:endParaRPr lang="en-US" sz="1200" b="0" strike="noStrike" spc="-1">
              <a:latin typeface="Arial"/>
            </a:endParaRPr>
          </a:p>
        </p:txBody>
      </p:sp>
      <p:sp>
        <p:nvSpPr>
          <p:cNvPr id="424" name="PlaceHolder 2"/>
          <p:cNvSpPr>
            <a:spLocks noGrp="1"/>
          </p:cNvSpPr>
          <p:nvPr>
            <p:ph type="sldNum" idx="10"/>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62311589-2298-4EE3-99FF-8C3FA539E353}" type="slidenum">
              <a:rPr lang="en" sz="1200" b="0" strike="noStrike" spc="-1">
                <a:solidFill>
                  <a:srgbClr val="39C0BA"/>
                </a:solidFill>
                <a:latin typeface="Quicksand"/>
                <a:ea typeface="Quicksand"/>
              </a:rPr>
              <a:t>2</a:t>
            </a:fld>
            <a:endParaRPr lang="en-US" sz="1200" b="0" strike="noStrike" spc="-1">
              <a:latin typeface="Times New Roman"/>
            </a:endParaRPr>
          </a:p>
        </p:txBody>
      </p:sp>
      <p:pic>
        <p:nvPicPr>
          <p:cNvPr id="4" name="Immagine 3">
            <a:extLst>
              <a:ext uri="{FF2B5EF4-FFF2-40B4-BE49-F238E27FC236}">
                <a16:creationId xmlns:a16="http://schemas.microsoft.com/office/drawing/2014/main" id="{13666D96-8146-8CF3-DD59-2E70F49E1223}"/>
              </a:ext>
            </a:extLst>
          </p:cNvPr>
          <p:cNvPicPr>
            <a:picLocks noChangeAspect="1"/>
          </p:cNvPicPr>
          <p:nvPr/>
        </p:nvPicPr>
        <p:blipFill>
          <a:blip r:embed="rId2"/>
          <a:stretch>
            <a:fillRect/>
          </a:stretch>
        </p:blipFill>
        <p:spPr>
          <a:xfrm>
            <a:off x="5306591" y="992981"/>
            <a:ext cx="3157537" cy="31575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1165320" y="604440"/>
            <a:ext cx="6857640" cy="344520"/>
          </a:xfrm>
          <a:prstGeom prst="rect">
            <a:avLst/>
          </a:prstGeom>
          <a:noFill/>
          <a:ln w="0">
            <a:noFill/>
          </a:ln>
        </p:spPr>
        <p:txBody>
          <a:bodyPr tIns="91440" bIns="91440" anchor="b">
            <a:noAutofit/>
          </a:bodyPr>
          <a:lstStyle/>
          <a:p>
            <a:pPr>
              <a:lnSpc>
                <a:spcPct val="100000"/>
              </a:lnSpc>
              <a:buNone/>
              <a:tabLst>
                <a:tab pos="0" algn="l"/>
              </a:tabLst>
            </a:pPr>
            <a:r>
              <a:rPr lang="en" sz="2400" b="0" strike="noStrike" spc="-1" dirty="0">
                <a:solidFill>
                  <a:srgbClr val="39C0BA"/>
                </a:solidFill>
                <a:latin typeface="Quicksand"/>
                <a:ea typeface="Quicksand"/>
              </a:rPr>
              <a:t>RobotPacking</a:t>
            </a:r>
            <a:endParaRPr lang="en-US" sz="2400" b="0" strike="noStrike" spc="-1" dirty="0">
              <a:solidFill>
                <a:srgbClr val="000000"/>
              </a:solidFill>
              <a:latin typeface="Arial"/>
            </a:endParaRPr>
          </a:p>
        </p:txBody>
      </p:sp>
      <p:sp>
        <p:nvSpPr>
          <p:cNvPr id="421" name="Google Shape;77;p13"/>
          <p:cNvSpPr/>
          <p:nvPr/>
        </p:nvSpPr>
        <p:spPr>
          <a:xfrm>
            <a:off x="1165319" y="1249920"/>
            <a:ext cx="3506693" cy="257913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en" sz="1200" b="0" strike="noStrike" spc="-1" dirty="0">
                <a:solidFill>
                  <a:srgbClr val="FFFFFF"/>
                </a:solidFill>
                <a:latin typeface="Quicksand"/>
                <a:ea typeface="Quicksand"/>
              </a:rPr>
              <a:t>Le spese che processa arrivano direttamente dai clienti, attraverso l’apposita applicazione. </a:t>
            </a:r>
          </a:p>
          <a:p>
            <a:pPr>
              <a:lnSpc>
                <a:spcPct val="100000"/>
              </a:lnSpc>
              <a:spcBef>
                <a:spcPts val="601"/>
              </a:spcBef>
              <a:buNone/>
              <a:tabLst>
                <a:tab pos="0" algn="l"/>
              </a:tabLst>
            </a:pPr>
            <a:r>
              <a:rPr lang="it-IT" sz="1200" spc="-1" dirty="0">
                <a:solidFill>
                  <a:srgbClr val="FFFFFF"/>
                </a:solidFill>
                <a:latin typeface="Quicksand"/>
                <a:ea typeface="Quicksand"/>
              </a:rPr>
              <a:t>Qui i clienti possono scegliere la tipologia dei sacchetti, controllare lo stato di avanzamento del braccio meccanico, pagare la spesa e accedere ad una propria area riservata che permette di ottenere vantaggi e coupon. </a:t>
            </a:r>
          </a:p>
          <a:p>
            <a:pPr>
              <a:lnSpc>
                <a:spcPct val="100000"/>
              </a:lnSpc>
              <a:spcBef>
                <a:spcPts val="601"/>
              </a:spcBef>
              <a:buNone/>
              <a:tabLst>
                <a:tab pos="0" algn="l"/>
              </a:tabLst>
            </a:pPr>
            <a:r>
              <a:rPr lang="it-IT" sz="1200" spc="-1" dirty="0">
                <a:solidFill>
                  <a:srgbClr val="FFFFFF"/>
                </a:solidFill>
                <a:latin typeface="Quicksand"/>
                <a:ea typeface="Quicksand"/>
              </a:rPr>
              <a:t>Nel caso qualcosa dovesse non funzionare, inoltre il cliente sarà avvertito da un «warning» nell’applicazione. La presenza di un operatore umano è comunque sempre garantita per supportare il cliente e le operazioni del braccio robotico</a:t>
            </a:r>
            <a:endParaRPr lang="en" sz="1200" spc="-1" dirty="0">
              <a:solidFill>
                <a:srgbClr val="FFFFFF"/>
              </a:solidFill>
              <a:latin typeface="Quicksand"/>
              <a:ea typeface="Quicksand"/>
            </a:endParaRPr>
          </a:p>
          <a:p>
            <a:pPr>
              <a:spcBef>
                <a:spcPts val="601"/>
              </a:spcBef>
              <a:tabLst>
                <a:tab pos="0" algn="l"/>
              </a:tabLst>
            </a:pPr>
            <a:endParaRPr lang="it-IT" sz="1100" u="sng" dirty="0">
              <a:solidFill>
                <a:srgbClr val="0000FF"/>
              </a:solidFill>
              <a:effectLst/>
              <a:latin typeface="Cambria" panose="02040503050406030204" pitchFamily="18" charset="0"/>
              <a:ea typeface="Times New Roman" panose="02020603050405020304" pitchFamily="18" charset="0"/>
              <a:hlinkClick r:id="rId2"/>
            </a:endParaRPr>
          </a:p>
          <a:p>
            <a:pPr>
              <a:lnSpc>
                <a:spcPct val="100000"/>
              </a:lnSpc>
              <a:spcBef>
                <a:spcPts val="601"/>
              </a:spcBef>
              <a:buNone/>
              <a:tabLst>
                <a:tab pos="0" algn="l"/>
              </a:tabLst>
            </a:pPr>
            <a:endParaRPr lang="en-US" sz="1200" spc="-1" dirty="0">
              <a:solidFill>
                <a:srgbClr val="FFFFFF"/>
              </a:solidFill>
              <a:latin typeface="Arial"/>
              <a:ea typeface="Quicksand"/>
            </a:endParaRPr>
          </a:p>
        </p:txBody>
      </p:sp>
      <p:sp>
        <p:nvSpPr>
          <p:cNvPr id="422" name="Google Shape;78;p13"/>
          <p:cNvSpPr/>
          <p:nvPr/>
        </p:nvSpPr>
        <p:spPr>
          <a:xfrm>
            <a:off x="5084280" y="1249920"/>
            <a:ext cx="3602160" cy="2393640"/>
          </a:xfrm>
          <a:prstGeom prst="rect">
            <a:avLst/>
          </a:prstGeom>
          <a:noFill/>
          <a:ln w="0">
            <a:noFill/>
          </a:ln>
        </p:spPr>
        <p:style>
          <a:lnRef idx="0">
            <a:scrgbClr r="0" g="0" b="0"/>
          </a:lnRef>
          <a:fillRef idx="0">
            <a:scrgbClr r="0" g="0" b="0"/>
          </a:fillRef>
          <a:effectRef idx="0">
            <a:scrgbClr r="0" g="0" b="0"/>
          </a:effectRef>
          <a:fontRef idx="minor"/>
        </p:style>
      </p:sp>
      <p:sp>
        <p:nvSpPr>
          <p:cNvPr id="423" name="Google Shape;79;p13"/>
          <p:cNvSpPr/>
          <p:nvPr/>
        </p:nvSpPr>
        <p:spPr>
          <a:xfrm>
            <a:off x="1165320" y="3672360"/>
            <a:ext cx="7521120" cy="619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1001"/>
              </a:spcBef>
              <a:buNone/>
              <a:tabLst>
                <a:tab pos="0" algn="l"/>
              </a:tabLst>
            </a:pPr>
            <a:r>
              <a:rPr lang="en" sz="1200" b="1" strike="noStrike" spc="-1">
                <a:solidFill>
                  <a:srgbClr val="FFFFFF"/>
                </a:solidFill>
                <a:latin typeface="Quicksand"/>
                <a:ea typeface="Quicksand"/>
              </a:rPr>
              <a:t> </a:t>
            </a: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buNone/>
              <a:tabLst>
                <a:tab pos="0" algn="l"/>
              </a:tabLst>
            </a:pPr>
            <a:endParaRPr lang="en-US" sz="1200" b="0" strike="noStrike" spc="-1">
              <a:latin typeface="Arial"/>
            </a:endParaRPr>
          </a:p>
          <a:p>
            <a:pPr>
              <a:lnSpc>
                <a:spcPct val="100000"/>
              </a:lnSpc>
              <a:spcBef>
                <a:spcPts val="1001"/>
              </a:spcBef>
              <a:spcAft>
                <a:spcPts val="1001"/>
              </a:spcAft>
              <a:buNone/>
              <a:tabLst>
                <a:tab pos="0" algn="l"/>
              </a:tabLst>
            </a:pPr>
            <a:endParaRPr lang="en-US" sz="1200" b="0" strike="noStrike" spc="-1">
              <a:latin typeface="Arial"/>
            </a:endParaRPr>
          </a:p>
        </p:txBody>
      </p:sp>
      <p:sp>
        <p:nvSpPr>
          <p:cNvPr id="424" name="PlaceHolder 2"/>
          <p:cNvSpPr>
            <a:spLocks noGrp="1"/>
          </p:cNvSpPr>
          <p:nvPr>
            <p:ph type="sldNum" idx="10"/>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62311589-2298-4EE3-99FF-8C3FA539E353}" type="slidenum">
              <a:rPr lang="en" sz="1200" b="0" strike="noStrike" spc="-1">
                <a:solidFill>
                  <a:srgbClr val="39C0BA"/>
                </a:solidFill>
                <a:latin typeface="Quicksand"/>
                <a:ea typeface="Quicksand"/>
              </a:rPr>
              <a:t>3</a:t>
            </a:fld>
            <a:endParaRPr lang="en-US" sz="1200" b="0" strike="noStrike" spc="-1">
              <a:latin typeface="Times New Roman"/>
            </a:endParaRPr>
          </a:p>
        </p:txBody>
      </p:sp>
      <p:grpSp>
        <p:nvGrpSpPr>
          <p:cNvPr id="7" name="Google Shape;302;p31">
            <a:extLst>
              <a:ext uri="{FF2B5EF4-FFF2-40B4-BE49-F238E27FC236}">
                <a16:creationId xmlns:a16="http://schemas.microsoft.com/office/drawing/2014/main" id="{7C31ED8E-6D59-5B15-813E-EAAE75BBA4EC}"/>
              </a:ext>
            </a:extLst>
          </p:cNvPr>
          <p:cNvGrpSpPr/>
          <p:nvPr/>
        </p:nvGrpSpPr>
        <p:grpSpPr>
          <a:xfrm>
            <a:off x="6102360" y="350044"/>
            <a:ext cx="2119320" cy="3843337"/>
            <a:chOff x="5353200" y="373680"/>
            <a:chExt cx="2119320" cy="4395960"/>
          </a:xfrm>
        </p:grpSpPr>
        <p:sp>
          <p:nvSpPr>
            <p:cNvPr id="8" name="Google Shape;303;p31">
              <a:extLst>
                <a:ext uri="{FF2B5EF4-FFF2-40B4-BE49-F238E27FC236}">
                  <a16:creationId xmlns:a16="http://schemas.microsoft.com/office/drawing/2014/main" id="{CB52DD98-F007-70DC-D0AD-BC2B24281A56}"/>
                </a:ext>
              </a:extLst>
            </p:cNvPr>
            <p:cNvSpPr/>
            <p:nvPr/>
          </p:nvSpPr>
          <p:spPr>
            <a:xfrm>
              <a:off x="5353200" y="373680"/>
              <a:ext cx="2119320" cy="4395960"/>
            </a:xfrm>
            <a:custGeom>
              <a:avLst/>
              <a:gdLst/>
              <a:ahLst/>
              <a:cxnLst/>
              <a:rect l="l" t="t" r="r" b="b"/>
              <a:pathLst>
                <a:path w="101027" h="20955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accent5"/>
            </a:solidFill>
            <a:ln w="0">
              <a:noFill/>
            </a:ln>
          </p:spPr>
          <p:style>
            <a:lnRef idx="0">
              <a:scrgbClr r="0" g="0" b="0"/>
            </a:lnRef>
            <a:fillRef idx="0">
              <a:scrgbClr r="0" g="0" b="0"/>
            </a:fillRef>
            <a:effectRef idx="0">
              <a:scrgbClr r="0" g="0" b="0"/>
            </a:effectRef>
            <a:fontRef idx="minor"/>
          </p:style>
        </p:sp>
        <p:sp>
          <p:nvSpPr>
            <p:cNvPr id="9" name="Google Shape;304;p31">
              <a:extLst>
                <a:ext uri="{FF2B5EF4-FFF2-40B4-BE49-F238E27FC236}">
                  <a16:creationId xmlns:a16="http://schemas.microsoft.com/office/drawing/2014/main" id="{B2A739B3-3D2D-AD56-0E42-D71902EB1426}"/>
                </a:ext>
              </a:extLst>
            </p:cNvPr>
            <p:cNvSpPr/>
            <p:nvPr/>
          </p:nvSpPr>
          <p:spPr>
            <a:xfrm>
              <a:off x="5739840" y="529200"/>
              <a:ext cx="83160" cy="83160"/>
            </a:xfrm>
            <a:custGeom>
              <a:avLst/>
              <a:gdLst/>
              <a:ahLst/>
              <a:cxnLst/>
              <a:rect l="l" t="t" r="r" b="b"/>
              <a:pathLst>
                <a:path w="3973" h="3973">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accent6"/>
            </a:solidFill>
            <a:ln w="0">
              <a:noFill/>
            </a:ln>
          </p:spPr>
          <p:style>
            <a:lnRef idx="0">
              <a:scrgbClr r="0" g="0" b="0"/>
            </a:lnRef>
            <a:fillRef idx="0">
              <a:scrgbClr r="0" g="0" b="0"/>
            </a:fillRef>
            <a:effectRef idx="0">
              <a:scrgbClr r="0" g="0" b="0"/>
            </a:effectRef>
            <a:fontRef idx="minor"/>
          </p:style>
        </p:sp>
        <p:sp>
          <p:nvSpPr>
            <p:cNvPr id="10" name="Google Shape;305;p31">
              <a:extLst>
                <a:ext uri="{FF2B5EF4-FFF2-40B4-BE49-F238E27FC236}">
                  <a16:creationId xmlns:a16="http://schemas.microsoft.com/office/drawing/2014/main" id="{6952AF4B-34D5-B37E-FB95-61DF8CEE0861}"/>
                </a:ext>
              </a:extLst>
            </p:cNvPr>
            <p:cNvSpPr/>
            <p:nvPr/>
          </p:nvSpPr>
          <p:spPr>
            <a:xfrm>
              <a:off x="6208560" y="538560"/>
              <a:ext cx="408600" cy="64080"/>
            </a:xfrm>
            <a:custGeom>
              <a:avLst/>
              <a:gdLst/>
              <a:ahLst/>
              <a:cxnLst/>
              <a:rect l="l" t="t" r="r" b="b"/>
              <a:pathLst>
                <a:path w="19487" h="3074">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accent6"/>
            </a:solidFill>
            <a:ln w="0">
              <a:noFill/>
            </a:ln>
          </p:spPr>
          <p:style>
            <a:lnRef idx="0">
              <a:scrgbClr r="0" g="0" b="0"/>
            </a:lnRef>
            <a:fillRef idx="0">
              <a:scrgbClr r="0" g="0" b="0"/>
            </a:fillRef>
            <a:effectRef idx="0">
              <a:scrgbClr r="0" g="0" b="0"/>
            </a:effectRef>
            <a:fontRef idx="minor"/>
          </p:style>
        </p:sp>
      </p:grpSp>
      <p:pic>
        <p:nvPicPr>
          <p:cNvPr id="3" name="Immagine 2">
            <a:extLst>
              <a:ext uri="{FF2B5EF4-FFF2-40B4-BE49-F238E27FC236}">
                <a16:creationId xmlns:a16="http://schemas.microsoft.com/office/drawing/2014/main" id="{CC681621-539A-9D26-A034-7BE997DB8C84}"/>
              </a:ext>
            </a:extLst>
          </p:cNvPr>
          <p:cNvPicPr>
            <a:picLocks noChangeAspect="1"/>
          </p:cNvPicPr>
          <p:nvPr/>
        </p:nvPicPr>
        <p:blipFill>
          <a:blip r:embed="rId3"/>
          <a:stretch>
            <a:fillRect/>
          </a:stretch>
        </p:blipFill>
        <p:spPr>
          <a:xfrm>
            <a:off x="6146352" y="682020"/>
            <a:ext cx="2031336" cy="3170351"/>
          </a:xfrm>
          <a:prstGeom prst="rect">
            <a:avLst/>
          </a:prstGeom>
        </p:spPr>
      </p:pic>
    </p:spTree>
    <p:extLst>
      <p:ext uri="{BB962C8B-B14F-4D97-AF65-F5344CB8AC3E}">
        <p14:creationId xmlns:p14="http://schemas.microsoft.com/office/powerpoint/2010/main" val="300074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PlaceHolder 1"/>
          <p:cNvSpPr>
            <a:spLocks noGrp="1"/>
          </p:cNvSpPr>
          <p:nvPr>
            <p:ph/>
          </p:nvPr>
        </p:nvSpPr>
        <p:spPr>
          <a:xfrm>
            <a:off x="1169280" y="373680"/>
            <a:ext cx="3231000" cy="1647000"/>
          </a:xfrm>
          <a:prstGeom prst="rect">
            <a:avLst/>
          </a:prstGeom>
          <a:noFill/>
          <a:ln w="0">
            <a:noFill/>
          </a:ln>
        </p:spPr>
        <p:txBody>
          <a:bodyPr lIns="91440" tIns="91440" rIns="91440" bIns="91440" anchor="t">
            <a:noAutofit/>
          </a:bodyPr>
          <a:lstStyle/>
          <a:p>
            <a:pPr marL="0" indent="0">
              <a:spcBef>
                <a:spcPts val="601"/>
              </a:spcBef>
              <a:buNone/>
              <a:tabLst>
                <a:tab pos="0" algn="l"/>
              </a:tabLst>
            </a:pPr>
            <a:endParaRPr lang="it-IT" sz="1400" spc="-1">
              <a:solidFill>
                <a:srgbClr val="FFFFFF"/>
              </a:solidFill>
              <a:latin typeface="Quicksand"/>
              <a:ea typeface="Quicksand"/>
            </a:endParaRPr>
          </a:p>
          <a:p>
            <a:pPr marL="0" indent="0">
              <a:spcBef>
                <a:spcPts val="601"/>
              </a:spcBef>
              <a:buNone/>
              <a:tabLst>
                <a:tab pos="0" algn="l"/>
              </a:tabLst>
            </a:pPr>
            <a:endParaRPr lang="it-IT" sz="1400" spc="-1">
              <a:solidFill>
                <a:srgbClr val="FFFFFF"/>
              </a:solidFill>
              <a:latin typeface="Quicksand"/>
              <a:ea typeface="Quicksand"/>
            </a:endParaRPr>
          </a:p>
          <a:p>
            <a:pPr marL="0" indent="0">
              <a:spcBef>
                <a:spcPts val="601"/>
              </a:spcBef>
              <a:buNone/>
              <a:tabLst>
                <a:tab pos="0" algn="l"/>
              </a:tabLst>
            </a:pPr>
            <a:endParaRPr lang="it-IT" sz="1400" spc="-1">
              <a:solidFill>
                <a:srgbClr val="FFFFFF"/>
              </a:solidFill>
              <a:latin typeface="Quicksand"/>
              <a:ea typeface="Quicksand"/>
            </a:endParaRPr>
          </a:p>
          <a:p>
            <a:pPr marL="0" indent="0">
              <a:spcBef>
                <a:spcPts val="601"/>
              </a:spcBef>
              <a:buNone/>
              <a:tabLst>
                <a:tab pos="0" algn="l"/>
              </a:tabLst>
            </a:pPr>
            <a:r>
              <a:rPr lang="it-IT" sz="1400" spc="-1">
                <a:solidFill>
                  <a:srgbClr val="FFFFFF"/>
                </a:solidFill>
                <a:latin typeface="Quicksand"/>
                <a:ea typeface="Quicksand"/>
              </a:rPr>
              <a:t>P</a:t>
            </a:r>
            <a:r>
              <a:rPr lang="en" sz="1400" spc="-1">
                <a:solidFill>
                  <a:srgbClr val="FFFFFF"/>
                </a:solidFill>
                <a:latin typeface="Quicksand"/>
                <a:ea typeface="Quicksand"/>
              </a:rPr>
              <a:t>er l’applicazione completa (mock-up):</a:t>
            </a:r>
          </a:p>
          <a:p>
            <a:pPr marL="0" indent="0">
              <a:spcBef>
                <a:spcPts val="601"/>
              </a:spcBef>
              <a:buNone/>
              <a:tabLst>
                <a:tab pos="0" algn="l"/>
              </a:tabLst>
            </a:pPr>
            <a:r>
              <a:rPr lang="it-IT" sz="1400" u="sng">
                <a:solidFill>
                  <a:srgbClr val="0000FF"/>
                </a:solidFill>
                <a:effectLst/>
                <a:latin typeface="Cambria"/>
                <a:ea typeface="Times New Roman" panose="02020603050405020304" pitchFamily="18" charset="0"/>
                <a:hlinkClick r:id="rId2"/>
              </a:rPr>
              <a:t>https://www.figma.com/Barbot</a:t>
            </a:r>
            <a:endParaRPr lang="it-IT" sz="1400">
              <a:effectLst/>
              <a:latin typeface="Cambria"/>
              <a:ea typeface="Times New Roman" panose="02020603050405020304" pitchFamily="18" charset="0"/>
              <a:hlinkClick r:id="rId2"/>
            </a:endParaRPr>
          </a:p>
          <a:p>
            <a:pPr>
              <a:lnSpc>
                <a:spcPct val="100000"/>
              </a:lnSpc>
              <a:spcBef>
                <a:spcPts val="601"/>
              </a:spcBef>
              <a:buNone/>
              <a:tabLst>
                <a:tab pos="0" algn="l"/>
              </a:tabLst>
            </a:pPr>
            <a:endParaRPr lang="en-US" sz="2000" spc="-1">
              <a:solidFill>
                <a:srgbClr val="FFFFFF"/>
              </a:solidFill>
              <a:latin typeface="Arial"/>
              <a:ea typeface="Quicksand"/>
            </a:endParaRPr>
          </a:p>
          <a:p>
            <a:pPr>
              <a:lnSpc>
                <a:spcPct val="100000"/>
              </a:lnSpc>
              <a:spcBef>
                <a:spcPts val="601"/>
              </a:spcBef>
              <a:buNone/>
              <a:tabLst>
                <a:tab pos="0" algn="l"/>
              </a:tabLst>
            </a:pPr>
            <a:endParaRPr lang="en" sz="1800" spc="-1">
              <a:solidFill>
                <a:srgbClr val="39C0BA"/>
              </a:solidFill>
              <a:latin typeface="Quicksand"/>
              <a:ea typeface="Quicksand"/>
            </a:endParaRPr>
          </a:p>
        </p:txBody>
      </p:sp>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4</a:t>
            </a:fld>
            <a:endParaRPr lang="en-US" sz="1200" b="0" strike="noStrike" spc="-1">
              <a:latin typeface="Times New Roman"/>
            </a:endParaRPr>
          </a:p>
        </p:txBody>
      </p:sp>
      <p:pic>
        <p:nvPicPr>
          <p:cNvPr id="5" name="Immagine 4">
            <a:extLst>
              <a:ext uri="{FF2B5EF4-FFF2-40B4-BE49-F238E27FC236}">
                <a16:creationId xmlns:a16="http://schemas.microsoft.com/office/drawing/2014/main" id="{181D8076-DD99-89F7-1B74-EBAEE0928843}"/>
              </a:ext>
            </a:extLst>
          </p:cNvPr>
          <p:cNvPicPr>
            <a:picLocks noChangeAspect="1"/>
          </p:cNvPicPr>
          <p:nvPr/>
        </p:nvPicPr>
        <p:blipFill>
          <a:blip r:embed="rId3"/>
          <a:stretch>
            <a:fillRect/>
          </a:stretch>
        </p:blipFill>
        <p:spPr>
          <a:xfrm>
            <a:off x="6544066" y="907256"/>
            <a:ext cx="1978934" cy="2982018"/>
          </a:xfrm>
          <a:prstGeom prst="rect">
            <a:avLst/>
          </a:prstGeom>
        </p:spPr>
      </p:pic>
      <p:pic>
        <p:nvPicPr>
          <p:cNvPr id="7" name="Immagine 6">
            <a:extLst>
              <a:ext uri="{FF2B5EF4-FFF2-40B4-BE49-F238E27FC236}">
                <a16:creationId xmlns:a16="http://schemas.microsoft.com/office/drawing/2014/main" id="{0D44C1CC-01B6-543C-4EFE-077A180B97C9}"/>
              </a:ext>
            </a:extLst>
          </p:cNvPr>
          <p:cNvPicPr>
            <a:picLocks noChangeAspect="1"/>
          </p:cNvPicPr>
          <p:nvPr/>
        </p:nvPicPr>
        <p:blipFill>
          <a:blip r:embed="rId4"/>
          <a:stretch>
            <a:fillRect/>
          </a:stretch>
        </p:blipFill>
        <p:spPr>
          <a:xfrm>
            <a:off x="4570600" y="907256"/>
            <a:ext cx="1973466" cy="2982018"/>
          </a:xfrm>
          <a:prstGeom prst="rect">
            <a:avLst/>
          </a:prstGeom>
        </p:spPr>
      </p:pic>
      <p:pic>
        <p:nvPicPr>
          <p:cNvPr id="8" name="Immagine 7">
            <a:extLst>
              <a:ext uri="{FF2B5EF4-FFF2-40B4-BE49-F238E27FC236}">
                <a16:creationId xmlns:a16="http://schemas.microsoft.com/office/drawing/2014/main" id="{EB2E0035-E672-98D6-7041-A8BF13C413D9}"/>
              </a:ext>
            </a:extLst>
          </p:cNvPr>
          <p:cNvPicPr>
            <a:picLocks noChangeAspect="1"/>
          </p:cNvPicPr>
          <p:nvPr/>
        </p:nvPicPr>
        <p:blipFill>
          <a:blip r:embed="rId5"/>
          <a:stretch>
            <a:fillRect/>
          </a:stretch>
        </p:blipFill>
        <p:spPr>
          <a:xfrm>
            <a:off x="1891579" y="2112862"/>
            <a:ext cx="1428750" cy="1776412"/>
          </a:xfrm>
          <a:prstGeom prst="rect">
            <a:avLst/>
          </a:prstGeom>
        </p:spPr>
      </p:pic>
      <p:sp>
        <p:nvSpPr>
          <p:cNvPr id="9" name="CasellaDiTesto 8">
            <a:extLst>
              <a:ext uri="{FF2B5EF4-FFF2-40B4-BE49-F238E27FC236}">
                <a16:creationId xmlns:a16="http://schemas.microsoft.com/office/drawing/2014/main" id="{CF18881C-F50C-128C-0848-FD6C76821ED2}"/>
              </a:ext>
            </a:extLst>
          </p:cNvPr>
          <p:cNvSpPr txBox="1"/>
          <p:nvPr/>
        </p:nvSpPr>
        <p:spPr>
          <a:xfrm>
            <a:off x="8783359" y="4965856"/>
            <a:ext cx="1371600" cy="215444"/>
          </a:xfrm>
          <a:prstGeom prst="rect">
            <a:avLst/>
          </a:prstGeom>
          <a:noFill/>
        </p:spPr>
        <p:txBody>
          <a:bodyPr wrap="square" rtlCol="0">
            <a:spAutoFit/>
          </a:bodyPr>
          <a:lstStyle/>
          <a:p>
            <a:r>
              <a:rPr lang="it-IT" sz="800" dirty="0">
                <a:solidFill>
                  <a:schemeClr val="bg2"/>
                </a:solidFill>
                <a:latin typeface="Quicksand"/>
              </a:rPr>
              <a:t>F.N.S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5</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PDDL</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buNone/>
              <a:tabLst>
                <a:tab pos="0" algn="l"/>
              </a:tabLst>
            </a:pPr>
            <a:r>
              <a:rPr lang="it-IT" sz="1200" spc="-1">
                <a:solidFill>
                  <a:srgbClr val="FFFFFF"/>
                </a:solidFill>
                <a:latin typeface="Quicksand"/>
                <a:ea typeface="Quicksand"/>
              </a:rPr>
              <a:t>PDDL (Planning Domain Definition Language) è un insieme di linguaggi che permettono di definire problemi di IA planning.</a:t>
            </a:r>
          </a:p>
          <a:p>
            <a:pPr>
              <a:lnSpc>
                <a:spcPct val="100000"/>
              </a:lnSpc>
              <a:spcBef>
                <a:spcPts val="601"/>
              </a:spcBef>
              <a:buNone/>
              <a:tabLst>
                <a:tab pos="0" algn="l"/>
              </a:tabLst>
            </a:pPr>
            <a:r>
              <a:rPr lang="it-IT" sz="1200" spc="-1">
                <a:solidFill>
                  <a:srgbClr val="FFFFFF"/>
                </a:solidFill>
                <a:latin typeface="Quicksand"/>
                <a:ea typeface="Quicksand"/>
              </a:rPr>
              <a:t>I programmi PDDL sono costituiti da tre parti principali:</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Dominio, in cui vengono definiti gli aspetti base, che non variano a seconda della specifica situazione.</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Problema, che rappresenta l’istanza particolare, definendo oggetti e inizializzazione.  </a:t>
            </a:r>
          </a:p>
          <a:p>
            <a:pPr marL="171450" indent="-171450">
              <a:lnSpc>
                <a:spcPct val="100000"/>
              </a:lnSpc>
              <a:spcBef>
                <a:spcPts val="601"/>
              </a:spcBef>
              <a:buFont typeface="Courier New" panose="02070309020205020404" pitchFamily="49" charset="0"/>
              <a:buChar char="o"/>
              <a:tabLst>
                <a:tab pos="0" algn="l"/>
              </a:tabLst>
            </a:pPr>
            <a:r>
              <a:rPr lang="it-IT" sz="1200" spc="-1">
                <a:solidFill>
                  <a:srgbClr val="FFFFFF"/>
                </a:solidFill>
                <a:latin typeface="Quicksand"/>
                <a:ea typeface="Quicksand"/>
              </a:rPr>
              <a:t>Planner, unisce i precedenti file e, seguendo le regole del dominio, decompone e risolve il problema.</a:t>
            </a:r>
          </a:p>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5" name="PlaceHolder 1">
            <a:extLst>
              <a:ext uri="{FF2B5EF4-FFF2-40B4-BE49-F238E27FC236}">
                <a16:creationId xmlns:a16="http://schemas.microsoft.com/office/drawing/2014/main" id="{BBB6B6C3-2FB2-8229-34EC-C7E8E986FDD6}"/>
              </a:ext>
            </a:extLst>
          </p:cNvPr>
          <p:cNvSpPr txBox="1">
            <a:spLocks/>
          </p:cNvSpPr>
          <p:nvPr/>
        </p:nvSpPr>
        <p:spPr>
          <a:xfrm>
            <a:off x="5185748" y="1249920"/>
            <a:ext cx="3725450" cy="2698973"/>
          </a:xfrm>
          <a:prstGeom prst="rect">
            <a:avLst/>
          </a:prstGeom>
          <a:noFill/>
          <a:ln w="0">
            <a:noFill/>
          </a:ln>
        </p:spPr>
        <p:txBody>
          <a:bodyPr lIns="0" tIns="91440" rIns="0" bIns="914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it-IT" sz="1200" dirty="0">
                <a:solidFill>
                  <a:schemeClr val="bg1"/>
                </a:solidFill>
                <a:latin typeface="Cambria" panose="02040503050406030204" pitchFamily="18" charset="0"/>
                <a:ea typeface="Times New Roman" panose="02020603050405020304" pitchFamily="18" charset="0"/>
              </a:rPr>
              <a:t>L’applicazione «RPS» gestisce tutta la parte di imbustamento degli articoli: partendo da un punto fisso e noto, in cui prende gli articoli, il braccio si sposta nella posizione del sacchetto, li imbusta e lo consegna al cliente, una volta pieno, in una apposita locazione.         Nello svolgere queste operazioni, di tanto in tanto, il braccio robotico deve essere ricaricato</a:t>
            </a:r>
          </a:p>
          <a:p>
            <a:pPr algn="ctr">
              <a:spcAft>
                <a:spcPts val="600"/>
              </a:spcAft>
            </a:pPr>
            <a:endParaRPr lang="it-IT" sz="1200" dirty="0">
              <a:solidFill>
                <a:schemeClr val="bg1"/>
              </a:solidFill>
              <a:latin typeface="Cambria" panose="02040503050406030204" pitchFamily="18" charset="0"/>
              <a:ea typeface="Times New Roman" panose="02020603050405020304" pitchFamily="18" charset="0"/>
            </a:endParaRPr>
          </a:p>
          <a:p>
            <a:pPr algn="ctr">
              <a:spcAft>
                <a:spcPts val="600"/>
              </a:spcAft>
            </a:pPr>
            <a:r>
              <a:rPr lang="it-IT" sz="1200" dirty="0">
                <a:solidFill>
                  <a:schemeClr val="bg1"/>
                </a:solidFill>
                <a:latin typeface="Cambria" panose="02040503050406030204" pitchFamily="18" charset="0"/>
                <a:ea typeface="Times New Roman" panose="02020603050405020304" pitchFamily="18" charset="0"/>
              </a:rPr>
              <a:t>Per questa implementazione è necessario utilizzare un planner numerico, che supporta i </a:t>
            </a:r>
            <a:r>
              <a:rPr lang="it-IT" sz="1200" dirty="0" err="1">
                <a:solidFill>
                  <a:schemeClr val="bg1"/>
                </a:solidFill>
                <a:latin typeface="Cambria" panose="02040503050406030204" pitchFamily="18" charset="0"/>
                <a:ea typeface="Times New Roman" panose="02020603050405020304" pitchFamily="18" charset="0"/>
              </a:rPr>
              <a:t>fluents</a:t>
            </a:r>
            <a:endParaRPr lang="it-IT" sz="1200" dirty="0">
              <a:solidFill>
                <a:schemeClr val="bg1"/>
              </a:solidFill>
              <a:latin typeface="Cambria" panose="02040503050406030204" pitchFamily="18" charset="0"/>
              <a:ea typeface="Times New Roman" panose="02020603050405020304" pitchFamily="18" charset="0"/>
            </a:endParaRPr>
          </a:p>
          <a:p>
            <a:pPr>
              <a:spcAft>
                <a:spcPts val="600"/>
              </a:spcAft>
            </a:pPr>
            <a:endParaRPr lang="it-IT" sz="1100" dirty="0">
              <a:highlight>
                <a:srgbClr val="FFFF00"/>
              </a:highlight>
              <a:latin typeface="Cambria" panose="02040503050406030204" pitchFamily="18" charset="0"/>
              <a:ea typeface="Times New Roman" panose="02020603050405020304" pitchFamily="18" charset="0"/>
            </a:endParaRPr>
          </a:p>
          <a:p>
            <a:pPr>
              <a:spcAft>
                <a:spcPts val="600"/>
              </a:spcAft>
            </a:pPr>
            <a:endParaRPr lang="it-IT" sz="1100" dirty="0">
              <a:highlight>
                <a:srgbClr val="FFFF00"/>
              </a:highlight>
              <a:latin typeface="Cambria" panose="02040503050406030204" pitchFamily="18" charset="0"/>
              <a:ea typeface="Times New Roman" panose="02020603050405020304" pitchFamily="18" charset="0"/>
            </a:endParaRPr>
          </a:p>
          <a:p>
            <a:pPr>
              <a:spcBef>
                <a:spcPts val="601"/>
              </a:spcBef>
              <a:tabLst>
                <a:tab pos="0" algn="l"/>
              </a:tabLst>
            </a:pPr>
            <a:endParaRPr lang="it-IT" sz="1400" spc="-1" dirty="0">
              <a:solidFill>
                <a:srgbClr val="FFFFFF"/>
              </a:solidFill>
              <a:latin typeface="Quicksand"/>
              <a:ea typeface="Quicksand"/>
            </a:endParaRPr>
          </a:p>
        </p:txBody>
      </p:sp>
      <p:sp>
        <p:nvSpPr>
          <p:cNvPr id="2" name="Google Shape;223;p28">
            <a:extLst>
              <a:ext uri="{FF2B5EF4-FFF2-40B4-BE49-F238E27FC236}">
                <a16:creationId xmlns:a16="http://schemas.microsoft.com/office/drawing/2014/main" id="{7A07A27B-ED70-49F5-2982-248D7803E2F4}"/>
              </a:ext>
            </a:extLst>
          </p:cNvPr>
          <p:cNvSpPr/>
          <p:nvPr/>
        </p:nvSpPr>
        <p:spPr>
          <a:xfrm rot="10800000">
            <a:off x="4950332" y="1412910"/>
            <a:ext cx="360" cy="1158840"/>
          </a:xfrm>
          <a:custGeom>
            <a:avLst/>
            <a:gdLst/>
            <a:ahLst/>
            <a:cxnLst/>
            <a:rect l="l" t="t" r="r" b="b"/>
            <a:pathLst>
              <a:path w="21600" h="21600">
                <a:moveTo>
                  <a:pt x="0" y="0"/>
                </a:moveTo>
                <a:lnTo>
                  <a:pt x="21600" y="21600"/>
                </a:lnTo>
              </a:path>
            </a:pathLst>
          </a:custGeom>
          <a:noFill/>
          <a:ln w="9525">
            <a:solidFill>
              <a:srgbClr val="999FA9"/>
            </a:solidFill>
            <a:round/>
            <a:tailEnd type="oval" w="lg" len="lg"/>
          </a:ln>
        </p:spPr>
        <p:style>
          <a:lnRef idx="0">
            <a:scrgbClr r="0" g="0" b="0"/>
          </a:lnRef>
          <a:fillRef idx="0">
            <a:scrgbClr r="0" g="0" b="0"/>
          </a:fillRef>
          <a:effectRef idx="0">
            <a:scrgbClr r="0" g="0" b="0"/>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PlaceHolder 2" hidden="1"/>
          <p:cNvSpPr>
            <a:spLocks noGrp="1"/>
          </p:cNvSpPr>
          <p:nvPr>
            <p:ph type="sldNum" idx="1"/>
          </p:nvPr>
        </p:nvSpPr>
        <p:spPr>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2E3037"/>
                </a:solidFill>
                <a:latin typeface="Quicksand"/>
                <a:ea typeface="Quicksand"/>
              </a:defRPr>
            </a:lvl1pPr>
          </a:lstStyle>
          <a:p>
            <a:pPr algn="r">
              <a:spcAft>
                <a:spcPts val="600"/>
              </a:spcAft>
              <a:buNone/>
              <a:tabLst>
                <a:tab pos="0" algn="l"/>
              </a:tabLst>
            </a:pPr>
            <a:fld id="{8686BB53-A067-414B-854D-038654206DF6}" type="slidenum">
              <a:rPr lang="en" b="0" strike="noStrike" spc="-1">
                <a:solidFill>
                  <a:srgbClr val="2E3037"/>
                </a:solidFill>
                <a:latin typeface="Quicksand"/>
                <a:ea typeface="Quicksand"/>
              </a:rPr>
              <a:pPr algn="r">
                <a:spcAft>
                  <a:spcPts val="600"/>
                </a:spcAft>
                <a:buNone/>
                <a:tabLst>
                  <a:tab pos="0" algn="l"/>
                </a:tabLst>
              </a:pPr>
              <a:t>6</a:t>
            </a:fld>
            <a:endParaRPr lang="en-US" b="0" strike="noStrike" spc="-1">
              <a:latin typeface="Times New Roman"/>
            </a:endParaRPr>
          </a:p>
        </p:txBody>
      </p:sp>
      <p:sp>
        <p:nvSpPr>
          <p:cNvPr id="3" name="CasellaDiTesto 2">
            <a:extLst>
              <a:ext uri="{FF2B5EF4-FFF2-40B4-BE49-F238E27FC236}">
                <a16:creationId xmlns:a16="http://schemas.microsoft.com/office/drawing/2014/main" id="{DD8E4E70-6DA2-FB50-52B2-41E463EFA002}"/>
              </a:ext>
            </a:extLst>
          </p:cNvPr>
          <p:cNvSpPr txBox="1"/>
          <p:nvPr/>
        </p:nvSpPr>
        <p:spPr>
          <a:xfrm>
            <a:off x="1028699" y="396045"/>
            <a:ext cx="4572000" cy="523220"/>
          </a:xfrm>
          <a:prstGeom prst="rect">
            <a:avLst/>
          </a:prstGeom>
          <a:noFill/>
        </p:spPr>
        <p:txBody>
          <a:bodyPr wrap="square">
            <a:spAutoFit/>
          </a:bodyPr>
          <a:lstStyle/>
          <a:p>
            <a:r>
              <a:rPr lang="en" sz="2800" spc="-1">
                <a:solidFill>
                  <a:srgbClr val="39C0BA"/>
                </a:solidFill>
                <a:latin typeface="Quicksand"/>
              </a:rPr>
              <a:t>DOMINIO</a:t>
            </a:r>
            <a:endParaRPr lang="it-IT" sz="2800"/>
          </a:p>
        </p:txBody>
      </p:sp>
      <p:sp>
        <p:nvSpPr>
          <p:cNvPr id="4" name="Google Shape;77;p13">
            <a:extLst>
              <a:ext uri="{FF2B5EF4-FFF2-40B4-BE49-F238E27FC236}">
                <a16:creationId xmlns:a16="http://schemas.microsoft.com/office/drawing/2014/main" id="{D42E68E7-1010-F26D-E376-54C2381C5397}"/>
              </a:ext>
            </a:extLst>
          </p:cNvPr>
          <p:cNvSpPr/>
          <p:nvPr/>
        </p:nvSpPr>
        <p:spPr>
          <a:xfrm>
            <a:off x="4641517" y="912266"/>
            <a:ext cx="1850988" cy="1379863"/>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marL="171450" indent="-171450">
              <a:lnSpc>
                <a:spcPct val="100000"/>
              </a:lnSpc>
              <a:spcBef>
                <a:spcPts val="601"/>
              </a:spcBef>
              <a:buFont typeface="Courier New" panose="02070309020205020404" pitchFamily="49" charset="0"/>
              <a:buChar char="o"/>
              <a:tabLst>
                <a:tab pos="0" algn="l"/>
              </a:tabLst>
            </a:pPr>
            <a:endParaRPr lang="it-IT" sz="1200" spc="-1">
              <a:solidFill>
                <a:srgbClr val="FFFFFF"/>
              </a:solidFill>
              <a:latin typeface="Quicksand"/>
              <a:ea typeface="Quicksand"/>
            </a:endParaRPr>
          </a:p>
        </p:txBody>
      </p:sp>
      <p:sp>
        <p:nvSpPr>
          <p:cNvPr id="2" name="Google Shape;77;p13">
            <a:extLst>
              <a:ext uri="{FF2B5EF4-FFF2-40B4-BE49-F238E27FC236}">
                <a16:creationId xmlns:a16="http://schemas.microsoft.com/office/drawing/2014/main" id="{3AE6BDCE-23AC-878F-4A85-F0BD7EE20860}"/>
              </a:ext>
            </a:extLst>
          </p:cNvPr>
          <p:cNvSpPr/>
          <p:nvPr/>
        </p:nvSpPr>
        <p:spPr>
          <a:xfrm>
            <a:off x="1165320" y="1249920"/>
            <a:ext cx="3451320" cy="23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spcBef>
                <a:spcPts val="601"/>
              </a:spcBef>
              <a:tabLst>
                <a:tab pos="0" algn="l"/>
              </a:tabLst>
            </a:pPr>
            <a:r>
              <a:rPr lang="it-IT" sz="1200" spc="-1" dirty="0">
                <a:solidFill>
                  <a:srgbClr val="FFFFFF"/>
                </a:solidFill>
                <a:latin typeface="Quicksand"/>
                <a:ea typeface="Quicksand"/>
              </a:rPr>
              <a:t>Il dominio permette di definire diversi Tipi e oggetti, ognuno dei quali con le rispettive caratteristiche, definite dai predicati e dalle funzioni. </a:t>
            </a:r>
          </a:p>
          <a:p>
            <a:pPr>
              <a:lnSpc>
                <a:spcPct val="100000"/>
              </a:lnSpc>
              <a:spcBef>
                <a:spcPts val="601"/>
              </a:spcBef>
              <a:tabLst>
                <a:tab pos="0" algn="l"/>
              </a:tabLst>
            </a:pPr>
            <a:r>
              <a:rPr lang="it-IT" sz="1200" spc="-1" dirty="0">
                <a:solidFill>
                  <a:srgbClr val="FFFFFF"/>
                </a:solidFill>
                <a:latin typeface="Quicksand"/>
                <a:ea typeface="Quicksand"/>
              </a:rPr>
              <a:t>La definizione di sottotipi permette di unire proprietà specifiche ad altre generali.</a:t>
            </a:r>
          </a:p>
          <a:p>
            <a:pPr>
              <a:lnSpc>
                <a:spcPct val="100000"/>
              </a:lnSpc>
              <a:spcBef>
                <a:spcPts val="601"/>
              </a:spcBef>
              <a:tabLst>
                <a:tab pos="0" algn="l"/>
              </a:tabLst>
            </a:pPr>
            <a:endParaRPr lang="it-IT" sz="1200" spc="-1" dirty="0">
              <a:solidFill>
                <a:srgbClr val="FFFFFF"/>
              </a:solidFill>
              <a:latin typeface="Quicksand"/>
              <a:ea typeface="Quicksand"/>
            </a:endParaRPr>
          </a:p>
          <a:p>
            <a:pPr marL="0" marR="0" lvl="0" indent="0" algn="l" defTabSz="914400" rtl="0" eaLnBrk="0" fontAlgn="base" latinLnBrk="0" hangingPunct="0">
              <a:lnSpc>
                <a:spcPct val="100000"/>
              </a:lnSpc>
              <a:spcBef>
                <a:spcPct val="0"/>
              </a:spcBef>
              <a:spcAft>
                <a:spcPct val="0"/>
              </a:spcAft>
              <a:buClrTx/>
              <a:buSzTx/>
              <a:buFontTx/>
              <a:buChar char="•"/>
              <a:tabLst/>
            </a:pPr>
            <a:r>
              <a:rPr lang="it-IT" sz="1200" spc="-1" dirty="0">
                <a:solidFill>
                  <a:srgbClr val="FFFFFF"/>
                </a:solidFill>
                <a:latin typeface="Quicksand"/>
                <a:ea typeface="Quicksand"/>
              </a:rPr>
              <a:t>Il nostro dominio definisce i seguenti oggetti: </a:t>
            </a:r>
            <a:r>
              <a:rPr kumimoji="0" lang="it-IT" altLang="it-IT" sz="1200" b="0" i="0" u="none" strike="noStrike" cap="none" normalizeH="0" baseline="0" dirty="0" err="1">
                <a:ln>
                  <a:noFill/>
                </a:ln>
                <a:solidFill>
                  <a:schemeClr val="bg2"/>
                </a:solidFill>
                <a:effectLst/>
                <a:latin typeface="Quicksand"/>
              </a:rPr>
              <a:t>object</a:t>
            </a:r>
            <a:r>
              <a:rPr kumimoji="0" lang="it-IT" altLang="it-IT" sz="1200" b="0" i="0" u="none" strike="noStrike" cap="none" normalizeH="0" baseline="0" dirty="0">
                <a:ln>
                  <a:noFill/>
                </a:ln>
                <a:solidFill>
                  <a:schemeClr val="bg2"/>
                </a:solidFill>
                <a:effectLst/>
                <a:latin typeface="Quicksand"/>
              </a:rPr>
              <a:t> (tipo base implicito di PDD, tutti gli oggetti derivano da questo), location, </a:t>
            </a:r>
            <a:r>
              <a:rPr kumimoji="0" lang="it-IT" altLang="it-IT" sz="1200" b="0" i="0" u="none" strike="noStrike" cap="none" normalizeH="0" baseline="0" dirty="0" err="1">
                <a:ln>
                  <a:noFill/>
                </a:ln>
                <a:solidFill>
                  <a:schemeClr val="bg2"/>
                </a:solidFill>
                <a:effectLst/>
                <a:latin typeface="Quicksand"/>
              </a:rPr>
              <a:t>battery-level</a:t>
            </a:r>
            <a:r>
              <a:rPr lang="it-IT" altLang="it-IT" sz="1200" dirty="0">
                <a:solidFill>
                  <a:schemeClr val="bg2"/>
                </a:solidFill>
                <a:latin typeface="Quicksand"/>
              </a:rPr>
              <a:t>, </a:t>
            </a:r>
            <a:r>
              <a:rPr kumimoji="0" lang="it-IT" altLang="it-IT" sz="1200" b="0" i="0" u="none" strike="noStrike" cap="none" normalizeH="0" baseline="0" dirty="0">
                <a:ln>
                  <a:noFill/>
                </a:ln>
                <a:solidFill>
                  <a:schemeClr val="bg2"/>
                </a:solidFill>
                <a:effectLst/>
                <a:latin typeface="Quicksand"/>
              </a:rPr>
              <a:t>capacita-</a:t>
            </a:r>
            <a:r>
              <a:rPr kumimoji="0" lang="it-IT" altLang="it-IT" sz="1200" b="0" i="0" u="none" strike="noStrike" cap="none" normalizeH="0" baseline="0" dirty="0" err="1">
                <a:ln>
                  <a:noFill/>
                </a:ln>
                <a:solidFill>
                  <a:schemeClr val="bg2"/>
                </a:solidFill>
                <a:effectLst/>
                <a:latin typeface="Quicksand"/>
              </a:rPr>
              <a:t>level</a:t>
            </a:r>
            <a:r>
              <a:rPr kumimoji="0" lang="it-IT" altLang="it-IT" sz="1200" b="0" i="0" u="none" strike="noStrike" cap="none" normalizeH="0" baseline="0" dirty="0">
                <a:ln>
                  <a:noFill/>
                </a:ln>
                <a:solidFill>
                  <a:schemeClr val="bg2"/>
                </a:solidFill>
                <a:effectLst/>
                <a:latin typeface="Quicksand"/>
              </a:rPr>
              <a:t>.</a:t>
            </a:r>
          </a:p>
          <a:p>
            <a:pPr marL="0" marR="0" lvl="0" indent="0" algn="l" defTabSz="914400" rtl="0" eaLnBrk="0" fontAlgn="base" latinLnBrk="0" hangingPunct="0">
              <a:lnSpc>
                <a:spcPct val="100000"/>
              </a:lnSpc>
              <a:spcBef>
                <a:spcPct val="0"/>
              </a:spcBef>
              <a:spcAft>
                <a:spcPct val="0"/>
              </a:spcAft>
              <a:buClrTx/>
              <a:buSzTx/>
              <a:buFontTx/>
              <a:buChar char="•"/>
              <a:tabLst/>
            </a:pPr>
            <a:endParaRPr lang="it-IT" sz="1200" spc="-1" dirty="0">
              <a:solidFill>
                <a:schemeClr val="bg2"/>
              </a:solidFill>
              <a:latin typeface="Quicksand"/>
              <a:ea typeface="Quicksand"/>
            </a:endParaRPr>
          </a:p>
          <a:p>
            <a:pPr marR="0" lvl="0" algn="l" defTabSz="914400" rtl="0" eaLnBrk="0" fontAlgn="base" latinLnBrk="0" hangingPunct="0">
              <a:lnSpc>
                <a:spcPct val="100000"/>
              </a:lnSpc>
              <a:spcBef>
                <a:spcPct val="0"/>
              </a:spcBef>
              <a:spcAft>
                <a:spcPct val="0"/>
              </a:spcAft>
              <a:buClrTx/>
              <a:buSzTx/>
              <a:tabLst/>
            </a:pPr>
            <a:r>
              <a:rPr kumimoji="0" lang="it-IT" altLang="it-IT" sz="1200" b="0" i="0" u="none" strike="noStrike" cap="none" normalizeH="0" baseline="0" dirty="0">
                <a:ln>
                  <a:noFill/>
                </a:ln>
                <a:solidFill>
                  <a:schemeClr val="bg2"/>
                </a:solidFill>
                <a:effectLst/>
                <a:latin typeface="Quicksand"/>
              </a:rPr>
              <a:t>Inoltre, come visibile dall’immagine, gli oggetti hanno anche dei sottotipi:</a:t>
            </a:r>
            <a:br>
              <a:rPr kumimoji="0" lang="it-IT" altLang="it-IT" sz="1200" b="0" i="0" u="none" strike="noStrike" cap="none" normalizeH="0" baseline="0" dirty="0">
                <a:ln>
                  <a:noFill/>
                </a:ln>
                <a:solidFill>
                  <a:schemeClr val="bg2"/>
                </a:solidFill>
                <a:effectLst/>
                <a:latin typeface="Quicksand"/>
              </a:rPr>
            </a:br>
            <a:r>
              <a:rPr kumimoji="0" lang="it-IT" altLang="it-IT" sz="1200" b="0" i="0" u="none" strike="noStrike" cap="none" normalizeH="0" baseline="0" dirty="0">
                <a:ln>
                  <a:noFill/>
                </a:ln>
                <a:solidFill>
                  <a:schemeClr val="bg2"/>
                </a:solidFill>
                <a:effectLst/>
                <a:latin typeface="Quicksand"/>
              </a:rPr>
              <a:t>1. bot, articolo, sacchetto – sotto-tipi di </a:t>
            </a:r>
            <a:r>
              <a:rPr kumimoji="0" lang="it-IT" altLang="it-IT" sz="1200" b="0" i="0" u="none" strike="noStrike" cap="none" normalizeH="0" baseline="0" dirty="0" err="1">
                <a:ln>
                  <a:noFill/>
                </a:ln>
                <a:solidFill>
                  <a:schemeClr val="bg2"/>
                </a:solidFill>
                <a:effectLst/>
                <a:latin typeface="Quicksand"/>
              </a:rPr>
              <a:t>locatable</a:t>
            </a:r>
            <a:r>
              <a:rPr kumimoji="0" lang="it-IT" altLang="it-IT" sz="1200" b="0" i="0" u="none" strike="noStrike" cap="none" normalizeH="0" baseline="0" dirty="0">
                <a:ln>
                  <a:noFill/>
                </a:ln>
                <a:solidFill>
                  <a:schemeClr val="bg2"/>
                </a:solidFill>
                <a:effectLst/>
                <a:latin typeface="Quicksand"/>
              </a:rPr>
              <a:t>.</a:t>
            </a:r>
          </a:p>
          <a:p>
            <a:pPr marR="0" lvl="0" algn="l" defTabSz="914400" rtl="0" eaLnBrk="0" fontAlgn="base" latinLnBrk="0" hangingPunct="0">
              <a:lnSpc>
                <a:spcPct val="100000"/>
              </a:lnSpc>
              <a:spcBef>
                <a:spcPct val="0"/>
              </a:spcBef>
              <a:spcAft>
                <a:spcPct val="0"/>
              </a:spcAft>
              <a:buClrTx/>
              <a:buSzTx/>
              <a:tabLst/>
            </a:pPr>
            <a:r>
              <a:rPr kumimoji="0" lang="it-IT" altLang="it-IT" sz="1200" b="0" i="0" u="none" strike="noStrike" cap="none" normalizeH="0" baseline="0" dirty="0">
                <a:ln>
                  <a:noFill/>
                </a:ln>
                <a:solidFill>
                  <a:schemeClr val="bg2"/>
                </a:solidFill>
                <a:effectLst/>
                <a:latin typeface="Quicksand"/>
              </a:rPr>
              <a:t>2. robot – sotto-tipo di bot</a:t>
            </a:r>
            <a:r>
              <a:rPr kumimoji="0" lang="it-IT" altLang="it-IT" sz="600" b="0" i="0" u="none" strike="noStrike" cap="none" normalizeH="0" baseline="0" dirty="0">
                <a:ln>
                  <a:noFill/>
                </a:ln>
                <a:solidFill>
                  <a:schemeClr val="tx1"/>
                </a:solidFill>
                <a:effectLst/>
              </a:rPr>
              <a:t>.</a:t>
            </a:r>
            <a:endParaRPr lang="it-IT" sz="1200" spc="-1" dirty="0">
              <a:solidFill>
                <a:srgbClr val="FFFFFF"/>
              </a:solidFill>
              <a:latin typeface="Quicksand"/>
              <a:ea typeface="Quicksand"/>
            </a:endParaRPr>
          </a:p>
        </p:txBody>
      </p:sp>
      <p:pic>
        <p:nvPicPr>
          <p:cNvPr id="7" name="Immagine 6">
            <a:extLst>
              <a:ext uri="{FF2B5EF4-FFF2-40B4-BE49-F238E27FC236}">
                <a16:creationId xmlns:a16="http://schemas.microsoft.com/office/drawing/2014/main" id="{949595D0-7B43-F45D-AD05-C4818CE74A9C}"/>
              </a:ext>
            </a:extLst>
          </p:cNvPr>
          <p:cNvPicPr>
            <a:picLocks noChangeAspect="1"/>
          </p:cNvPicPr>
          <p:nvPr/>
        </p:nvPicPr>
        <p:blipFill>
          <a:blip r:embed="rId2"/>
          <a:stretch>
            <a:fillRect/>
          </a:stretch>
        </p:blipFill>
        <p:spPr>
          <a:xfrm>
            <a:off x="5882013" y="919265"/>
            <a:ext cx="2441908" cy="3471862"/>
          </a:xfrm>
          <a:prstGeom prst="rect">
            <a:avLst/>
          </a:prstGeom>
        </p:spPr>
      </p:pic>
    </p:spTree>
    <p:extLst>
      <p:ext uri="{BB962C8B-B14F-4D97-AF65-F5344CB8AC3E}">
        <p14:creationId xmlns:p14="http://schemas.microsoft.com/office/powerpoint/2010/main" val="157915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F702D3E5-E85D-20F3-F6FF-FA50D1F51DDD}"/>
              </a:ext>
            </a:extLst>
          </p:cNvPr>
          <p:cNvSpPr txBox="1"/>
          <p:nvPr/>
        </p:nvSpPr>
        <p:spPr>
          <a:xfrm>
            <a:off x="1371599" y="550068"/>
            <a:ext cx="6015038" cy="3323987"/>
          </a:xfrm>
          <a:prstGeom prst="rect">
            <a:avLst/>
          </a:prstGeom>
          <a:noFill/>
        </p:spPr>
        <p:txBody>
          <a:bodyPr wrap="square" rtlCol="0">
            <a:spAutoFit/>
          </a:bodyPr>
          <a:lstStyle/>
          <a:p>
            <a:r>
              <a:rPr lang="it-IT" sz="1400" dirty="0">
                <a:solidFill>
                  <a:schemeClr val="bg2"/>
                </a:solidFill>
                <a:latin typeface="Quicksand"/>
              </a:rPr>
              <a:t>Nel dominio PDDL RPS, gli oggetti sono organizzati in una gerarchia di tipi che permette al planner di distinguere tra diverse categorie di elementi. </a:t>
            </a:r>
          </a:p>
          <a:p>
            <a:r>
              <a:rPr lang="it-IT" sz="1400" dirty="0">
                <a:solidFill>
                  <a:schemeClr val="bg2"/>
                </a:solidFill>
                <a:latin typeface="Quicksand"/>
              </a:rPr>
              <a:t>Questa struttura supporta la riusabilità e una più precisa definizione delle azioni. Di seguito è riportata la gerarchia dei tipi:</a:t>
            </a:r>
          </a:p>
          <a:p>
            <a:r>
              <a:rPr lang="it-IT" sz="1400" dirty="0">
                <a:solidFill>
                  <a:schemeClr val="bg2"/>
                </a:solidFill>
                <a:latin typeface="Quicksand"/>
              </a:rPr>
              <a:t>1. </a:t>
            </a:r>
            <a:r>
              <a:rPr lang="it-IT" sz="1400" i="1" dirty="0" err="1">
                <a:solidFill>
                  <a:schemeClr val="bg2"/>
                </a:solidFill>
                <a:latin typeface="Quicksand"/>
              </a:rPr>
              <a:t>object</a:t>
            </a:r>
            <a:r>
              <a:rPr lang="it-IT" sz="1400" dirty="0">
                <a:solidFill>
                  <a:schemeClr val="bg2"/>
                </a:solidFill>
                <a:latin typeface="Quicksand"/>
              </a:rPr>
              <a:t> è il tipo base da cui derivano tutti gli altri.</a:t>
            </a:r>
          </a:p>
          <a:p>
            <a:r>
              <a:rPr lang="it-IT" sz="1400" dirty="0">
                <a:solidFill>
                  <a:schemeClr val="bg2"/>
                </a:solidFill>
                <a:latin typeface="Quicksand"/>
              </a:rPr>
              <a:t>2. </a:t>
            </a:r>
            <a:r>
              <a:rPr lang="it-IT" sz="1400" i="1" dirty="0" err="1">
                <a:solidFill>
                  <a:schemeClr val="bg2"/>
                </a:solidFill>
                <a:latin typeface="Quicksand"/>
              </a:rPr>
              <a:t>locatable</a:t>
            </a:r>
            <a:r>
              <a:rPr lang="it-IT" sz="1400" dirty="0">
                <a:solidFill>
                  <a:schemeClr val="bg2"/>
                </a:solidFill>
                <a:latin typeface="Quicksand"/>
              </a:rPr>
              <a:t> estende </a:t>
            </a:r>
            <a:r>
              <a:rPr lang="it-IT" sz="1400" i="1" dirty="0" err="1">
                <a:solidFill>
                  <a:schemeClr val="bg2"/>
                </a:solidFill>
                <a:latin typeface="Quicksand"/>
              </a:rPr>
              <a:t>object</a:t>
            </a:r>
            <a:r>
              <a:rPr lang="it-IT" sz="1400" dirty="0">
                <a:solidFill>
                  <a:schemeClr val="bg2"/>
                </a:solidFill>
                <a:latin typeface="Quicksand"/>
              </a:rPr>
              <a:t> e rappresenta qualsiasi elemento che può essere localizzato in un luogo.</a:t>
            </a:r>
          </a:p>
          <a:p>
            <a:r>
              <a:rPr lang="it-IT" sz="1400" dirty="0">
                <a:solidFill>
                  <a:schemeClr val="bg2"/>
                </a:solidFill>
                <a:latin typeface="Quicksand"/>
              </a:rPr>
              <a:t>3. </a:t>
            </a:r>
            <a:r>
              <a:rPr lang="it-IT" sz="1400" i="1" dirty="0">
                <a:solidFill>
                  <a:schemeClr val="bg2"/>
                </a:solidFill>
                <a:latin typeface="Quicksand"/>
              </a:rPr>
              <a:t>bot</a:t>
            </a:r>
            <a:r>
              <a:rPr lang="it-IT" sz="1400" dirty="0">
                <a:solidFill>
                  <a:schemeClr val="bg2"/>
                </a:solidFill>
                <a:latin typeface="Quicksand"/>
              </a:rPr>
              <a:t> estende </a:t>
            </a:r>
            <a:r>
              <a:rPr lang="it-IT" sz="1400" i="1" dirty="0" err="1">
                <a:solidFill>
                  <a:schemeClr val="bg2"/>
                </a:solidFill>
                <a:latin typeface="Quicksand"/>
              </a:rPr>
              <a:t>locatable</a:t>
            </a:r>
            <a:r>
              <a:rPr lang="it-IT" sz="1400" dirty="0">
                <a:solidFill>
                  <a:schemeClr val="bg2"/>
                </a:solidFill>
                <a:latin typeface="Quicksand"/>
              </a:rPr>
              <a:t> ed è un tipo generico di agente mobile.</a:t>
            </a:r>
          </a:p>
          <a:p>
            <a:r>
              <a:rPr lang="it-IT" sz="1400" dirty="0">
                <a:solidFill>
                  <a:schemeClr val="bg2"/>
                </a:solidFill>
                <a:latin typeface="Quicksand"/>
              </a:rPr>
              <a:t>4. </a:t>
            </a:r>
            <a:r>
              <a:rPr lang="it-IT" sz="1400" i="1" dirty="0">
                <a:solidFill>
                  <a:schemeClr val="bg2"/>
                </a:solidFill>
                <a:latin typeface="Quicksand"/>
              </a:rPr>
              <a:t>robot</a:t>
            </a:r>
            <a:r>
              <a:rPr lang="it-IT" sz="1400" dirty="0">
                <a:solidFill>
                  <a:schemeClr val="bg2"/>
                </a:solidFill>
                <a:latin typeface="Quicksand"/>
              </a:rPr>
              <a:t> è una specializzazione di </a:t>
            </a:r>
            <a:r>
              <a:rPr lang="it-IT" sz="1400" i="1" dirty="0">
                <a:solidFill>
                  <a:schemeClr val="bg2"/>
                </a:solidFill>
                <a:latin typeface="Quicksand"/>
              </a:rPr>
              <a:t>bot</a:t>
            </a:r>
            <a:r>
              <a:rPr lang="it-IT" sz="1400" dirty="0">
                <a:solidFill>
                  <a:schemeClr val="bg2"/>
                </a:solidFill>
                <a:latin typeface="Quicksand"/>
              </a:rPr>
              <a:t>.</a:t>
            </a:r>
          </a:p>
          <a:p>
            <a:r>
              <a:rPr lang="it-IT" sz="1400" dirty="0">
                <a:solidFill>
                  <a:schemeClr val="bg2"/>
                </a:solidFill>
                <a:latin typeface="Quicksand"/>
              </a:rPr>
              <a:t>5. </a:t>
            </a:r>
            <a:r>
              <a:rPr lang="it-IT" sz="1400" i="1" dirty="0">
                <a:solidFill>
                  <a:schemeClr val="bg2"/>
                </a:solidFill>
                <a:latin typeface="Quicksand"/>
              </a:rPr>
              <a:t>articolo</a:t>
            </a:r>
            <a:r>
              <a:rPr lang="it-IT" sz="1400" dirty="0">
                <a:solidFill>
                  <a:schemeClr val="bg2"/>
                </a:solidFill>
                <a:latin typeface="Quicksand"/>
              </a:rPr>
              <a:t> estende </a:t>
            </a:r>
            <a:r>
              <a:rPr lang="it-IT" sz="1400" i="1" dirty="0" err="1">
                <a:solidFill>
                  <a:schemeClr val="bg2"/>
                </a:solidFill>
                <a:latin typeface="Quicksand"/>
              </a:rPr>
              <a:t>locatable</a:t>
            </a:r>
            <a:r>
              <a:rPr lang="it-IT" sz="1400" dirty="0">
                <a:solidFill>
                  <a:schemeClr val="bg2"/>
                </a:solidFill>
                <a:latin typeface="Quicksand"/>
              </a:rPr>
              <a:t> e rappresenta un oggetto che può essere raccolto o spostato.</a:t>
            </a:r>
          </a:p>
          <a:p>
            <a:r>
              <a:rPr lang="it-IT" sz="1400" dirty="0">
                <a:solidFill>
                  <a:schemeClr val="bg2"/>
                </a:solidFill>
                <a:latin typeface="Quicksand"/>
              </a:rPr>
              <a:t>6. </a:t>
            </a:r>
            <a:r>
              <a:rPr lang="it-IT" sz="1400" i="1" dirty="0">
                <a:solidFill>
                  <a:schemeClr val="bg2"/>
                </a:solidFill>
                <a:latin typeface="Quicksand"/>
              </a:rPr>
              <a:t>sacchetto</a:t>
            </a:r>
            <a:r>
              <a:rPr lang="it-IT" sz="1400" dirty="0">
                <a:solidFill>
                  <a:schemeClr val="bg2"/>
                </a:solidFill>
                <a:latin typeface="Quicksand"/>
              </a:rPr>
              <a:t> estende </a:t>
            </a:r>
            <a:r>
              <a:rPr lang="it-IT" sz="1400" i="1" dirty="0" err="1">
                <a:solidFill>
                  <a:schemeClr val="bg2"/>
                </a:solidFill>
                <a:latin typeface="Quicksand"/>
              </a:rPr>
              <a:t>locatable</a:t>
            </a:r>
            <a:r>
              <a:rPr lang="it-IT" sz="1400" dirty="0">
                <a:solidFill>
                  <a:schemeClr val="bg2"/>
                </a:solidFill>
                <a:latin typeface="Quicksand"/>
              </a:rPr>
              <a:t> e rappresenta un contenitore per articoli.</a:t>
            </a:r>
          </a:p>
          <a:p>
            <a:r>
              <a:rPr lang="it-IT" sz="1400" dirty="0">
                <a:solidFill>
                  <a:schemeClr val="bg2"/>
                </a:solidFill>
                <a:latin typeface="Quicksand"/>
              </a:rPr>
              <a:t>7. </a:t>
            </a:r>
            <a:r>
              <a:rPr lang="it-IT" sz="1400" i="1" dirty="0">
                <a:solidFill>
                  <a:schemeClr val="bg2"/>
                </a:solidFill>
                <a:latin typeface="Quicksand"/>
              </a:rPr>
              <a:t>location</a:t>
            </a:r>
            <a:r>
              <a:rPr lang="it-IT" sz="1400" dirty="0">
                <a:solidFill>
                  <a:schemeClr val="bg2"/>
                </a:solidFill>
                <a:latin typeface="Quicksand"/>
              </a:rPr>
              <a:t> estende direttamente </a:t>
            </a:r>
            <a:r>
              <a:rPr lang="it-IT" sz="1400" i="1" dirty="0" err="1">
                <a:solidFill>
                  <a:schemeClr val="bg2"/>
                </a:solidFill>
                <a:latin typeface="Quicksand"/>
              </a:rPr>
              <a:t>object</a:t>
            </a:r>
            <a:r>
              <a:rPr lang="it-IT" sz="1400" dirty="0">
                <a:solidFill>
                  <a:schemeClr val="bg2"/>
                </a:solidFill>
                <a:latin typeface="Quicksand"/>
              </a:rPr>
              <a:t> e rappresenta i luoghi (A, B, C).</a:t>
            </a:r>
          </a:p>
          <a:p>
            <a:r>
              <a:rPr lang="it-IT" sz="1400" dirty="0">
                <a:solidFill>
                  <a:schemeClr val="bg2"/>
                </a:solidFill>
                <a:latin typeface="Quicksand"/>
              </a:rPr>
              <a:t>8. </a:t>
            </a:r>
            <a:r>
              <a:rPr lang="it-IT" sz="1400" i="1" dirty="0" err="1">
                <a:solidFill>
                  <a:schemeClr val="bg2"/>
                </a:solidFill>
                <a:latin typeface="Quicksand"/>
              </a:rPr>
              <a:t>battery-level</a:t>
            </a:r>
            <a:r>
              <a:rPr lang="it-IT" sz="1400" dirty="0">
                <a:solidFill>
                  <a:schemeClr val="bg2"/>
                </a:solidFill>
                <a:latin typeface="Quicksand"/>
              </a:rPr>
              <a:t> estende </a:t>
            </a:r>
            <a:r>
              <a:rPr lang="it-IT" sz="1400" i="1" dirty="0" err="1">
                <a:solidFill>
                  <a:schemeClr val="bg2"/>
                </a:solidFill>
                <a:latin typeface="Quicksand"/>
              </a:rPr>
              <a:t>object</a:t>
            </a:r>
            <a:r>
              <a:rPr lang="it-IT" sz="1400" dirty="0">
                <a:solidFill>
                  <a:schemeClr val="bg2"/>
                </a:solidFill>
                <a:latin typeface="Quicksand"/>
              </a:rPr>
              <a:t> e rappresenta i possibili livelli di batteria.</a:t>
            </a:r>
          </a:p>
          <a:p>
            <a:r>
              <a:rPr lang="it-IT" sz="1400" dirty="0">
                <a:solidFill>
                  <a:schemeClr val="bg2"/>
                </a:solidFill>
                <a:latin typeface="Quicksand"/>
              </a:rPr>
              <a:t>9. </a:t>
            </a:r>
            <a:r>
              <a:rPr lang="it-IT" sz="1400" i="1" dirty="0">
                <a:solidFill>
                  <a:schemeClr val="bg2"/>
                </a:solidFill>
                <a:latin typeface="Quicksand"/>
              </a:rPr>
              <a:t>capacita-</a:t>
            </a:r>
            <a:r>
              <a:rPr lang="it-IT" sz="1400" i="1" dirty="0" err="1">
                <a:solidFill>
                  <a:schemeClr val="bg2"/>
                </a:solidFill>
                <a:latin typeface="Quicksand"/>
              </a:rPr>
              <a:t>level</a:t>
            </a:r>
            <a:r>
              <a:rPr lang="it-IT" sz="1400" dirty="0">
                <a:solidFill>
                  <a:schemeClr val="bg2"/>
                </a:solidFill>
                <a:latin typeface="Quicksand"/>
              </a:rPr>
              <a:t> estende </a:t>
            </a:r>
            <a:r>
              <a:rPr lang="it-IT" sz="1400" i="1" dirty="0" err="1">
                <a:solidFill>
                  <a:schemeClr val="bg2"/>
                </a:solidFill>
                <a:latin typeface="Quicksand"/>
              </a:rPr>
              <a:t>object</a:t>
            </a:r>
            <a:r>
              <a:rPr lang="it-IT" sz="1400" dirty="0">
                <a:solidFill>
                  <a:schemeClr val="bg2"/>
                </a:solidFill>
                <a:latin typeface="Quicksand"/>
              </a:rPr>
              <a:t> e rappresenta i livelli di capacità del sacchetto.</a:t>
            </a:r>
          </a:p>
        </p:txBody>
      </p:sp>
    </p:spTree>
    <p:extLst>
      <p:ext uri="{BB962C8B-B14F-4D97-AF65-F5344CB8AC3E}">
        <p14:creationId xmlns:p14="http://schemas.microsoft.com/office/powerpoint/2010/main" val="3767464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2"/>
          <p:cNvSpPr>
            <a:spLocks noGrp="1"/>
          </p:cNvSpPr>
          <p:nvPr>
            <p:ph type="sldNum" idx="28"/>
          </p:nvPr>
        </p:nvSpPr>
        <p:spPr>
          <a:xfrm>
            <a:off x="8523000" y="4752000"/>
            <a:ext cx="548280" cy="315000"/>
          </a:xfrm>
          <a:prstGeom prst="rect">
            <a:avLst/>
          </a:prstGeom>
          <a:noFill/>
          <a:ln w="0">
            <a:noFill/>
          </a:ln>
        </p:spPr>
        <p:txBody>
          <a:bodyPr tIns="91440" bIns="91440" anchor="t">
            <a:noAutofit/>
          </a:bodyPr>
          <a:lstStyle>
            <a:lvl1pPr algn="r">
              <a:lnSpc>
                <a:spcPct val="100000"/>
              </a:lnSpc>
              <a:buNone/>
              <a:tabLst>
                <a:tab pos="0" algn="l"/>
              </a:tabLst>
              <a:defRPr lang="en" sz="1200" b="0" strike="noStrike" spc="-1">
                <a:solidFill>
                  <a:srgbClr val="39C0BA"/>
                </a:solidFill>
                <a:latin typeface="Quicksand"/>
                <a:ea typeface="Quicksand"/>
              </a:defRPr>
            </a:lvl1pPr>
          </a:lstStyle>
          <a:p>
            <a:pPr algn="r">
              <a:lnSpc>
                <a:spcPct val="100000"/>
              </a:lnSpc>
              <a:buNone/>
              <a:tabLst>
                <a:tab pos="0" algn="l"/>
              </a:tabLst>
            </a:pPr>
            <a:fld id="{59AECD29-9923-4EF6-A694-0D828024A188}" type="slidenum">
              <a:rPr lang="en" sz="1200" b="0" strike="noStrike" spc="-1">
                <a:solidFill>
                  <a:srgbClr val="39C0BA"/>
                </a:solidFill>
                <a:latin typeface="Quicksand"/>
                <a:ea typeface="Quicksand"/>
              </a:rPr>
              <a:t>8</a:t>
            </a:fld>
            <a:endParaRPr lang="en-US" sz="1200" b="0" strike="noStrike" spc="-1">
              <a:latin typeface="Times New Roman"/>
            </a:endParaRPr>
          </a:p>
        </p:txBody>
      </p:sp>
      <p:sp>
        <p:nvSpPr>
          <p:cNvPr id="6" name="CasellaDiTesto 5">
            <a:extLst>
              <a:ext uri="{FF2B5EF4-FFF2-40B4-BE49-F238E27FC236}">
                <a16:creationId xmlns:a16="http://schemas.microsoft.com/office/drawing/2014/main" id="{795C72C5-4ACB-A448-7C6A-07C4F29A1C57}"/>
              </a:ext>
            </a:extLst>
          </p:cNvPr>
          <p:cNvSpPr txBox="1"/>
          <p:nvPr/>
        </p:nvSpPr>
        <p:spPr>
          <a:xfrm>
            <a:off x="1197366" y="864560"/>
            <a:ext cx="6117834" cy="1954381"/>
          </a:xfrm>
          <a:prstGeom prst="rect">
            <a:avLst/>
          </a:prstGeom>
          <a:noFill/>
        </p:spPr>
        <p:txBody>
          <a:bodyPr wrap="square">
            <a:spAutoFit/>
          </a:bodyPr>
          <a:lstStyle/>
          <a:p>
            <a:pPr>
              <a:lnSpc>
                <a:spcPct val="100000"/>
              </a:lnSpc>
              <a:spcBef>
                <a:spcPts val="601"/>
              </a:spcBef>
              <a:tabLst>
                <a:tab pos="0" algn="l"/>
              </a:tabLst>
            </a:pPr>
            <a:r>
              <a:rPr lang="it-IT" sz="2400" spc="-1" dirty="0">
                <a:solidFill>
                  <a:schemeClr val="accent2">
                    <a:lumMod val="75000"/>
                  </a:schemeClr>
                </a:solidFill>
                <a:latin typeface="Quicksand"/>
                <a:ea typeface="Quicksand"/>
              </a:rPr>
              <a:t>PREDICATI</a:t>
            </a:r>
          </a:p>
          <a:p>
            <a:pPr>
              <a:lnSpc>
                <a:spcPct val="100000"/>
              </a:lnSpc>
              <a:spcBef>
                <a:spcPts val="601"/>
              </a:spcBef>
              <a:tabLst>
                <a:tab pos="0" algn="l"/>
              </a:tabLst>
            </a:pPr>
            <a:r>
              <a:rPr lang="it-IT" sz="1200" spc="-1" dirty="0">
                <a:solidFill>
                  <a:srgbClr val="FFFFFF"/>
                </a:solidFill>
                <a:latin typeface="Quicksand"/>
                <a:ea typeface="Quicksand"/>
              </a:rPr>
              <a:t>I predicati sono proprietà applicabili ad uno o più oggetti e ne definiscono delle proprietà, che possono essere imposte vere o false in qualsiasi punto del problema. </a:t>
            </a:r>
          </a:p>
          <a:p>
            <a:pPr>
              <a:lnSpc>
                <a:spcPct val="100000"/>
              </a:lnSpc>
              <a:spcBef>
                <a:spcPts val="601"/>
              </a:spcBef>
              <a:tabLst>
                <a:tab pos="0" algn="l"/>
              </a:tabLst>
            </a:pPr>
            <a:r>
              <a:rPr lang="it-IT" sz="1200" spc="-1" dirty="0">
                <a:solidFill>
                  <a:srgbClr val="FFFFFF"/>
                </a:solidFill>
                <a:latin typeface="Quicksand"/>
                <a:ea typeface="Quicksand"/>
              </a:rPr>
              <a:t>Se non esplicitamente inizializzati a vero, sono assunti essere falsi.  </a:t>
            </a: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endParaRPr lang="it-IT" sz="1200" spc="-1" dirty="0">
              <a:solidFill>
                <a:srgbClr val="FFFFFF"/>
              </a:solidFill>
              <a:latin typeface="Quicksand"/>
              <a:ea typeface="Quicksand"/>
            </a:endParaRPr>
          </a:p>
        </p:txBody>
      </p:sp>
      <p:pic>
        <p:nvPicPr>
          <p:cNvPr id="3" name="Immagine 2">
            <a:extLst>
              <a:ext uri="{FF2B5EF4-FFF2-40B4-BE49-F238E27FC236}">
                <a16:creationId xmlns:a16="http://schemas.microsoft.com/office/drawing/2014/main" id="{42B23DB6-8C1E-29AB-CE8F-8635AD94EA3D}"/>
              </a:ext>
            </a:extLst>
          </p:cNvPr>
          <p:cNvPicPr>
            <a:picLocks noChangeAspect="1"/>
          </p:cNvPicPr>
          <p:nvPr/>
        </p:nvPicPr>
        <p:blipFill>
          <a:blip r:embed="rId2"/>
          <a:stretch>
            <a:fillRect/>
          </a:stretch>
        </p:blipFill>
        <p:spPr>
          <a:xfrm>
            <a:off x="2580146" y="2371892"/>
            <a:ext cx="4352385" cy="2197439"/>
          </a:xfrm>
          <a:prstGeom prst="rect">
            <a:avLst/>
          </a:prstGeom>
        </p:spPr>
      </p:pic>
    </p:spTree>
    <p:extLst>
      <p:ext uri="{BB962C8B-B14F-4D97-AF65-F5344CB8AC3E}">
        <p14:creationId xmlns:p14="http://schemas.microsoft.com/office/powerpoint/2010/main" val="32499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BF649E6F-2613-5C0D-8D7E-28041369C1E4}"/>
              </a:ext>
            </a:extLst>
          </p:cNvPr>
          <p:cNvSpPr txBox="1"/>
          <p:nvPr/>
        </p:nvSpPr>
        <p:spPr>
          <a:xfrm>
            <a:off x="1175933" y="911731"/>
            <a:ext cx="6375010" cy="1431161"/>
          </a:xfrm>
          <a:prstGeom prst="rect">
            <a:avLst/>
          </a:prstGeom>
          <a:noFill/>
        </p:spPr>
        <p:txBody>
          <a:bodyPr wrap="square">
            <a:spAutoFit/>
          </a:bodyPr>
          <a:lstStyle/>
          <a:p>
            <a:pPr>
              <a:lnSpc>
                <a:spcPct val="100000"/>
              </a:lnSpc>
              <a:spcBef>
                <a:spcPts val="601"/>
              </a:spcBef>
              <a:tabLst>
                <a:tab pos="0" algn="l"/>
              </a:tabLst>
            </a:pPr>
            <a:r>
              <a:rPr lang="it-IT" sz="2400" spc="-1" dirty="0">
                <a:solidFill>
                  <a:schemeClr val="accent2">
                    <a:lumMod val="75000"/>
                  </a:schemeClr>
                </a:solidFill>
                <a:latin typeface="Quicksand"/>
                <a:ea typeface="Quicksand"/>
              </a:rPr>
              <a:t>FUNZIONI</a:t>
            </a:r>
          </a:p>
          <a:p>
            <a:pPr>
              <a:lnSpc>
                <a:spcPct val="100000"/>
              </a:lnSpc>
              <a:spcBef>
                <a:spcPts val="601"/>
              </a:spcBef>
              <a:tabLst>
                <a:tab pos="0" algn="l"/>
              </a:tabLst>
            </a:pPr>
            <a:r>
              <a:rPr lang="it-IT" sz="1200" spc="-1" dirty="0">
                <a:solidFill>
                  <a:srgbClr val="FFFFFF"/>
                </a:solidFill>
                <a:latin typeface="Quicksand"/>
                <a:ea typeface="Quicksand"/>
              </a:rPr>
              <a:t>Le funzioni sono delle variabili numeriche applicabili ad uno o più oggetti e mantengono il valore lungo tutta la durata del piano. </a:t>
            </a:r>
          </a:p>
          <a:p>
            <a:pPr>
              <a:lnSpc>
                <a:spcPct val="100000"/>
              </a:lnSpc>
              <a:spcBef>
                <a:spcPts val="601"/>
              </a:spcBef>
              <a:tabLst>
                <a:tab pos="0" algn="l"/>
              </a:tabLst>
            </a:pPr>
            <a:endParaRPr lang="it-IT" sz="1200" spc="-1" dirty="0">
              <a:solidFill>
                <a:srgbClr val="FFFFFF"/>
              </a:solidFill>
              <a:latin typeface="Quicksand"/>
              <a:ea typeface="Quicksand"/>
            </a:endParaRPr>
          </a:p>
          <a:p>
            <a:pPr>
              <a:lnSpc>
                <a:spcPct val="100000"/>
              </a:lnSpc>
              <a:spcBef>
                <a:spcPts val="601"/>
              </a:spcBef>
              <a:tabLst>
                <a:tab pos="0" algn="l"/>
              </a:tabLst>
            </a:pPr>
            <a:endParaRPr lang="it-IT" sz="1200" spc="-1" dirty="0">
              <a:solidFill>
                <a:srgbClr val="FFFFFF"/>
              </a:solidFill>
              <a:latin typeface="Quicksand"/>
              <a:ea typeface="Quicksand"/>
            </a:endParaRPr>
          </a:p>
        </p:txBody>
      </p:sp>
      <p:pic>
        <p:nvPicPr>
          <p:cNvPr id="6" name="Immagine 5">
            <a:extLst>
              <a:ext uri="{FF2B5EF4-FFF2-40B4-BE49-F238E27FC236}">
                <a16:creationId xmlns:a16="http://schemas.microsoft.com/office/drawing/2014/main" id="{89E09407-8C7B-8C43-F1FB-62FC7FF6DBB5}"/>
              </a:ext>
            </a:extLst>
          </p:cNvPr>
          <p:cNvPicPr>
            <a:picLocks noChangeAspect="1"/>
          </p:cNvPicPr>
          <p:nvPr/>
        </p:nvPicPr>
        <p:blipFill>
          <a:blip r:embed="rId2"/>
          <a:stretch>
            <a:fillRect/>
          </a:stretch>
        </p:blipFill>
        <p:spPr>
          <a:xfrm>
            <a:off x="2483939" y="2626952"/>
            <a:ext cx="4176122" cy="975445"/>
          </a:xfrm>
          <a:prstGeom prst="rect">
            <a:avLst/>
          </a:prstGeom>
        </p:spPr>
      </p:pic>
    </p:spTree>
    <p:extLst>
      <p:ext uri="{BB962C8B-B14F-4D97-AF65-F5344CB8AC3E}">
        <p14:creationId xmlns:p14="http://schemas.microsoft.com/office/powerpoint/2010/main" val="1053208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66666"/>
      </a:dk2>
      <a:lt2>
        <a:srgbClr val="F3F3F3"/>
      </a:lt2>
      <a:accent1>
        <a:srgbClr val="39C0BA"/>
      </a:accent1>
      <a:accent2>
        <a:srgbClr val="90E6E2"/>
      </a:accent2>
      <a:accent3>
        <a:srgbClr val="F35B69"/>
      </a:accent3>
      <a:accent4>
        <a:srgbClr val="FAB2B9"/>
      </a:accent4>
      <a:accent5>
        <a:srgbClr val="999FA9"/>
      </a:accent5>
      <a:accent6>
        <a:srgbClr val="E2E7EE"/>
      </a:accent6>
      <a:hlink>
        <a:srgbClr val="39C0BA"/>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c6f181b-9a66-4f79-9d99-9164b69f23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92B6E54BAB364448B8623BF28D0689AF" ma:contentTypeVersion="11" ma:contentTypeDescription="Creare un nuovo documento." ma:contentTypeScope="" ma:versionID="1053397ba0329cdd44301eee0efc224a">
  <xsd:schema xmlns:xsd="http://www.w3.org/2001/XMLSchema" xmlns:xs="http://www.w3.org/2001/XMLSchema" xmlns:p="http://schemas.microsoft.com/office/2006/metadata/properties" xmlns:ns3="8c6f181b-9a66-4f79-9d99-9164b69f2314" xmlns:ns4="a6681475-64e7-4f7b-9c26-60f1e9307a8c" targetNamespace="http://schemas.microsoft.com/office/2006/metadata/properties" ma:root="true" ma:fieldsID="75e55593a258c9017785adce21def088" ns3:_="" ns4:_="">
    <xsd:import namespace="8c6f181b-9a66-4f79-9d99-9164b69f2314"/>
    <xsd:import namespace="a6681475-64e7-4f7b-9c26-60f1e9307a8c"/>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LengthInSecond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6f181b-9a66-4f79-9d99-9164b69f23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6681475-64e7-4f7b-9c26-60f1e9307a8c" elementFormDefault="qualified">
    <xsd:import namespace="http://schemas.microsoft.com/office/2006/documentManagement/types"/>
    <xsd:import namespace="http://schemas.microsoft.com/office/infopath/2007/PartnerControls"/>
    <xsd:element name="SharedWithUsers" ma:index="12"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ondiviso con dettagli" ma:internalName="SharedWithDetails" ma:readOnly="true">
      <xsd:simpleType>
        <xsd:restriction base="dms:Note">
          <xsd:maxLength value="255"/>
        </xsd:restriction>
      </xsd:simpleType>
    </xsd:element>
    <xsd:element name="SharingHintHash" ma:index="14"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74937B7-8727-405E-9A57-BE2CA9D329DD}">
  <ds:schemaRefs>
    <ds:schemaRef ds:uri="http://purl.org/dc/elements/1.1/"/>
    <ds:schemaRef ds:uri="a6681475-64e7-4f7b-9c26-60f1e9307a8c"/>
    <ds:schemaRef ds:uri="http://purl.org/dc/terms/"/>
    <ds:schemaRef ds:uri="http://schemas.microsoft.com/office/2006/metadata/properties"/>
    <ds:schemaRef ds:uri="http://schemas.microsoft.com/office/2006/documentManagement/types"/>
    <ds:schemaRef ds:uri="8c6f181b-9a66-4f79-9d99-9164b69f2314"/>
    <ds:schemaRef ds:uri="http://www.w3.org/XML/1998/namespace"/>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E7EE13E8-AADF-4ADF-B8D7-01591799E167}">
  <ds:schemaRefs>
    <ds:schemaRef ds:uri="8c6f181b-9a66-4f79-9d99-9164b69f2314"/>
    <ds:schemaRef ds:uri="a6681475-64e7-4f7b-9c26-60f1e9307a8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75C1BD5-4375-429C-8B08-BCAAA0DFFC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612</TotalTime>
  <Words>982</Words>
  <Application>Microsoft Office PowerPoint</Application>
  <PresentationFormat>Presentazione su schermo (16:9)</PresentationFormat>
  <Paragraphs>98</Paragraphs>
  <Slides>18</Slides>
  <Notes>0</Notes>
  <HiddenSlides>0</HiddenSlides>
  <MMClips>0</MMClips>
  <ScaleCrop>false</ScaleCrop>
  <HeadingPairs>
    <vt:vector size="6" baseType="variant">
      <vt:variant>
        <vt:lpstr>Caratteri utilizzati</vt:lpstr>
      </vt:variant>
      <vt:variant>
        <vt:i4>8</vt:i4>
      </vt:variant>
      <vt:variant>
        <vt:lpstr>Tema</vt:lpstr>
      </vt:variant>
      <vt:variant>
        <vt:i4>4</vt:i4>
      </vt:variant>
      <vt:variant>
        <vt:lpstr>Titoli diapositive</vt:lpstr>
      </vt:variant>
      <vt:variant>
        <vt:i4>18</vt:i4>
      </vt:variant>
    </vt:vector>
  </HeadingPairs>
  <TitlesOfParts>
    <vt:vector size="30" baseType="lpstr">
      <vt:lpstr>Arial</vt:lpstr>
      <vt:lpstr>Cambria</vt:lpstr>
      <vt:lpstr>Courier New</vt:lpstr>
      <vt:lpstr>Quicksand</vt:lpstr>
      <vt:lpstr>Symbol</vt:lpstr>
      <vt:lpstr>system-ui</vt:lpstr>
      <vt:lpstr>Times New Roman</vt:lpstr>
      <vt:lpstr>Wingdings</vt:lpstr>
      <vt:lpstr>Office Theme</vt:lpstr>
      <vt:lpstr>Office Theme</vt:lpstr>
      <vt:lpstr>Office Theme</vt:lpstr>
      <vt:lpstr>Office Theme</vt:lpstr>
      <vt:lpstr>RobotPacking PDDL App</vt:lpstr>
      <vt:lpstr>RobotPacking</vt:lpstr>
      <vt:lpstr>RobotPacking</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BarBot PDDL App</dc:title>
  <dc:subject/>
  <dc:creator>Pagarini Mattia</dc:creator>
  <dc:description/>
  <cp:lastModifiedBy>Pagarini Mattia</cp:lastModifiedBy>
  <cp:revision>7</cp:revision>
  <dcterms:modified xsi:type="dcterms:W3CDTF">2025-05-09T10:15:06Z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0x01010092B6E54BAB364448B8623BF28D0689AF</vt:lpwstr>
  </property>
</Properties>
</file>