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20"/>
  </p:notes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 id="269" r:id="rId17"/>
    <p:sldId id="270" r:id="rId18"/>
    <p:sldId id="263"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EEB1F-024A-4EF9-A2FD-C5A19AC40849}" v="67" dt="2024-07-08T14:49:17.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68" autoAdjust="0"/>
    <p:restoredTop sz="94660"/>
  </p:normalViewPr>
  <p:slideViewPr>
    <p:cSldViewPr snapToGrid="0">
      <p:cViewPr varScale="1">
        <p:scale>
          <a:sx n="69" d="100"/>
          <a:sy n="69" d="100"/>
        </p:scale>
        <p:origin x="12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34F05-1214-430A-A3F0-28334E3371A4}" type="datetimeFigureOut">
              <a:rPr lang="it-IT" smtClean="0"/>
              <a:t>12/07/2024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65529-A8B8-4BB8-9EF9-7FA1E996E980}" type="slidenum">
              <a:rPr lang="it-IT" smtClean="0"/>
              <a:t>‹N›</a:t>
            </a:fld>
            <a:endParaRPr lang="it-IT"/>
          </a:p>
        </p:txBody>
      </p:sp>
    </p:spTree>
    <p:extLst>
      <p:ext uri="{BB962C8B-B14F-4D97-AF65-F5344CB8AC3E}">
        <p14:creationId xmlns:p14="http://schemas.microsoft.com/office/powerpoint/2010/main" val="1631954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4565529-A8B8-4BB8-9EF9-7FA1E996E980}" type="slidenum">
              <a:rPr lang="it-IT" smtClean="0"/>
              <a:t>2</a:t>
            </a:fld>
            <a:endParaRPr lang="it-IT"/>
          </a:p>
        </p:txBody>
      </p:sp>
    </p:spTree>
    <p:extLst>
      <p:ext uri="{BB962C8B-B14F-4D97-AF65-F5344CB8AC3E}">
        <p14:creationId xmlns:p14="http://schemas.microsoft.com/office/powerpoint/2010/main" val="58553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4565529-A8B8-4BB8-9EF9-7FA1E996E980}" type="slidenum">
              <a:rPr lang="it-IT" smtClean="0"/>
              <a:t>3</a:t>
            </a:fld>
            <a:endParaRPr lang="it-IT"/>
          </a:p>
        </p:txBody>
      </p:sp>
    </p:spTree>
    <p:extLst>
      <p:ext uri="{BB962C8B-B14F-4D97-AF65-F5344CB8AC3E}">
        <p14:creationId xmlns:p14="http://schemas.microsoft.com/office/powerpoint/2010/main" val="179869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7/12/2024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46981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7/12/2024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09302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7/12/2024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92875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7/12/2024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0623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7/12/2024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65875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7/12/2024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18235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7/12/2024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94701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7/12/2024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20494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7/12/2024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49053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7/12/2024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85622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7/12/2024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198335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7/12/2024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‹N›</a:t>
            </a:fld>
            <a:endParaRPr lang="en-US"/>
          </a:p>
        </p:txBody>
      </p:sp>
    </p:spTree>
    <p:extLst>
      <p:ext uri="{BB962C8B-B14F-4D97-AF65-F5344CB8AC3E}">
        <p14:creationId xmlns:p14="http://schemas.microsoft.com/office/powerpoint/2010/main" val="9751399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953D0A3-9BD9-94A4-0C17-DCC361B5C5B6}"/>
              </a:ext>
            </a:extLst>
          </p:cNvPr>
          <p:cNvSpPr>
            <a:spLocks noGrp="1"/>
          </p:cNvSpPr>
          <p:nvPr>
            <p:ph type="ctrTitle"/>
          </p:nvPr>
        </p:nvSpPr>
        <p:spPr>
          <a:xfrm>
            <a:off x="933101" y="784747"/>
            <a:ext cx="4808561" cy="1555842"/>
          </a:xfrm>
        </p:spPr>
        <p:txBody>
          <a:bodyPr>
            <a:normAutofit/>
          </a:bodyPr>
          <a:lstStyle/>
          <a:p>
            <a:r>
              <a:rPr lang="it-IT" dirty="0"/>
              <a:t>Documentazione</a:t>
            </a:r>
          </a:p>
        </p:txBody>
      </p:sp>
      <p:sp>
        <p:nvSpPr>
          <p:cNvPr id="3" name="Sottotitolo 2">
            <a:extLst>
              <a:ext uri="{FF2B5EF4-FFF2-40B4-BE49-F238E27FC236}">
                <a16:creationId xmlns:a16="http://schemas.microsoft.com/office/drawing/2014/main" id="{1F0F82EB-282C-2674-A501-5FF0F5FB510E}"/>
              </a:ext>
            </a:extLst>
          </p:cNvPr>
          <p:cNvSpPr>
            <a:spLocks noGrp="1"/>
          </p:cNvSpPr>
          <p:nvPr>
            <p:ph type="subTitle" idx="1"/>
          </p:nvPr>
        </p:nvSpPr>
        <p:spPr>
          <a:xfrm>
            <a:off x="947402" y="2411603"/>
            <a:ext cx="3252063" cy="1353250"/>
          </a:xfrm>
        </p:spPr>
        <p:txBody>
          <a:bodyPr>
            <a:normAutofit/>
          </a:bodyPr>
          <a:lstStyle/>
          <a:p>
            <a:r>
              <a:rPr lang="it-IT" dirty="0"/>
              <a:t>Gruppo 134 </a:t>
            </a:r>
          </a:p>
          <a:p>
            <a:r>
              <a:rPr lang="it-IT" dirty="0"/>
              <a:t>(estetica da rivedere)</a:t>
            </a:r>
          </a:p>
        </p:txBody>
      </p:sp>
    </p:spTree>
    <p:extLst>
      <p:ext uri="{BB962C8B-B14F-4D97-AF65-F5344CB8AC3E}">
        <p14:creationId xmlns:p14="http://schemas.microsoft.com/office/powerpoint/2010/main" val="30768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36700F3-FF1E-4047-A4B0-E4C2C426CB3E}"/>
              </a:ext>
            </a:extLst>
          </p:cNvPr>
          <p:cNvSpPr txBox="1"/>
          <p:nvPr/>
        </p:nvSpPr>
        <p:spPr>
          <a:xfrm>
            <a:off x="1663700" y="901700"/>
            <a:ext cx="8890000" cy="369332"/>
          </a:xfrm>
          <a:prstGeom prst="rect">
            <a:avLst/>
          </a:prstGeom>
          <a:noFill/>
        </p:spPr>
        <p:txBody>
          <a:bodyPr wrap="square" rtlCol="0">
            <a:spAutoFit/>
          </a:bodyPr>
          <a:lstStyle/>
          <a:p>
            <a:pPr algn="ctr"/>
            <a:r>
              <a:rPr lang="it-IT" dirty="0"/>
              <a:t>Event: GoToContents</a:t>
            </a:r>
          </a:p>
        </p:txBody>
      </p:sp>
      <p:pic>
        <p:nvPicPr>
          <p:cNvPr id="4" name="Immagine 3" descr="Immagine che contiene testo, ricevuta, schermata, numero&#10;&#10;Descrizione generata automaticamente">
            <a:extLst>
              <a:ext uri="{FF2B5EF4-FFF2-40B4-BE49-F238E27FC236}">
                <a16:creationId xmlns:a16="http://schemas.microsoft.com/office/drawing/2014/main" id="{B26369BE-9282-933E-43C3-9A4871F16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487" y="1752600"/>
            <a:ext cx="8201025" cy="3352800"/>
          </a:xfrm>
          <a:prstGeom prst="rect">
            <a:avLst/>
          </a:prstGeom>
        </p:spPr>
      </p:pic>
    </p:spTree>
    <p:extLst>
      <p:ext uri="{BB962C8B-B14F-4D97-AF65-F5344CB8AC3E}">
        <p14:creationId xmlns:p14="http://schemas.microsoft.com/office/powerpoint/2010/main" val="137982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B86FB96-58B2-829D-DAD8-1B63CA7D4AD6}"/>
              </a:ext>
            </a:extLst>
          </p:cNvPr>
          <p:cNvSpPr txBox="1"/>
          <p:nvPr/>
        </p:nvSpPr>
        <p:spPr>
          <a:xfrm>
            <a:off x="653143" y="537029"/>
            <a:ext cx="10827657" cy="369332"/>
          </a:xfrm>
          <a:prstGeom prst="rect">
            <a:avLst/>
          </a:prstGeom>
          <a:noFill/>
        </p:spPr>
        <p:txBody>
          <a:bodyPr wrap="square" rtlCol="0">
            <a:spAutoFit/>
          </a:bodyPr>
          <a:lstStyle/>
          <a:p>
            <a:pPr algn="ctr"/>
            <a:r>
              <a:rPr lang="it-IT" dirty="0"/>
              <a:t>Event : GoToContentManagement</a:t>
            </a:r>
          </a:p>
        </p:txBody>
      </p:sp>
      <p:pic>
        <p:nvPicPr>
          <p:cNvPr id="4" name="Immagine 3" descr="Immagine che contiene testo, ricevuta, schermata, linea&#10;&#10;Descrizione generata automaticamente">
            <a:extLst>
              <a:ext uri="{FF2B5EF4-FFF2-40B4-BE49-F238E27FC236}">
                <a16:creationId xmlns:a16="http://schemas.microsoft.com/office/drawing/2014/main" id="{116475BD-CE7A-8A3C-56CF-173C976A8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16" y="1827212"/>
            <a:ext cx="9182767" cy="3203575"/>
          </a:xfrm>
          <a:prstGeom prst="rect">
            <a:avLst/>
          </a:prstGeom>
        </p:spPr>
      </p:pic>
    </p:spTree>
    <p:extLst>
      <p:ext uri="{BB962C8B-B14F-4D97-AF65-F5344CB8AC3E}">
        <p14:creationId xmlns:p14="http://schemas.microsoft.com/office/powerpoint/2010/main" val="1777487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46C4738-5B6B-3F97-76C6-929FD93277D9}"/>
              </a:ext>
            </a:extLst>
          </p:cNvPr>
          <p:cNvSpPr txBox="1"/>
          <p:nvPr/>
        </p:nvSpPr>
        <p:spPr>
          <a:xfrm>
            <a:off x="667657" y="537029"/>
            <a:ext cx="11059886" cy="369332"/>
          </a:xfrm>
          <a:prstGeom prst="rect">
            <a:avLst/>
          </a:prstGeom>
          <a:noFill/>
        </p:spPr>
        <p:txBody>
          <a:bodyPr wrap="square" rtlCol="0">
            <a:spAutoFit/>
          </a:bodyPr>
          <a:lstStyle/>
          <a:p>
            <a:pPr algn="ctr"/>
            <a:r>
              <a:rPr lang="it-IT" dirty="0"/>
              <a:t>Event : </a:t>
            </a:r>
            <a:r>
              <a:rPr lang="it-IT" dirty="0" err="1"/>
              <a:t>GoToDocumentDetails</a:t>
            </a:r>
            <a:endParaRPr lang="it-IT" dirty="0"/>
          </a:p>
        </p:txBody>
      </p:sp>
      <p:pic>
        <p:nvPicPr>
          <p:cNvPr id="4" name="Immagine 3" descr="Immagine che contiene testo, linea, diagramma, schermata&#10;&#10;Descrizione generata automaticamente">
            <a:extLst>
              <a:ext uri="{FF2B5EF4-FFF2-40B4-BE49-F238E27FC236}">
                <a16:creationId xmlns:a16="http://schemas.microsoft.com/office/drawing/2014/main" id="{AE73FA04-A00E-348C-26BA-F18D39FFC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303" y="1804235"/>
            <a:ext cx="7987393" cy="3249529"/>
          </a:xfrm>
          <a:prstGeom prst="rect">
            <a:avLst/>
          </a:prstGeom>
        </p:spPr>
      </p:pic>
    </p:spTree>
    <p:extLst>
      <p:ext uri="{BB962C8B-B14F-4D97-AF65-F5344CB8AC3E}">
        <p14:creationId xmlns:p14="http://schemas.microsoft.com/office/powerpoint/2010/main" val="3211744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E37DC1D-7B86-AE27-6AFD-17756E13EEFC}"/>
              </a:ext>
            </a:extLst>
          </p:cNvPr>
          <p:cNvSpPr txBox="1"/>
          <p:nvPr/>
        </p:nvSpPr>
        <p:spPr>
          <a:xfrm>
            <a:off x="508000" y="449943"/>
            <a:ext cx="11016343" cy="377371"/>
          </a:xfrm>
          <a:prstGeom prst="rect">
            <a:avLst/>
          </a:prstGeom>
          <a:noFill/>
        </p:spPr>
        <p:txBody>
          <a:bodyPr wrap="square" rtlCol="0">
            <a:spAutoFit/>
          </a:bodyPr>
          <a:lstStyle/>
          <a:p>
            <a:pPr algn="ctr"/>
            <a:r>
              <a:rPr lang="it-IT" dirty="0"/>
              <a:t>Event : </a:t>
            </a:r>
            <a:r>
              <a:rPr lang="it-IT" dirty="0" err="1"/>
              <a:t>GoToMoveDocument</a:t>
            </a:r>
            <a:endParaRPr lang="it-IT" dirty="0"/>
          </a:p>
        </p:txBody>
      </p:sp>
      <p:pic>
        <p:nvPicPr>
          <p:cNvPr id="4" name="Immagine 3" descr="Immagine che contiene testo, schermata, numero, diagramma&#10;&#10;Descrizione generata automaticamente">
            <a:extLst>
              <a:ext uri="{FF2B5EF4-FFF2-40B4-BE49-F238E27FC236}">
                <a16:creationId xmlns:a16="http://schemas.microsoft.com/office/drawing/2014/main" id="{3C8484DE-7401-83E2-7D00-AA38E2B04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2" y="1514475"/>
            <a:ext cx="7153275" cy="3829050"/>
          </a:xfrm>
          <a:prstGeom prst="rect">
            <a:avLst/>
          </a:prstGeom>
        </p:spPr>
      </p:pic>
    </p:spTree>
    <p:extLst>
      <p:ext uri="{BB962C8B-B14F-4D97-AF65-F5344CB8AC3E}">
        <p14:creationId xmlns:p14="http://schemas.microsoft.com/office/powerpoint/2010/main" val="308110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2C94132-D5B1-BE1B-E63A-F05E850953CA}"/>
              </a:ext>
            </a:extLst>
          </p:cNvPr>
          <p:cNvSpPr txBox="1"/>
          <p:nvPr/>
        </p:nvSpPr>
        <p:spPr>
          <a:xfrm>
            <a:off x="522514" y="508000"/>
            <a:ext cx="11016343" cy="369332"/>
          </a:xfrm>
          <a:prstGeom prst="rect">
            <a:avLst/>
          </a:prstGeom>
          <a:noFill/>
        </p:spPr>
        <p:txBody>
          <a:bodyPr wrap="square" rtlCol="0">
            <a:spAutoFit/>
          </a:bodyPr>
          <a:lstStyle/>
          <a:p>
            <a:pPr algn="ctr"/>
            <a:r>
              <a:rPr lang="it-IT" dirty="0"/>
              <a:t>Event : </a:t>
            </a:r>
            <a:r>
              <a:rPr lang="it-IT" dirty="0" err="1"/>
              <a:t>MoveDocument</a:t>
            </a:r>
            <a:endParaRPr lang="it-IT" dirty="0"/>
          </a:p>
        </p:txBody>
      </p:sp>
      <p:pic>
        <p:nvPicPr>
          <p:cNvPr id="4" name="Immagine 3" descr="Immagine che contiene testo, linea, diagramma, numero&#10;&#10;Descrizione generata automaticamente">
            <a:extLst>
              <a:ext uri="{FF2B5EF4-FFF2-40B4-BE49-F238E27FC236}">
                <a16:creationId xmlns:a16="http://schemas.microsoft.com/office/drawing/2014/main" id="{24D78DE5-CCF9-ACCB-187F-C09D2A148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237" y="1895475"/>
            <a:ext cx="6105525" cy="3067050"/>
          </a:xfrm>
          <a:prstGeom prst="rect">
            <a:avLst/>
          </a:prstGeom>
        </p:spPr>
      </p:pic>
    </p:spTree>
    <p:extLst>
      <p:ext uri="{BB962C8B-B14F-4D97-AF65-F5344CB8AC3E}">
        <p14:creationId xmlns:p14="http://schemas.microsoft.com/office/powerpoint/2010/main" val="178295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55DB9EF7-3ECE-0E38-4383-C7011312AE2C}"/>
              </a:ext>
            </a:extLst>
          </p:cNvPr>
          <p:cNvPicPr>
            <a:picLocks noChangeAspect="1"/>
          </p:cNvPicPr>
          <p:nvPr/>
        </p:nvPicPr>
        <p:blipFill>
          <a:blip r:embed="rId2"/>
          <a:stretch>
            <a:fillRect/>
          </a:stretch>
        </p:blipFill>
        <p:spPr>
          <a:xfrm>
            <a:off x="3455420" y="1549394"/>
            <a:ext cx="5281159" cy="3759211"/>
          </a:xfrm>
          <a:prstGeom prst="rect">
            <a:avLst/>
          </a:prstGeom>
        </p:spPr>
      </p:pic>
    </p:spTree>
    <p:extLst>
      <p:ext uri="{BB962C8B-B14F-4D97-AF65-F5344CB8AC3E}">
        <p14:creationId xmlns:p14="http://schemas.microsoft.com/office/powerpoint/2010/main" val="327676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21A251-2CEB-E3BF-F0AE-46CAB06BE7C4}"/>
              </a:ext>
            </a:extLst>
          </p:cNvPr>
          <p:cNvSpPr>
            <a:spLocks noGrp="1"/>
          </p:cNvSpPr>
          <p:nvPr>
            <p:ph type="title"/>
          </p:nvPr>
        </p:nvSpPr>
        <p:spPr>
          <a:xfrm>
            <a:off x="1069848" y="327241"/>
            <a:ext cx="10242884" cy="953669"/>
          </a:xfrm>
        </p:spPr>
        <p:txBody>
          <a:bodyPr/>
          <a:lstStyle/>
          <a:p>
            <a:pPr algn="ctr"/>
            <a:r>
              <a:rPr lang="it-IT" dirty="0"/>
              <a:t>Analisi dei Dati</a:t>
            </a:r>
          </a:p>
        </p:txBody>
      </p:sp>
      <p:sp>
        <p:nvSpPr>
          <p:cNvPr id="3" name="Segnaposto contenuto 2">
            <a:extLst>
              <a:ext uri="{FF2B5EF4-FFF2-40B4-BE49-F238E27FC236}">
                <a16:creationId xmlns:a16="http://schemas.microsoft.com/office/drawing/2014/main" id="{5C744F0C-7B26-4323-CCBC-83B6B3316577}"/>
              </a:ext>
            </a:extLst>
          </p:cNvPr>
          <p:cNvSpPr>
            <a:spLocks noGrp="1"/>
          </p:cNvSpPr>
          <p:nvPr>
            <p:ph idx="1"/>
          </p:nvPr>
        </p:nvSpPr>
        <p:spPr>
          <a:xfrm>
            <a:off x="1069848" y="1280910"/>
            <a:ext cx="10239836" cy="4449934"/>
          </a:xfrm>
        </p:spPr>
        <p:txBody>
          <a:bodyPr>
            <a:normAutofit fontScale="85000" lnSpcReduction="20000"/>
          </a:bodyPr>
          <a:lstStyle/>
          <a:p>
            <a:pPr marL="0" indent="0">
              <a:buNone/>
            </a:pPr>
            <a:r>
              <a:rPr lang="it-IT" sz="1600" dirty="0"/>
              <a:t>L’applicazione supporta registrazione e login mediante una pagina pubblica con opportune form. La registrazione richiede l’inserimento di </a:t>
            </a:r>
            <a:r>
              <a:rPr lang="it-IT" sz="1600" b="1" dirty="0">
                <a:solidFill>
                  <a:srgbClr val="00B050"/>
                </a:solidFill>
              </a:rPr>
              <a:t>username</a:t>
            </a:r>
            <a:r>
              <a:rPr lang="it-IT" sz="1600" dirty="0"/>
              <a:t>, </a:t>
            </a:r>
            <a:r>
              <a:rPr lang="it-IT" sz="1600" b="1" dirty="0">
                <a:solidFill>
                  <a:srgbClr val="00B050"/>
                </a:solidFill>
              </a:rPr>
              <a:t>indirizzo di email</a:t>
            </a:r>
            <a:r>
              <a:rPr lang="it-IT" sz="1600" dirty="0"/>
              <a:t> e </a:t>
            </a:r>
            <a:r>
              <a:rPr lang="it-IT" sz="1600" b="1" dirty="0">
                <a:solidFill>
                  <a:srgbClr val="00B050"/>
                </a:solidFill>
              </a:rPr>
              <a:t>password</a:t>
            </a:r>
            <a:r>
              <a:rPr lang="it-IT" sz="1600" dirty="0"/>
              <a:t> e controlla la validità sintattica dell’indirizzo di email e l’uguaglianza tra i campi “password” e “ripeti password”. La registrazione controlla l’unicità dello username. Una </a:t>
            </a:r>
            <a:r>
              <a:rPr lang="it-IT" sz="1600" b="1" dirty="0">
                <a:solidFill>
                  <a:schemeClr val="accent5">
                    <a:lumMod val="75000"/>
                  </a:schemeClr>
                </a:solidFill>
              </a:rPr>
              <a:t>cartella</a:t>
            </a:r>
            <a:r>
              <a:rPr lang="it-IT" sz="1600" dirty="0"/>
              <a:t> ha un </a:t>
            </a:r>
            <a:r>
              <a:rPr lang="it-IT" sz="1600" b="1" dirty="0">
                <a:solidFill>
                  <a:srgbClr val="00B050"/>
                </a:solidFill>
              </a:rPr>
              <a:t>proprietario</a:t>
            </a:r>
            <a:r>
              <a:rPr lang="it-IT" sz="1600" dirty="0"/>
              <a:t>, un </a:t>
            </a:r>
            <a:r>
              <a:rPr lang="it-IT" sz="1600" b="1" dirty="0">
                <a:solidFill>
                  <a:srgbClr val="00B050"/>
                </a:solidFill>
              </a:rPr>
              <a:t>nome</a:t>
            </a:r>
            <a:r>
              <a:rPr lang="it-IT" sz="1600" dirty="0"/>
              <a:t> e una </a:t>
            </a:r>
            <a:r>
              <a:rPr lang="it-IT" sz="1600" b="1" dirty="0">
                <a:solidFill>
                  <a:srgbClr val="00B050"/>
                </a:solidFill>
              </a:rPr>
              <a:t>data di creazione</a:t>
            </a:r>
            <a:r>
              <a:rPr lang="it-IT" sz="1600" dirty="0"/>
              <a:t> e </a:t>
            </a:r>
            <a:r>
              <a:rPr lang="it-IT" sz="1600" b="1" dirty="0">
                <a:solidFill>
                  <a:srgbClr val="FF0000"/>
                </a:solidFill>
              </a:rPr>
              <a:t>può contenere altre cartelle e/o documenti</a:t>
            </a:r>
            <a:r>
              <a:rPr lang="it-IT" sz="1600" dirty="0"/>
              <a:t>. Un </a:t>
            </a:r>
            <a:r>
              <a:rPr lang="it-IT" sz="1600" b="1" dirty="0">
                <a:solidFill>
                  <a:schemeClr val="accent5">
                    <a:lumMod val="75000"/>
                  </a:schemeClr>
                </a:solidFill>
              </a:rPr>
              <a:t>documento</a:t>
            </a:r>
            <a:r>
              <a:rPr lang="it-IT" sz="1600" dirty="0"/>
              <a:t> ha un </a:t>
            </a:r>
            <a:r>
              <a:rPr lang="it-IT" sz="1600" b="1" dirty="0">
                <a:solidFill>
                  <a:srgbClr val="00B050"/>
                </a:solidFill>
              </a:rPr>
              <a:t>proprietario</a:t>
            </a:r>
            <a:r>
              <a:rPr lang="it-IT" sz="1600" dirty="0"/>
              <a:t>, </a:t>
            </a:r>
            <a:r>
              <a:rPr lang="it-IT" sz="1600" b="1" dirty="0">
                <a:solidFill>
                  <a:srgbClr val="00B050"/>
                </a:solidFill>
              </a:rPr>
              <a:t>nome</a:t>
            </a:r>
            <a:r>
              <a:rPr lang="it-IT" sz="1600" dirty="0"/>
              <a:t>, una </a:t>
            </a:r>
            <a:r>
              <a:rPr lang="it-IT" sz="1600" b="1" dirty="0">
                <a:solidFill>
                  <a:srgbClr val="00B050"/>
                </a:solidFill>
              </a:rPr>
              <a:t>data di creazione</a:t>
            </a:r>
            <a:r>
              <a:rPr lang="it-IT" sz="1600" dirty="0"/>
              <a:t>, un </a:t>
            </a:r>
            <a:r>
              <a:rPr lang="it-IT" sz="1600" b="1" dirty="0">
                <a:solidFill>
                  <a:srgbClr val="00B050"/>
                </a:solidFill>
              </a:rPr>
              <a:t>sommario</a:t>
            </a:r>
            <a:r>
              <a:rPr lang="it-IT" sz="1600" dirty="0"/>
              <a:t> e un </a:t>
            </a:r>
            <a:r>
              <a:rPr lang="it-IT" sz="1600" b="1" dirty="0">
                <a:solidFill>
                  <a:srgbClr val="00B050"/>
                </a:solidFill>
              </a:rPr>
              <a:t>tipo</a:t>
            </a:r>
            <a:r>
              <a:rPr lang="it-IT" sz="1600" dirty="0"/>
              <a:t>. Quando l’</a:t>
            </a:r>
            <a:r>
              <a:rPr lang="it-IT" sz="1600" b="1" dirty="0">
                <a:solidFill>
                  <a:schemeClr val="accent5">
                    <a:lumMod val="75000"/>
                  </a:schemeClr>
                </a:solidFill>
              </a:rPr>
              <a:t>utente</a:t>
            </a:r>
            <a:r>
              <a:rPr lang="it-IT" sz="1600" dirty="0"/>
              <a:t> accede all’applicazione appare una HOME PAGE che </a:t>
            </a:r>
            <a:r>
              <a:rPr lang="it-IT" sz="1600" b="1" dirty="0">
                <a:solidFill>
                  <a:srgbClr val="FF0000"/>
                </a:solidFill>
              </a:rPr>
              <a:t>contiene</a:t>
            </a:r>
            <a:r>
              <a:rPr lang="it-IT" sz="1600" dirty="0"/>
              <a:t> un albero delle </a:t>
            </a:r>
            <a:r>
              <a:rPr lang="it-IT" sz="1600" b="1" dirty="0">
                <a:solidFill>
                  <a:srgbClr val="FF0000"/>
                </a:solidFill>
              </a:rPr>
              <a:t>proprie cartelle  </a:t>
            </a:r>
            <a:r>
              <a:rPr lang="it-IT" sz="1600" dirty="0"/>
              <a:t>Nell’HOME PAGE l’utente può selezionare una cartella e accedere a una pagina CONTENUTI che mostra l’elenco delle cartelle e dei documenti di una cartella. Ogni documento in elenco ha due link: accedi e sposta. Quando l’utente seleziona il link accedi, appare una pagina DOCUMENTO(nella stessa finestra e tab del browser) che mostra tutti i dati del documento selezionato. Quando l’utente seleziona il link sposta, appare la HOME PAGE con l’albero delle cartelle; </a:t>
            </a:r>
          </a:p>
          <a:p>
            <a:pPr marL="0" indent="0">
              <a:buNone/>
            </a:pPr>
            <a:r>
              <a:rPr lang="it-IT" sz="1600" dirty="0"/>
              <a:t>in questo caso la pagina mostra il messaggio “Stai spostando il documento X dalla cartella Y. Scegli la cartella di destinazione”, la cartella a cui appartiene il documento da spostare NON è selezionabile e il suo nome è evidenziato (per esempio con un colore diverso). Quando l’utente seleziona la cartella di destinazione, il documento è spostato dalla cartella di origine a quella di destinazione e appare la pagina CONTENUTI che mostra il contenuto aggiornato della cartella di destinazione. Ogni pagina, tranne la HOME PAGE, contiene un collegamento per tornare alla pagina precedente. L’applicazione consente il logout dell’utente da qualsiasi pagina. Una pagina GESTIONE CONTENUTI raggiungibile dalla HOME PAGE permette all’utente di creare una cartella di primo livello, una cartella all’interno di una cartella esistente e un documento all’interno di una cartella. L’applicazione non richiede la gestione dell’upload dei documenti e delle sottocartelle.</a:t>
            </a:r>
          </a:p>
        </p:txBody>
      </p:sp>
      <p:sp>
        <p:nvSpPr>
          <p:cNvPr id="4" name="CasellaDiTesto 3">
            <a:extLst>
              <a:ext uri="{FF2B5EF4-FFF2-40B4-BE49-F238E27FC236}">
                <a16:creationId xmlns:a16="http://schemas.microsoft.com/office/drawing/2014/main" id="{C9664CEC-D892-C49F-CD8B-0A33DE6A66DE}"/>
              </a:ext>
            </a:extLst>
          </p:cNvPr>
          <p:cNvSpPr txBox="1"/>
          <p:nvPr/>
        </p:nvSpPr>
        <p:spPr>
          <a:xfrm>
            <a:off x="711200" y="6235700"/>
            <a:ext cx="5854700" cy="369332"/>
          </a:xfrm>
          <a:prstGeom prst="rect">
            <a:avLst/>
          </a:prstGeom>
          <a:noFill/>
        </p:spPr>
        <p:txBody>
          <a:bodyPr wrap="square" rtlCol="0">
            <a:spAutoFit/>
          </a:bodyPr>
          <a:lstStyle/>
          <a:p>
            <a:r>
              <a:rPr lang="it-IT" b="1" dirty="0">
                <a:solidFill>
                  <a:srgbClr val="0070C0"/>
                </a:solidFill>
              </a:rPr>
              <a:t>Entities</a:t>
            </a:r>
            <a:r>
              <a:rPr lang="it-IT" b="1" dirty="0"/>
              <a:t>,</a:t>
            </a:r>
            <a:r>
              <a:rPr lang="it-IT" b="1" dirty="0">
                <a:solidFill>
                  <a:srgbClr val="0070C0"/>
                </a:solidFill>
              </a:rPr>
              <a:t> </a:t>
            </a:r>
            <a:r>
              <a:rPr lang="it-IT" b="1" dirty="0">
                <a:solidFill>
                  <a:srgbClr val="00B050"/>
                </a:solidFill>
              </a:rPr>
              <a:t>Attributes</a:t>
            </a:r>
            <a:r>
              <a:rPr lang="it-IT" b="1" dirty="0"/>
              <a:t>,</a:t>
            </a:r>
            <a:r>
              <a:rPr lang="it-IT" b="1" dirty="0">
                <a:solidFill>
                  <a:srgbClr val="00B050"/>
                </a:solidFill>
              </a:rPr>
              <a:t> </a:t>
            </a:r>
            <a:r>
              <a:rPr lang="it-IT" b="1" dirty="0">
                <a:solidFill>
                  <a:srgbClr val="FF0000"/>
                </a:solidFill>
              </a:rPr>
              <a:t>Relationships</a:t>
            </a:r>
            <a:endParaRPr lang="it-IT" b="1" dirty="0">
              <a:solidFill>
                <a:srgbClr val="0070C0"/>
              </a:solidFill>
            </a:endParaRPr>
          </a:p>
        </p:txBody>
      </p:sp>
    </p:spTree>
    <p:extLst>
      <p:ext uri="{BB962C8B-B14F-4D97-AF65-F5344CB8AC3E}">
        <p14:creationId xmlns:p14="http://schemas.microsoft.com/office/powerpoint/2010/main" val="33379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21A251-2CEB-E3BF-F0AE-46CAB06BE7C4}"/>
              </a:ext>
            </a:extLst>
          </p:cNvPr>
          <p:cNvSpPr>
            <a:spLocks noGrp="1"/>
          </p:cNvSpPr>
          <p:nvPr>
            <p:ph type="title"/>
          </p:nvPr>
        </p:nvSpPr>
        <p:spPr>
          <a:xfrm>
            <a:off x="1069848" y="327241"/>
            <a:ext cx="10242884" cy="953669"/>
          </a:xfrm>
        </p:spPr>
        <p:txBody>
          <a:bodyPr/>
          <a:lstStyle/>
          <a:p>
            <a:pPr algn="ctr"/>
            <a:r>
              <a:rPr lang="it-IT" dirty="0"/>
              <a:t>Analisi dei Dati</a:t>
            </a:r>
          </a:p>
        </p:txBody>
      </p:sp>
      <p:sp>
        <p:nvSpPr>
          <p:cNvPr id="3" name="Segnaposto contenuto 2">
            <a:extLst>
              <a:ext uri="{FF2B5EF4-FFF2-40B4-BE49-F238E27FC236}">
                <a16:creationId xmlns:a16="http://schemas.microsoft.com/office/drawing/2014/main" id="{5C744F0C-7B26-4323-CCBC-83B6B3316577}"/>
              </a:ext>
            </a:extLst>
          </p:cNvPr>
          <p:cNvSpPr>
            <a:spLocks noGrp="1"/>
          </p:cNvSpPr>
          <p:nvPr>
            <p:ph idx="1"/>
          </p:nvPr>
        </p:nvSpPr>
        <p:spPr>
          <a:xfrm>
            <a:off x="1069848" y="1280910"/>
            <a:ext cx="10239836" cy="4449934"/>
          </a:xfrm>
        </p:spPr>
        <p:txBody>
          <a:bodyPr>
            <a:normAutofit fontScale="85000" lnSpcReduction="20000"/>
          </a:bodyPr>
          <a:lstStyle/>
          <a:p>
            <a:pPr marL="0" indent="0">
              <a:buNone/>
            </a:pPr>
            <a:r>
              <a:rPr lang="it-IT" sz="1600" dirty="0">
                <a:solidFill>
                  <a:schemeClr val="tx2"/>
                </a:solidFill>
              </a:rPr>
              <a:t>L’applicazione supporta </a:t>
            </a:r>
            <a:r>
              <a:rPr lang="it-IT" sz="1600" b="1" dirty="0">
                <a:solidFill>
                  <a:srgbClr val="FF0000"/>
                </a:solidFill>
              </a:rPr>
              <a:t>registr</a:t>
            </a:r>
            <a:r>
              <a:rPr lang="it-IT" sz="1600" b="1" dirty="0">
                <a:solidFill>
                  <a:srgbClr val="00B050"/>
                </a:solidFill>
              </a:rPr>
              <a:t>azione</a:t>
            </a:r>
            <a:r>
              <a:rPr lang="it-IT" sz="1600" b="1" dirty="0">
                <a:solidFill>
                  <a:srgbClr val="FF0000"/>
                </a:solidFill>
              </a:rPr>
              <a:t> </a:t>
            </a:r>
            <a:r>
              <a:rPr lang="it-IT" sz="1600" dirty="0"/>
              <a:t>e</a:t>
            </a:r>
            <a:r>
              <a:rPr lang="it-IT" sz="1600" b="1" dirty="0">
                <a:solidFill>
                  <a:srgbClr val="FF0000"/>
                </a:solidFill>
              </a:rPr>
              <a:t> </a:t>
            </a:r>
            <a:r>
              <a:rPr lang="it-IT" sz="1600" b="1" dirty="0">
                <a:solidFill>
                  <a:srgbClr val="0070C0"/>
                </a:solidFill>
              </a:rPr>
              <a:t>l</a:t>
            </a:r>
            <a:r>
              <a:rPr lang="it-IT" sz="1600" b="1" dirty="0">
                <a:solidFill>
                  <a:srgbClr val="FF0000"/>
                </a:solidFill>
              </a:rPr>
              <a:t>og</a:t>
            </a:r>
            <a:r>
              <a:rPr lang="it-IT" sz="1600" b="1" dirty="0">
                <a:solidFill>
                  <a:srgbClr val="00B050"/>
                </a:solidFill>
              </a:rPr>
              <a:t>in</a:t>
            </a:r>
            <a:r>
              <a:rPr lang="it-IT" sz="1600" dirty="0">
                <a:solidFill>
                  <a:schemeClr val="tx2"/>
                </a:solidFill>
              </a:rPr>
              <a:t> mediante una pagina pubblica con opportune form. La </a:t>
            </a:r>
            <a:r>
              <a:rPr lang="it-IT" sz="1600" b="1" dirty="0">
                <a:solidFill>
                  <a:srgbClr val="0070C0"/>
                </a:solidFill>
              </a:rPr>
              <a:t>registrazione</a:t>
            </a:r>
            <a:r>
              <a:rPr lang="it-IT" sz="1600" dirty="0">
                <a:solidFill>
                  <a:schemeClr val="tx2"/>
                </a:solidFill>
              </a:rPr>
              <a:t> richiede l’inserimento di username, indirizzo di email e password e </a:t>
            </a:r>
            <a:r>
              <a:rPr lang="it-IT" sz="1600" b="1" dirty="0">
                <a:solidFill>
                  <a:srgbClr val="7030A0"/>
                </a:solidFill>
              </a:rPr>
              <a:t>controlla la validità sintattica dell’indirizzo di email e l’uguaglianza tra i campi “password” e “ripeti password</a:t>
            </a:r>
            <a:r>
              <a:rPr lang="it-IT" sz="1600" dirty="0">
                <a:solidFill>
                  <a:schemeClr val="tx2"/>
                </a:solidFill>
              </a:rPr>
              <a:t>”. La registrazione </a:t>
            </a:r>
            <a:r>
              <a:rPr lang="it-IT" sz="1600" b="1" dirty="0">
                <a:solidFill>
                  <a:srgbClr val="7030A0"/>
                </a:solidFill>
              </a:rPr>
              <a:t>controlla l’unicità dello username</a:t>
            </a:r>
            <a:r>
              <a:rPr lang="it-IT" sz="1600" dirty="0">
                <a:solidFill>
                  <a:schemeClr val="tx2"/>
                </a:solidFill>
              </a:rPr>
              <a:t>. Una cartella ha un proprietario, un nome e una data di creazione e può contenere altre cartelle e/o documenti. Un documento ha un proprietario, nome, una data di creazione, un sommario e un tipo. </a:t>
            </a:r>
            <a:r>
              <a:rPr lang="it-IT" sz="1600" b="1" dirty="0">
                <a:solidFill>
                  <a:srgbClr val="7030A0"/>
                </a:solidFill>
              </a:rPr>
              <a:t>Quando l’utente accede all’applicazione appare una</a:t>
            </a:r>
            <a:r>
              <a:rPr lang="it-IT" sz="1600" dirty="0">
                <a:solidFill>
                  <a:schemeClr val="tx2"/>
                </a:solidFill>
              </a:rPr>
              <a:t> </a:t>
            </a:r>
            <a:r>
              <a:rPr lang="it-IT" sz="1600" b="1" dirty="0">
                <a:solidFill>
                  <a:srgbClr val="FF0000"/>
                </a:solidFill>
              </a:rPr>
              <a:t>HOME PAGE </a:t>
            </a:r>
            <a:r>
              <a:rPr lang="it-IT" sz="1600" dirty="0">
                <a:solidFill>
                  <a:schemeClr val="tx2"/>
                </a:solidFill>
              </a:rPr>
              <a:t>che contiene un </a:t>
            </a:r>
            <a:r>
              <a:rPr lang="it-IT" sz="1600" b="1" dirty="0">
                <a:solidFill>
                  <a:srgbClr val="00B050"/>
                </a:solidFill>
              </a:rPr>
              <a:t>albero delle proprie cartelle</a:t>
            </a:r>
            <a:r>
              <a:rPr lang="it-IT" sz="1600" dirty="0">
                <a:solidFill>
                  <a:schemeClr val="tx2"/>
                </a:solidFill>
              </a:rPr>
              <a:t>  Nell’HOME PAGE l’utente può </a:t>
            </a:r>
            <a:r>
              <a:rPr lang="it-IT" sz="1600" b="1" dirty="0">
                <a:solidFill>
                  <a:srgbClr val="0070C0"/>
                </a:solidFill>
              </a:rPr>
              <a:t>selezionare una cartella</a:t>
            </a:r>
            <a:r>
              <a:rPr lang="it-IT" sz="1600" dirty="0">
                <a:solidFill>
                  <a:schemeClr val="tx2"/>
                </a:solidFill>
              </a:rPr>
              <a:t> e accedere a una pagina </a:t>
            </a:r>
            <a:r>
              <a:rPr lang="it-IT" sz="1600" b="1" dirty="0">
                <a:solidFill>
                  <a:srgbClr val="FF0000"/>
                </a:solidFill>
              </a:rPr>
              <a:t>CONTENUTI</a:t>
            </a:r>
            <a:r>
              <a:rPr lang="it-IT" sz="1600" dirty="0">
                <a:solidFill>
                  <a:schemeClr val="tx2"/>
                </a:solidFill>
              </a:rPr>
              <a:t> che </a:t>
            </a:r>
            <a:r>
              <a:rPr lang="it-IT" sz="1600" b="1" dirty="0">
                <a:solidFill>
                  <a:srgbClr val="7030A0"/>
                </a:solidFill>
              </a:rPr>
              <a:t>mostra l’elenco delle </a:t>
            </a:r>
            <a:r>
              <a:rPr lang="it-IT" sz="1600" b="1" dirty="0">
                <a:solidFill>
                  <a:srgbClr val="00B050"/>
                </a:solidFill>
              </a:rPr>
              <a:t>cartelle e dei documenti di una cartella</a:t>
            </a:r>
            <a:r>
              <a:rPr lang="it-IT" sz="1600" dirty="0">
                <a:solidFill>
                  <a:schemeClr val="tx2"/>
                </a:solidFill>
              </a:rPr>
              <a:t>. Ogni documento in elenco ha due link: </a:t>
            </a:r>
            <a:r>
              <a:rPr lang="it-IT" sz="1600" b="1" dirty="0">
                <a:solidFill>
                  <a:srgbClr val="0070C0"/>
                </a:solidFill>
              </a:rPr>
              <a:t>accedi e sposta</a:t>
            </a:r>
            <a:r>
              <a:rPr lang="it-IT" sz="1600" dirty="0">
                <a:solidFill>
                  <a:schemeClr val="tx2"/>
                </a:solidFill>
              </a:rPr>
              <a:t>. Quando l’utente seleziona il link accedi, </a:t>
            </a:r>
            <a:r>
              <a:rPr lang="it-IT" sz="1600" b="1" dirty="0">
                <a:solidFill>
                  <a:srgbClr val="7030A0"/>
                </a:solidFill>
              </a:rPr>
              <a:t>appare una pagina </a:t>
            </a:r>
            <a:r>
              <a:rPr lang="it-IT" sz="1600" b="1" dirty="0">
                <a:solidFill>
                  <a:srgbClr val="FF0000"/>
                </a:solidFill>
              </a:rPr>
              <a:t>DOCUMENTO</a:t>
            </a:r>
            <a:r>
              <a:rPr lang="it-IT" sz="1600" dirty="0">
                <a:solidFill>
                  <a:schemeClr val="tx2"/>
                </a:solidFill>
              </a:rPr>
              <a:t>(nella stessa finestra e tab del browser) </a:t>
            </a:r>
            <a:r>
              <a:rPr lang="it-IT" sz="1600" b="1" dirty="0">
                <a:solidFill>
                  <a:srgbClr val="7030A0"/>
                </a:solidFill>
              </a:rPr>
              <a:t>che mostra </a:t>
            </a:r>
            <a:r>
              <a:rPr lang="it-IT" sz="1600" b="1" dirty="0">
                <a:solidFill>
                  <a:srgbClr val="00B050"/>
                </a:solidFill>
              </a:rPr>
              <a:t>tutti i dati del documento selezionato</a:t>
            </a:r>
            <a:r>
              <a:rPr lang="it-IT" sz="1600" dirty="0">
                <a:solidFill>
                  <a:schemeClr val="tx2"/>
                </a:solidFill>
              </a:rPr>
              <a:t>. Quando l’utente seleziona il link sposta, </a:t>
            </a:r>
            <a:r>
              <a:rPr lang="it-IT" sz="1600" b="1" dirty="0">
                <a:solidFill>
                  <a:srgbClr val="7030A0"/>
                </a:solidFill>
              </a:rPr>
              <a:t>appare la HOME PAGE con l’albero delle cartelle</a:t>
            </a:r>
            <a:r>
              <a:rPr lang="it-IT" sz="1600" dirty="0">
                <a:solidFill>
                  <a:schemeClr val="tx2"/>
                </a:solidFill>
              </a:rPr>
              <a:t>; </a:t>
            </a:r>
          </a:p>
          <a:p>
            <a:pPr marL="0" indent="0">
              <a:buNone/>
            </a:pPr>
            <a:r>
              <a:rPr lang="it-IT" sz="1600" dirty="0">
                <a:solidFill>
                  <a:schemeClr val="tx2"/>
                </a:solidFill>
              </a:rPr>
              <a:t>in questo caso la pagina </a:t>
            </a:r>
            <a:r>
              <a:rPr lang="it-IT" sz="1600" b="1" dirty="0">
                <a:solidFill>
                  <a:srgbClr val="00B050"/>
                </a:solidFill>
              </a:rPr>
              <a:t>mostra il messaggio</a:t>
            </a:r>
            <a:r>
              <a:rPr lang="it-IT" sz="1600" dirty="0">
                <a:solidFill>
                  <a:schemeClr val="tx2"/>
                </a:solidFill>
              </a:rPr>
              <a:t> “Stai spostando il documento X dalla cartella Y. Scegli la cartella di destinazione”, la cartella a cui appartiene il documento da spostare NON è selezionabile e il suo nome è evidenziato (per esempio con un colore diverso). Quando l’utente </a:t>
            </a:r>
            <a:r>
              <a:rPr lang="it-IT" sz="1600" b="1" dirty="0">
                <a:solidFill>
                  <a:srgbClr val="0070C0"/>
                </a:solidFill>
              </a:rPr>
              <a:t>seleziona la cartella di destinazione</a:t>
            </a:r>
            <a:r>
              <a:rPr lang="it-IT" sz="1600" dirty="0">
                <a:solidFill>
                  <a:schemeClr val="tx2"/>
                </a:solidFill>
              </a:rPr>
              <a:t>, il documento è spostato dalla cartella di origine a quella di destinazione e appare la pagina </a:t>
            </a:r>
            <a:r>
              <a:rPr lang="it-IT" sz="1600" b="1" dirty="0">
                <a:solidFill>
                  <a:srgbClr val="FF0000"/>
                </a:solidFill>
              </a:rPr>
              <a:t>CONTENUTI</a:t>
            </a:r>
            <a:r>
              <a:rPr lang="it-IT" sz="1600" dirty="0">
                <a:solidFill>
                  <a:schemeClr val="tx2"/>
                </a:solidFill>
              </a:rPr>
              <a:t> che </a:t>
            </a:r>
            <a:r>
              <a:rPr lang="it-IT" sz="1600" b="1" dirty="0">
                <a:solidFill>
                  <a:srgbClr val="7030A0"/>
                </a:solidFill>
              </a:rPr>
              <a:t>mostra il contenuto aggiornato </a:t>
            </a:r>
            <a:r>
              <a:rPr lang="it-IT" sz="1600" b="1" dirty="0">
                <a:solidFill>
                  <a:srgbClr val="00B050"/>
                </a:solidFill>
              </a:rPr>
              <a:t>della cartella di destinazione</a:t>
            </a:r>
            <a:r>
              <a:rPr lang="it-IT" sz="1600" dirty="0">
                <a:solidFill>
                  <a:schemeClr val="tx2"/>
                </a:solidFill>
              </a:rPr>
              <a:t>. Ogni pagina, tranne la HOME PAGE, contiene un collegamento </a:t>
            </a:r>
            <a:r>
              <a:rPr lang="it-IT" sz="1600" b="1" dirty="0">
                <a:solidFill>
                  <a:srgbClr val="7030A0"/>
                </a:solidFill>
              </a:rPr>
              <a:t>per tornare alla pagina precedente</a:t>
            </a:r>
            <a:r>
              <a:rPr lang="it-IT" sz="1600" dirty="0">
                <a:solidFill>
                  <a:schemeClr val="tx2"/>
                </a:solidFill>
              </a:rPr>
              <a:t>. L’applicazione consente il </a:t>
            </a:r>
            <a:r>
              <a:rPr lang="it-IT" sz="1600" b="1" dirty="0">
                <a:solidFill>
                  <a:srgbClr val="00B050"/>
                </a:solidFill>
              </a:rPr>
              <a:t>log</a:t>
            </a:r>
            <a:r>
              <a:rPr lang="it-IT" sz="1600" b="1" dirty="0">
                <a:solidFill>
                  <a:srgbClr val="7030A0"/>
                </a:solidFill>
              </a:rPr>
              <a:t>out </a:t>
            </a:r>
            <a:r>
              <a:rPr lang="it-IT" sz="1600" b="1" dirty="0">
                <a:solidFill>
                  <a:srgbClr val="00B050"/>
                </a:solidFill>
              </a:rPr>
              <a:t>dell’utente da qualsiasi pagina</a:t>
            </a:r>
            <a:r>
              <a:rPr lang="it-IT" sz="1600" dirty="0">
                <a:solidFill>
                  <a:schemeClr val="tx2"/>
                </a:solidFill>
              </a:rPr>
              <a:t>. Una pagina </a:t>
            </a:r>
            <a:r>
              <a:rPr lang="it-IT" sz="1600" b="1" dirty="0">
                <a:solidFill>
                  <a:srgbClr val="FF0000"/>
                </a:solidFill>
              </a:rPr>
              <a:t>GESTIONE CONTENUTI</a:t>
            </a:r>
            <a:r>
              <a:rPr lang="it-IT" sz="1600" dirty="0">
                <a:solidFill>
                  <a:schemeClr val="tx2"/>
                </a:solidFill>
              </a:rPr>
              <a:t> raggiungibile dalla HOME PAGE </a:t>
            </a:r>
            <a:r>
              <a:rPr lang="it-IT" sz="1600" b="1" dirty="0">
                <a:solidFill>
                  <a:srgbClr val="7030A0"/>
                </a:solidFill>
              </a:rPr>
              <a:t>permette all’utente di </a:t>
            </a:r>
            <a:r>
              <a:rPr lang="it-IT" sz="1600" b="1" dirty="0">
                <a:solidFill>
                  <a:srgbClr val="0070C0"/>
                </a:solidFill>
              </a:rPr>
              <a:t>creare</a:t>
            </a:r>
            <a:r>
              <a:rPr lang="it-IT" sz="1600" b="1" dirty="0">
                <a:solidFill>
                  <a:srgbClr val="00B050"/>
                </a:solidFill>
              </a:rPr>
              <a:t> una cartella di primo livello, una cartella all’interno di una cartella esistente e un documento all’interno di una cartella</a:t>
            </a:r>
            <a:r>
              <a:rPr lang="it-IT" sz="1600" dirty="0">
                <a:solidFill>
                  <a:schemeClr val="tx2"/>
                </a:solidFill>
              </a:rPr>
              <a:t>. L’applicazione non richiede la gestione dell’upload dei documenti e delle sottocartelle.</a:t>
            </a:r>
          </a:p>
        </p:txBody>
      </p:sp>
      <p:sp>
        <p:nvSpPr>
          <p:cNvPr id="4" name="CasellaDiTesto 3">
            <a:extLst>
              <a:ext uri="{FF2B5EF4-FFF2-40B4-BE49-F238E27FC236}">
                <a16:creationId xmlns:a16="http://schemas.microsoft.com/office/drawing/2014/main" id="{2BB2D7B1-2140-384F-700C-700F5663AB72}"/>
              </a:ext>
            </a:extLst>
          </p:cNvPr>
          <p:cNvSpPr txBox="1"/>
          <p:nvPr/>
        </p:nvSpPr>
        <p:spPr>
          <a:xfrm>
            <a:off x="609600" y="6302159"/>
            <a:ext cx="7797800" cy="369332"/>
          </a:xfrm>
          <a:prstGeom prst="rect">
            <a:avLst/>
          </a:prstGeom>
          <a:noFill/>
        </p:spPr>
        <p:txBody>
          <a:bodyPr wrap="square" rtlCol="0">
            <a:spAutoFit/>
          </a:bodyPr>
          <a:lstStyle/>
          <a:p>
            <a:r>
              <a:rPr lang="it-IT" b="1" dirty="0">
                <a:solidFill>
                  <a:srgbClr val="FF0000"/>
                </a:solidFill>
              </a:rPr>
              <a:t>Pages (Views)</a:t>
            </a:r>
            <a:r>
              <a:rPr lang="it-IT" b="1" dirty="0"/>
              <a:t>, </a:t>
            </a:r>
            <a:r>
              <a:rPr lang="it-IT" b="1" dirty="0">
                <a:solidFill>
                  <a:srgbClr val="00B050"/>
                </a:solidFill>
              </a:rPr>
              <a:t>View components</a:t>
            </a:r>
            <a:r>
              <a:rPr lang="it-IT" b="1" dirty="0"/>
              <a:t>, </a:t>
            </a:r>
            <a:r>
              <a:rPr lang="it-IT" b="1" dirty="0">
                <a:solidFill>
                  <a:srgbClr val="0070C0"/>
                </a:solidFill>
              </a:rPr>
              <a:t>Events</a:t>
            </a:r>
            <a:r>
              <a:rPr lang="it-IT" b="1" dirty="0"/>
              <a:t>, </a:t>
            </a:r>
            <a:r>
              <a:rPr lang="it-IT" b="1" dirty="0">
                <a:solidFill>
                  <a:srgbClr val="7030A0"/>
                </a:solidFill>
              </a:rPr>
              <a:t>Actions</a:t>
            </a:r>
          </a:p>
        </p:txBody>
      </p:sp>
    </p:spTree>
    <p:extLst>
      <p:ext uri="{BB962C8B-B14F-4D97-AF65-F5344CB8AC3E}">
        <p14:creationId xmlns:p14="http://schemas.microsoft.com/office/powerpoint/2010/main" val="237816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E71530-EFDF-6CB5-5A08-C0F450D9F69D}"/>
              </a:ext>
            </a:extLst>
          </p:cNvPr>
          <p:cNvSpPr>
            <a:spLocks noGrp="1"/>
          </p:cNvSpPr>
          <p:nvPr>
            <p:ph type="title"/>
          </p:nvPr>
        </p:nvSpPr>
        <p:spPr/>
        <p:txBody>
          <a:bodyPr>
            <a:normAutofit/>
          </a:bodyPr>
          <a:lstStyle/>
          <a:p>
            <a:pPr algn="ctr"/>
            <a:r>
              <a:rPr lang="it-IT" dirty="0"/>
              <a:t>Completamento specifica</a:t>
            </a:r>
          </a:p>
        </p:txBody>
      </p:sp>
      <p:sp>
        <p:nvSpPr>
          <p:cNvPr id="3" name="Segnaposto contenuto 2">
            <a:extLst>
              <a:ext uri="{FF2B5EF4-FFF2-40B4-BE49-F238E27FC236}">
                <a16:creationId xmlns:a16="http://schemas.microsoft.com/office/drawing/2014/main" id="{966A8689-99F9-1D03-10B9-695E15D3C4C5}"/>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95038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31A476-3874-8BEF-40C9-50BD70BC99E2}"/>
              </a:ext>
            </a:extLst>
          </p:cNvPr>
          <p:cNvSpPr>
            <a:spLocks noGrp="1"/>
          </p:cNvSpPr>
          <p:nvPr>
            <p:ph type="title"/>
          </p:nvPr>
        </p:nvSpPr>
        <p:spPr>
          <a:xfrm>
            <a:off x="1069848" y="416142"/>
            <a:ext cx="8886884" cy="624480"/>
          </a:xfrm>
        </p:spPr>
        <p:txBody>
          <a:bodyPr/>
          <a:lstStyle/>
          <a:p>
            <a:pPr algn="ctr"/>
            <a:r>
              <a:rPr lang="it-IT" dirty="0"/>
              <a:t>Database Design</a:t>
            </a:r>
          </a:p>
        </p:txBody>
      </p:sp>
      <p:pic>
        <p:nvPicPr>
          <p:cNvPr id="5" name="Segnaposto contenuto 4" descr="Immagine che contiene testo, diagramma, linea, Disegno tecnico&#10;&#10;Descrizione generata automaticamente">
            <a:extLst>
              <a:ext uri="{FF2B5EF4-FFF2-40B4-BE49-F238E27FC236}">
                <a16:creationId xmlns:a16="http://schemas.microsoft.com/office/drawing/2014/main" id="{3AA11456-A5C5-D1DF-7E4D-63F263E6E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065" y="1666658"/>
            <a:ext cx="3760470" cy="4775200"/>
          </a:xfrm>
        </p:spPr>
      </p:pic>
      <p:sp>
        <p:nvSpPr>
          <p:cNvPr id="6" name="CasellaDiTesto 5">
            <a:extLst>
              <a:ext uri="{FF2B5EF4-FFF2-40B4-BE49-F238E27FC236}">
                <a16:creationId xmlns:a16="http://schemas.microsoft.com/office/drawing/2014/main" id="{EEE6A914-2C5F-0C09-75DA-D5A1FFF381E6}"/>
              </a:ext>
            </a:extLst>
          </p:cNvPr>
          <p:cNvSpPr txBox="1"/>
          <p:nvPr/>
        </p:nvSpPr>
        <p:spPr>
          <a:xfrm>
            <a:off x="1409065" y="1333500"/>
            <a:ext cx="3201035" cy="369332"/>
          </a:xfrm>
          <a:prstGeom prst="rect">
            <a:avLst/>
          </a:prstGeom>
          <a:noFill/>
        </p:spPr>
        <p:txBody>
          <a:bodyPr wrap="square" rtlCol="0">
            <a:spAutoFit/>
          </a:bodyPr>
          <a:lstStyle/>
          <a:p>
            <a:r>
              <a:rPr lang="it-IT" dirty="0"/>
              <a:t>Schema Concettuale</a:t>
            </a:r>
          </a:p>
        </p:txBody>
      </p:sp>
      <p:sp>
        <p:nvSpPr>
          <p:cNvPr id="3" name="CasellaDiTesto 2">
            <a:extLst>
              <a:ext uri="{FF2B5EF4-FFF2-40B4-BE49-F238E27FC236}">
                <a16:creationId xmlns:a16="http://schemas.microsoft.com/office/drawing/2014/main" id="{B04443E5-41A5-7C87-91A6-62A73267B8B9}"/>
              </a:ext>
            </a:extLst>
          </p:cNvPr>
          <p:cNvSpPr txBox="1"/>
          <p:nvPr/>
        </p:nvSpPr>
        <p:spPr>
          <a:xfrm>
            <a:off x="7581902" y="1360044"/>
            <a:ext cx="3201035" cy="369332"/>
          </a:xfrm>
          <a:prstGeom prst="rect">
            <a:avLst/>
          </a:prstGeom>
          <a:noFill/>
        </p:spPr>
        <p:txBody>
          <a:bodyPr wrap="square" rtlCol="0">
            <a:spAutoFit/>
          </a:bodyPr>
          <a:lstStyle/>
          <a:p>
            <a:r>
              <a:rPr lang="it-IT" dirty="0"/>
              <a:t>Schema Logico</a:t>
            </a:r>
          </a:p>
        </p:txBody>
      </p:sp>
      <p:sp>
        <p:nvSpPr>
          <p:cNvPr id="7" name="CasellaDiTesto 6">
            <a:extLst>
              <a:ext uri="{FF2B5EF4-FFF2-40B4-BE49-F238E27FC236}">
                <a16:creationId xmlns:a16="http://schemas.microsoft.com/office/drawing/2014/main" id="{F23697F0-4D07-0527-C7DF-D4E3199946F8}"/>
              </a:ext>
            </a:extLst>
          </p:cNvPr>
          <p:cNvSpPr txBox="1"/>
          <p:nvPr/>
        </p:nvSpPr>
        <p:spPr>
          <a:xfrm>
            <a:off x="6095999" y="2228597"/>
            <a:ext cx="4804229" cy="307777"/>
          </a:xfrm>
          <a:prstGeom prst="rect">
            <a:avLst/>
          </a:prstGeom>
          <a:noFill/>
        </p:spPr>
        <p:txBody>
          <a:bodyPr wrap="square" rtlCol="0">
            <a:spAutoFit/>
          </a:bodyPr>
          <a:lstStyle/>
          <a:p>
            <a:r>
              <a:rPr lang="it-IT" sz="1400" dirty="0"/>
              <a:t>User(</a:t>
            </a:r>
            <a:r>
              <a:rPr lang="it-IT" sz="1400" b="1" u="sng" dirty="0"/>
              <a:t>Id</a:t>
            </a:r>
            <a:r>
              <a:rPr lang="it-IT" sz="1400" dirty="0"/>
              <a:t>, Name, Surname, Username, Email, Password)</a:t>
            </a:r>
          </a:p>
        </p:txBody>
      </p:sp>
      <p:sp>
        <p:nvSpPr>
          <p:cNvPr id="8" name="CasellaDiTesto 7">
            <a:extLst>
              <a:ext uri="{FF2B5EF4-FFF2-40B4-BE49-F238E27FC236}">
                <a16:creationId xmlns:a16="http://schemas.microsoft.com/office/drawing/2014/main" id="{335DD8C1-3B00-E08E-5863-846596552359}"/>
              </a:ext>
            </a:extLst>
          </p:cNvPr>
          <p:cNvSpPr txBox="1"/>
          <p:nvPr/>
        </p:nvSpPr>
        <p:spPr>
          <a:xfrm>
            <a:off x="6095999" y="3382222"/>
            <a:ext cx="4804229" cy="307777"/>
          </a:xfrm>
          <a:prstGeom prst="rect">
            <a:avLst/>
          </a:prstGeom>
          <a:noFill/>
        </p:spPr>
        <p:txBody>
          <a:bodyPr wrap="square" rtlCol="0">
            <a:spAutoFit/>
          </a:bodyPr>
          <a:lstStyle/>
          <a:p>
            <a:r>
              <a:rPr lang="it-IT" sz="1400" dirty="0"/>
              <a:t>Folder(</a:t>
            </a:r>
            <a:r>
              <a:rPr lang="it-IT" sz="1400" b="1" u="sng" dirty="0"/>
              <a:t>Id</a:t>
            </a:r>
            <a:r>
              <a:rPr lang="it-IT" sz="1400" dirty="0"/>
              <a:t>, Owner Id, Name, Timestamp, Parent Id)</a:t>
            </a:r>
          </a:p>
        </p:txBody>
      </p:sp>
      <p:sp>
        <p:nvSpPr>
          <p:cNvPr id="9" name="CasellaDiTesto 8">
            <a:extLst>
              <a:ext uri="{FF2B5EF4-FFF2-40B4-BE49-F238E27FC236}">
                <a16:creationId xmlns:a16="http://schemas.microsoft.com/office/drawing/2014/main" id="{2951F007-221B-7A4C-880D-9ADE2EF76A09}"/>
              </a:ext>
            </a:extLst>
          </p:cNvPr>
          <p:cNvSpPr txBox="1"/>
          <p:nvPr/>
        </p:nvSpPr>
        <p:spPr>
          <a:xfrm>
            <a:off x="6095999" y="4569157"/>
            <a:ext cx="5531123" cy="307777"/>
          </a:xfrm>
          <a:prstGeom prst="rect">
            <a:avLst/>
          </a:prstGeom>
          <a:noFill/>
        </p:spPr>
        <p:txBody>
          <a:bodyPr wrap="square" rtlCol="0">
            <a:spAutoFit/>
          </a:bodyPr>
          <a:lstStyle/>
          <a:p>
            <a:r>
              <a:rPr lang="it-IT" sz="1400" dirty="0"/>
              <a:t>Doc(</a:t>
            </a:r>
            <a:r>
              <a:rPr lang="it-IT" sz="1400" b="1" u="sng" dirty="0"/>
              <a:t>Id</a:t>
            </a:r>
            <a:r>
              <a:rPr lang="it-IT" sz="1400" dirty="0"/>
              <a:t>, Owner Id, Folder Id, Name, Timestamp, Summary, Type)</a:t>
            </a:r>
          </a:p>
        </p:txBody>
      </p:sp>
      <p:cxnSp>
        <p:nvCxnSpPr>
          <p:cNvPr id="11" name="Connettore 2 10">
            <a:extLst>
              <a:ext uri="{FF2B5EF4-FFF2-40B4-BE49-F238E27FC236}">
                <a16:creationId xmlns:a16="http://schemas.microsoft.com/office/drawing/2014/main" id="{8ECB6935-15ED-FDC4-F2F6-8188B047CD01}"/>
              </a:ext>
            </a:extLst>
          </p:cNvPr>
          <p:cNvCxnSpPr/>
          <p:nvPr/>
        </p:nvCxnSpPr>
        <p:spPr>
          <a:xfrm flipH="1" flipV="1">
            <a:off x="6749143" y="2536374"/>
            <a:ext cx="624114" cy="892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igura a mano libera: forma 19">
            <a:extLst>
              <a:ext uri="{FF2B5EF4-FFF2-40B4-BE49-F238E27FC236}">
                <a16:creationId xmlns:a16="http://schemas.microsoft.com/office/drawing/2014/main" id="{D093B308-FFC1-CFF0-C543-7129BA74F64F}"/>
              </a:ext>
            </a:extLst>
          </p:cNvPr>
          <p:cNvSpPr/>
          <p:nvPr/>
        </p:nvSpPr>
        <p:spPr>
          <a:xfrm>
            <a:off x="5899952" y="2540000"/>
            <a:ext cx="1168505" cy="2090057"/>
          </a:xfrm>
          <a:custGeom>
            <a:avLst/>
            <a:gdLst>
              <a:gd name="connsiteX0" fmla="*/ 1168505 w 1168505"/>
              <a:gd name="connsiteY0" fmla="*/ 2090057 h 2090057"/>
              <a:gd name="connsiteX1" fmla="*/ 7362 w 1168505"/>
              <a:gd name="connsiteY1" fmla="*/ 1117600 h 2090057"/>
              <a:gd name="connsiteX2" fmla="*/ 762105 w 1168505"/>
              <a:gd name="connsiteY2" fmla="*/ 0 h 2090057"/>
            </a:gdLst>
            <a:ahLst/>
            <a:cxnLst>
              <a:cxn ang="0">
                <a:pos x="connsiteX0" y="connsiteY0"/>
              </a:cxn>
              <a:cxn ang="0">
                <a:pos x="connsiteX1" y="connsiteY1"/>
              </a:cxn>
              <a:cxn ang="0">
                <a:pos x="connsiteX2" y="connsiteY2"/>
              </a:cxn>
            </a:cxnLst>
            <a:rect l="l" t="t" r="r" b="b"/>
            <a:pathLst>
              <a:path w="1168505" h="2090057">
                <a:moveTo>
                  <a:pt x="1168505" y="2090057"/>
                </a:moveTo>
                <a:cubicBezTo>
                  <a:pt x="621800" y="1778000"/>
                  <a:pt x="75095" y="1465943"/>
                  <a:pt x="7362" y="1117600"/>
                </a:cubicBezTo>
                <a:cubicBezTo>
                  <a:pt x="-60371" y="769257"/>
                  <a:pt x="350867" y="384628"/>
                  <a:pt x="762105"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Triangolo isoscele 20">
            <a:extLst>
              <a:ext uri="{FF2B5EF4-FFF2-40B4-BE49-F238E27FC236}">
                <a16:creationId xmlns:a16="http://schemas.microsoft.com/office/drawing/2014/main" id="{978E0303-1F05-E8D8-08BC-3F40DED8DE37}"/>
              </a:ext>
            </a:extLst>
          </p:cNvPr>
          <p:cNvSpPr/>
          <p:nvPr/>
        </p:nvSpPr>
        <p:spPr>
          <a:xfrm rot="3109330">
            <a:off x="6694185" y="2512304"/>
            <a:ext cx="45719" cy="45719"/>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317CA514-3903-4820-D84A-03DFCCDCE28C}"/>
              </a:ext>
            </a:extLst>
          </p:cNvPr>
          <p:cNvCxnSpPr/>
          <p:nvPr/>
        </p:nvCxnSpPr>
        <p:spPr>
          <a:xfrm flipH="1" flipV="1">
            <a:off x="6952343" y="3689999"/>
            <a:ext cx="1016000" cy="879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14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ED2932-B8E7-143B-CF8F-CAE6DC628976}"/>
              </a:ext>
            </a:extLst>
          </p:cNvPr>
          <p:cNvSpPr>
            <a:spLocks noGrp="1"/>
          </p:cNvSpPr>
          <p:nvPr>
            <p:ph type="title"/>
          </p:nvPr>
        </p:nvSpPr>
        <p:spPr>
          <a:xfrm>
            <a:off x="1066800" y="99778"/>
            <a:ext cx="8886884" cy="953669"/>
          </a:xfrm>
        </p:spPr>
        <p:txBody>
          <a:bodyPr/>
          <a:lstStyle/>
          <a:p>
            <a:pPr algn="ctr"/>
            <a:r>
              <a:rPr lang="it-IT" dirty="0"/>
              <a:t>Componenti                 Server Side</a:t>
            </a:r>
          </a:p>
        </p:txBody>
      </p:sp>
      <p:sp>
        <p:nvSpPr>
          <p:cNvPr id="3" name="Segnaposto contenuto 2">
            <a:extLst>
              <a:ext uri="{FF2B5EF4-FFF2-40B4-BE49-F238E27FC236}">
                <a16:creationId xmlns:a16="http://schemas.microsoft.com/office/drawing/2014/main" id="{F1E2F9FC-EF7E-17FF-10C5-1D0F80986D85}"/>
              </a:ext>
            </a:extLst>
          </p:cNvPr>
          <p:cNvSpPr>
            <a:spLocks noGrp="1"/>
          </p:cNvSpPr>
          <p:nvPr>
            <p:ph idx="1"/>
          </p:nvPr>
        </p:nvSpPr>
        <p:spPr>
          <a:xfrm>
            <a:off x="1075068" y="1053448"/>
            <a:ext cx="4103334" cy="4763932"/>
          </a:xfrm>
        </p:spPr>
        <p:txBody>
          <a:bodyPr>
            <a:normAutofit lnSpcReduction="10000"/>
          </a:bodyPr>
          <a:lstStyle/>
          <a:p>
            <a:pPr>
              <a:buFont typeface="Wingdings" panose="05000000000000000000" pitchFamily="2" charset="2"/>
              <a:buChar char="v"/>
            </a:pPr>
            <a:r>
              <a:rPr lang="it-IT" dirty="0"/>
              <a:t>Controllers</a:t>
            </a:r>
          </a:p>
          <a:p>
            <a:pPr lvl="1">
              <a:buFont typeface="Wingdings" panose="05000000000000000000" pitchFamily="2" charset="2"/>
              <a:buChar char="v"/>
            </a:pPr>
            <a:r>
              <a:rPr lang="it-IT" dirty="0"/>
              <a:t>CheckLogin</a:t>
            </a:r>
          </a:p>
          <a:p>
            <a:pPr lvl="1">
              <a:buFont typeface="Wingdings" panose="05000000000000000000" pitchFamily="2" charset="2"/>
              <a:buChar char="v"/>
            </a:pPr>
            <a:r>
              <a:rPr lang="it-IT" dirty="0"/>
              <a:t>CreateDocument</a:t>
            </a:r>
          </a:p>
          <a:p>
            <a:pPr lvl="1">
              <a:buFont typeface="Wingdings" panose="05000000000000000000" pitchFamily="2" charset="2"/>
              <a:buChar char="v"/>
            </a:pPr>
            <a:r>
              <a:rPr lang="it-IT" dirty="0"/>
              <a:t>CreateFolder</a:t>
            </a:r>
          </a:p>
          <a:p>
            <a:pPr lvl="1">
              <a:buFont typeface="Wingdings" panose="05000000000000000000" pitchFamily="2" charset="2"/>
              <a:buChar char="v"/>
            </a:pPr>
            <a:r>
              <a:rPr lang="it-IT" dirty="0"/>
              <a:t>CreateRootFolder</a:t>
            </a:r>
          </a:p>
          <a:p>
            <a:pPr lvl="1">
              <a:buFont typeface="Wingdings" panose="05000000000000000000" pitchFamily="2" charset="2"/>
              <a:buChar char="v"/>
            </a:pPr>
            <a:r>
              <a:rPr lang="it-IT" dirty="0"/>
              <a:t>GoToContentManagement</a:t>
            </a:r>
          </a:p>
          <a:p>
            <a:pPr lvl="1">
              <a:buFont typeface="Wingdings" panose="05000000000000000000" pitchFamily="2" charset="2"/>
              <a:buChar char="v"/>
            </a:pPr>
            <a:r>
              <a:rPr lang="it-IT" dirty="0"/>
              <a:t>GoToContents</a:t>
            </a:r>
          </a:p>
          <a:p>
            <a:pPr lvl="1">
              <a:buFont typeface="Wingdings" panose="05000000000000000000" pitchFamily="2" charset="2"/>
              <a:buChar char="v"/>
            </a:pPr>
            <a:r>
              <a:rPr lang="it-IT" dirty="0"/>
              <a:t>GoToDocumentDetails</a:t>
            </a:r>
          </a:p>
          <a:p>
            <a:pPr lvl="1">
              <a:buFont typeface="Wingdings" panose="05000000000000000000" pitchFamily="2" charset="2"/>
              <a:buChar char="v"/>
            </a:pPr>
            <a:r>
              <a:rPr lang="it-IT" dirty="0"/>
              <a:t>GoToHome</a:t>
            </a:r>
          </a:p>
          <a:p>
            <a:pPr lvl="1">
              <a:buFont typeface="Wingdings" panose="05000000000000000000" pitchFamily="2" charset="2"/>
              <a:buChar char="v"/>
            </a:pPr>
            <a:r>
              <a:rPr lang="it-IT" dirty="0"/>
              <a:t>GoToMoveDocument</a:t>
            </a:r>
          </a:p>
          <a:p>
            <a:pPr lvl="1">
              <a:buFont typeface="Wingdings" panose="05000000000000000000" pitchFamily="2" charset="2"/>
              <a:buChar char="v"/>
            </a:pPr>
            <a:r>
              <a:rPr lang="it-IT" dirty="0"/>
              <a:t>GoToRegistrationPage</a:t>
            </a:r>
          </a:p>
          <a:p>
            <a:pPr lvl="1">
              <a:buFont typeface="Wingdings" panose="05000000000000000000" pitchFamily="2" charset="2"/>
              <a:buChar char="v"/>
            </a:pPr>
            <a:r>
              <a:rPr lang="it-IT" dirty="0"/>
              <a:t>Logout</a:t>
            </a:r>
          </a:p>
          <a:p>
            <a:pPr lvl="1">
              <a:buFont typeface="Wingdings" panose="05000000000000000000" pitchFamily="2" charset="2"/>
              <a:buChar char="v"/>
            </a:pPr>
            <a:r>
              <a:rPr lang="it-IT" dirty="0"/>
              <a:t>MoveDocument</a:t>
            </a:r>
          </a:p>
          <a:p>
            <a:pPr lvl="1">
              <a:buFont typeface="Wingdings" panose="05000000000000000000" pitchFamily="2" charset="2"/>
              <a:buChar char="v"/>
            </a:pPr>
            <a:r>
              <a:rPr lang="it-IT" dirty="0"/>
              <a:t>RegistrationAgent</a:t>
            </a:r>
          </a:p>
        </p:txBody>
      </p:sp>
      <p:cxnSp>
        <p:nvCxnSpPr>
          <p:cNvPr id="5" name="Connettore 2 4">
            <a:extLst>
              <a:ext uri="{FF2B5EF4-FFF2-40B4-BE49-F238E27FC236}">
                <a16:creationId xmlns:a16="http://schemas.microsoft.com/office/drawing/2014/main" id="{DE5A0628-37BA-CD79-4329-1FBCC1A22789}"/>
              </a:ext>
            </a:extLst>
          </p:cNvPr>
          <p:cNvCxnSpPr/>
          <p:nvPr/>
        </p:nvCxnSpPr>
        <p:spPr>
          <a:xfrm>
            <a:off x="4949372" y="740228"/>
            <a:ext cx="133531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 name="Segnaposto contenuto 2">
            <a:extLst>
              <a:ext uri="{FF2B5EF4-FFF2-40B4-BE49-F238E27FC236}">
                <a16:creationId xmlns:a16="http://schemas.microsoft.com/office/drawing/2014/main" id="{3A85E8C1-3CD8-DBA5-7BF7-A1A3A7171B3E}"/>
              </a:ext>
            </a:extLst>
          </p:cNvPr>
          <p:cNvSpPr txBox="1">
            <a:spLocks/>
          </p:cNvSpPr>
          <p:nvPr/>
        </p:nvSpPr>
        <p:spPr>
          <a:xfrm>
            <a:off x="4492677" y="1053448"/>
            <a:ext cx="4103334" cy="47639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it-IT" dirty="0"/>
              <a:t>Model Objects(Beans)</a:t>
            </a:r>
          </a:p>
          <a:p>
            <a:pPr lvl="1">
              <a:buFont typeface="Wingdings" panose="05000000000000000000" pitchFamily="2" charset="2"/>
              <a:buChar char="v"/>
            </a:pPr>
            <a:r>
              <a:rPr lang="it-IT" dirty="0"/>
              <a:t>User</a:t>
            </a:r>
          </a:p>
          <a:p>
            <a:pPr lvl="1">
              <a:buFont typeface="Wingdings" panose="05000000000000000000" pitchFamily="2" charset="2"/>
              <a:buChar char="v"/>
            </a:pPr>
            <a:r>
              <a:rPr lang="it-IT" dirty="0"/>
              <a:t>Doc</a:t>
            </a:r>
          </a:p>
          <a:p>
            <a:pPr lvl="1">
              <a:buFont typeface="Wingdings" panose="05000000000000000000" pitchFamily="2" charset="2"/>
              <a:buChar char="v"/>
            </a:pPr>
            <a:r>
              <a:rPr lang="it-IT" dirty="0"/>
              <a:t>Folder</a:t>
            </a:r>
          </a:p>
        </p:txBody>
      </p:sp>
      <p:sp>
        <p:nvSpPr>
          <p:cNvPr id="7" name="Segnaposto contenuto 2">
            <a:extLst>
              <a:ext uri="{FF2B5EF4-FFF2-40B4-BE49-F238E27FC236}">
                <a16:creationId xmlns:a16="http://schemas.microsoft.com/office/drawing/2014/main" id="{E4510A95-7C15-410A-9F08-51FC5931DA3C}"/>
              </a:ext>
            </a:extLst>
          </p:cNvPr>
          <p:cNvSpPr txBox="1">
            <a:spLocks/>
          </p:cNvSpPr>
          <p:nvPr/>
        </p:nvSpPr>
        <p:spPr>
          <a:xfrm>
            <a:off x="7910285" y="1053448"/>
            <a:ext cx="4103334" cy="55505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it-IT" dirty="0"/>
              <a:t>Data Access Objects (DAO)</a:t>
            </a:r>
          </a:p>
          <a:p>
            <a:pPr lvl="1">
              <a:buFont typeface="Wingdings" panose="05000000000000000000" pitchFamily="2" charset="2"/>
              <a:buChar char="v"/>
            </a:pPr>
            <a:r>
              <a:rPr lang="it-IT" dirty="0"/>
              <a:t>UserDAO</a:t>
            </a:r>
          </a:p>
          <a:p>
            <a:pPr lvl="2">
              <a:buFont typeface="Wingdings" panose="05000000000000000000" pitchFamily="2" charset="2"/>
              <a:buChar char="v"/>
            </a:pPr>
            <a:r>
              <a:rPr lang="it-IT" dirty="0" err="1"/>
              <a:t>checkCredentials</a:t>
            </a:r>
            <a:r>
              <a:rPr lang="it-IT" dirty="0"/>
              <a:t>()</a:t>
            </a:r>
          </a:p>
          <a:p>
            <a:pPr lvl="2">
              <a:buFont typeface="Wingdings" panose="05000000000000000000" pitchFamily="2" charset="2"/>
              <a:buChar char="v"/>
            </a:pPr>
            <a:r>
              <a:rPr lang="it-IT" dirty="0" err="1"/>
              <a:t>uniqueUsername</a:t>
            </a:r>
            <a:r>
              <a:rPr lang="it-IT" dirty="0"/>
              <a:t>()</a:t>
            </a:r>
          </a:p>
          <a:p>
            <a:pPr lvl="2">
              <a:buFont typeface="Wingdings" panose="05000000000000000000" pitchFamily="2" charset="2"/>
              <a:buChar char="v"/>
            </a:pPr>
            <a:r>
              <a:rPr lang="it-IT" dirty="0" err="1"/>
              <a:t>createUser</a:t>
            </a:r>
            <a:r>
              <a:rPr lang="it-IT" dirty="0"/>
              <a:t>()</a:t>
            </a:r>
          </a:p>
          <a:p>
            <a:pPr lvl="1">
              <a:buFont typeface="Wingdings" panose="05000000000000000000" pitchFamily="2" charset="2"/>
              <a:buChar char="v"/>
            </a:pPr>
            <a:r>
              <a:rPr lang="it-IT" dirty="0"/>
              <a:t>FolderDAO</a:t>
            </a:r>
          </a:p>
          <a:p>
            <a:pPr lvl="2">
              <a:buFont typeface="Wingdings" panose="05000000000000000000" pitchFamily="2" charset="2"/>
              <a:buChar char="v"/>
            </a:pPr>
            <a:r>
              <a:rPr lang="it-IT" dirty="0" err="1"/>
              <a:t>getRootFoldersByOwner</a:t>
            </a:r>
            <a:r>
              <a:rPr lang="it-IT" dirty="0"/>
              <a:t>()</a:t>
            </a:r>
          </a:p>
          <a:p>
            <a:pPr lvl="2">
              <a:buFont typeface="Wingdings" panose="05000000000000000000" pitchFamily="2" charset="2"/>
              <a:buChar char="v"/>
            </a:pPr>
            <a:r>
              <a:rPr lang="it-IT" dirty="0" err="1"/>
              <a:t>getFoldersByOwner</a:t>
            </a:r>
            <a:r>
              <a:rPr lang="it-IT" dirty="0"/>
              <a:t>()</a:t>
            </a:r>
          </a:p>
          <a:p>
            <a:pPr lvl="2">
              <a:buFont typeface="Wingdings" panose="05000000000000000000" pitchFamily="2" charset="2"/>
              <a:buChar char="v"/>
            </a:pPr>
            <a:r>
              <a:rPr lang="it-IT" dirty="0" err="1"/>
              <a:t>getFolderByOwner</a:t>
            </a:r>
            <a:r>
              <a:rPr lang="it-IT" dirty="0"/>
              <a:t>()</a:t>
            </a:r>
          </a:p>
          <a:p>
            <a:pPr lvl="2">
              <a:buFont typeface="Wingdings" panose="05000000000000000000" pitchFamily="2" charset="2"/>
              <a:buChar char="v"/>
            </a:pPr>
            <a:r>
              <a:rPr lang="it-IT" dirty="0" err="1"/>
              <a:t>createRootFolder</a:t>
            </a:r>
            <a:r>
              <a:rPr lang="it-IT" dirty="0"/>
              <a:t>()</a:t>
            </a:r>
          </a:p>
          <a:p>
            <a:pPr lvl="2">
              <a:buFont typeface="Wingdings" panose="05000000000000000000" pitchFamily="2" charset="2"/>
              <a:buChar char="v"/>
            </a:pPr>
            <a:r>
              <a:rPr lang="it-IT" dirty="0"/>
              <a:t>CreateFolder()</a:t>
            </a:r>
          </a:p>
          <a:p>
            <a:pPr lvl="2">
              <a:buFont typeface="Wingdings" panose="05000000000000000000" pitchFamily="2" charset="2"/>
              <a:buChar char="v"/>
            </a:pPr>
            <a:r>
              <a:rPr lang="it-IT" dirty="0" err="1"/>
              <a:t>uniqueRoot</a:t>
            </a:r>
            <a:r>
              <a:rPr lang="it-IT" dirty="0"/>
              <a:t>()</a:t>
            </a:r>
          </a:p>
          <a:p>
            <a:pPr lvl="2">
              <a:buFont typeface="Wingdings" panose="05000000000000000000" pitchFamily="2" charset="2"/>
              <a:buChar char="v"/>
            </a:pPr>
            <a:r>
              <a:rPr lang="it-IT" dirty="0" err="1"/>
              <a:t>uniqueFolder</a:t>
            </a:r>
            <a:r>
              <a:rPr lang="it-IT" dirty="0"/>
              <a:t>()</a:t>
            </a:r>
          </a:p>
          <a:p>
            <a:pPr lvl="1">
              <a:buFont typeface="Wingdings" panose="05000000000000000000" pitchFamily="2" charset="2"/>
              <a:buChar char="v"/>
            </a:pPr>
            <a:r>
              <a:rPr lang="it-IT" dirty="0"/>
              <a:t>DocDAO</a:t>
            </a:r>
          </a:p>
          <a:p>
            <a:pPr lvl="2">
              <a:buFont typeface="Wingdings" panose="05000000000000000000" pitchFamily="2" charset="2"/>
              <a:buChar char="v"/>
            </a:pPr>
            <a:r>
              <a:rPr lang="it-IT" dirty="0" err="1"/>
              <a:t>getDocById</a:t>
            </a:r>
            <a:r>
              <a:rPr lang="it-IT" dirty="0"/>
              <a:t>()</a:t>
            </a:r>
          </a:p>
          <a:p>
            <a:pPr lvl="2">
              <a:buFont typeface="Wingdings" panose="05000000000000000000" pitchFamily="2" charset="2"/>
              <a:buChar char="v"/>
            </a:pPr>
            <a:r>
              <a:rPr lang="it-IT" dirty="0" err="1"/>
              <a:t>getDocsByFolder</a:t>
            </a:r>
            <a:r>
              <a:rPr lang="it-IT" dirty="0"/>
              <a:t>()</a:t>
            </a:r>
          </a:p>
          <a:p>
            <a:pPr lvl="2">
              <a:buFont typeface="Wingdings" panose="05000000000000000000" pitchFamily="2" charset="2"/>
              <a:buChar char="v"/>
            </a:pPr>
            <a:r>
              <a:rPr lang="it-IT" dirty="0" err="1"/>
              <a:t>createDoc</a:t>
            </a:r>
            <a:r>
              <a:rPr lang="it-IT" dirty="0"/>
              <a:t>()</a:t>
            </a:r>
          </a:p>
          <a:p>
            <a:pPr lvl="2">
              <a:buFont typeface="Wingdings" panose="05000000000000000000" pitchFamily="2" charset="2"/>
              <a:buChar char="v"/>
            </a:pPr>
            <a:r>
              <a:rPr lang="it-IT" dirty="0" err="1"/>
              <a:t>uniqueFile</a:t>
            </a:r>
            <a:r>
              <a:rPr lang="it-IT" dirty="0"/>
              <a:t>()</a:t>
            </a:r>
          </a:p>
          <a:p>
            <a:pPr lvl="2">
              <a:buFont typeface="Wingdings" panose="05000000000000000000" pitchFamily="2" charset="2"/>
              <a:buChar char="v"/>
            </a:pPr>
            <a:r>
              <a:rPr lang="it-IT" dirty="0" err="1"/>
              <a:t>moveDoc</a:t>
            </a:r>
            <a:r>
              <a:rPr lang="it-IT" dirty="0"/>
              <a:t>()</a:t>
            </a:r>
          </a:p>
          <a:p>
            <a:pPr lvl="2">
              <a:buFont typeface="Wingdings" panose="05000000000000000000" pitchFamily="2" charset="2"/>
              <a:buChar char="v"/>
            </a:pPr>
            <a:endParaRPr lang="it-IT" dirty="0"/>
          </a:p>
          <a:p>
            <a:pPr lvl="2">
              <a:buFont typeface="Wingdings" panose="05000000000000000000" pitchFamily="2" charset="2"/>
              <a:buChar char="v"/>
            </a:pPr>
            <a:endParaRPr lang="it-IT" dirty="0"/>
          </a:p>
        </p:txBody>
      </p:sp>
    </p:spTree>
    <p:extLst>
      <p:ext uri="{BB962C8B-B14F-4D97-AF65-F5344CB8AC3E}">
        <p14:creationId xmlns:p14="http://schemas.microsoft.com/office/powerpoint/2010/main" val="212043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C4832B-83FF-41D5-1CE6-4FD3F40E7166}"/>
              </a:ext>
            </a:extLst>
          </p:cNvPr>
          <p:cNvSpPr>
            <a:spLocks noGrp="1"/>
          </p:cNvSpPr>
          <p:nvPr>
            <p:ph type="title"/>
          </p:nvPr>
        </p:nvSpPr>
        <p:spPr>
          <a:xfrm>
            <a:off x="1069847" y="312727"/>
            <a:ext cx="9961009" cy="514588"/>
          </a:xfrm>
        </p:spPr>
        <p:txBody>
          <a:bodyPr>
            <a:normAutofit fontScale="90000"/>
          </a:bodyPr>
          <a:lstStyle/>
          <a:p>
            <a:pPr algn="ctr"/>
            <a:r>
              <a:rPr lang="it-IT" dirty="0"/>
              <a:t>Sequence diagram – HTML</a:t>
            </a:r>
          </a:p>
        </p:txBody>
      </p:sp>
      <p:sp>
        <p:nvSpPr>
          <p:cNvPr id="3" name="Segnaposto contenuto 2">
            <a:extLst>
              <a:ext uri="{FF2B5EF4-FFF2-40B4-BE49-F238E27FC236}">
                <a16:creationId xmlns:a16="http://schemas.microsoft.com/office/drawing/2014/main" id="{CCD5A3C5-5299-D92D-E5BE-006068DC4617}"/>
              </a:ext>
            </a:extLst>
          </p:cNvPr>
          <p:cNvSpPr>
            <a:spLocks noGrp="1"/>
          </p:cNvSpPr>
          <p:nvPr>
            <p:ph idx="1"/>
          </p:nvPr>
        </p:nvSpPr>
        <p:spPr>
          <a:xfrm>
            <a:off x="1069848" y="827316"/>
            <a:ext cx="9961008" cy="4990064"/>
          </a:xfrm>
        </p:spPr>
        <p:txBody>
          <a:bodyPr/>
          <a:lstStyle/>
          <a:p>
            <a:pPr marL="0" indent="0" algn="ctr">
              <a:buNone/>
            </a:pPr>
            <a:r>
              <a:rPr lang="it-IT" dirty="0"/>
              <a:t>Event: login</a:t>
            </a:r>
          </a:p>
          <a:p>
            <a:pPr marL="0" indent="0" algn="ctr">
              <a:buNone/>
            </a:pPr>
            <a:endParaRPr lang="it-IT" dirty="0"/>
          </a:p>
        </p:txBody>
      </p:sp>
      <p:pic>
        <p:nvPicPr>
          <p:cNvPr id="7" name="Immagine 6" descr="Immagine che contiene testo, schermata, numero, Parallelo&#10;&#10;Descrizione generata automaticamente">
            <a:extLst>
              <a:ext uri="{FF2B5EF4-FFF2-40B4-BE49-F238E27FC236}">
                <a16:creationId xmlns:a16="http://schemas.microsoft.com/office/drawing/2014/main" id="{C45941A8-F75A-A195-AFBE-905FF211B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607" y="1419225"/>
            <a:ext cx="8973487" cy="4398155"/>
          </a:xfrm>
          <a:prstGeom prst="rect">
            <a:avLst/>
          </a:prstGeom>
        </p:spPr>
      </p:pic>
    </p:spTree>
    <p:extLst>
      <p:ext uri="{BB962C8B-B14F-4D97-AF65-F5344CB8AC3E}">
        <p14:creationId xmlns:p14="http://schemas.microsoft.com/office/powerpoint/2010/main" val="15820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D04A895-F719-3210-D746-D5B40D1FF28D}"/>
              </a:ext>
            </a:extLst>
          </p:cNvPr>
          <p:cNvSpPr txBox="1"/>
          <p:nvPr/>
        </p:nvSpPr>
        <p:spPr>
          <a:xfrm>
            <a:off x="2311400" y="679450"/>
            <a:ext cx="7467600" cy="368300"/>
          </a:xfrm>
          <a:prstGeom prst="rect">
            <a:avLst/>
          </a:prstGeom>
          <a:noFill/>
        </p:spPr>
        <p:txBody>
          <a:bodyPr wrap="square" rtlCol="0">
            <a:spAutoFit/>
          </a:bodyPr>
          <a:lstStyle/>
          <a:p>
            <a:pPr algn="ctr"/>
            <a:r>
              <a:rPr lang="it-IT" dirty="0"/>
              <a:t>Event: registration</a:t>
            </a:r>
          </a:p>
        </p:txBody>
      </p:sp>
      <p:pic>
        <p:nvPicPr>
          <p:cNvPr id="6" name="Immagine 5" descr="Immagine che contiene testo, linea, schermata, numero&#10;&#10;Descrizione generata automaticamente">
            <a:extLst>
              <a:ext uri="{FF2B5EF4-FFF2-40B4-BE49-F238E27FC236}">
                <a16:creationId xmlns:a16="http://schemas.microsoft.com/office/drawing/2014/main" id="{110BB822-6439-E00F-ED72-88FE26338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2" y="1990725"/>
            <a:ext cx="7153275" cy="2876550"/>
          </a:xfrm>
          <a:prstGeom prst="rect">
            <a:avLst/>
          </a:prstGeom>
        </p:spPr>
      </p:pic>
    </p:spTree>
    <p:extLst>
      <p:ext uri="{BB962C8B-B14F-4D97-AF65-F5344CB8AC3E}">
        <p14:creationId xmlns:p14="http://schemas.microsoft.com/office/powerpoint/2010/main" val="3597985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D71A7CF-B6CF-DBB1-5DA4-D040D117C77A}"/>
              </a:ext>
            </a:extLst>
          </p:cNvPr>
          <p:cNvSpPr txBox="1"/>
          <p:nvPr/>
        </p:nvSpPr>
        <p:spPr>
          <a:xfrm>
            <a:off x="1574800" y="774700"/>
            <a:ext cx="8877300" cy="369332"/>
          </a:xfrm>
          <a:prstGeom prst="rect">
            <a:avLst/>
          </a:prstGeom>
          <a:noFill/>
        </p:spPr>
        <p:txBody>
          <a:bodyPr wrap="square" rtlCol="0">
            <a:spAutoFit/>
          </a:bodyPr>
          <a:lstStyle/>
          <a:p>
            <a:pPr algn="ctr"/>
            <a:r>
              <a:rPr lang="it-IT" dirty="0"/>
              <a:t>Event: </a:t>
            </a:r>
            <a:r>
              <a:rPr lang="it-IT" dirty="0" err="1"/>
              <a:t>GoToHome</a:t>
            </a:r>
            <a:endParaRPr lang="it-IT" dirty="0"/>
          </a:p>
        </p:txBody>
      </p:sp>
      <p:pic>
        <p:nvPicPr>
          <p:cNvPr id="4" name="Immagine 3" descr="Immagine che contiene testo, schermata, linea, numero&#10;&#10;Descrizione generata automaticamente">
            <a:extLst>
              <a:ext uri="{FF2B5EF4-FFF2-40B4-BE49-F238E27FC236}">
                <a16:creationId xmlns:a16="http://schemas.microsoft.com/office/drawing/2014/main" id="{AA2142E3-B662-9242-BEC1-6A0D48A17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2" y="1990725"/>
            <a:ext cx="7153275" cy="2876550"/>
          </a:xfrm>
          <a:prstGeom prst="rect">
            <a:avLst/>
          </a:prstGeom>
        </p:spPr>
      </p:pic>
    </p:spTree>
    <p:extLst>
      <p:ext uri="{BB962C8B-B14F-4D97-AF65-F5344CB8AC3E}">
        <p14:creationId xmlns:p14="http://schemas.microsoft.com/office/powerpoint/2010/main" val="3935094644"/>
      </p:ext>
    </p:extLst>
  </p:cSld>
  <p:clrMapOvr>
    <a:masterClrMapping/>
  </p:clrMapOvr>
</p:sld>
</file>

<file path=ppt/theme/theme1.xml><?xml version="1.0" encoding="utf-8"?>
<a:theme xmlns:a="http://schemas.openxmlformats.org/drawingml/2006/main" name="Swell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62201a1-f066-480e-9599-66b7d7a8fec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4E00D5BED412B04B9F8E589200705DA5" ma:contentTypeVersion="5" ma:contentTypeDescription="Creare un nuovo documento." ma:contentTypeScope="" ma:versionID="e81d05c12351467cc7691377a7e89686">
  <xsd:schema xmlns:xsd="http://www.w3.org/2001/XMLSchema" xmlns:xs="http://www.w3.org/2001/XMLSchema" xmlns:p="http://schemas.microsoft.com/office/2006/metadata/properties" xmlns:ns3="162201a1-f066-480e-9599-66b7d7a8feca" targetNamespace="http://schemas.microsoft.com/office/2006/metadata/properties" ma:root="true" ma:fieldsID="a2bb9f317f97b39592763ab3878b8025" ns3:_="">
    <xsd:import namespace="162201a1-f066-480e-9599-66b7d7a8feca"/>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201a1-f066-480e-9599-66b7d7a8fe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2F83B6-B40F-4C6D-9968-9BA40A599F8F}">
  <ds:schemaRefs>
    <ds:schemaRef ds:uri="162201a1-f066-480e-9599-66b7d7a8feca"/>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 ds:uri="http://purl.org/dc/elements/1.1/"/>
  </ds:schemaRefs>
</ds:datastoreItem>
</file>

<file path=customXml/itemProps2.xml><?xml version="1.0" encoding="utf-8"?>
<ds:datastoreItem xmlns:ds="http://schemas.openxmlformats.org/officeDocument/2006/customXml" ds:itemID="{BBFBE6B2-DEC8-43EF-ABDB-E35BBCD88F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201a1-f066-480e-9599-66b7d7a8fe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BEA004-959D-4240-B9C4-AC184AFA5B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245</TotalTime>
  <Words>873</Words>
  <Application>Microsoft Office PowerPoint</Application>
  <PresentationFormat>Widescreen</PresentationFormat>
  <Paragraphs>67</Paragraphs>
  <Slides>15</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Aptos</vt:lpstr>
      <vt:lpstr>Arial</vt:lpstr>
      <vt:lpstr>Neue Haas Grotesk Text Pro</vt:lpstr>
      <vt:lpstr>Wingdings</vt:lpstr>
      <vt:lpstr>SwellVTI</vt:lpstr>
      <vt:lpstr>Documentazione</vt:lpstr>
      <vt:lpstr>Analisi dei Dati</vt:lpstr>
      <vt:lpstr>Analisi dei Dati</vt:lpstr>
      <vt:lpstr>Completamento specifica</vt:lpstr>
      <vt:lpstr>Database Design</vt:lpstr>
      <vt:lpstr>Componenti                 Server Side</vt:lpstr>
      <vt:lpstr>Sequence diagram – HTML</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Mattia Belfiore</dc:creator>
  <cp:lastModifiedBy>Mattia Belfiore</cp:lastModifiedBy>
  <cp:revision>2</cp:revision>
  <dcterms:created xsi:type="dcterms:W3CDTF">2024-07-07T16:21:53Z</dcterms:created>
  <dcterms:modified xsi:type="dcterms:W3CDTF">2024-07-12T13:15:32Z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0x0101004E00D5BED412B04B9F8E589200705DA5</vt:lpwstr>
  </property>
</Properties>
</file>