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39" r:id="rId5"/>
  </p:sldMasterIdLst>
  <p:notesMasterIdLst>
    <p:notesMasterId r:id="rId28"/>
  </p:notesMasterIdLst>
  <p:sldIdLst>
    <p:sldId id="256" r:id="rId6"/>
    <p:sldId id="257" r:id="rId7"/>
    <p:sldId id="258" r:id="rId8"/>
    <p:sldId id="260" r:id="rId9"/>
    <p:sldId id="274" r:id="rId10"/>
    <p:sldId id="271" r:id="rId11"/>
    <p:sldId id="276" r:id="rId12"/>
    <p:sldId id="261" r:id="rId13"/>
    <p:sldId id="278" r:id="rId14"/>
    <p:sldId id="279" r:id="rId15"/>
    <p:sldId id="280" r:id="rId16"/>
    <p:sldId id="281" r:id="rId17"/>
    <p:sldId id="262" r:id="rId18"/>
    <p:sldId id="264" r:id="rId19"/>
    <p:sldId id="265" r:id="rId20"/>
    <p:sldId id="266" r:id="rId21"/>
    <p:sldId id="267" r:id="rId22"/>
    <p:sldId id="268" r:id="rId23"/>
    <p:sldId id="269" r:id="rId24"/>
    <p:sldId id="270" r:id="rId25"/>
    <p:sldId id="263" r:id="rId26"/>
    <p:sldId id="277"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EEB1F-024A-4EF9-A2FD-C5A19AC40849}" v="67" dt="2024-07-08T14:49:17.91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668" autoAdjust="0"/>
    <p:restoredTop sz="94660"/>
  </p:normalViewPr>
  <p:slideViewPr>
    <p:cSldViewPr snapToGrid="0">
      <p:cViewPr varScale="1">
        <p:scale>
          <a:sx n="68" d="100"/>
          <a:sy n="68" d="100"/>
        </p:scale>
        <p:origin x="90"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34F05-1214-430A-A3F0-28334E3371A4}" type="datetimeFigureOut">
              <a:rPr lang="it-IT" smtClean="0"/>
              <a:t>14/07/2024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65529-A8B8-4BB8-9EF9-7FA1E996E980}" type="slidenum">
              <a:rPr lang="it-IT" smtClean="0"/>
              <a:t>‹N›</a:t>
            </a:fld>
            <a:endParaRPr lang="it-IT"/>
          </a:p>
        </p:txBody>
      </p:sp>
    </p:spTree>
    <p:extLst>
      <p:ext uri="{BB962C8B-B14F-4D97-AF65-F5344CB8AC3E}">
        <p14:creationId xmlns:p14="http://schemas.microsoft.com/office/powerpoint/2010/main" val="163195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4565529-A8B8-4BB8-9EF9-7FA1E996E980}" type="slidenum">
              <a:rPr lang="it-IT" smtClean="0"/>
              <a:t>2</a:t>
            </a:fld>
            <a:endParaRPr lang="it-IT"/>
          </a:p>
        </p:txBody>
      </p:sp>
    </p:spTree>
    <p:extLst>
      <p:ext uri="{BB962C8B-B14F-4D97-AF65-F5344CB8AC3E}">
        <p14:creationId xmlns:p14="http://schemas.microsoft.com/office/powerpoint/2010/main" val="5855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4565529-A8B8-4BB8-9EF9-7FA1E996E980}" type="slidenum">
              <a:rPr lang="it-IT" smtClean="0"/>
              <a:t>3</a:t>
            </a:fld>
            <a:endParaRPr lang="it-IT"/>
          </a:p>
        </p:txBody>
      </p:sp>
    </p:spTree>
    <p:extLst>
      <p:ext uri="{BB962C8B-B14F-4D97-AF65-F5344CB8AC3E}">
        <p14:creationId xmlns:p14="http://schemas.microsoft.com/office/powerpoint/2010/main" val="179869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6981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09302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92875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573949-9D0A-486C-B6DD-179A1B351FA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94E14D5-595E-4236-B4DE-145D0FFA6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82C1265-E045-40CC-9BCA-41F5A1924FEB}"/>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EAB7C436-6E89-45D8-A2D5-3B8A0A10F4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365A96-E1F5-40B2-BD0A-5324BE695817}"/>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807201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16B1A8-8779-434B-B6C5-4F6729D193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8CC2940-1AE0-4B05-B7C1-4409C7FAF20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8ABE8D-3CB5-47DC-9BDE-4C2B8C21EDED}"/>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EC436886-E5C4-4472-9925-DAADD0BB5E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D5E48A-3168-4B9B-BC8F-8A83774B2F63}"/>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57536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2CDB2-49CB-49BC-9F32-BA5F3483900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D93E318-BE61-44E2-B6D6-9B1ECD474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4CAC4C3-F991-401B-A3AB-0D0CBD7DB4F0}"/>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B5557324-D958-4405-8E47-3CCE66C123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1C568BA-C68A-461E-A651-45CF50EE6E83}"/>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402609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27E04-B449-4EA2-AD16-F67697479DC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ABC0BD-4C94-42B6-908E-2B7FD8084C7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90EFF46-2D9A-49D0-91B2-BAB397DF1FB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ED1C21A-BCB4-40EB-9D32-B64A20628489}"/>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6" name="Segnaposto piè di pagina 5">
            <a:extLst>
              <a:ext uri="{FF2B5EF4-FFF2-40B4-BE49-F238E27FC236}">
                <a16:creationId xmlns:a16="http://schemas.microsoft.com/office/drawing/2014/main" id="{DC1A3305-B008-4309-AF5C-0C9C05C6B56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710F6E4-9C52-4681-AFA3-E4D3CF9AE135}"/>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384941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16E2B1-1DB8-41CB-BF09-9A86073DF01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4B2D315-4345-4629-9CB7-A1EE5A3C5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287ACC0-969D-447C-8AF8-0AF601816FD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40EFA29-8A41-4E33-8104-D3A06597C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BEA43BE-7959-4378-82F9-25CB22CD1C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BEAEEA-4093-4D4E-A211-C1365499A22C}"/>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8" name="Segnaposto piè di pagina 7">
            <a:extLst>
              <a:ext uri="{FF2B5EF4-FFF2-40B4-BE49-F238E27FC236}">
                <a16:creationId xmlns:a16="http://schemas.microsoft.com/office/drawing/2014/main" id="{DD6F22E5-0F00-4493-BAD7-5CAFD4FA672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50FF1C3-A81A-43F8-B562-D0BDDF33615F}"/>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2756628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8EAC9-E08B-4199-BF78-9BA6EE8BEDF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C93B1E6-1925-4B30-A1E3-65D86AEB8445}"/>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4" name="Segnaposto piè di pagina 3">
            <a:extLst>
              <a:ext uri="{FF2B5EF4-FFF2-40B4-BE49-F238E27FC236}">
                <a16:creationId xmlns:a16="http://schemas.microsoft.com/office/drawing/2014/main" id="{A2F7E30F-5383-49F2-BA9C-BAA72096975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AED8CD9-8C75-470F-BCDB-4EF46F24CD65}"/>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3821931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9EECA88-6892-480D-B8A1-E6C53F4AB870}"/>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3" name="Segnaposto piè di pagina 2">
            <a:extLst>
              <a:ext uri="{FF2B5EF4-FFF2-40B4-BE49-F238E27FC236}">
                <a16:creationId xmlns:a16="http://schemas.microsoft.com/office/drawing/2014/main" id="{85BAEE0C-E6BE-4313-8E28-5AE0D157E14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3AC9AB0-9DDB-46B7-B686-57791D11F9FB}"/>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149323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254F3B-96A1-4FB4-8648-3056A32DF6E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1E08D82-8528-40CA-B385-9C37D3DF5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EB15E6B-DF00-47AD-8BAC-20295C1F0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DCB8381-FFE3-4AE8-8BC7-AF45F4D5701B}"/>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6" name="Segnaposto piè di pagina 5">
            <a:extLst>
              <a:ext uri="{FF2B5EF4-FFF2-40B4-BE49-F238E27FC236}">
                <a16:creationId xmlns:a16="http://schemas.microsoft.com/office/drawing/2014/main" id="{D855AD7B-8273-4E58-BF25-1835B28B4AD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7265397-4C27-4475-BE1E-93896CCA2E3D}"/>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93259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06231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262E41-6FB7-489D-9B47-0AAA729F62B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1D4589B-D9AA-44BD-A87B-8A401C545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AC1E1E5-FD72-430B-ACF7-B741884CD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758180-F57F-4824-9F3C-C5334187A69A}"/>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6" name="Segnaposto piè di pagina 5">
            <a:extLst>
              <a:ext uri="{FF2B5EF4-FFF2-40B4-BE49-F238E27FC236}">
                <a16:creationId xmlns:a16="http://schemas.microsoft.com/office/drawing/2014/main" id="{218325C3-D740-4600-B0BE-CC81EE83F2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76EA1DF-B7C2-4A47-9BD1-1337588CD605}"/>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2004850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BA6480-2030-4E5F-A6E2-7CFDAABBF46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7A8934F-D764-44BE-A076-B997A815FE4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1C6C58-12F7-4ACE-9CB0-3BBF555FFB83}"/>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88765061-4380-4A4C-B3E4-A1F10A0D5E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4EABF7-0D49-4349-9BB2-1FBC97EBE4DA}"/>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2699096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B192C60-F75B-4D6D-BF62-DE1BEA2291E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458C18-A248-47D1-99F9-486B5B49479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2E4670-F25C-44D9-B1A4-49F2C3FCFC0B}"/>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78DE3153-3859-40DD-AC02-9DF0C8E2F00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9EE934-B391-4A0B-8244-5D902CBB8974}"/>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74025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65875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18235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94701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20494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9053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85622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98335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a:t>
            </a:fld>
            <a:endParaRPr lang="en-US"/>
          </a:p>
        </p:txBody>
      </p:sp>
    </p:spTree>
    <p:extLst>
      <p:ext uri="{BB962C8B-B14F-4D97-AF65-F5344CB8AC3E}">
        <p14:creationId xmlns:p14="http://schemas.microsoft.com/office/powerpoint/2010/main" val="9751399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5D09F47-AE1B-46A7-B769-C5195CFF7C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21430C-B3B8-49B1-ACCE-220753D93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D0D18C-7D17-41C3-8048-8D6382D83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F82CF12A-1257-4928-86B2-FD894F6A4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8BDEA32-D98C-4336-92E0-A8A4D813E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BC81E-E3BB-436A-9853-4049C6D3E93A}" type="slidenum">
              <a:rPr lang="it-IT" smtClean="0"/>
              <a:t>‹N›</a:t>
            </a:fld>
            <a:endParaRPr lang="it-IT"/>
          </a:p>
        </p:txBody>
      </p:sp>
    </p:spTree>
    <p:extLst>
      <p:ext uri="{BB962C8B-B14F-4D97-AF65-F5344CB8AC3E}">
        <p14:creationId xmlns:p14="http://schemas.microsoft.com/office/powerpoint/2010/main" val="29352012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953D0A3-9BD9-94A4-0C17-DCC361B5C5B6}"/>
              </a:ext>
            </a:extLst>
          </p:cNvPr>
          <p:cNvSpPr>
            <a:spLocks noGrp="1"/>
          </p:cNvSpPr>
          <p:nvPr>
            <p:ph type="ctrTitle"/>
          </p:nvPr>
        </p:nvSpPr>
        <p:spPr>
          <a:xfrm>
            <a:off x="933101" y="784747"/>
            <a:ext cx="4808561" cy="1555842"/>
          </a:xfrm>
        </p:spPr>
        <p:txBody>
          <a:bodyPr>
            <a:normAutofit/>
          </a:bodyPr>
          <a:lstStyle/>
          <a:p>
            <a:r>
              <a:rPr lang="it-IT" dirty="0"/>
              <a:t>Documentazione Gruppo 134</a:t>
            </a:r>
          </a:p>
        </p:txBody>
      </p:sp>
      <p:sp>
        <p:nvSpPr>
          <p:cNvPr id="3" name="Sottotitolo 2">
            <a:extLst>
              <a:ext uri="{FF2B5EF4-FFF2-40B4-BE49-F238E27FC236}">
                <a16:creationId xmlns:a16="http://schemas.microsoft.com/office/drawing/2014/main" id="{1F0F82EB-282C-2674-A501-5FF0F5FB510E}"/>
              </a:ext>
            </a:extLst>
          </p:cNvPr>
          <p:cNvSpPr>
            <a:spLocks noGrp="1"/>
          </p:cNvSpPr>
          <p:nvPr>
            <p:ph type="subTitle" idx="1"/>
          </p:nvPr>
        </p:nvSpPr>
        <p:spPr>
          <a:xfrm>
            <a:off x="933101" y="5579768"/>
            <a:ext cx="5685627" cy="986970"/>
          </a:xfrm>
        </p:spPr>
        <p:txBody>
          <a:bodyPr>
            <a:normAutofit/>
          </a:bodyPr>
          <a:lstStyle/>
          <a:p>
            <a:r>
              <a:rPr lang="it-IT" dirty="0"/>
              <a:t>Belfiore Mattia, Benedetti Gabriele</a:t>
            </a:r>
          </a:p>
        </p:txBody>
      </p:sp>
    </p:spTree>
    <p:extLst>
      <p:ext uri="{BB962C8B-B14F-4D97-AF65-F5344CB8AC3E}">
        <p14:creationId xmlns:p14="http://schemas.microsoft.com/office/powerpoint/2010/main" val="30768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FCE5D0-2622-81C0-329D-9139DFB0E527}"/>
              </a:ext>
            </a:extLst>
          </p:cNvPr>
          <p:cNvSpPr>
            <a:spLocks noGrp="1"/>
          </p:cNvSpPr>
          <p:nvPr>
            <p:ph type="title"/>
          </p:nvPr>
        </p:nvSpPr>
        <p:spPr>
          <a:xfrm>
            <a:off x="1066800" y="563786"/>
            <a:ext cx="10022114" cy="953669"/>
          </a:xfrm>
        </p:spPr>
        <p:txBody>
          <a:bodyPr/>
          <a:lstStyle/>
          <a:p>
            <a:pPr algn="ctr"/>
            <a:r>
              <a:rPr lang="it-IT" dirty="0"/>
              <a:t>Eventi e Azioni </a:t>
            </a:r>
            <a:r>
              <a:rPr lang="it-IT" dirty="0">
                <a:sym typeface="Wingdings" panose="05000000000000000000" pitchFamily="2" charset="2"/>
              </a:rPr>
              <a:t> HTML</a:t>
            </a:r>
            <a:endParaRPr lang="it-IT" dirty="0"/>
          </a:p>
        </p:txBody>
      </p:sp>
      <p:graphicFrame>
        <p:nvGraphicFramePr>
          <p:cNvPr id="4" name="Segnaposto contenuto 3">
            <a:extLst>
              <a:ext uri="{FF2B5EF4-FFF2-40B4-BE49-F238E27FC236}">
                <a16:creationId xmlns:a16="http://schemas.microsoft.com/office/drawing/2014/main" id="{9E6D9A64-DB09-C871-D850-1BD43017B91D}"/>
              </a:ext>
            </a:extLst>
          </p:cNvPr>
          <p:cNvGraphicFramePr>
            <a:graphicFrameLocks noGrp="1"/>
          </p:cNvGraphicFramePr>
          <p:nvPr>
            <p:ph idx="1"/>
            <p:extLst>
              <p:ext uri="{D42A27DB-BD31-4B8C-83A1-F6EECF244321}">
                <p14:modId xmlns:p14="http://schemas.microsoft.com/office/powerpoint/2010/main" val="1734923458"/>
              </p:ext>
            </p:extLst>
          </p:nvPr>
        </p:nvGraphicFramePr>
        <p:xfrm>
          <a:off x="1069974" y="2302691"/>
          <a:ext cx="9749723" cy="4074160"/>
        </p:xfrm>
        <a:graphic>
          <a:graphicData uri="http://schemas.openxmlformats.org/drawingml/2006/table">
            <a:tbl>
              <a:tblPr firstRow="1" bandRow="1">
                <a:tableStyleId>{5C22544A-7EE6-4342-B048-85BDC9FD1C3A}</a:tableStyleId>
              </a:tblPr>
              <a:tblGrid>
                <a:gridCol w="2235518">
                  <a:extLst>
                    <a:ext uri="{9D8B030D-6E8A-4147-A177-3AD203B41FA5}">
                      <a16:colId xmlns:a16="http://schemas.microsoft.com/office/drawing/2014/main" val="2830840657"/>
                    </a:ext>
                  </a:extLst>
                </a:gridCol>
                <a:gridCol w="2504735">
                  <a:extLst>
                    <a:ext uri="{9D8B030D-6E8A-4147-A177-3AD203B41FA5}">
                      <a16:colId xmlns:a16="http://schemas.microsoft.com/office/drawing/2014/main" val="2540097227"/>
                    </a:ext>
                  </a:extLst>
                </a:gridCol>
                <a:gridCol w="2504735">
                  <a:extLst>
                    <a:ext uri="{9D8B030D-6E8A-4147-A177-3AD203B41FA5}">
                      <a16:colId xmlns:a16="http://schemas.microsoft.com/office/drawing/2014/main" val="1751118911"/>
                    </a:ext>
                  </a:extLst>
                </a:gridCol>
                <a:gridCol w="2504735">
                  <a:extLst>
                    <a:ext uri="{9D8B030D-6E8A-4147-A177-3AD203B41FA5}">
                      <a16:colId xmlns:a16="http://schemas.microsoft.com/office/drawing/2014/main" val="1157585016"/>
                    </a:ext>
                  </a:extLst>
                </a:gridCol>
              </a:tblGrid>
              <a:tr h="370840">
                <a:tc gridSpan="2">
                  <a:txBody>
                    <a:bodyPr/>
                    <a:lstStyle/>
                    <a:p>
                      <a:pPr algn="ctr"/>
                      <a:r>
                        <a:rPr lang="it-IT" dirty="0"/>
                        <a:t>Client side</a:t>
                      </a:r>
                    </a:p>
                  </a:txBody>
                  <a:tcPr/>
                </a:tc>
                <a:tc hMerge="1">
                  <a:txBody>
                    <a:bodyPr/>
                    <a:lstStyle/>
                    <a:p>
                      <a:endParaRPr lang="it-IT" dirty="0"/>
                    </a:p>
                  </a:txBody>
                  <a:tcPr/>
                </a:tc>
                <a:tc gridSpan="2">
                  <a:txBody>
                    <a:bodyPr/>
                    <a:lstStyle/>
                    <a:p>
                      <a:pPr algn="ctr"/>
                      <a:r>
                        <a:rPr lang="it-IT" dirty="0"/>
                        <a:t>Server side</a:t>
                      </a:r>
                    </a:p>
                  </a:txBody>
                  <a:tcPr/>
                </a:tc>
                <a:tc hMerge="1">
                  <a:txBody>
                    <a:bodyPr/>
                    <a:lstStyle/>
                    <a:p>
                      <a:endParaRPr lang="it-IT" dirty="0"/>
                    </a:p>
                  </a:txBody>
                  <a:tcPr/>
                </a:tc>
                <a:extLst>
                  <a:ext uri="{0D108BD9-81ED-4DB2-BD59-A6C34878D82A}">
                    <a16:rowId xmlns:a16="http://schemas.microsoft.com/office/drawing/2014/main" val="173035542"/>
                  </a:ext>
                </a:extLst>
              </a:tr>
              <a:tr h="370840">
                <a:tc>
                  <a:txBody>
                    <a:bodyPr/>
                    <a:lstStyle/>
                    <a:p>
                      <a:r>
                        <a:rPr lang="it-IT" dirty="0"/>
                        <a:t>Evento</a:t>
                      </a:r>
                    </a:p>
                  </a:txBody>
                  <a:tcPr/>
                </a:tc>
                <a:tc>
                  <a:txBody>
                    <a:bodyPr/>
                    <a:lstStyle/>
                    <a:p>
                      <a:r>
                        <a:rPr lang="it-IT" dirty="0"/>
                        <a:t>Azione</a:t>
                      </a:r>
                    </a:p>
                  </a:txBody>
                  <a:tcPr/>
                </a:tc>
                <a:tc>
                  <a:txBody>
                    <a:bodyPr/>
                    <a:lstStyle/>
                    <a:p>
                      <a:r>
                        <a:rPr lang="it-IT" dirty="0"/>
                        <a:t>Evento</a:t>
                      </a:r>
                    </a:p>
                  </a:txBody>
                  <a:tcPr/>
                </a:tc>
                <a:tc>
                  <a:txBody>
                    <a:bodyPr/>
                    <a:lstStyle/>
                    <a:p>
                      <a:r>
                        <a:rPr lang="it-IT" dirty="0"/>
                        <a:t>Azione</a:t>
                      </a:r>
                    </a:p>
                  </a:txBody>
                  <a:tcPr/>
                </a:tc>
                <a:extLst>
                  <a:ext uri="{0D108BD9-81ED-4DB2-BD59-A6C34878D82A}">
                    <a16:rowId xmlns:a16="http://schemas.microsoft.com/office/drawing/2014/main" val="796014438"/>
                  </a:ext>
                </a:extLst>
              </a:tr>
              <a:tr h="370840">
                <a:tc>
                  <a:txBody>
                    <a:bodyPr/>
                    <a:lstStyle/>
                    <a:p>
                      <a:r>
                        <a:rPr lang="it-IT" dirty="0"/>
                        <a:t>Index -&gt; login</a:t>
                      </a:r>
                    </a:p>
                  </a:txBody>
                  <a:tcPr/>
                </a:tc>
                <a:tc>
                  <a:txBody>
                    <a:bodyPr/>
                    <a:lstStyle/>
                    <a:p>
                      <a:r>
                        <a:rPr lang="it-IT" dirty="0"/>
                        <a:t>Controllo dati</a:t>
                      </a:r>
                    </a:p>
                  </a:txBody>
                  <a:tcPr/>
                </a:tc>
                <a:tc>
                  <a:txBody>
                    <a:bodyPr/>
                    <a:lstStyle/>
                    <a:p>
                      <a:r>
                        <a:rPr lang="it-IT" sz="1400" dirty="0"/>
                        <a:t>Post username e password</a:t>
                      </a:r>
                    </a:p>
                  </a:txBody>
                  <a:tcPr/>
                </a:tc>
                <a:tc>
                  <a:txBody>
                    <a:bodyPr/>
                    <a:lstStyle/>
                    <a:p>
                      <a:r>
                        <a:rPr lang="it-IT" dirty="0"/>
                        <a:t>Controllo credenziali</a:t>
                      </a:r>
                    </a:p>
                  </a:txBody>
                  <a:tcPr/>
                </a:tc>
                <a:extLst>
                  <a:ext uri="{0D108BD9-81ED-4DB2-BD59-A6C34878D82A}">
                    <a16:rowId xmlns:a16="http://schemas.microsoft.com/office/drawing/2014/main" val="1153481270"/>
                  </a:ext>
                </a:extLst>
              </a:tr>
              <a:tr h="370840">
                <a:tc>
                  <a:txBody>
                    <a:bodyPr/>
                    <a:lstStyle/>
                    <a:p>
                      <a:r>
                        <a:rPr lang="it-IT" dirty="0" err="1"/>
                        <a:t>Register</a:t>
                      </a:r>
                      <a:r>
                        <a:rPr lang="it-IT" dirty="0"/>
                        <a:t> -&gt; </a:t>
                      </a:r>
                      <a:r>
                        <a:rPr lang="it-IT" dirty="0" err="1"/>
                        <a:t>sign</a:t>
                      </a:r>
                      <a:r>
                        <a:rPr lang="it-IT" dirty="0"/>
                        <a:t> up</a:t>
                      </a:r>
                    </a:p>
                  </a:txBody>
                  <a:tcPr/>
                </a:tc>
                <a:tc>
                  <a:txBody>
                    <a:bodyPr/>
                    <a:lstStyle/>
                    <a:p>
                      <a:r>
                        <a:rPr lang="it-IT" sz="1400" dirty="0"/>
                        <a:t>Controllo validità parametri</a:t>
                      </a:r>
                    </a:p>
                  </a:txBody>
                  <a:tcPr/>
                </a:tc>
                <a:tc>
                  <a:txBody>
                    <a:bodyPr/>
                    <a:lstStyle/>
                    <a:p>
                      <a:r>
                        <a:rPr lang="it-IT" sz="1600" dirty="0"/>
                        <a:t>Post informazioni user</a:t>
                      </a:r>
                    </a:p>
                  </a:txBody>
                  <a:tcPr/>
                </a:tc>
                <a:tc>
                  <a:txBody>
                    <a:bodyPr/>
                    <a:lstStyle/>
                    <a:p>
                      <a:r>
                        <a:rPr lang="it-IT" dirty="0"/>
                        <a:t>Inserimento nel </a:t>
                      </a:r>
                      <a:r>
                        <a:rPr lang="it-IT" dirty="0" err="1"/>
                        <a:t>db</a:t>
                      </a:r>
                      <a:endParaRPr lang="it-IT" dirty="0"/>
                    </a:p>
                  </a:txBody>
                  <a:tcPr/>
                </a:tc>
                <a:extLst>
                  <a:ext uri="{0D108BD9-81ED-4DB2-BD59-A6C34878D82A}">
                    <a16:rowId xmlns:a16="http://schemas.microsoft.com/office/drawing/2014/main" val="931989746"/>
                  </a:ext>
                </a:extLst>
              </a:tr>
              <a:tr h="370840">
                <a:tc>
                  <a:txBody>
                    <a:bodyPr/>
                    <a:lstStyle/>
                    <a:p>
                      <a:r>
                        <a:rPr lang="it-IT" dirty="0"/>
                        <a:t>Home -&gt; logout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Reindirizzamento ad Index.html</a:t>
                      </a:r>
                    </a:p>
                  </a:txBody>
                  <a:tcPr/>
                </a:tc>
                <a:tc>
                  <a:txBody>
                    <a:bodyPr/>
                    <a:lstStyle/>
                    <a:p>
                      <a:r>
                        <a:rPr lang="it-IT" dirty="0" err="1"/>
                        <a:t>Get</a:t>
                      </a:r>
                      <a:r>
                        <a:rPr lang="it-IT" dirty="0"/>
                        <a:t> pagina iniziale</a:t>
                      </a:r>
                    </a:p>
                  </a:txBody>
                  <a:tcPr/>
                </a:tc>
                <a:tc>
                  <a:txBody>
                    <a:bodyPr/>
                    <a:lstStyle/>
                    <a:p>
                      <a:r>
                        <a:rPr lang="it-IT" sz="1600" dirty="0"/>
                        <a:t>Invalidazione sessione</a:t>
                      </a:r>
                    </a:p>
                  </a:txBody>
                  <a:tcPr/>
                </a:tc>
                <a:extLst>
                  <a:ext uri="{0D108BD9-81ED-4DB2-BD59-A6C34878D82A}">
                    <a16:rowId xmlns:a16="http://schemas.microsoft.com/office/drawing/2014/main" val="1403122118"/>
                  </a:ext>
                </a:extLst>
              </a:tr>
              <a:tr h="370840">
                <a:tc>
                  <a:txBody>
                    <a:bodyPr/>
                    <a:lstStyle/>
                    <a:p>
                      <a:r>
                        <a:rPr lang="it-IT" dirty="0"/>
                        <a:t>Home -&gt; </a:t>
                      </a:r>
                      <a:r>
                        <a:rPr lang="it-IT" dirty="0" err="1"/>
                        <a:t>Contents</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Apre la cartella selezionata</a:t>
                      </a:r>
                    </a:p>
                  </a:txBody>
                  <a:tcPr/>
                </a:tc>
                <a:tc>
                  <a:txBody>
                    <a:bodyPr/>
                    <a:lstStyle/>
                    <a:p>
                      <a:r>
                        <a:rPr lang="it-IT" dirty="0" err="1"/>
                        <a:t>Get</a:t>
                      </a:r>
                      <a:r>
                        <a:rPr lang="it-IT" dirty="0"/>
                        <a:t> folder Id</a:t>
                      </a:r>
                    </a:p>
                  </a:txBody>
                  <a:tcPr/>
                </a:tc>
                <a:tc>
                  <a:txBody>
                    <a:bodyPr/>
                    <a:lstStyle/>
                    <a:p>
                      <a:r>
                        <a:rPr lang="it-IT" sz="1400" dirty="0"/>
                        <a:t>Estrazione cartelle e documenti  dal </a:t>
                      </a:r>
                      <a:r>
                        <a:rPr lang="it-IT" sz="1400" dirty="0" err="1"/>
                        <a:t>db</a:t>
                      </a:r>
                      <a:endParaRPr lang="it-IT" sz="1400" dirty="0"/>
                    </a:p>
                  </a:txBody>
                  <a:tcPr/>
                </a:tc>
                <a:extLst>
                  <a:ext uri="{0D108BD9-81ED-4DB2-BD59-A6C34878D82A}">
                    <a16:rowId xmlns:a16="http://schemas.microsoft.com/office/drawing/2014/main" val="2461440381"/>
                  </a:ext>
                </a:extLst>
              </a:tr>
              <a:tr h="370840">
                <a:tc>
                  <a:txBody>
                    <a:bodyPr/>
                    <a:lstStyle/>
                    <a:p>
                      <a:r>
                        <a:rPr lang="it-IT" sz="1400" dirty="0" err="1"/>
                        <a:t>Contents</a:t>
                      </a:r>
                      <a:r>
                        <a:rPr lang="it-IT" sz="1400" dirty="0"/>
                        <a:t> -&gt; </a:t>
                      </a:r>
                      <a:r>
                        <a:rPr lang="it-IT" sz="1400" dirty="0" err="1"/>
                        <a:t>Document</a:t>
                      </a:r>
                      <a:endParaRPr lang="it-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Mostra le informazioni sul documento</a:t>
                      </a:r>
                    </a:p>
                  </a:txBody>
                  <a:tcPr/>
                </a:tc>
                <a:tc>
                  <a:txBody>
                    <a:bodyPr/>
                    <a:lstStyle/>
                    <a:p>
                      <a:r>
                        <a:rPr lang="it-IT" dirty="0" err="1"/>
                        <a:t>Get</a:t>
                      </a:r>
                      <a:r>
                        <a:rPr lang="it-IT" dirty="0"/>
                        <a:t> doc Id</a:t>
                      </a:r>
                    </a:p>
                  </a:txBody>
                  <a:tcPr/>
                </a:tc>
                <a:tc>
                  <a:txBody>
                    <a:bodyPr/>
                    <a:lstStyle/>
                    <a:p>
                      <a:r>
                        <a:rPr lang="it-IT" sz="1400" dirty="0"/>
                        <a:t>Estrazione informazioni dal </a:t>
                      </a:r>
                      <a:r>
                        <a:rPr lang="it-IT" sz="1400" dirty="0" err="1"/>
                        <a:t>db</a:t>
                      </a:r>
                      <a:endParaRPr lang="it-IT" sz="1400" dirty="0"/>
                    </a:p>
                  </a:txBody>
                  <a:tcPr/>
                </a:tc>
                <a:extLst>
                  <a:ext uri="{0D108BD9-81ED-4DB2-BD59-A6C34878D82A}">
                    <a16:rowId xmlns:a16="http://schemas.microsoft.com/office/drawing/2014/main" val="4052308524"/>
                  </a:ext>
                </a:extLst>
              </a:tr>
              <a:tr h="370840">
                <a:tc>
                  <a:txBody>
                    <a:bodyPr/>
                    <a:lstStyle/>
                    <a:p>
                      <a:r>
                        <a:rPr lang="it-IT" sz="1200" dirty="0" err="1"/>
                        <a:t>ContentManager</a:t>
                      </a:r>
                      <a:r>
                        <a:rPr lang="it-IT" sz="1200" dirty="0"/>
                        <a:t>-&gt;create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Crea una nuova cartella o documento</a:t>
                      </a:r>
                    </a:p>
                  </a:txBody>
                  <a:tcPr/>
                </a:tc>
                <a:tc>
                  <a:txBody>
                    <a:bodyPr/>
                    <a:lstStyle/>
                    <a:p>
                      <a:r>
                        <a:rPr lang="it-IT" dirty="0"/>
                        <a:t>Post informazioni</a:t>
                      </a:r>
                    </a:p>
                  </a:txBody>
                  <a:tcPr/>
                </a:tc>
                <a:tc>
                  <a:txBody>
                    <a:bodyPr/>
                    <a:lstStyle/>
                    <a:p>
                      <a:r>
                        <a:rPr lang="it-IT" sz="1600" dirty="0"/>
                        <a:t>Inserimento nel </a:t>
                      </a:r>
                      <a:r>
                        <a:rPr lang="it-IT" sz="1600" dirty="0" err="1"/>
                        <a:t>db</a:t>
                      </a:r>
                      <a:r>
                        <a:rPr lang="it-IT" sz="1600" dirty="0"/>
                        <a:t> </a:t>
                      </a:r>
                    </a:p>
                  </a:txBody>
                  <a:tcPr/>
                </a:tc>
                <a:extLst>
                  <a:ext uri="{0D108BD9-81ED-4DB2-BD59-A6C34878D82A}">
                    <a16:rowId xmlns:a16="http://schemas.microsoft.com/office/drawing/2014/main" val="1859588561"/>
                  </a:ext>
                </a:extLst>
              </a:tr>
              <a:tr h="370840">
                <a:tc>
                  <a:txBody>
                    <a:bodyPr/>
                    <a:lstStyle/>
                    <a:p>
                      <a:r>
                        <a:rPr lang="it-IT" sz="1200" dirty="0" err="1"/>
                        <a:t>Contents</a:t>
                      </a:r>
                      <a:r>
                        <a:rPr lang="it-IT" sz="1200" dirty="0"/>
                        <a:t> -&gt; </a:t>
                      </a:r>
                      <a:r>
                        <a:rPr lang="it-IT" sz="1200" dirty="0" err="1"/>
                        <a:t>move</a:t>
                      </a:r>
                      <a:endParaRPr lang="it-IT"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Spostamento documento</a:t>
                      </a:r>
                    </a:p>
                  </a:txBody>
                  <a:tcPr/>
                </a:tc>
                <a:tc>
                  <a:txBody>
                    <a:bodyPr/>
                    <a:lstStyle/>
                    <a:p>
                      <a:r>
                        <a:rPr lang="it-IT" sz="1400" dirty="0" err="1"/>
                        <a:t>Get</a:t>
                      </a:r>
                      <a:r>
                        <a:rPr lang="it-IT" sz="1400" dirty="0"/>
                        <a:t> informazioni per lo spostamento</a:t>
                      </a:r>
                    </a:p>
                  </a:txBody>
                  <a:tcPr/>
                </a:tc>
                <a:tc>
                  <a:txBody>
                    <a:bodyPr/>
                    <a:lstStyle/>
                    <a:p>
                      <a:r>
                        <a:rPr lang="it-IT" sz="1600" dirty="0"/>
                        <a:t>Update del </a:t>
                      </a:r>
                      <a:r>
                        <a:rPr lang="it-IT" sz="1600" dirty="0" err="1"/>
                        <a:t>db</a:t>
                      </a:r>
                      <a:endParaRPr lang="it-IT" sz="1600" dirty="0"/>
                    </a:p>
                  </a:txBody>
                  <a:tcPr/>
                </a:tc>
                <a:extLst>
                  <a:ext uri="{0D108BD9-81ED-4DB2-BD59-A6C34878D82A}">
                    <a16:rowId xmlns:a16="http://schemas.microsoft.com/office/drawing/2014/main" val="3482056303"/>
                  </a:ext>
                </a:extLst>
              </a:tr>
            </a:tbl>
          </a:graphicData>
        </a:graphic>
      </p:graphicFrame>
    </p:spTree>
    <p:extLst>
      <p:ext uri="{BB962C8B-B14F-4D97-AF65-F5344CB8AC3E}">
        <p14:creationId xmlns:p14="http://schemas.microsoft.com/office/powerpoint/2010/main" val="531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FB9B1-6F5C-0FC7-3D71-CBEB99CC4F41}"/>
              </a:ext>
            </a:extLst>
          </p:cNvPr>
          <p:cNvSpPr>
            <a:spLocks noGrp="1"/>
          </p:cNvSpPr>
          <p:nvPr>
            <p:ph type="title"/>
          </p:nvPr>
        </p:nvSpPr>
        <p:spPr>
          <a:xfrm>
            <a:off x="1069848" y="414327"/>
            <a:ext cx="10065657" cy="953669"/>
          </a:xfrm>
        </p:spPr>
        <p:txBody>
          <a:bodyPr/>
          <a:lstStyle/>
          <a:p>
            <a:pPr algn="ctr"/>
            <a:r>
              <a:rPr lang="it-IT" dirty="0"/>
              <a:t>Eventi e Azioni </a:t>
            </a:r>
            <a:r>
              <a:rPr lang="it-IT" dirty="0">
                <a:sym typeface="Wingdings" panose="05000000000000000000" pitchFamily="2" charset="2"/>
              </a:rPr>
              <a:t> RIA</a:t>
            </a:r>
            <a:endParaRPr lang="it-IT" dirty="0"/>
          </a:p>
        </p:txBody>
      </p:sp>
      <p:graphicFrame>
        <p:nvGraphicFramePr>
          <p:cNvPr id="4" name="Segnaposto contenuto 3">
            <a:extLst>
              <a:ext uri="{FF2B5EF4-FFF2-40B4-BE49-F238E27FC236}">
                <a16:creationId xmlns:a16="http://schemas.microsoft.com/office/drawing/2014/main" id="{9FACE774-266D-2AB2-7EE5-3428EB3CF6F2}"/>
              </a:ext>
            </a:extLst>
          </p:cNvPr>
          <p:cNvGraphicFramePr>
            <a:graphicFrameLocks noGrp="1"/>
          </p:cNvGraphicFramePr>
          <p:nvPr>
            <p:ph idx="1"/>
            <p:extLst>
              <p:ext uri="{D42A27DB-BD31-4B8C-83A1-F6EECF244321}">
                <p14:modId xmlns:p14="http://schemas.microsoft.com/office/powerpoint/2010/main" val="3725572316"/>
              </p:ext>
            </p:extLst>
          </p:nvPr>
        </p:nvGraphicFramePr>
        <p:xfrm>
          <a:off x="1069975" y="1625600"/>
          <a:ext cx="10065532" cy="4584700"/>
        </p:xfrm>
        <a:graphic>
          <a:graphicData uri="http://schemas.openxmlformats.org/drawingml/2006/table">
            <a:tbl>
              <a:tblPr firstRow="1" bandRow="1">
                <a:tableStyleId>{5C22544A-7EE6-4342-B048-85BDC9FD1C3A}</a:tableStyleId>
              </a:tblPr>
              <a:tblGrid>
                <a:gridCol w="2516383">
                  <a:extLst>
                    <a:ext uri="{9D8B030D-6E8A-4147-A177-3AD203B41FA5}">
                      <a16:colId xmlns:a16="http://schemas.microsoft.com/office/drawing/2014/main" val="3819578509"/>
                    </a:ext>
                  </a:extLst>
                </a:gridCol>
                <a:gridCol w="2516383">
                  <a:extLst>
                    <a:ext uri="{9D8B030D-6E8A-4147-A177-3AD203B41FA5}">
                      <a16:colId xmlns:a16="http://schemas.microsoft.com/office/drawing/2014/main" val="1510224438"/>
                    </a:ext>
                  </a:extLst>
                </a:gridCol>
                <a:gridCol w="2516383">
                  <a:extLst>
                    <a:ext uri="{9D8B030D-6E8A-4147-A177-3AD203B41FA5}">
                      <a16:colId xmlns:a16="http://schemas.microsoft.com/office/drawing/2014/main" val="3578390889"/>
                    </a:ext>
                  </a:extLst>
                </a:gridCol>
                <a:gridCol w="2516383">
                  <a:extLst>
                    <a:ext uri="{9D8B030D-6E8A-4147-A177-3AD203B41FA5}">
                      <a16:colId xmlns:a16="http://schemas.microsoft.com/office/drawing/2014/main" val="3464376757"/>
                    </a:ext>
                  </a:extLst>
                </a:gridCol>
              </a:tblGrid>
              <a:tr h="422275">
                <a:tc gridSpan="2">
                  <a:txBody>
                    <a:bodyPr/>
                    <a:lstStyle/>
                    <a:p>
                      <a:pPr algn="ctr"/>
                      <a:r>
                        <a:rPr lang="it-IT" dirty="0"/>
                        <a:t>Client side</a:t>
                      </a:r>
                    </a:p>
                  </a:txBody>
                  <a:tcPr/>
                </a:tc>
                <a:tc hMerge="1">
                  <a:txBody>
                    <a:bodyPr/>
                    <a:lstStyle/>
                    <a:p>
                      <a:endParaRPr lang="it-IT" dirty="0"/>
                    </a:p>
                  </a:txBody>
                  <a:tcPr/>
                </a:tc>
                <a:tc gridSpan="2">
                  <a:txBody>
                    <a:bodyPr/>
                    <a:lstStyle/>
                    <a:p>
                      <a:pPr algn="ctr"/>
                      <a:r>
                        <a:rPr lang="it-IT" dirty="0"/>
                        <a:t>Server Side</a:t>
                      </a:r>
                    </a:p>
                  </a:txBody>
                  <a:tcPr/>
                </a:tc>
                <a:tc hMerge="1">
                  <a:txBody>
                    <a:bodyPr/>
                    <a:lstStyle/>
                    <a:p>
                      <a:endParaRPr lang="it-IT" dirty="0"/>
                    </a:p>
                  </a:txBody>
                  <a:tcPr/>
                </a:tc>
                <a:extLst>
                  <a:ext uri="{0D108BD9-81ED-4DB2-BD59-A6C34878D82A}">
                    <a16:rowId xmlns:a16="http://schemas.microsoft.com/office/drawing/2014/main" val="2151370142"/>
                  </a:ext>
                </a:extLst>
              </a:tr>
              <a:tr h="422275">
                <a:tc>
                  <a:txBody>
                    <a:bodyPr/>
                    <a:lstStyle/>
                    <a:p>
                      <a:r>
                        <a:rPr lang="it-IT" dirty="0"/>
                        <a:t>Evento</a:t>
                      </a:r>
                    </a:p>
                  </a:txBody>
                  <a:tcPr/>
                </a:tc>
                <a:tc>
                  <a:txBody>
                    <a:bodyPr/>
                    <a:lstStyle/>
                    <a:p>
                      <a:r>
                        <a:rPr lang="it-IT" dirty="0"/>
                        <a:t>Azione</a:t>
                      </a:r>
                    </a:p>
                  </a:txBody>
                  <a:tcPr/>
                </a:tc>
                <a:tc>
                  <a:txBody>
                    <a:bodyPr/>
                    <a:lstStyle/>
                    <a:p>
                      <a:r>
                        <a:rPr lang="it-IT" dirty="0"/>
                        <a:t>Evento</a:t>
                      </a:r>
                    </a:p>
                  </a:txBody>
                  <a:tcPr/>
                </a:tc>
                <a:tc>
                  <a:txBody>
                    <a:bodyPr/>
                    <a:lstStyle/>
                    <a:p>
                      <a:r>
                        <a:rPr lang="it-IT" dirty="0"/>
                        <a:t>Azione</a:t>
                      </a:r>
                    </a:p>
                  </a:txBody>
                  <a:tcPr/>
                </a:tc>
                <a:extLst>
                  <a:ext uri="{0D108BD9-81ED-4DB2-BD59-A6C34878D82A}">
                    <a16:rowId xmlns:a16="http://schemas.microsoft.com/office/drawing/2014/main" val="1470034838"/>
                  </a:ext>
                </a:extLst>
              </a:tr>
              <a:tr h="422275">
                <a:tc>
                  <a:txBody>
                    <a:bodyPr/>
                    <a:lstStyle/>
                    <a:p>
                      <a:r>
                        <a:rPr lang="it-IT" dirty="0"/>
                        <a:t>Index -&gt; login</a:t>
                      </a:r>
                    </a:p>
                  </a:txBody>
                  <a:tcPr/>
                </a:tc>
                <a:tc>
                  <a:txBody>
                    <a:bodyPr/>
                    <a:lstStyle/>
                    <a:p>
                      <a:r>
                        <a:rPr lang="it-IT" dirty="0"/>
                        <a:t>Controllo dati</a:t>
                      </a:r>
                    </a:p>
                  </a:txBody>
                  <a:tcPr/>
                </a:tc>
                <a:tc>
                  <a:txBody>
                    <a:bodyPr/>
                    <a:lstStyle/>
                    <a:p>
                      <a:r>
                        <a:rPr lang="it-IT" sz="1400" dirty="0"/>
                        <a:t>Post Username e password</a:t>
                      </a:r>
                    </a:p>
                  </a:txBody>
                  <a:tcPr/>
                </a:tc>
                <a:tc>
                  <a:txBody>
                    <a:bodyPr/>
                    <a:lstStyle/>
                    <a:p>
                      <a:r>
                        <a:rPr lang="it-IT" dirty="0"/>
                        <a:t>Controllo credenziali</a:t>
                      </a:r>
                    </a:p>
                  </a:txBody>
                  <a:tcPr/>
                </a:tc>
                <a:extLst>
                  <a:ext uri="{0D108BD9-81ED-4DB2-BD59-A6C34878D82A}">
                    <a16:rowId xmlns:a16="http://schemas.microsoft.com/office/drawing/2014/main" val="4105725451"/>
                  </a:ext>
                </a:extLst>
              </a:tr>
              <a:tr h="422275">
                <a:tc>
                  <a:txBody>
                    <a:bodyPr/>
                    <a:lstStyle/>
                    <a:p>
                      <a:r>
                        <a:rPr lang="it-IT" dirty="0" err="1"/>
                        <a:t>Register</a:t>
                      </a:r>
                      <a:r>
                        <a:rPr lang="it-IT" dirty="0"/>
                        <a:t> -&gt; </a:t>
                      </a:r>
                      <a:r>
                        <a:rPr lang="it-IT" dirty="0" err="1"/>
                        <a:t>sign</a:t>
                      </a:r>
                      <a:r>
                        <a:rPr lang="it-IT" dirty="0"/>
                        <a:t> up</a:t>
                      </a:r>
                    </a:p>
                  </a:txBody>
                  <a:tcPr/>
                </a:tc>
                <a:tc>
                  <a:txBody>
                    <a:bodyPr/>
                    <a:lstStyle/>
                    <a:p>
                      <a:r>
                        <a:rPr lang="it-IT" dirty="0"/>
                        <a:t>Validità parametri</a:t>
                      </a:r>
                    </a:p>
                  </a:txBody>
                  <a:tcPr/>
                </a:tc>
                <a:tc>
                  <a:txBody>
                    <a:bodyPr/>
                    <a:lstStyle/>
                    <a:p>
                      <a:r>
                        <a:rPr lang="it-IT" sz="1600" dirty="0"/>
                        <a:t>Post informazioni user</a:t>
                      </a:r>
                      <a:endParaRPr lang="it-IT" dirty="0"/>
                    </a:p>
                  </a:txBody>
                  <a:tcPr/>
                </a:tc>
                <a:tc>
                  <a:txBody>
                    <a:bodyPr/>
                    <a:lstStyle/>
                    <a:p>
                      <a:r>
                        <a:rPr lang="it-IT" dirty="0"/>
                        <a:t>Inserimento nel </a:t>
                      </a:r>
                      <a:r>
                        <a:rPr lang="it-IT" dirty="0" err="1"/>
                        <a:t>db</a:t>
                      </a:r>
                      <a:endParaRPr lang="it-IT" dirty="0"/>
                    </a:p>
                  </a:txBody>
                  <a:tcPr/>
                </a:tc>
                <a:extLst>
                  <a:ext uri="{0D108BD9-81ED-4DB2-BD59-A6C34878D82A}">
                    <a16:rowId xmlns:a16="http://schemas.microsoft.com/office/drawing/2014/main" val="3299958300"/>
                  </a:ext>
                </a:extLst>
              </a:tr>
              <a:tr h="422275">
                <a:tc>
                  <a:txBody>
                    <a:bodyPr/>
                    <a:lstStyle/>
                    <a:p>
                      <a:r>
                        <a:rPr lang="it-IT" dirty="0"/>
                        <a:t>Home -&gt; </a:t>
                      </a:r>
                      <a:r>
                        <a:rPr lang="it-IT" dirty="0" err="1"/>
                        <a:t>document</a:t>
                      </a:r>
                      <a:endParaRPr lang="it-IT" dirty="0"/>
                    </a:p>
                  </a:txBody>
                  <a:tcPr/>
                </a:tc>
                <a:tc>
                  <a:txBody>
                    <a:bodyPr/>
                    <a:lstStyle/>
                    <a:p>
                      <a:r>
                        <a:rPr lang="it-IT" sz="1600" dirty="0"/>
                        <a:t>Mostra le informazioni del documento</a:t>
                      </a:r>
                      <a:endParaRPr lang="it-IT" dirty="0"/>
                    </a:p>
                  </a:txBody>
                  <a:tcPr/>
                </a:tc>
                <a:tc>
                  <a:txBody>
                    <a:bodyPr/>
                    <a:lstStyle/>
                    <a:p>
                      <a:r>
                        <a:rPr lang="it-IT" dirty="0" err="1"/>
                        <a:t>Get</a:t>
                      </a:r>
                      <a:r>
                        <a:rPr lang="it-IT" dirty="0"/>
                        <a:t> doc Id</a:t>
                      </a:r>
                    </a:p>
                  </a:txBody>
                  <a:tcPr/>
                </a:tc>
                <a:tc>
                  <a:txBody>
                    <a:bodyPr/>
                    <a:lstStyle/>
                    <a:p>
                      <a:r>
                        <a:rPr lang="it-IT" dirty="0"/>
                        <a:t>Estrazione dal </a:t>
                      </a:r>
                      <a:r>
                        <a:rPr lang="it-IT" dirty="0" err="1"/>
                        <a:t>db</a:t>
                      </a:r>
                      <a:endParaRPr lang="it-IT" dirty="0"/>
                    </a:p>
                  </a:txBody>
                  <a:tcPr/>
                </a:tc>
                <a:extLst>
                  <a:ext uri="{0D108BD9-81ED-4DB2-BD59-A6C34878D82A}">
                    <a16:rowId xmlns:a16="http://schemas.microsoft.com/office/drawing/2014/main" val="3904223551"/>
                  </a:ext>
                </a:extLst>
              </a:tr>
              <a:tr h="422275">
                <a:tc>
                  <a:txBody>
                    <a:bodyPr/>
                    <a:lstStyle/>
                    <a:p>
                      <a:r>
                        <a:rPr lang="it-IT" dirty="0"/>
                        <a:t>Home -&gt; drag Doc</a:t>
                      </a:r>
                    </a:p>
                  </a:txBody>
                  <a:tcPr/>
                </a:tc>
                <a:tc>
                  <a:txBody>
                    <a:bodyPr/>
                    <a:lstStyle/>
                    <a:p>
                      <a:r>
                        <a:rPr lang="it-IT" sz="1600" dirty="0"/>
                        <a:t>Muove il documento selezionato</a:t>
                      </a:r>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985481696"/>
                  </a:ext>
                </a:extLst>
              </a:tr>
              <a:tr h="422275">
                <a:tc>
                  <a:txBody>
                    <a:bodyPr/>
                    <a:lstStyle/>
                    <a:p>
                      <a:r>
                        <a:rPr lang="it-IT" dirty="0"/>
                        <a:t>Home -&gt; drag Folder</a:t>
                      </a:r>
                    </a:p>
                  </a:txBody>
                  <a:tcPr/>
                </a:tc>
                <a:tc>
                  <a:txBody>
                    <a:bodyPr/>
                    <a:lstStyle/>
                    <a:p>
                      <a:r>
                        <a:rPr lang="it-IT" sz="1600" dirty="0"/>
                        <a:t>Muove la cartella selezionate</a:t>
                      </a:r>
                      <a:endParaRPr lang="it-IT" dirty="0"/>
                    </a:p>
                  </a:txBody>
                  <a:tcPr/>
                </a:tc>
                <a:tc>
                  <a:txBody>
                    <a:bodyPr/>
                    <a:lstStyle/>
                    <a:p>
                      <a:endParaRPr lang="it-IT" dirty="0"/>
                    </a:p>
                  </a:txBody>
                  <a:tcPr/>
                </a:tc>
                <a:tc>
                  <a:txBody>
                    <a:bodyPr/>
                    <a:lstStyle/>
                    <a:p>
                      <a:endParaRPr lang="it-IT"/>
                    </a:p>
                  </a:txBody>
                  <a:tcPr/>
                </a:tc>
                <a:extLst>
                  <a:ext uri="{0D108BD9-81ED-4DB2-BD59-A6C34878D82A}">
                    <a16:rowId xmlns:a16="http://schemas.microsoft.com/office/drawing/2014/main" val="1334968001"/>
                  </a:ext>
                </a:extLst>
              </a:tr>
              <a:tr h="422275">
                <a:tc>
                  <a:txBody>
                    <a:bodyPr/>
                    <a:lstStyle/>
                    <a:p>
                      <a:r>
                        <a:rPr lang="it-IT" sz="1600" dirty="0"/>
                        <a:t>Home -&gt; drop on trash</a:t>
                      </a:r>
                    </a:p>
                  </a:txBody>
                  <a:tcPr/>
                </a:tc>
                <a:tc>
                  <a:txBody>
                    <a:bodyPr/>
                    <a:lstStyle/>
                    <a:p>
                      <a:r>
                        <a:rPr lang="it-IT" sz="1600" dirty="0"/>
                        <a:t>Cancella l’elemento selezionato</a:t>
                      </a:r>
                    </a:p>
                  </a:txBody>
                  <a:tcPr/>
                </a:tc>
                <a:tc>
                  <a:txBody>
                    <a:bodyPr/>
                    <a:lstStyle/>
                    <a:p>
                      <a:r>
                        <a:rPr lang="it-IT" sz="1600" dirty="0" err="1"/>
                        <a:t>Get</a:t>
                      </a:r>
                      <a:r>
                        <a:rPr lang="it-IT" sz="1600" dirty="0"/>
                        <a:t> Id (cartella o documento)</a:t>
                      </a:r>
                    </a:p>
                  </a:txBody>
                  <a:tcPr/>
                </a:tc>
                <a:tc>
                  <a:txBody>
                    <a:bodyPr/>
                    <a:lstStyle/>
                    <a:p>
                      <a:r>
                        <a:rPr lang="it-IT" dirty="0"/>
                        <a:t>Eliminazione dal </a:t>
                      </a:r>
                      <a:r>
                        <a:rPr lang="it-IT" dirty="0" err="1"/>
                        <a:t>db</a:t>
                      </a:r>
                      <a:endParaRPr lang="it-IT" dirty="0"/>
                    </a:p>
                  </a:txBody>
                  <a:tcPr/>
                </a:tc>
                <a:extLst>
                  <a:ext uri="{0D108BD9-81ED-4DB2-BD59-A6C34878D82A}">
                    <a16:rowId xmlns:a16="http://schemas.microsoft.com/office/drawing/2014/main" val="267156246"/>
                  </a:ext>
                </a:extLst>
              </a:tr>
              <a:tr h="422275">
                <a:tc>
                  <a:txBody>
                    <a:bodyPr/>
                    <a:lstStyle/>
                    <a:p>
                      <a:r>
                        <a:rPr lang="it-IT" sz="1600" dirty="0"/>
                        <a:t>Home -&gt; drop </a:t>
                      </a:r>
                      <a:r>
                        <a:rPr lang="it-IT" sz="1600" dirty="0" err="1"/>
                        <a:t>document</a:t>
                      </a:r>
                      <a:r>
                        <a:rPr lang="it-IT" sz="1600" dirty="0"/>
                        <a:t> on folder</a:t>
                      </a:r>
                    </a:p>
                  </a:txBody>
                  <a:tcPr/>
                </a:tc>
                <a:tc>
                  <a:txBody>
                    <a:bodyPr/>
                    <a:lstStyle/>
                    <a:p>
                      <a:r>
                        <a:rPr lang="it-IT" dirty="0"/>
                        <a:t>Sposta il documento</a:t>
                      </a:r>
                    </a:p>
                  </a:txBody>
                  <a:tcPr/>
                </a:tc>
                <a:tc>
                  <a:txBody>
                    <a:bodyPr/>
                    <a:lstStyle/>
                    <a:p>
                      <a:r>
                        <a:rPr lang="it-IT" dirty="0" err="1"/>
                        <a:t>Get</a:t>
                      </a:r>
                      <a:r>
                        <a:rPr lang="it-IT" dirty="0"/>
                        <a:t> doc Id e folder Id</a:t>
                      </a:r>
                    </a:p>
                  </a:txBody>
                  <a:tcPr/>
                </a:tc>
                <a:tc>
                  <a:txBody>
                    <a:bodyPr/>
                    <a:lstStyle/>
                    <a:p>
                      <a:r>
                        <a:rPr lang="it-IT" dirty="0"/>
                        <a:t>Update del </a:t>
                      </a:r>
                      <a:r>
                        <a:rPr lang="it-IT" dirty="0" err="1"/>
                        <a:t>db</a:t>
                      </a:r>
                      <a:endParaRPr lang="it-IT" dirty="0"/>
                    </a:p>
                  </a:txBody>
                  <a:tcPr/>
                </a:tc>
                <a:extLst>
                  <a:ext uri="{0D108BD9-81ED-4DB2-BD59-A6C34878D82A}">
                    <a16:rowId xmlns:a16="http://schemas.microsoft.com/office/drawing/2014/main" val="378588001"/>
                  </a:ext>
                </a:extLst>
              </a:tr>
            </a:tbl>
          </a:graphicData>
        </a:graphic>
      </p:graphicFrame>
    </p:spTree>
    <p:extLst>
      <p:ext uri="{BB962C8B-B14F-4D97-AF65-F5344CB8AC3E}">
        <p14:creationId xmlns:p14="http://schemas.microsoft.com/office/powerpoint/2010/main" val="101688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FB9B1-6F5C-0FC7-3D71-CBEB99CC4F41}"/>
              </a:ext>
            </a:extLst>
          </p:cNvPr>
          <p:cNvSpPr>
            <a:spLocks noGrp="1"/>
          </p:cNvSpPr>
          <p:nvPr>
            <p:ph type="title"/>
          </p:nvPr>
        </p:nvSpPr>
        <p:spPr>
          <a:xfrm>
            <a:off x="1069848" y="414327"/>
            <a:ext cx="10065657" cy="953669"/>
          </a:xfrm>
        </p:spPr>
        <p:txBody>
          <a:bodyPr/>
          <a:lstStyle/>
          <a:p>
            <a:pPr algn="ctr"/>
            <a:r>
              <a:rPr lang="it-IT" dirty="0"/>
              <a:t>Eventi e Azioni </a:t>
            </a:r>
            <a:r>
              <a:rPr lang="it-IT" dirty="0">
                <a:sym typeface="Wingdings" panose="05000000000000000000" pitchFamily="2" charset="2"/>
              </a:rPr>
              <a:t> RIA</a:t>
            </a:r>
            <a:endParaRPr lang="it-IT" dirty="0"/>
          </a:p>
        </p:txBody>
      </p:sp>
      <p:graphicFrame>
        <p:nvGraphicFramePr>
          <p:cNvPr id="4" name="Segnaposto contenuto 3">
            <a:extLst>
              <a:ext uri="{FF2B5EF4-FFF2-40B4-BE49-F238E27FC236}">
                <a16:creationId xmlns:a16="http://schemas.microsoft.com/office/drawing/2014/main" id="{9FACE774-266D-2AB2-7EE5-3428EB3CF6F2}"/>
              </a:ext>
            </a:extLst>
          </p:cNvPr>
          <p:cNvGraphicFramePr>
            <a:graphicFrameLocks noGrp="1"/>
          </p:cNvGraphicFramePr>
          <p:nvPr>
            <p:ph idx="1"/>
            <p:extLst>
              <p:ext uri="{D42A27DB-BD31-4B8C-83A1-F6EECF244321}">
                <p14:modId xmlns:p14="http://schemas.microsoft.com/office/powerpoint/2010/main" val="2933862238"/>
              </p:ext>
            </p:extLst>
          </p:nvPr>
        </p:nvGraphicFramePr>
        <p:xfrm>
          <a:off x="1069975" y="1625600"/>
          <a:ext cx="10065532" cy="3095625"/>
        </p:xfrm>
        <a:graphic>
          <a:graphicData uri="http://schemas.openxmlformats.org/drawingml/2006/table">
            <a:tbl>
              <a:tblPr firstRow="1" bandRow="1">
                <a:tableStyleId>{5C22544A-7EE6-4342-B048-85BDC9FD1C3A}</a:tableStyleId>
              </a:tblPr>
              <a:tblGrid>
                <a:gridCol w="2516383">
                  <a:extLst>
                    <a:ext uri="{9D8B030D-6E8A-4147-A177-3AD203B41FA5}">
                      <a16:colId xmlns:a16="http://schemas.microsoft.com/office/drawing/2014/main" val="3819578509"/>
                    </a:ext>
                  </a:extLst>
                </a:gridCol>
                <a:gridCol w="2516383">
                  <a:extLst>
                    <a:ext uri="{9D8B030D-6E8A-4147-A177-3AD203B41FA5}">
                      <a16:colId xmlns:a16="http://schemas.microsoft.com/office/drawing/2014/main" val="1510224438"/>
                    </a:ext>
                  </a:extLst>
                </a:gridCol>
                <a:gridCol w="2516383">
                  <a:extLst>
                    <a:ext uri="{9D8B030D-6E8A-4147-A177-3AD203B41FA5}">
                      <a16:colId xmlns:a16="http://schemas.microsoft.com/office/drawing/2014/main" val="3578390889"/>
                    </a:ext>
                  </a:extLst>
                </a:gridCol>
                <a:gridCol w="2516383">
                  <a:extLst>
                    <a:ext uri="{9D8B030D-6E8A-4147-A177-3AD203B41FA5}">
                      <a16:colId xmlns:a16="http://schemas.microsoft.com/office/drawing/2014/main" val="3464376757"/>
                    </a:ext>
                  </a:extLst>
                </a:gridCol>
              </a:tblGrid>
              <a:tr h="422275">
                <a:tc gridSpan="2">
                  <a:txBody>
                    <a:bodyPr/>
                    <a:lstStyle/>
                    <a:p>
                      <a:pPr algn="ctr"/>
                      <a:r>
                        <a:rPr lang="it-IT" dirty="0"/>
                        <a:t>Client side</a:t>
                      </a:r>
                    </a:p>
                  </a:txBody>
                  <a:tcPr/>
                </a:tc>
                <a:tc hMerge="1">
                  <a:txBody>
                    <a:bodyPr/>
                    <a:lstStyle/>
                    <a:p>
                      <a:endParaRPr lang="it-IT" dirty="0"/>
                    </a:p>
                  </a:txBody>
                  <a:tcPr/>
                </a:tc>
                <a:tc gridSpan="2">
                  <a:txBody>
                    <a:bodyPr/>
                    <a:lstStyle/>
                    <a:p>
                      <a:pPr algn="ctr"/>
                      <a:r>
                        <a:rPr lang="it-IT" dirty="0"/>
                        <a:t>Server Side</a:t>
                      </a:r>
                    </a:p>
                  </a:txBody>
                  <a:tcPr/>
                </a:tc>
                <a:tc hMerge="1">
                  <a:txBody>
                    <a:bodyPr/>
                    <a:lstStyle/>
                    <a:p>
                      <a:endParaRPr lang="it-IT" dirty="0"/>
                    </a:p>
                  </a:txBody>
                  <a:tcPr/>
                </a:tc>
                <a:extLst>
                  <a:ext uri="{0D108BD9-81ED-4DB2-BD59-A6C34878D82A}">
                    <a16:rowId xmlns:a16="http://schemas.microsoft.com/office/drawing/2014/main" val="2151370142"/>
                  </a:ext>
                </a:extLst>
              </a:tr>
              <a:tr h="422275">
                <a:tc>
                  <a:txBody>
                    <a:bodyPr/>
                    <a:lstStyle/>
                    <a:p>
                      <a:r>
                        <a:rPr lang="it-IT" dirty="0"/>
                        <a:t>Evento</a:t>
                      </a:r>
                    </a:p>
                  </a:txBody>
                  <a:tcPr/>
                </a:tc>
                <a:tc>
                  <a:txBody>
                    <a:bodyPr/>
                    <a:lstStyle/>
                    <a:p>
                      <a:r>
                        <a:rPr lang="it-IT" dirty="0"/>
                        <a:t>Azione</a:t>
                      </a:r>
                    </a:p>
                  </a:txBody>
                  <a:tcPr/>
                </a:tc>
                <a:tc>
                  <a:txBody>
                    <a:bodyPr/>
                    <a:lstStyle/>
                    <a:p>
                      <a:r>
                        <a:rPr lang="it-IT" dirty="0"/>
                        <a:t>Evento</a:t>
                      </a:r>
                    </a:p>
                  </a:txBody>
                  <a:tcPr/>
                </a:tc>
                <a:tc>
                  <a:txBody>
                    <a:bodyPr/>
                    <a:lstStyle/>
                    <a:p>
                      <a:r>
                        <a:rPr lang="it-IT" dirty="0"/>
                        <a:t>Azione</a:t>
                      </a:r>
                    </a:p>
                  </a:txBody>
                  <a:tcPr/>
                </a:tc>
                <a:extLst>
                  <a:ext uri="{0D108BD9-81ED-4DB2-BD59-A6C34878D82A}">
                    <a16:rowId xmlns:a16="http://schemas.microsoft.com/office/drawing/2014/main" val="1470034838"/>
                  </a:ext>
                </a:extLst>
              </a:tr>
              <a:tr h="422275">
                <a:tc>
                  <a:txBody>
                    <a:bodyPr/>
                    <a:lstStyle/>
                    <a:p>
                      <a:r>
                        <a:rPr lang="it-IT" sz="1600" dirty="0"/>
                        <a:t>Home -&gt; create folder</a:t>
                      </a:r>
                    </a:p>
                  </a:txBody>
                  <a:tcPr/>
                </a:tc>
                <a:tc>
                  <a:txBody>
                    <a:bodyPr/>
                    <a:lstStyle/>
                    <a:p>
                      <a:r>
                        <a:rPr lang="it-IT" dirty="0"/>
                        <a:t>Crea una cartella nella posizione desiderata</a:t>
                      </a:r>
                    </a:p>
                  </a:txBody>
                  <a:tcPr/>
                </a:tc>
                <a:tc>
                  <a:txBody>
                    <a:bodyPr/>
                    <a:lstStyle/>
                    <a:p>
                      <a:r>
                        <a:rPr lang="it-IT" dirty="0"/>
                        <a:t>Post nome cartella</a:t>
                      </a:r>
                    </a:p>
                  </a:txBody>
                  <a:tcPr/>
                </a:tc>
                <a:tc>
                  <a:txBody>
                    <a:bodyPr/>
                    <a:lstStyle/>
                    <a:p>
                      <a:r>
                        <a:rPr lang="it-IT" dirty="0"/>
                        <a:t>Inserimento del </a:t>
                      </a:r>
                      <a:r>
                        <a:rPr lang="it-IT" dirty="0" err="1"/>
                        <a:t>db</a:t>
                      </a:r>
                      <a:endParaRPr lang="it-IT" dirty="0"/>
                    </a:p>
                  </a:txBody>
                  <a:tcPr/>
                </a:tc>
                <a:extLst>
                  <a:ext uri="{0D108BD9-81ED-4DB2-BD59-A6C34878D82A}">
                    <a16:rowId xmlns:a16="http://schemas.microsoft.com/office/drawing/2014/main" val="2433188556"/>
                  </a:ext>
                </a:extLst>
              </a:tr>
              <a:tr h="422275">
                <a:tc>
                  <a:txBody>
                    <a:bodyPr/>
                    <a:lstStyle/>
                    <a:p>
                      <a:r>
                        <a:rPr lang="it-IT" dirty="0"/>
                        <a:t>Home -&gt; create doc</a:t>
                      </a:r>
                    </a:p>
                  </a:txBody>
                  <a:tcPr/>
                </a:tc>
                <a:tc>
                  <a:txBody>
                    <a:bodyPr/>
                    <a:lstStyle/>
                    <a:p>
                      <a:r>
                        <a:rPr lang="it-IT" dirty="0"/>
                        <a:t>Crea un documento nella cartella desiderata</a:t>
                      </a:r>
                    </a:p>
                  </a:txBody>
                  <a:tcPr/>
                </a:tc>
                <a:tc>
                  <a:txBody>
                    <a:bodyPr/>
                    <a:lstStyle/>
                    <a:p>
                      <a:r>
                        <a:rPr lang="it-IT" dirty="0"/>
                        <a:t>Post informazioni documento</a:t>
                      </a:r>
                    </a:p>
                  </a:txBody>
                  <a:tcPr/>
                </a:tc>
                <a:tc>
                  <a:txBody>
                    <a:bodyPr/>
                    <a:lstStyle/>
                    <a:p>
                      <a:r>
                        <a:rPr lang="it-IT" dirty="0"/>
                        <a:t>Inserimento nel </a:t>
                      </a:r>
                      <a:r>
                        <a:rPr lang="it-IT" dirty="0" err="1"/>
                        <a:t>db</a:t>
                      </a:r>
                      <a:endParaRPr lang="it-IT" dirty="0"/>
                    </a:p>
                  </a:txBody>
                  <a:tcPr/>
                </a:tc>
                <a:extLst>
                  <a:ext uri="{0D108BD9-81ED-4DB2-BD59-A6C34878D82A}">
                    <a16:rowId xmlns:a16="http://schemas.microsoft.com/office/drawing/2014/main" val="3604566310"/>
                  </a:ext>
                </a:extLst>
              </a:tr>
              <a:tr h="422275">
                <a:tc>
                  <a:txBody>
                    <a:bodyPr/>
                    <a:lstStyle/>
                    <a:p>
                      <a:r>
                        <a:rPr lang="it-IT" dirty="0"/>
                        <a:t>Home -&gt; log out</a:t>
                      </a:r>
                    </a:p>
                  </a:txBody>
                  <a:tcPr/>
                </a:tc>
                <a:tc>
                  <a:txBody>
                    <a:bodyPr/>
                    <a:lstStyle/>
                    <a:p>
                      <a:r>
                        <a:rPr lang="it-IT" dirty="0"/>
                        <a:t>Log out</a:t>
                      </a:r>
                    </a:p>
                  </a:txBody>
                  <a:tcPr/>
                </a:tc>
                <a:tc>
                  <a:txBody>
                    <a:bodyPr/>
                    <a:lstStyle/>
                    <a:p>
                      <a:r>
                        <a:rPr lang="it-IT" dirty="0" err="1"/>
                        <a:t>Get</a:t>
                      </a:r>
                      <a:r>
                        <a:rPr lang="it-IT" dirty="0"/>
                        <a:t>()</a:t>
                      </a:r>
                    </a:p>
                  </a:txBody>
                  <a:tcPr/>
                </a:tc>
                <a:tc>
                  <a:txBody>
                    <a:bodyPr/>
                    <a:lstStyle/>
                    <a:p>
                      <a:r>
                        <a:rPr lang="it-IT" dirty="0"/>
                        <a:t>Logout</a:t>
                      </a:r>
                    </a:p>
                  </a:txBody>
                  <a:tcPr/>
                </a:tc>
                <a:extLst>
                  <a:ext uri="{0D108BD9-81ED-4DB2-BD59-A6C34878D82A}">
                    <a16:rowId xmlns:a16="http://schemas.microsoft.com/office/drawing/2014/main" val="2248693247"/>
                  </a:ext>
                </a:extLst>
              </a:tr>
            </a:tbl>
          </a:graphicData>
        </a:graphic>
      </p:graphicFrame>
    </p:spTree>
    <p:extLst>
      <p:ext uri="{BB962C8B-B14F-4D97-AF65-F5344CB8AC3E}">
        <p14:creationId xmlns:p14="http://schemas.microsoft.com/office/powerpoint/2010/main" val="92188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C4832B-83FF-41D5-1CE6-4FD3F40E7166}"/>
              </a:ext>
            </a:extLst>
          </p:cNvPr>
          <p:cNvSpPr>
            <a:spLocks noGrp="1"/>
          </p:cNvSpPr>
          <p:nvPr>
            <p:ph type="title"/>
          </p:nvPr>
        </p:nvSpPr>
        <p:spPr>
          <a:xfrm>
            <a:off x="1069847" y="312727"/>
            <a:ext cx="9961009" cy="514588"/>
          </a:xfrm>
        </p:spPr>
        <p:txBody>
          <a:bodyPr>
            <a:normAutofit fontScale="90000"/>
          </a:bodyPr>
          <a:lstStyle/>
          <a:p>
            <a:pPr algn="ctr"/>
            <a:r>
              <a:rPr lang="it-IT" dirty="0"/>
              <a:t>Sequence diagram – HTML</a:t>
            </a:r>
          </a:p>
        </p:txBody>
      </p:sp>
      <p:sp>
        <p:nvSpPr>
          <p:cNvPr id="3" name="Segnaposto contenuto 2">
            <a:extLst>
              <a:ext uri="{FF2B5EF4-FFF2-40B4-BE49-F238E27FC236}">
                <a16:creationId xmlns:a16="http://schemas.microsoft.com/office/drawing/2014/main" id="{CCD5A3C5-5299-D92D-E5BE-006068DC4617}"/>
              </a:ext>
            </a:extLst>
          </p:cNvPr>
          <p:cNvSpPr>
            <a:spLocks noGrp="1"/>
          </p:cNvSpPr>
          <p:nvPr>
            <p:ph idx="1"/>
          </p:nvPr>
        </p:nvSpPr>
        <p:spPr>
          <a:xfrm>
            <a:off x="1069848" y="827316"/>
            <a:ext cx="9961008" cy="4990064"/>
          </a:xfrm>
        </p:spPr>
        <p:txBody>
          <a:bodyPr/>
          <a:lstStyle/>
          <a:p>
            <a:pPr marL="0" indent="0" algn="ctr">
              <a:buNone/>
            </a:pPr>
            <a:r>
              <a:rPr lang="it-IT" dirty="0"/>
              <a:t>Event: login</a:t>
            </a:r>
          </a:p>
          <a:p>
            <a:pPr marL="0" indent="0" algn="ctr">
              <a:buNone/>
            </a:pPr>
            <a:endParaRPr lang="it-IT" dirty="0"/>
          </a:p>
        </p:txBody>
      </p:sp>
      <p:pic>
        <p:nvPicPr>
          <p:cNvPr id="7" name="Immagine 6" descr="Immagine che contiene testo, schermata, numero, Parallelo&#10;&#10;Descrizione generata automaticamente">
            <a:extLst>
              <a:ext uri="{FF2B5EF4-FFF2-40B4-BE49-F238E27FC236}">
                <a16:creationId xmlns:a16="http://schemas.microsoft.com/office/drawing/2014/main" id="{C45941A8-F75A-A195-AFBE-905FF211B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607" y="1419225"/>
            <a:ext cx="8973487" cy="4398155"/>
          </a:xfrm>
          <a:prstGeom prst="rect">
            <a:avLst/>
          </a:prstGeom>
        </p:spPr>
      </p:pic>
    </p:spTree>
    <p:extLst>
      <p:ext uri="{BB962C8B-B14F-4D97-AF65-F5344CB8AC3E}">
        <p14:creationId xmlns:p14="http://schemas.microsoft.com/office/powerpoint/2010/main" val="15820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D04A895-F719-3210-D746-D5B40D1FF28D}"/>
              </a:ext>
            </a:extLst>
          </p:cNvPr>
          <p:cNvSpPr txBox="1"/>
          <p:nvPr/>
        </p:nvSpPr>
        <p:spPr>
          <a:xfrm>
            <a:off x="2311400" y="679450"/>
            <a:ext cx="7467600" cy="368300"/>
          </a:xfrm>
          <a:prstGeom prst="rect">
            <a:avLst/>
          </a:prstGeom>
          <a:noFill/>
        </p:spPr>
        <p:txBody>
          <a:bodyPr wrap="square" rtlCol="0">
            <a:spAutoFit/>
          </a:bodyPr>
          <a:lstStyle/>
          <a:p>
            <a:pPr algn="ctr"/>
            <a:r>
              <a:rPr lang="it-IT" dirty="0"/>
              <a:t>Event: registration</a:t>
            </a:r>
          </a:p>
        </p:txBody>
      </p:sp>
      <p:pic>
        <p:nvPicPr>
          <p:cNvPr id="6" name="Immagine 5" descr="Immagine che contiene testo, linea, schermata, numero&#10;&#10;Descrizione generata automaticamente">
            <a:extLst>
              <a:ext uri="{FF2B5EF4-FFF2-40B4-BE49-F238E27FC236}">
                <a16:creationId xmlns:a16="http://schemas.microsoft.com/office/drawing/2014/main" id="{110BB822-6439-E00F-ED72-88FE2633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990725"/>
            <a:ext cx="7153275" cy="2876550"/>
          </a:xfrm>
          <a:prstGeom prst="rect">
            <a:avLst/>
          </a:prstGeom>
        </p:spPr>
      </p:pic>
    </p:spTree>
    <p:extLst>
      <p:ext uri="{BB962C8B-B14F-4D97-AF65-F5344CB8AC3E}">
        <p14:creationId xmlns:p14="http://schemas.microsoft.com/office/powerpoint/2010/main" val="359798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D71A7CF-B6CF-DBB1-5DA4-D040D117C77A}"/>
              </a:ext>
            </a:extLst>
          </p:cNvPr>
          <p:cNvSpPr txBox="1"/>
          <p:nvPr/>
        </p:nvSpPr>
        <p:spPr>
          <a:xfrm>
            <a:off x="1574800" y="774700"/>
            <a:ext cx="8877300" cy="369332"/>
          </a:xfrm>
          <a:prstGeom prst="rect">
            <a:avLst/>
          </a:prstGeom>
          <a:noFill/>
        </p:spPr>
        <p:txBody>
          <a:bodyPr wrap="square" rtlCol="0">
            <a:spAutoFit/>
          </a:bodyPr>
          <a:lstStyle/>
          <a:p>
            <a:pPr algn="ctr"/>
            <a:r>
              <a:rPr lang="it-IT" dirty="0"/>
              <a:t>Event: </a:t>
            </a:r>
            <a:r>
              <a:rPr lang="it-IT" dirty="0" err="1"/>
              <a:t>GoToHome</a:t>
            </a:r>
            <a:endParaRPr lang="it-IT" dirty="0"/>
          </a:p>
        </p:txBody>
      </p:sp>
      <p:pic>
        <p:nvPicPr>
          <p:cNvPr id="4" name="Immagine 3" descr="Immagine che contiene testo, schermata, linea, numero&#10;&#10;Descrizione generata automaticamente">
            <a:extLst>
              <a:ext uri="{FF2B5EF4-FFF2-40B4-BE49-F238E27FC236}">
                <a16:creationId xmlns:a16="http://schemas.microsoft.com/office/drawing/2014/main" id="{AA2142E3-B662-9242-BEC1-6A0D48A17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990725"/>
            <a:ext cx="7153275" cy="2876550"/>
          </a:xfrm>
          <a:prstGeom prst="rect">
            <a:avLst/>
          </a:prstGeom>
        </p:spPr>
      </p:pic>
    </p:spTree>
    <p:extLst>
      <p:ext uri="{BB962C8B-B14F-4D97-AF65-F5344CB8AC3E}">
        <p14:creationId xmlns:p14="http://schemas.microsoft.com/office/powerpoint/2010/main" val="393509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36700F3-FF1E-4047-A4B0-E4C2C426CB3E}"/>
              </a:ext>
            </a:extLst>
          </p:cNvPr>
          <p:cNvSpPr txBox="1"/>
          <p:nvPr/>
        </p:nvSpPr>
        <p:spPr>
          <a:xfrm>
            <a:off x="1663700" y="901700"/>
            <a:ext cx="8890000" cy="369332"/>
          </a:xfrm>
          <a:prstGeom prst="rect">
            <a:avLst/>
          </a:prstGeom>
          <a:noFill/>
        </p:spPr>
        <p:txBody>
          <a:bodyPr wrap="square" rtlCol="0">
            <a:spAutoFit/>
          </a:bodyPr>
          <a:lstStyle/>
          <a:p>
            <a:pPr algn="ctr"/>
            <a:r>
              <a:rPr lang="it-IT" dirty="0"/>
              <a:t>Event: GoToContents</a:t>
            </a:r>
          </a:p>
        </p:txBody>
      </p:sp>
      <p:pic>
        <p:nvPicPr>
          <p:cNvPr id="4" name="Immagine 3" descr="Immagine che contiene testo, ricevuta, schermata, numero&#10;&#10;Descrizione generata automaticamente">
            <a:extLst>
              <a:ext uri="{FF2B5EF4-FFF2-40B4-BE49-F238E27FC236}">
                <a16:creationId xmlns:a16="http://schemas.microsoft.com/office/drawing/2014/main" id="{B26369BE-9282-933E-43C3-9A4871F1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487" y="1752600"/>
            <a:ext cx="8201025" cy="3352800"/>
          </a:xfrm>
          <a:prstGeom prst="rect">
            <a:avLst/>
          </a:prstGeom>
        </p:spPr>
      </p:pic>
    </p:spTree>
    <p:extLst>
      <p:ext uri="{BB962C8B-B14F-4D97-AF65-F5344CB8AC3E}">
        <p14:creationId xmlns:p14="http://schemas.microsoft.com/office/powerpoint/2010/main" val="137982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B86FB96-58B2-829D-DAD8-1B63CA7D4AD6}"/>
              </a:ext>
            </a:extLst>
          </p:cNvPr>
          <p:cNvSpPr txBox="1"/>
          <p:nvPr/>
        </p:nvSpPr>
        <p:spPr>
          <a:xfrm>
            <a:off x="653143" y="537029"/>
            <a:ext cx="10827657" cy="369332"/>
          </a:xfrm>
          <a:prstGeom prst="rect">
            <a:avLst/>
          </a:prstGeom>
          <a:noFill/>
        </p:spPr>
        <p:txBody>
          <a:bodyPr wrap="square" rtlCol="0">
            <a:spAutoFit/>
          </a:bodyPr>
          <a:lstStyle/>
          <a:p>
            <a:pPr algn="ctr"/>
            <a:r>
              <a:rPr lang="it-IT" dirty="0"/>
              <a:t>Event : GoToContentManagement</a:t>
            </a:r>
          </a:p>
        </p:txBody>
      </p:sp>
      <p:pic>
        <p:nvPicPr>
          <p:cNvPr id="4" name="Immagine 3" descr="Immagine che contiene testo, ricevuta, schermata, linea&#10;&#10;Descrizione generata automaticamente">
            <a:extLst>
              <a:ext uri="{FF2B5EF4-FFF2-40B4-BE49-F238E27FC236}">
                <a16:creationId xmlns:a16="http://schemas.microsoft.com/office/drawing/2014/main" id="{116475BD-CE7A-8A3C-56CF-173C976A8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16" y="1827212"/>
            <a:ext cx="9182767" cy="3203575"/>
          </a:xfrm>
          <a:prstGeom prst="rect">
            <a:avLst/>
          </a:prstGeom>
        </p:spPr>
      </p:pic>
    </p:spTree>
    <p:extLst>
      <p:ext uri="{BB962C8B-B14F-4D97-AF65-F5344CB8AC3E}">
        <p14:creationId xmlns:p14="http://schemas.microsoft.com/office/powerpoint/2010/main" val="177748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46C4738-5B6B-3F97-76C6-929FD93277D9}"/>
              </a:ext>
            </a:extLst>
          </p:cNvPr>
          <p:cNvSpPr txBox="1"/>
          <p:nvPr/>
        </p:nvSpPr>
        <p:spPr>
          <a:xfrm>
            <a:off x="667657" y="537029"/>
            <a:ext cx="11059886" cy="369332"/>
          </a:xfrm>
          <a:prstGeom prst="rect">
            <a:avLst/>
          </a:prstGeom>
          <a:noFill/>
        </p:spPr>
        <p:txBody>
          <a:bodyPr wrap="square" rtlCol="0">
            <a:spAutoFit/>
          </a:bodyPr>
          <a:lstStyle/>
          <a:p>
            <a:pPr algn="ctr"/>
            <a:r>
              <a:rPr lang="it-IT" dirty="0"/>
              <a:t>Event : </a:t>
            </a:r>
            <a:r>
              <a:rPr lang="it-IT" dirty="0" err="1"/>
              <a:t>GoToDocumentDetails</a:t>
            </a:r>
            <a:endParaRPr lang="it-IT" dirty="0"/>
          </a:p>
        </p:txBody>
      </p:sp>
      <p:pic>
        <p:nvPicPr>
          <p:cNvPr id="4" name="Immagine 3" descr="Immagine che contiene testo, linea, diagramma, schermata&#10;&#10;Descrizione generata automaticamente">
            <a:extLst>
              <a:ext uri="{FF2B5EF4-FFF2-40B4-BE49-F238E27FC236}">
                <a16:creationId xmlns:a16="http://schemas.microsoft.com/office/drawing/2014/main" id="{AE73FA04-A00E-348C-26BA-F18D39FFC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303" y="1804235"/>
            <a:ext cx="7987393" cy="3249529"/>
          </a:xfrm>
          <a:prstGeom prst="rect">
            <a:avLst/>
          </a:prstGeom>
        </p:spPr>
      </p:pic>
    </p:spTree>
    <p:extLst>
      <p:ext uri="{BB962C8B-B14F-4D97-AF65-F5344CB8AC3E}">
        <p14:creationId xmlns:p14="http://schemas.microsoft.com/office/powerpoint/2010/main" val="321174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37DC1D-7B86-AE27-6AFD-17756E13EEFC}"/>
              </a:ext>
            </a:extLst>
          </p:cNvPr>
          <p:cNvSpPr txBox="1"/>
          <p:nvPr/>
        </p:nvSpPr>
        <p:spPr>
          <a:xfrm>
            <a:off x="508000" y="449943"/>
            <a:ext cx="11016343" cy="377371"/>
          </a:xfrm>
          <a:prstGeom prst="rect">
            <a:avLst/>
          </a:prstGeom>
          <a:noFill/>
        </p:spPr>
        <p:txBody>
          <a:bodyPr wrap="square" rtlCol="0">
            <a:spAutoFit/>
          </a:bodyPr>
          <a:lstStyle/>
          <a:p>
            <a:pPr algn="ctr"/>
            <a:r>
              <a:rPr lang="it-IT" dirty="0"/>
              <a:t>Event : </a:t>
            </a:r>
            <a:r>
              <a:rPr lang="it-IT" dirty="0" err="1"/>
              <a:t>GoToMoveDocument</a:t>
            </a:r>
            <a:endParaRPr lang="it-IT" dirty="0"/>
          </a:p>
        </p:txBody>
      </p:sp>
      <p:pic>
        <p:nvPicPr>
          <p:cNvPr id="4" name="Immagine 3" descr="Immagine che contiene testo, schermata, numero, diagramma&#10;&#10;Descrizione generata automaticamente">
            <a:extLst>
              <a:ext uri="{FF2B5EF4-FFF2-40B4-BE49-F238E27FC236}">
                <a16:creationId xmlns:a16="http://schemas.microsoft.com/office/drawing/2014/main" id="{3C8484DE-7401-83E2-7D00-AA38E2B04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514475"/>
            <a:ext cx="7153275" cy="3829050"/>
          </a:xfrm>
          <a:prstGeom prst="rect">
            <a:avLst/>
          </a:prstGeom>
        </p:spPr>
      </p:pic>
    </p:spTree>
    <p:extLst>
      <p:ext uri="{BB962C8B-B14F-4D97-AF65-F5344CB8AC3E}">
        <p14:creationId xmlns:p14="http://schemas.microsoft.com/office/powerpoint/2010/main" val="308110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1A251-2CEB-E3BF-F0AE-46CAB06BE7C4}"/>
              </a:ext>
            </a:extLst>
          </p:cNvPr>
          <p:cNvSpPr>
            <a:spLocks noGrp="1"/>
          </p:cNvSpPr>
          <p:nvPr>
            <p:ph type="title"/>
          </p:nvPr>
        </p:nvSpPr>
        <p:spPr>
          <a:xfrm>
            <a:off x="1069848" y="327241"/>
            <a:ext cx="10242884" cy="953669"/>
          </a:xfrm>
        </p:spPr>
        <p:txBody>
          <a:bodyPr/>
          <a:lstStyle/>
          <a:p>
            <a:pPr algn="ctr"/>
            <a:r>
              <a:rPr lang="it-IT" dirty="0"/>
              <a:t>Analisi dei Dati</a:t>
            </a:r>
          </a:p>
        </p:txBody>
      </p:sp>
      <p:sp>
        <p:nvSpPr>
          <p:cNvPr id="3" name="Segnaposto contenuto 2">
            <a:extLst>
              <a:ext uri="{FF2B5EF4-FFF2-40B4-BE49-F238E27FC236}">
                <a16:creationId xmlns:a16="http://schemas.microsoft.com/office/drawing/2014/main" id="{5C744F0C-7B26-4323-CCBC-83B6B3316577}"/>
              </a:ext>
            </a:extLst>
          </p:cNvPr>
          <p:cNvSpPr>
            <a:spLocks noGrp="1"/>
          </p:cNvSpPr>
          <p:nvPr>
            <p:ph idx="1"/>
          </p:nvPr>
        </p:nvSpPr>
        <p:spPr>
          <a:xfrm>
            <a:off x="1069848" y="1280910"/>
            <a:ext cx="10239836" cy="4449934"/>
          </a:xfrm>
        </p:spPr>
        <p:txBody>
          <a:bodyPr>
            <a:normAutofit fontScale="85000" lnSpcReduction="20000"/>
          </a:bodyPr>
          <a:lstStyle/>
          <a:p>
            <a:pPr marL="0" indent="0">
              <a:buNone/>
            </a:pPr>
            <a:r>
              <a:rPr lang="it-IT" sz="1600" dirty="0"/>
              <a:t>L’applicazione supporta registrazione e login mediante una pagina pubblica con opportune form. La registrazione richiede l’inserimento di </a:t>
            </a:r>
            <a:r>
              <a:rPr lang="it-IT" sz="1600" b="1" dirty="0">
                <a:solidFill>
                  <a:srgbClr val="00B050"/>
                </a:solidFill>
              </a:rPr>
              <a:t>username</a:t>
            </a:r>
            <a:r>
              <a:rPr lang="it-IT" sz="1600" dirty="0"/>
              <a:t>, </a:t>
            </a:r>
            <a:r>
              <a:rPr lang="it-IT" sz="1600" b="1" dirty="0">
                <a:solidFill>
                  <a:srgbClr val="00B050"/>
                </a:solidFill>
              </a:rPr>
              <a:t>indirizzo di email</a:t>
            </a:r>
            <a:r>
              <a:rPr lang="it-IT" sz="1600" dirty="0"/>
              <a:t> e </a:t>
            </a:r>
            <a:r>
              <a:rPr lang="it-IT" sz="1600" b="1" dirty="0">
                <a:solidFill>
                  <a:srgbClr val="00B050"/>
                </a:solidFill>
              </a:rPr>
              <a:t>password</a:t>
            </a:r>
            <a:r>
              <a:rPr lang="it-IT" sz="1600" dirty="0"/>
              <a:t> e controlla la validità sintattica dell’indirizzo di email e l’uguaglianza tra i campi “password” e “ripeti password”. La registrazione controlla l’unicità dello username. Una </a:t>
            </a:r>
            <a:r>
              <a:rPr lang="it-IT" sz="1600" b="1" dirty="0">
                <a:solidFill>
                  <a:schemeClr val="accent5">
                    <a:lumMod val="75000"/>
                  </a:schemeClr>
                </a:solidFill>
              </a:rPr>
              <a:t>cartella</a:t>
            </a:r>
            <a:r>
              <a:rPr lang="it-IT" sz="1600" dirty="0"/>
              <a:t> ha un </a:t>
            </a:r>
            <a:r>
              <a:rPr lang="it-IT" sz="1600" b="1" dirty="0">
                <a:solidFill>
                  <a:srgbClr val="00B050"/>
                </a:solidFill>
              </a:rPr>
              <a:t>proprietario</a:t>
            </a:r>
            <a:r>
              <a:rPr lang="it-IT" sz="1600" dirty="0"/>
              <a:t>, un </a:t>
            </a:r>
            <a:r>
              <a:rPr lang="it-IT" sz="1600" b="1" dirty="0">
                <a:solidFill>
                  <a:srgbClr val="00B050"/>
                </a:solidFill>
              </a:rPr>
              <a:t>nome</a:t>
            </a:r>
            <a:r>
              <a:rPr lang="it-IT" sz="1600" dirty="0"/>
              <a:t> e una </a:t>
            </a:r>
            <a:r>
              <a:rPr lang="it-IT" sz="1600" b="1" dirty="0">
                <a:solidFill>
                  <a:srgbClr val="00B050"/>
                </a:solidFill>
              </a:rPr>
              <a:t>data di creazione</a:t>
            </a:r>
            <a:r>
              <a:rPr lang="it-IT" sz="1600" dirty="0"/>
              <a:t> e </a:t>
            </a:r>
            <a:r>
              <a:rPr lang="it-IT" sz="1600" b="1" dirty="0">
                <a:solidFill>
                  <a:srgbClr val="FF0000"/>
                </a:solidFill>
              </a:rPr>
              <a:t>può contenere altre cartelle e/o documenti</a:t>
            </a:r>
            <a:r>
              <a:rPr lang="it-IT" sz="1600" dirty="0"/>
              <a:t>. Un </a:t>
            </a:r>
            <a:r>
              <a:rPr lang="it-IT" sz="1600" b="1" dirty="0">
                <a:solidFill>
                  <a:schemeClr val="accent5">
                    <a:lumMod val="75000"/>
                  </a:schemeClr>
                </a:solidFill>
              </a:rPr>
              <a:t>documento</a:t>
            </a:r>
            <a:r>
              <a:rPr lang="it-IT" sz="1600" dirty="0"/>
              <a:t> ha un </a:t>
            </a:r>
            <a:r>
              <a:rPr lang="it-IT" sz="1600" b="1" dirty="0">
                <a:solidFill>
                  <a:srgbClr val="00B050"/>
                </a:solidFill>
              </a:rPr>
              <a:t>proprietario</a:t>
            </a:r>
            <a:r>
              <a:rPr lang="it-IT" sz="1600" dirty="0"/>
              <a:t>, </a:t>
            </a:r>
            <a:r>
              <a:rPr lang="it-IT" sz="1600" b="1" dirty="0">
                <a:solidFill>
                  <a:srgbClr val="00B050"/>
                </a:solidFill>
              </a:rPr>
              <a:t>nome</a:t>
            </a:r>
            <a:r>
              <a:rPr lang="it-IT" sz="1600" dirty="0"/>
              <a:t>, una </a:t>
            </a:r>
            <a:r>
              <a:rPr lang="it-IT" sz="1600" b="1" dirty="0">
                <a:solidFill>
                  <a:srgbClr val="00B050"/>
                </a:solidFill>
              </a:rPr>
              <a:t>data di creazione</a:t>
            </a:r>
            <a:r>
              <a:rPr lang="it-IT" sz="1600" dirty="0"/>
              <a:t>, un </a:t>
            </a:r>
            <a:r>
              <a:rPr lang="it-IT" sz="1600" b="1" dirty="0">
                <a:solidFill>
                  <a:srgbClr val="00B050"/>
                </a:solidFill>
              </a:rPr>
              <a:t>sommario</a:t>
            </a:r>
            <a:r>
              <a:rPr lang="it-IT" sz="1600" dirty="0"/>
              <a:t> e un </a:t>
            </a:r>
            <a:r>
              <a:rPr lang="it-IT" sz="1600" b="1" dirty="0">
                <a:solidFill>
                  <a:srgbClr val="00B050"/>
                </a:solidFill>
              </a:rPr>
              <a:t>tipo</a:t>
            </a:r>
            <a:r>
              <a:rPr lang="it-IT" sz="1600" dirty="0"/>
              <a:t>. Quando l’</a:t>
            </a:r>
            <a:r>
              <a:rPr lang="it-IT" sz="1600" b="1" dirty="0">
                <a:solidFill>
                  <a:schemeClr val="accent5">
                    <a:lumMod val="75000"/>
                  </a:schemeClr>
                </a:solidFill>
              </a:rPr>
              <a:t>utente</a:t>
            </a:r>
            <a:r>
              <a:rPr lang="it-IT" sz="1600" dirty="0"/>
              <a:t> accede all’applicazione appare una HOME PAGE che </a:t>
            </a:r>
            <a:r>
              <a:rPr lang="it-IT" sz="1600" b="1" dirty="0">
                <a:solidFill>
                  <a:srgbClr val="FF0000"/>
                </a:solidFill>
              </a:rPr>
              <a:t>contiene</a:t>
            </a:r>
            <a:r>
              <a:rPr lang="it-IT" sz="1600" dirty="0"/>
              <a:t> un albero delle </a:t>
            </a:r>
            <a:r>
              <a:rPr lang="it-IT" sz="1600" b="1" dirty="0">
                <a:solidFill>
                  <a:srgbClr val="FF0000"/>
                </a:solidFill>
              </a:rPr>
              <a:t>proprie cartelle  </a:t>
            </a:r>
            <a:r>
              <a:rPr lang="it-IT" sz="1600" dirty="0"/>
              <a:t>Nell’HOME PAGE l’utente può selezionare una cartella e accedere a una pagina CONTENUTI che mostra l’elenco delle cartelle e dei documenti di una cartella. Ogni documento in elenco ha due link: accedi e sposta. Quando l’utente seleziona il link accedi, appare una pagina DOCUMENTO(nella stessa finestra e tab del browser) che mostra tutti i dati del documento selezionato. Quando l’utente seleziona il link sposta, appare la HOME PAGE con l’albero delle cartelle; </a:t>
            </a:r>
          </a:p>
          <a:p>
            <a:pPr marL="0" indent="0">
              <a:buNone/>
            </a:pPr>
            <a:r>
              <a:rPr lang="it-IT" sz="1600" dirty="0"/>
              <a:t>in questo caso la pagina mostra il messaggio “Stai spostando il documento X dalla cartella Y. Scegli la cartella di destinazione”, la cartella a cui appartiene il documento da spostare NON è selezionabile e il suo nome è evidenziato (per esempio con un colore diverso). Quando l’utente seleziona la cartella di destinazione, il documento è spostato dalla cartella di origine a quella di destinazione e appare la pagina CONTENUTI che mostra il contenuto aggiornato della cartella di destinazione. Ogni pagina, tranne la HOME PAGE, contiene un collegamento per tornare alla pagina precedente. L’applicazione consente il logout dell’utente da qualsiasi pagina. Una pagina GESTIONE CONTENUTI raggiungibile dalla HOME PAGE permette all’utente di creare una cartella di primo livello, una cartella all’interno di una cartella esistente e un documento all’interno di una cartella. L’applicazione non richiede la gestione dell’upload dei documenti e delle sottocartelle.</a:t>
            </a:r>
          </a:p>
        </p:txBody>
      </p:sp>
      <p:sp>
        <p:nvSpPr>
          <p:cNvPr id="4" name="CasellaDiTesto 3">
            <a:extLst>
              <a:ext uri="{FF2B5EF4-FFF2-40B4-BE49-F238E27FC236}">
                <a16:creationId xmlns:a16="http://schemas.microsoft.com/office/drawing/2014/main" id="{C9664CEC-D892-C49F-CD8B-0A33DE6A66DE}"/>
              </a:ext>
            </a:extLst>
          </p:cNvPr>
          <p:cNvSpPr txBox="1"/>
          <p:nvPr/>
        </p:nvSpPr>
        <p:spPr>
          <a:xfrm>
            <a:off x="711200" y="6235700"/>
            <a:ext cx="5854700" cy="369332"/>
          </a:xfrm>
          <a:prstGeom prst="rect">
            <a:avLst/>
          </a:prstGeom>
          <a:noFill/>
        </p:spPr>
        <p:txBody>
          <a:bodyPr wrap="square" rtlCol="0">
            <a:spAutoFit/>
          </a:bodyPr>
          <a:lstStyle/>
          <a:p>
            <a:r>
              <a:rPr lang="it-IT" b="1" dirty="0">
                <a:solidFill>
                  <a:srgbClr val="0070C0"/>
                </a:solidFill>
              </a:rPr>
              <a:t>Entities</a:t>
            </a:r>
            <a:r>
              <a:rPr lang="it-IT" b="1" dirty="0"/>
              <a:t>,</a:t>
            </a:r>
            <a:r>
              <a:rPr lang="it-IT" b="1" dirty="0">
                <a:solidFill>
                  <a:srgbClr val="0070C0"/>
                </a:solidFill>
              </a:rPr>
              <a:t> </a:t>
            </a:r>
            <a:r>
              <a:rPr lang="it-IT" b="1" dirty="0">
                <a:solidFill>
                  <a:srgbClr val="00B050"/>
                </a:solidFill>
              </a:rPr>
              <a:t>Attributes</a:t>
            </a:r>
            <a:r>
              <a:rPr lang="it-IT" b="1" dirty="0"/>
              <a:t>,</a:t>
            </a:r>
            <a:r>
              <a:rPr lang="it-IT" b="1" dirty="0">
                <a:solidFill>
                  <a:srgbClr val="00B050"/>
                </a:solidFill>
              </a:rPr>
              <a:t> </a:t>
            </a:r>
            <a:r>
              <a:rPr lang="it-IT" b="1" dirty="0">
                <a:solidFill>
                  <a:srgbClr val="FF0000"/>
                </a:solidFill>
              </a:rPr>
              <a:t>Relationships</a:t>
            </a:r>
            <a:endParaRPr lang="it-IT" b="1" dirty="0">
              <a:solidFill>
                <a:srgbClr val="0070C0"/>
              </a:solidFill>
            </a:endParaRPr>
          </a:p>
        </p:txBody>
      </p:sp>
    </p:spTree>
    <p:extLst>
      <p:ext uri="{BB962C8B-B14F-4D97-AF65-F5344CB8AC3E}">
        <p14:creationId xmlns:p14="http://schemas.microsoft.com/office/powerpoint/2010/main" val="333797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2C94132-D5B1-BE1B-E63A-F05E850953CA}"/>
              </a:ext>
            </a:extLst>
          </p:cNvPr>
          <p:cNvSpPr txBox="1"/>
          <p:nvPr/>
        </p:nvSpPr>
        <p:spPr>
          <a:xfrm>
            <a:off x="522514" y="508000"/>
            <a:ext cx="11016343" cy="369332"/>
          </a:xfrm>
          <a:prstGeom prst="rect">
            <a:avLst/>
          </a:prstGeom>
          <a:noFill/>
        </p:spPr>
        <p:txBody>
          <a:bodyPr wrap="square" rtlCol="0">
            <a:spAutoFit/>
          </a:bodyPr>
          <a:lstStyle/>
          <a:p>
            <a:pPr algn="ctr"/>
            <a:r>
              <a:rPr lang="it-IT" dirty="0"/>
              <a:t>Event : </a:t>
            </a:r>
            <a:r>
              <a:rPr lang="it-IT" dirty="0" err="1"/>
              <a:t>MoveDocument</a:t>
            </a:r>
            <a:endParaRPr lang="it-IT" dirty="0"/>
          </a:p>
        </p:txBody>
      </p:sp>
      <p:pic>
        <p:nvPicPr>
          <p:cNvPr id="4" name="Immagine 3" descr="Immagine che contiene testo, linea, diagramma, numero&#10;&#10;Descrizione generata automaticamente">
            <a:extLst>
              <a:ext uri="{FF2B5EF4-FFF2-40B4-BE49-F238E27FC236}">
                <a16:creationId xmlns:a16="http://schemas.microsoft.com/office/drawing/2014/main" id="{24D78DE5-CCF9-ACCB-187F-C09D2A148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237" y="1895475"/>
            <a:ext cx="6105525" cy="3067050"/>
          </a:xfrm>
          <a:prstGeom prst="rect">
            <a:avLst/>
          </a:prstGeom>
        </p:spPr>
      </p:pic>
    </p:spTree>
    <p:extLst>
      <p:ext uri="{BB962C8B-B14F-4D97-AF65-F5344CB8AC3E}">
        <p14:creationId xmlns:p14="http://schemas.microsoft.com/office/powerpoint/2010/main" val="178295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55DB9EF7-3ECE-0E38-4383-C7011312AE2C}"/>
              </a:ext>
            </a:extLst>
          </p:cNvPr>
          <p:cNvPicPr>
            <a:picLocks noChangeAspect="1"/>
          </p:cNvPicPr>
          <p:nvPr/>
        </p:nvPicPr>
        <p:blipFill>
          <a:blip r:embed="rId2"/>
          <a:stretch>
            <a:fillRect/>
          </a:stretch>
        </p:blipFill>
        <p:spPr>
          <a:xfrm>
            <a:off x="3455420" y="1549394"/>
            <a:ext cx="5281159" cy="3759211"/>
          </a:xfrm>
          <a:prstGeom prst="rect">
            <a:avLst/>
          </a:prstGeom>
        </p:spPr>
      </p:pic>
    </p:spTree>
    <p:extLst>
      <p:ext uri="{BB962C8B-B14F-4D97-AF65-F5344CB8AC3E}">
        <p14:creationId xmlns:p14="http://schemas.microsoft.com/office/powerpoint/2010/main" val="3276761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450BFA9-8F33-E13E-9AAA-FBEE46089602}"/>
              </a:ext>
            </a:extLst>
          </p:cNvPr>
          <p:cNvSpPr txBox="1"/>
          <p:nvPr/>
        </p:nvSpPr>
        <p:spPr>
          <a:xfrm>
            <a:off x="2315028" y="815458"/>
            <a:ext cx="7561943" cy="584775"/>
          </a:xfrm>
          <a:prstGeom prst="rect">
            <a:avLst/>
          </a:prstGeom>
          <a:noFill/>
        </p:spPr>
        <p:txBody>
          <a:bodyPr wrap="square" rtlCol="0">
            <a:spAutoFit/>
          </a:bodyPr>
          <a:lstStyle/>
          <a:p>
            <a:pPr algn="ctr"/>
            <a:r>
              <a:rPr lang="it-IT" sz="3200" dirty="0"/>
              <a:t>Eventi e gestione delle risposte</a:t>
            </a:r>
          </a:p>
        </p:txBody>
      </p:sp>
      <p:sp>
        <p:nvSpPr>
          <p:cNvPr id="5" name="Segnaposto contenuto 4">
            <a:extLst>
              <a:ext uri="{FF2B5EF4-FFF2-40B4-BE49-F238E27FC236}">
                <a16:creationId xmlns:a16="http://schemas.microsoft.com/office/drawing/2014/main" id="{7A71033E-FA52-0BBF-A1DE-D91220F45D0E}"/>
              </a:ext>
            </a:extLst>
          </p:cNvPr>
          <p:cNvSpPr>
            <a:spLocks noGrp="1"/>
          </p:cNvSpPr>
          <p:nvPr>
            <p:ph sz="half" idx="2"/>
          </p:nvPr>
        </p:nvSpPr>
        <p:spPr>
          <a:xfrm>
            <a:off x="1066801" y="2170345"/>
            <a:ext cx="4739628" cy="4186011"/>
          </a:xfrm>
        </p:spPr>
        <p:txBody>
          <a:bodyPr>
            <a:normAutofit fontScale="85000" lnSpcReduction="20000"/>
          </a:bodyPr>
          <a:lstStyle/>
          <a:p>
            <a:r>
              <a:rPr lang="it-IT" dirty="0"/>
              <a:t>Gli eventi sono richieste HTTP</a:t>
            </a:r>
          </a:p>
          <a:p>
            <a:r>
              <a:rPr lang="it-IT" dirty="0"/>
              <a:t>Provenienti dal Client</a:t>
            </a:r>
          </a:p>
          <a:p>
            <a:r>
              <a:rPr lang="it-IT" dirty="0"/>
              <a:t>A rispondere è una </a:t>
            </a:r>
            <a:r>
              <a:rPr lang="it-IT" dirty="0" err="1"/>
              <a:t>servlet</a:t>
            </a:r>
            <a:r>
              <a:rPr lang="it-IT" dirty="0"/>
              <a:t> apposita </a:t>
            </a:r>
          </a:p>
          <a:p>
            <a:r>
              <a:rPr lang="it-IT" dirty="0"/>
              <a:t>L’associazione di un evento con la rispettiva </a:t>
            </a:r>
            <a:r>
              <a:rPr lang="it-IT" dirty="0" err="1"/>
              <a:t>servlet</a:t>
            </a:r>
            <a:r>
              <a:rPr lang="it-IT" dirty="0"/>
              <a:t> è specificata al di fuori dell’applicazione (web.xml)</a:t>
            </a:r>
          </a:p>
          <a:p>
            <a:r>
              <a:rPr lang="it-IT" dirty="0"/>
              <a:t>La risposta è sincrona, ovvero il client (momentaneamente sospeso) attende una HTTP </a:t>
            </a:r>
            <a:r>
              <a:rPr lang="it-IT" dirty="0" err="1"/>
              <a:t>response</a:t>
            </a:r>
            <a:endParaRPr lang="it-IT" dirty="0"/>
          </a:p>
          <a:p>
            <a:r>
              <a:rPr lang="it-IT" dirty="0"/>
              <a:t>Questa </a:t>
            </a:r>
            <a:r>
              <a:rPr lang="it-IT" dirty="0" err="1"/>
              <a:t>response</a:t>
            </a:r>
            <a:r>
              <a:rPr lang="it-IT" dirty="0"/>
              <a:t> può aggiornare il contenuto della pagina corrente o forzare l’emissione di una nuova </a:t>
            </a:r>
            <a:r>
              <a:rPr lang="it-IT" dirty="0" err="1"/>
              <a:t>request</a:t>
            </a:r>
            <a:r>
              <a:rPr lang="it-IT" dirty="0"/>
              <a:t> portando dunque ad una </a:t>
            </a:r>
            <a:r>
              <a:rPr lang="it-IT" dirty="0" err="1"/>
              <a:t>redirect</a:t>
            </a:r>
            <a:endParaRPr lang="it-IT" dirty="0"/>
          </a:p>
          <a:p>
            <a:r>
              <a:rPr lang="it-IT" dirty="0"/>
              <a:t>Tutto ciò che è relativo alla </a:t>
            </a:r>
            <a:r>
              <a:rPr lang="it-IT" dirty="0" err="1"/>
              <a:t>response</a:t>
            </a:r>
            <a:r>
              <a:rPr lang="it-IT" dirty="0"/>
              <a:t> (stato e contenuto) è gestito dal browser</a:t>
            </a:r>
          </a:p>
        </p:txBody>
      </p:sp>
      <p:sp>
        <p:nvSpPr>
          <p:cNvPr id="7" name="Segnaposto contenuto 6">
            <a:extLst>
              <a:ext uri="{FF2B5EF4-FFF2-40B4-BE49-F238E27FC236}">
                <a16:creationId xmlns:a16="http://schemas.microsoft.com/office/drawing/2014/main" id="{7DA5420A-B870-F7B8-A5C4-0BA1B9FACC4D}"/>
              </a:ext>
            </a:extLst>
          </p:cNvPr>
          <p:cNvSpPr>
            <a:spLocks noGrp="1"/>
          </p:cNvSpPr>
          <p:nvPr>
            <p:ph sz="quarter" idx="4"/>
          </p:nvPr>
        </p:nvSpPr>
        <p:spPr>
          <a:xfrm>
            <a:off x="6385573" y="2170344"/>
            <a:ext cx="4762970" cy="4687656"/>
          </a:xfrm>
        </p:spPr>
        <p:txBody>
          <a:bodyPr>
            <a:normAutofit fontScale="85000" lnSpcReduction="20000"/>
          </a:bodyPr>
          <a:lstStyle/>
          <a:p>
            <a:r>
              <a:rPr lang="it-IT" dirty="0"/>
              <a:t>Gli eventi sono di tipo DOM o HTML API</a:t>
            </a:r>
          </a:p>
          <a:p>
            <a:r>
              <a:rPr lang="it-IT" dirty="0"/>
              <a:t>Provenienti dal browser oppure dal server (come HTTP </a:t>
            </a:r>
            <a:r>
              <a:rPr lang="it-IT" dirty="0" err="1"/>
              <a:t>response</a:t>
            </a:r>
            <a:r>
              <a:rPr lang="it-IT" dirty="0"/>
              <a:t>)</a:t>
            </a:r>
          </a:p>
          <a:p>
            <a:r>
              <a:rPr lang="it-IT" dirty="0"/>
              <a:t>A rispondere è una funzione </a:t>
            </a:r>
            <a:r>
              <a:rPr lang="it-IT" dirty="0" err="1"/>
              <a:t>js</a:t>
            </a:r>
            <a:r>
              <a:rPr lang="it-IT" dirty="0"/>
              <a:t> riportata nel corrispettivo file omonimo della pagina</a:t>
            </a:r>
          </a:p>
          <a:p>
            <a:r>
              <a:rPr lang="it-IT" dirty="0"/>
              <a:t>Ad associare l’evento con la rispettiva funzione è il programmatore sfruttando «</a:t>
            </a:r>
            <a:r>
              <a:rPr lang="en-US" dirty="0" err="1">
                <a:latin typeface="Courier New" panose="02070309020205020404" pitchFamily="49" charset="0"/>
                <a:cs typeface="Courier New" panose="02070309020205020404" pitchFamily="49" charset="0"/>
              </a:rPr>
              <a:t>addEventListener</a:t>
            </a:r>
            <a:r>
              <a:rPr lang="it-IT" dirty="0"/>
              <a:t>»</a:t>
            </a:r>
          </a:p>
          <a:p>
            <a:r>
              <a:rPr lang="it-IT" dirty="0"/>
              <a:t>Distinguo due tipi di eventi:</a:t>
            </a:r>
          </a:p>
          <a:p>
            <a:pPr lvl="1"/>
            <a:r>
              <a:rPr lang="it-IT" dirty="0"/>
              <a:t>Eventi Interattivi:</a:t>
            </a:r>
          </a:p>
          <a:p>
            <a:pPr lvl="2"/>
            <a:r>
              <a:rPr lang="it-IT" dirty="0"/>
              <a:t>La funzione che risponde opera solamente lato client oppure crea una richiesta al server tipicamente asincrona</a:t>
            </a:r>
          </a:p>
          <a:p>
            <a:pPr lvl="1"/>
            <a:r>
              <a:rPr lang="it-IT" dirty="0"/>
              <a:t>Eventi di </a:t>
            </a:r>
            <a:r>
              <a:rPr lang="it-IT" dirty="0" err="1"/>
              <a:t>Callback</a:t>
            </a:r>
            <a:r>
              <a:rPr lang="it-IT" dirty="0"/>
              <a:t>:</a:t>
            </a:r>
          </a:p>
          <a:p>
            <a:pPr lvl="2"/>
            <a:r>
              <a:rPr lang="it-IT" dirty="0"/>
              <a:t>La HTTP </a:t>
            </a:r>
            <a:r>
              <a:rPr lang="it-IT" dirty="0" err="1"/>
              <a:t>response</a:t>
            </a:r>
            <a:r>
              <a:rPr lang="it-IT" dirty="0"/>
              <a:t> (stato e contenuto) sono gestiti dalla funzione che si occupa dell’evento</a:t>
            </a:r>
          </a:p>
        </p:txBody>
      </p:sp>
      <p:sp>
        <p:nvSpPr>
          <p:cNvPr id="8" name="Segnaposto testo 3">
            <a:extLst>
              <a:ext uri="{FF2B5EF4-FFF2-40B4-BE49-F238E27FC236}">
                <a16:creationId xmlns:a16="http://schemas.microsoft.com/office/drawing/2014/main" id="{CF86707C-AA08-7C06-3156-A2F778B59CE1}"/>
              </a:ext>
            </a:extLst>
          </p:cNvPr>
          <p:cNvSpPr txBox="1">
            <a:spLocks/>
          </p:cNvSpPr>
          <p:nvPr/>
        </p:nvSpPr>
        <p:spPr>
          <a:xfrm>
            <a:off x="1066801" y="1588228"/>
            <a:ext cx="4739628" cy="582117"/>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1400" b="1" kern="1200" cap="all" spc="250" baseline="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a:t>Pure html</a:t>
            </a:r>
            <a:endParaRPr lang="it-IT" dirty="0"/>
          </a:p>
        </p:txBody>
      </p:sp>
      <p:sp>
        <p:nvSpPr>
          <p:cNvPr id="9" name="Segnaposto testo 5">
            <a:extLst>
              <a:ext uri="{FF2B5EF4-FFF2-40B4-BE49-F238E27FC236}">
                <a16:creationId xmlns:a16="http://schemas.microsoft.com/office/drawing/2014/main" id="{A8CE6BAE-34F0-912B-9A08-3ECF88C9ED1E}"/>
              </a:ext>
            </a:extLst>
          </p:cNvPr>
          <p:cNvSpPr txBox="1">
            <a:spLocks/>
          </p:cNvSpPr>
          <p:nvPr/>
        </p:nvSpPr>
        <p:spPr>
          <a:xfrm>
            <a:off x="6400330" y="1588228"/>
            <a:ext cx="4762970" cy="582117"/>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1400" b="1" kern="1200" cap="all" spc="250" baseline="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a:t>ria</a:t>
            </a:r>
            <a:endParaRPr lang="it-IT" dirty="0"/>
          </a:p>
        </p:txBody>
      </p:sp>
    </p:spTree>
    <p:extLst>
      <p:ext uri="{BB962C8B-B14F-4D97-AF65-F5344CB8AC3E}">
        <p14:creationId xmlns:p14="http://schemas.microsoft.com/office/powerpoint/2010/main" val="14974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1A251-2CEB-E3BF-F0AE-46CAB06BE7C4}"/>
              </a:ext>
            </a:extLst>
          </p:cNvPr>
          <p:cNvSpPr>
            <a:spLocks noGrp="1"/>
          </p:cNvSpPr>
          <p:nvPr>
            <p:ph type="title"/>
          </p:nvPr>
        </p:nvSpPr>
        <p:spPr>
          <a:xfrm>
            <a:off x="1069848" y="327241"/>
            <a:ext cx="10242884" cy="953669"/>
          </a:xfrm>
        </p:spPr>
        <p:txBody>
          <a:bodyPr/>
          <a:lstStyle/>
          <a:p>
            <a:pPr algn="ctr"/>
            <a:r>
              <a:rPr lang="it-IT" dirty="0"/>
              <a:t>Analisi dei Dati</a:t>
            </a:r>
          </a:p>
        </p:txBody>
      </p:sp>
      <p:sp>
        <p:nvSpPr>
          <p:cNvPr id="3" name="Segnaposto contenuto 2">
            <a:extLst>
              <a:ext uri="{FF2B5EF4-FFF2-40B4-BE49-F238E27FC236}">
                <a16:creationId xmlns:a16="http://schemas.microsoft.com/office/drawing/2014/main" id="{5C744F0C-7B26-4323-CCBC-83B6B3316577}"/>
              </a:ext>
            </a:extLst>
          </p:cNvPr>
          <p:cNvSpPr>
            <a:spLocks noGrp="1"/>
          </p:cNvSpPr>
          <p:nvPr>
            <p:ph idx="1"/>
          </p:nvPr>
        </p:nvSpPr>
        <p:spPr>
          <a:xfrm>
            <a:off x="1069848" y="1280910"/>
            <a:ext cx="10239836" cy="4449934"/>
          </a:xfrm>
        </p:spPr>
        <p:txBody>
          <a:bodyPr>
            <a:normAutofit fontScale="85000" lnSpcReduction="20000"/>
          </a:bodyPr>
          <a:lstStyle/>
          <a:p>
            <a:pPr marL="0" indent="0">
              <a:buNone/>
            </a:pPr>
            <a:r>
              <a:rPr lang="it-IT" sz="1600" dirty="0">
                <a:solidFill>
                  <a:schemeClr val="tx2"/>
                </a:solidFill>
              </a:rPr>
              <a:t>L’applicazione supporta </a:t>
            </a:r>
            <a:r>
              <a:rPr lang="it-IT" sz="1600" b="1" dirty="0">
                <a:solidFill>
                  <a:srgbClr val="FF0000"/>
                </a:solidFill>
              </a:rPr>
              <a:t>registr</a:t>
            </a:r>
            <a:r>
              <a:rPr lang="it-IT" sz="1600" b="1" dirty="0">
                <a:solidFill>
                  <a:srgbClr val="00B050"/>
                </a:solidFill>
              </a:rPr>
              <a:t>azione</a:t>
            </a:r>
            <a:r>
              <a:rPr lang="it-IT" sz="1600" b="1" dirty="0">
                <a:solidFill>
                  <a:srgbClr val="FF0000"/>
                </a:solidFill>
              </a:rPr>
              <a:t> </a:t>
            </a:r>
            <a:r>
              <a:rPr lang="it-IT" sz="1600" dirty="0"/>
              <a:t>e</a:t>
            </a:r>
            <a:r>
              <a:rPr lang="it-IT" sz="1600" b="1" dirty="0">
                <a:solidFill>
                  <a:srgbClr val="FF0000"/>
                </a:solidFill>
              </a:rPr>
              <a:t> </a:t>
            </a:r>
            <a:r>
              <a:rPr lang="it-IT" sz="1600" b="1" dirty="0">
                <a:solidFill>
                  <a:srgbClr val="0070C0"/>
                </a:solidFill>
              </a:rPr>
              <a:t>l</a:t>
            </a:r>
            <a:r>
              <a:rPr lang="it-IT" sz="1600" b="1" dirty="0">
                <a:solidFill>
                  <a:srgbClr val="FF0000"/>
                </a:solidFill>
              </a:rPr>
              <a:t>og</a:t>
            </a:r>
            <a:r>
              <a:rPr lang="it-IT" sz="1600" b="1" dirty="0">
                <a:solidFill>
                  <a:srgbClr val="00B050"/>
                </a:solidFill>
              </a:rPr>
              <a:t>in</a:t>
            </a:r>
            <a:r>
              <a:rPr lang="it-IT" sz="1600" dirty="0">
                <a:solidFill>
                  <a:schemeClr val="tx2"/>
                </a:solidFill>
              </a:rPr>
              <a:t> mediante una pagina pubblica con opportune form. La </a:t>
            </a:r>
            <a:r>
              <a:rPr lang="it-IT" sz="1600" b="1" dirty="0">
                <a:solidFill>
                  <a:srgbClr val="0070C0"/>
                </a:solidFill>
              </a:rPr>
              <a:t>registrazione</a:t>
            </a:r>
            <a:r>
              <a:rPr lang="it-IT" sz="1600" dirty="0">
                <a:solidFill>
                  <a:schemeClr val="tx2"/>
                </a:solidFill>
              </a:rPr>
              <a:t> richiede l’inserimento di username, indirizzo di email e password e </a:t>
            </a:r>
            <a:r>
              <a:rPr lang="it-IT" sz="1600" b="1" dirty="0">
                <a:solidFill>
                  <a:srgbClr val="7030A0"/>
                </a:solidFill>
              </a:rPr>
              <a:t>controlla la validità sintattica dell’indirizzo di email e l’uguaglianza tra i campi “password” e “ripeti password</a:t>
            </a:r>
            <a:r>
              <a:rPr lang="it-IT" sz="1600" dirty="0">
                <a:solidFill>
                  <a:schemeClr val="tx2"/>
                </a:solidFill>
              </a:rPr>
              <a:t>”. La registrazione </a:t>
            </a:r>
            <a:r>
              <a:rPr lang="it-IT" sz="1600" b="1" dirty="0">
                <a:solidFill>
                  <a:srgbClr val="7030A0"/>
                </a:solidFill>
              </a:rPr>
              <a:t>controlla l’unicità dello username</a:t>
            </a:r>
            <a:r>
              <a:rPr lang="it-IT" sz="1600" dirty="0">
                <a:solidFill>
                  <a:schemeClr val="tx2"/>
                </a:solidFill>
              </a:rPr>
              <a:t>. Una cartella ha un proprietario, un nome e una data di creazione e può contenere altre cartelle e/o documenti. Un documento ha un proprietario, nome, una data di creazione, un sommario e un tipo. </a:t>
            </a:r>
            <a:r>
              <a:rPr lang="it-IT" sz="1600" b="1" dirty="0">
                <a:solidFill>
                  <a:srgbClr val="7030A0"/>
                </a:solidFill>
              </a:rPr>
              <a:t>Quando l’utente accede all’applicazione appare una</a:t>
            </a:r>
            <a:r>
              <a:rPr lang="it-IT" sz="1600" dirty="0">
                <a:solidFill>
                  <a:schemeClr val="tx2"/>
                </a:solidFill>
              </a:rPr>
              <a:t> </a:t>
            </a:r>
            <a:r>
              <a:rPr lang="it-IT" sz="1600" b="1" dirty="0">
                <a:solidFill>
                  <a:srgbClr val="FF0000"/>
                </a:solidFill>
              </a:rPr>
              <a:t>HOME PAGE </a:t>
            </a:r>
            <a:r>
              <a:rPr lang="it-IT" sz="1600" dirty="0">
                <a:solidFill>
                  <a:schemeClr val="tx2"/>
                </a:solidFill>
              </a:rPr>
              <a:t>che contiene un </a:t>
            </a:r>
            <a:r>
              <a:rPr lang="it-IT" sz="1600" b="1" dirty="0">
                <a:solidFill>
                  <a:srgbClr val="00B050"/>
                </a:solidFill>
              </a:rPr>
              <a:t>albero delle proprie cartelle</a:t>
            </a:r>
            <a:r>
              <a:rPr lang="it-IT" sz="1600" dirty="0">
                <a:solidFill>
                  <a:schemeClr val="tx2"/>
                </a:solidFill>
              </a:rPr>
              <a:t>  Nell’HOME PAGE l’utente può </a:t>
            </a:r>
            <a:r>
              <a:rPr lang="it-IT" sz="1600" b="1" dirty="0">
                <a:solidFill>
                  <a:srgbClr val="0070C0"/>
                </a:solidFill>
              </a:rPr>
              <a:t>selezionare una cartella</a:t>
            </a:r>
            <a:r>
              <a:rPr lang="it-IT" sz="1600" dirty="0">
                <a:solidFill>
                  <a:schemeClr val="tx2"/>
                </a:solidFill>
              </a:rPr>
              <a:t> e accedere a una pagina </a:t>
            </a:r>
            <a:r>
              <a:rPr lang="it-IT" sz="1600" b="1" dirty="0">
                <a:solidFill>
                  <a:srgbClr val="FF0000"/>
                </a:solidFill>
              </a:rPr>
              <a:t>CONTENUTI</a:t>
            </a:r>
            <a:r>
              <a:rPr lang="it-IT" sz="1600" dirty="0">
                <a:solidFill>
                  <a:schemeClr val="tx2"/>
                </a:solidFill>
              </a:rPr>
              <a:t> che </a:t>
            </a:r>
            <a:r>
              <a:rPr lang="it-IT" sz="1600" b="1" dirty="0">
                <a:solidFill>
                  <a:srgbClr val="7030A0"/>
                </a:solidFill>
              </a:rPr>
              <a:t>mostra l’elenco delle </a:t>
            </a:r>
            <a:r>
              <a:rPr lang="it-IT" sz="1600" b="1" dirty="0">
                <a:solidFill>
                  <a:srgbClr val="00B050"/>
                </a:solidFill>
              </a:rPr>
              <a:t>cartelle e dei documenti di una cartella</a:t>
            </a:r>
            <a:r>
              <a:rPr lang="it-IT" sz="1600" dirty="0">
                <a:solidFill>
                  <a:schemeClr val="tx2"/>
                </a:solidFill>
              </a:rPr>
              <a:t>. Ogni documento in elenco ha due link: </a:t>
            </a:r>
            <a:r>
              <a:rPr lang="it-IT" sz="1600" b="1" dirty="0">
                <a:solidFill>
                  <a:srgbClr val="0070C0"/>
                </a:solidFill>
              </a:rPr>
              <a:t>accedi e sposta</a:t>
            </a:r>
            <a:r>
              <a:rPr lang="it-IT" sz="1600" dirty="0">
                <a:solidFill>
                  <a:schemeClr val="tx2"/>
                </a:solidFill>
              </a:rPr>
              <a:t>. Quando l’utente seleziona il link accedi, </a:t>
            </a:r>
            <a:r>
              <a:rPr lang="it-IT" sz="1600" b="1" dirty="0">
                <a:solidFill>
                  <a:srgbClr val="7030A0"/>
                </a:solidFill>
              </a:rPr>
              <a:t>appare una pagina </a:t>
            </a:r>
            <a:r>
              <a:rPr lang="it-IT" sz="1600" b="1" dirty="0">
                <a:solidFill>
                  <a:srgbClr val="FF0000"/>
                </a:solidFill>
              </a:rPr>
              <a:t>DOCUMENTO</a:t>
            </a:r>
            <a:r>
              <a:rPr lang="it-IT" sz="1600" dirty="0">
                <a:solidFill>
                  <a:schemeClr val="tx2"/>
                </a:solidFill>
              </a:rPr>
              <a:t>(nella stessa finestra e tab del browser) </a:t>
            </a:r>
            <a:r>
              <a:rPr lang="it-IT" sz="1600" b="1" dirty="0">
                <a:solidFill>
                  <a:srgbClr val="7030A0"/>
                </a:solidFill>
              </a:rPr>
              <a:t>che mostra </a:t>
            </a:r>
            <a:r>
              <a:rPr lang="it-IT" sz="1600" b="1" dirty="0">
                <a:solidFill>
                  <a:srgbClr val="00B050"/>
                </a:solidFill>
              </a:rPr>
              <a:t>tutti i dati del documento selezionato</a:t>
            </a:r>
            <a:r>
              <a:rPr lang="it-IT" sz="1600" dirty="0">
                <a:solidFill>
                  <a:schemeClr val="tx2"/>
                </a:solidFill>
              </a:rPr>
              <a:t>. Quando l’utente seleziona il link sposta, </a:t>
            </a:r>
            <a:r>
              <a:rPr lang="it-IT" sz="1600" b="1" dirty="0">
                <a:solidFill>
                  <a:srgbClr val="7030A0"/>
                </a:solidFill>
              </a:rPr>
              <a:t>appare la HOME PAGE con l’albero delle cartelle</a:t>
            </a:r>
            <a:r>
              <a:rPr lang="it-IT" sz="1600" dirty="0">
                <a:solidFill>
                  <a:schemeClr val="tx2"/>
                </a:solidFill>
              </a:rPr>
              <a:t>; </a:t>
            </a:r>
          </a:p>
          <a:p>
            <a:pPr marL="0" indent="0">
              <a:buNone/>
            </a:pPr>
            <a:r>
              <a:rPr lang="it-IT" sz="1600" dirty="0">
                <a:solidFill>
                  <a:schemeClr val="tx2"/>
                </a:solidFill>
              </a:rPr>
              <a:t>in questo caso la pagina </a:t>
            </a:r>
            <a:r>
              <a:rPr lang="it-IT" sz="1600" b="1" dirty="0">
                <a:solidFill>
                  <a:srgbClr val="00B050"/>
                </a:solidFill>
              </a:rPr>
              <a:t>mostra il messaggio</a:t>
            </a:r>
            <a:r>
              <a:rPr lang="it-IT" sz="1600" dirty="0">
                <a:solidFill>
                  <a:schemeClr val="tx2"/>
                </a:solidFill>
              </a:rPr>
              <a:t> “Stai spostando il documento X dalla cartella Y. Scegli la cartella di destinazione”, la cartella a cui appartiene il documento da spostare NON è selezionabile e il suo nome è evidenziato (per esempio con un colore diverso). Quando l’utente </a:t>
            </a:r>
            <a:r>
              <a:rPr lang="it-IT" sz="1600" b="1" dirty="0">
                <a:solidFill>
                  <a:srgbClr val="0070C0"/>
                </a:solidFill>
              </a:rPr>
              <a:t>seleziona la cartella di destinazione</a:t>
            </a:r>
            <a:r>
              <a:rPr lang="it-IT" sz="1600" dirty="0">
                <a:solidFill>
                  <a:schemeClr val="tx2"/>
                </a:solidFill>
              </a:rPr>
              <a:t>, il documento è spostato dalla cartella di origine a quella di destinazione e appare la pagina </a:t>
            </a:r>
            <a:r>
              <a:rPr lang="it-IT" sz="1600" b="1" dirty="0">
                <a:solidFill>
                  <a:srgbClr val="FF0000"/>
                </a:solidFill>
              </a:rPr>
              <a:t>CONTENUTI</a:t>
            </a:r>
            <a:r>
              <a:rPr lang="it-IT" sz="1600" dirty="0">
                <a:solidFill>
                  <a:schemeClr val="tx2"/>
                </a:solidFill>
              </a:rPr>
              <a:t> che </a:t>
            </a:r>
            <a:r>
              <a:rPr lang="it-IT" sz="1600" b="1" dirty="0">
                <a:solidFill>
                  <a:srgbClr val="7030A0"/>
                </a:solidFill>
              </a:rPr>
              <a:t>mostra il contenuto aggiornato </a:t>
            </a:r>
            <a:r>
              <a:rPr lang="it-IT" sz="1600" b="1" dirty="0">
                <a:solidFill>
                  <a:srgbClr val="00B050"/>
                </a:solidFill>
              </a:rPr>
              <a:t>della cartella di destinazione</a:t>
            </a:r>
            <a:r>
              <a:rPr lang="it-IT" sz="1600" dirty="0">
                <a:solidFill>
                  <a:schemeClr val="tx2"/>
                </a:solidFill>
              </a:rPr>
              <a:t>. Ogni pagina, tranne la HOME PAGE, contiene un collegamento </a:t>
            </a:r>
            <a:r>
              <a:rPr lang="it-IT" sz="1600" b="1" dirty="0">
                <a:solidFill>
                  <a:srgbClr val="7030A0"/>
                </a:solidFill>
              </a:rPr>
              <a:t>per tornare alla pagina precedente</a:t>
            </a:r>
            <a:r>
              <a:rPr lang="it-IT" sz="1600" dirty="0">
                <a:solidFill>
                  <a:schemeClr val="tx2"/>
                </a:solidFill>
              </a:rPr>
              <a:t>. L’applicazione consente il </a:t>
            </a:r>
            <a:r>
              <a:rPr lang="it-IT" sz="1600" b="1" dirty="0">
                <a:solidFill>
                  <a:srgbClr val="00B050"/>
                </a:solidFill>
              </a:rPr>
              <a:t>log</a:t>
            </a:r>
            <a:r>
              <a:rPr lang="it-IT" sz="1600" b="1" dirty="0">
                <a:solidFill>
                  <a:srgbClr val="7030A0"/>
                </a:solidFill>
              </a:rPr>
              <a:t>out </a:t>
            </a:r>
            <a:r>
              <a:rPr lang="it-IT" sz="1600" b="1" dirty="0">
                <a:solidFill>
                  <a:srgbClr val="00B050"/>
                </a:solidFill>
              </a:rPr>
              <a:t>dell’utente da qualsiasi pagina</a:t>
            </a:r>
            <a:r>
              <a:rPr lang="it-IT" sz="1600" dirty="0">
                <a:solidFill>
                  <a:schemeClr val="tx2"/>
                </a:solidFill>
              </a:rPr>
              <a:t>. Una pagina </a:t>
            </a:r>
            <a:r>
              <a:rPr lang="it-IT" sz="1600" b="1" dirty="0">
                <a:solidFill>
                  <a:srgbClr val="FF0000"/>
                </a:solidFill>
              </a:rPr>
              <a:t>GESTIONE CONTENUTI</a:t>
            </a:r>
            <a:r>
              <a:rPr lang="it-IT" sz="1600" dirty="0">
                <a:solidFill>
                  <a:schemeClr val="tx2"/>
                </a:solidFill>
              </a:rPr>
              <a:t> raggiungibile dalla HOME PAGE </a:t>
            </a:r>
            <a:r>
              <a:rPr lang="it-IT" sz="1600" b="1" dirty="0">
                <a:solidFill>
                  <a:srgbClr val="7030A0"/>
                </a:solidFill>
              </a:rPr>
              <a:t>permette all’utente di </a:t>
            </a:r>
            <a:r>
              <a:rPr lang="it-IT" sz="1600" b="1" dirty="0">
                <a:solidFill>
                  <a:srgbClr val="0070C0"/>
                </a:solidFill>
              </a:rPr>
              <a:t>creare</a:t>
            </a:r>
            <a:r>
              <a:rPr lang="it-IT" sz="1600" b="1" dirty="0">
                <a:solidFill>
                  <a:srgbClr val="00B050"/>
                </a:solidFill>
              </a:rPr>
              <a:t> una cartella di primo livello, una cartella all’interno di una cartella esistente e un documento all’interno di una cartella</a:t>
            </a:r>
            <a:r>
              <a:rPr lang="it-IT" sz="1600" dirty="0">
                <a:solidFill>
                  <a:schemeClr val="tx2"/>
                </a:solidFill>
              </a:rPr>
              <a:t>. L’applicazione non richiede la gestione dell’upload dei documenti e delle sottocartelle.</a:t>
            </a:r>
          </a:p>
        </p:txBody>
      </p:sp>
      <p:sp>
        <p:nvSpPr>
          <p:cNvPr id="4" name="CasellaDiTesto 3">
            <a:extLst>
              <a:ext uri="{FF2B5EF4-FFF2-40B4-BE49-F238E27FC236}">
                <a16:creationId xmlns:a16="http://schemas.microsoft.com/office/drawing/2014/main" id="{2BB2D7B1-2140-384F-700C-700F5663AB72}"/>
              </a:ext>
            </a:extLst>
          </p:cNvPr>
          <p:cNvSpPr txBox="1"/>
          <p:nvPr/>
        </p:nvSpPr>
        <p:spPr>
          <a:xfrm>
            <a:off x="609600" y="6302159"/>
            <a:ext cx="7797800" cy="369332"/>
          </a:xfrm>
          <a:prstGeom prst="rect">
            <a:avLst/>
          </a:prstGeom>
          <a:noFill/>
        </p:spPr>
        <p:txBody>
          <a:bodyPr wrap="square" rtlCol="0">
            <a:spAutoFit/>
          </a:bodyPr>
          <a:lstStyle/>
          <a:p>
            <a:r>
              <a:rPr lang="it-IT" b="1" dirty="0">
                <a:solidFill>
                  <a:srgbClr val="FF0000"/>
                </a:solidFill>
              </a:rPr>
              <a:t>Pages (Views)</a:t>
            </a:r>
            <a:r>
              <a:rPr lang="it-IT" b="1" dirty="0"/>
              <a:t>, </a:t>
            </a:r>
            <a:r>
              <a:rPr lang="it-IT" b="1" dirty="0">
                <a:solidFill>
                  <a:srgbClr val="00B050"/>
                </a:solidFill>
              </a:rPr>
              <a:t>View components</a:t>
            </a:r>
            <a:r>
              <a:rPr lang="it-IT" b="1" dirty="0"/>
              <a:t>, </a:t>
            </a:r>
            <a:r>
              <a:rPr lang="it-IT" b="1" dirty="0">
                <a:solidFill>
                  <a:srgbClr val="0070C0"/>
                </a:solidFill>
              </a:rPr>
              <a:t>Events</a:t>
            </a:r>
            <a:r>
              <a:rPr lang="it-IT" b="1" dirty="0"/>
              <a:t>, </a:t>
            </a:r>
            <a:r>
              <a:rPr lang="it-IT" b="1" dirty="0">
                <a:solidFill>
                  <a:srgbClr val="7030A0"/>
                </a:solidFill>
              </a:rPr>
              <a:t>Actions</a:t>
            </a:r>
          </a:p>
        </p:txBody>
      </p:sp>
    </p:spTree>
    <p:extLst>
      <p:ext uri="{BB962C8B-B14F-4D97-AF65-F5344CB8AC3E}">
        <p14:creationId xmlns:p14="http://schemas.microsoft.com/office/powerpoint/2010/main" val="237816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31A476-3874-8BEF-40C9-50BD70BC99E2}"/>
              </a:ext>
            </a:extLst>
          </p:cNvPr>
          <p:cNvSpPr>
            <a:spLocks noGrp="1"/>
          </p:cNvSpPr>
          <p:nvPr>
            <p:ph type="title"/>
          </p:nvPr>
        </p:nvSpPr>
        <p:spPr>
          <a:xfrm>
            <a:off x="1069848" y="416142"/>
            <a:ext cx="8886884" cy="624480"/>
          </a:xfrm>
        </p:spPr>
        <p:txBody>
          <a:bodyPr/>
          <a:lstStyle/>
          <a:p>
            <a:pPr algn="ctr"/>
            <a:r>
              <a:rPr lang="it-IT" dirty="0"/>
              <a:t>Database Design</a:t>
            </a:r>
          </a:p>
        </p:txBody>
      </p:sp>
      <p:pic>
        <p:nvPicPr>
          <p:cNvPr id="5" name="Segnaposto contenuto 4" descr="Immagine che contiene testo, diagramma, linea, Disegno tecnico&#10;&#10;Descrizione generata automaticamente">
            <a:extLst>
              <a:ext uri="{FF2B5EF4-FFF2-40B4-BE49-F238E27FC236}">
                <a16:creationId xmlns:a16="http://schemas.microsoft.com/office/drawing/2014/main" id="{3AA11456-A5C5-D1DF-7E4D-63F263E6E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065" y="1666658"/>
            <a:ext cx="3760470" cy="4775200"/>
          </a:xfrm>
        </p:spPr>
      </p:pic>
      <p:sp>
        <p:nvSpPr>
          <p:cNvPr id="6" name="CasellaDiTesto 5">
            <a:extLst>
              <a:ext uri="{FF2B5EF4-FFF2-40B4-BE49-F238E27FC236}">
                <a16:creationId xmlns:a16="http://schemas.microsoft.com/office/drawing/2014/main" id="{EEE6A914-2C5F-0C09-75DA-D5A1FFF381E6}"/>
              </a:ext>
            </a:extLst>
          </p:cNvPr>
          <p:cNvSpPr txBox="1"/>
          <p:nvPr/>
        </p:nvSpPr>
        <p:spPr>
          <a:xfrm>
            <a:off x="1409065" y="1333500"/>
            <a:ext cx="3201035" cy="369332"/>
          </a:xfrm>
          <a:prstGeom prst="rect">
            <a:avLst/>
          </a:prstGeom>
          <a:noFill/>
        </p:spPr>
        <p:txBody>
          <a:bodyPr wrap="square" rtlCol="0">
            <a:spAutoFit/>
          </a:bodyPr>
          <a:lstStyle/>
          <a:p>
            <a:r>
              <a:rPr lang="it-IT" dirty="0"/>
              <a:t>Schema Concettuale</a:t>
            </a:r>
          </a:p>
        </p:txBody>
      </p:sp>
      <p:sp>
        <p:nvSpPr>
          <p:cNvPr id="3" name="CasellaDiTesto 2">
            <a:extLst>
              <a:ext uri="{FF2B5EF4-FFF2-40B4-BE49-F238E27FC236}">
                <a16:creationId xmlns:a16="http://schemas.microsoft.com/office/drawing/2014/main" id="{B04443E5-41A5-7C87-91A6-62A73267B8B9}"/>
              </a:ext>
            </a:extLst>
          </p:cNvPr>
          <p:cNvSpPr txBox="1"/>
          <p:nvPr/>
        </p:nvSpPr>
        <p:spPr>
          <a:xfrm>
            <a:off x="7581902" y="1360044"/>
            <a:ext cx="3201035" cy="369332"/>
          </a:xfrm>
          <a:prstGeom prst="rect">
            <a:avLst/>
          </a:prstGeom>
          <a:noFill/>
        </p:spPr>
        <p:txBody>
          <a:bodyPr wrap="square" rtlCol="0">
            <a:spAutoFit/>
          </a:bodyPr>
          <a:lstStyle/>
          <a:p>
            <a:r>
              <a:rPr lang="it-IT" dirty="0"/>
              <a:t>Schema Logico</a:t>
            </a:r>
          </a:p>
        </p:txBody>
      </p:sp>
      <p:sp>
        <p:nvSpPr>
          <p:cNvPr id="7" name="CasellaDiTesto 6">
            <a:extLst>
              <a:ext uri="{FF2B5EF4-FFF2-40B4-BE49-F238E27FC236}">
                <a16:creationId xmlns:a16="http://schemas.microsoft.com/office/drawing/2014/main" id="{F23697F0-4D07-0527-C7DF-D4E3199946F8}"/>
              </a:ext>
            </a:extLst>
          </p:cNvPr>
          <p:cNvSpPr txBox="1"/>
          <p:nvPr/>
        </p:nvSpPr>
        <p:spPr>
          <a:xfrm>
            <a:off x="6095999" y="2228597"/>
            <a:ext cx="4804229" cy="307777"/>
          </a:xfrm>
          <a:prstGeom prst="rect">
            <a:avLst/>
          </a:prstGeom>
          <a:noFill/>
        </p:spPr>
        <p:txBody>
          <a:bodyPr wrap="square" rtlCol="0">
            <a:spAutoFit/>
          </a:bodyPr>
          <a:lstStyle/>
          <a:p>
            <a:r>
              <a:rPr lang="it-IT" sz="1400" dirty="0"/>
              <a:t>User(</a:t>
            </a:r>
            <a:r>
              <a:rPr lang="it-IT" sz="1400" b="1" u="sng" dirty="0"/>
              <a:t>Id</a:t>
            </a:r>
            <a:r>
              <a:rPr lang="it-IT" sz="1400" dirty="0"/>
              <a:t>, Name, Surname, Username, Email, Password)</a:t>
            </a:r>
          </a:p>
        </p:txBody>
      </p:sp>
      <p:sp>
        <p:nvSpPr>
          <p:cNvPr id="8" name="CasellaDiTesto 7">
            <a:extLst>
              <a:ext uri="{FF2B5EF4-FFF2-40B4-BE49-F238E27FC236}">
                <a16:creationId xmlns:a16="http://schemas.microsoft.com/office/drawing/2014/main" id="{335DD8C1-3B00-E08E-5863-846596552359}"/>
              </a:ext>
            </a:extLst>
          </p:cNvPr>
          <p:cNvSpPr txBox="1"/>
          <p:nvPr/>
        </p:nvSpPr>
        <p:spPr>
          <a:xfrm>
            <a:off x="6095999" y="3382222"/>
            <a:ext cx="4804229" cy="307777"/>
          </a:xfrm>
          <a:prstGeom prst="rect">
            <a:avLst/>
          </a:prstGeom>
          <a:noFill/>
        </p:spPr>
        <p:txBody>
          <a:bodyPr wrap="square" rtlCol="0">
            <a:spAutoFit/>
          </a:bodyPr>
          <a:lstStyle/>
          <a:p>
            <a:r>
              <a:rPr lang="it-IT" sz="1400" dirty="0"/>
              <a:t>Folder(</a:t>
            </a:r>
            <a:r>
              <a:rPr lang="it-IT" sz="1400" b="1" u="sng" dirty="0"/>
              <a:t>Id</a:t>
            </a:r>
            <a:r>
              <a:rPr lang="it-IT" sz="1400" dirty="0"/>
              <a:t>, Owner Id, Name, Timestamp, Parent Id)</a:t>
            </a:r>
          </a:p>
        </p:txBody>
      </p:sp>
      <p:sp>
        <p:nvSpPr>
          <p:cNvPr id="9" name="CasellaDiTesto 8">
            <a:extLst>
              <a:ext uri="{FF2B5EF4-FFF2-40B4-BE49-F238E27FC236}">
                <a16:creationId xmlns:a16="http://schemas.microsoft.com/office/drawing/2014/main" id="{2951F007-221B-7A4C-880D-9ADE2EF76A09}"/>
              </a:ext>
            </a:extLst>
          </p:cNvPr>
          <p:cNvSpPr txBox="1"/>
          <p:nvPr/>
        </p:nvSpPr>
        <p:spPr>
          <a:xfrm>
            <a:off x="6095999" y="4569157"/>
            <a:ext cx="5531123" cy="307777"/>
          </a:xfrm>
          <a:prstGeom prst="rect">
            <a:avLst/>
          </a:prstGeom>
          <a:noFill/>
        </p:spPr>
        <p:txBody>
          <a:bodyPr wrap="square" rtlCol="0">
            <a:spAutoFit/>
          </a:bodyPr>
          <a:lstStyle/>
          <a:p>
            <a:r>
              <a:rPr lang="it-IT" sz="1400" dirty="0"/>
              <a:t>Doc(</a:t>
            </a:r>
            <a:r>
              <a:rPr lang="it-IT" sz="1400" b="1" u="sng" dirty="0"/>
              <a:t>Id</a:t>
            </a:r>
            <a:r>
              <a:rPr lang="it-IT" sz="1400" dirty="0"/>
              <a:t>, Owner Id, Folder Id, Name, Timestamp, Summary, Type)</a:t>
            </a:r>
          </a:p>
        </p:txBody>
      </p:sp>
      <p:cxnSp>
        <p:nvCxnSpPr>
          <p:cNvPr id="11" name="Connettore 2 10">
            <a:extLst>
              <a:ext uri="{FF2B5EF4-FFF2-40B4-BE49-F238E27FC236}">
                <a16:creationId xmlns:a16="http://schemas.microsoft.com/office/drawing/2014/main" id="{8ECB6935-15ED-FDC4-F2F6-8188B047CD01}"/>
              </a:ext>
            </a:extLst>
          </p:cNvPr>
          <p:cNvCxnSpPr/>
          <p:nvPr/>
        </p:nvCxnSpPr>
        <p:spPr>
          <a:xfrm flipH="1" flipV="1">
            <a:off x="6749143" y="2536374"/>
            <a:ext cx="624114" cy="89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igura a mano libera: forma 19">
            <a:extLst>
              <a:ext uri="{FF2B5EF4-FFF2-40B4-BE49-F238E27FC236}">
                <a16:creationId xmlns:a16="http://schemas.microsoft.com/office/drawing/2014/main" id="{D093B308-FFC1-CFF0-C543-7129BA74F64F}"/>
              </a:ext>
            </a:extLst>
          </p:cNvPr>
          <p:cNvSpPr/>
          <p:nvPr/>
        </p:nvSpPr>
        <p:spPr>
          <a:xfrm>
            <a:off x="5899952" y="2540000"/>
            <a:ext cx="1168505" cy="2090057"/>
          </a:xfrm>
          <a:custGeom>
            <a:avLst/>
            <a:gdLst>
              <a:gd name="connsiteX0" fmla="*/ 1168505 w 1168505"/>
              <a:gd name="connsiteY0" fmla="*/ 2090057 h 2090057"/>
              <a:gd name="connsiteX1" fmla="*/ 7362 w 1168505"/>
              <a:gd name="connsiteY1" fmla="*/ 1117600 h 2090057"/>
              <a:gd name="connsiteX2" fmla="*/ 762105 w 1168505"/>
              <a:gd name="connsiteY2" fmla="*/ 0 h 2090057"/>
            </a:gdLst>
            <a:ahLst/>
            <a:cxnLst>
              <a:cxn ang="0">
                <a:pos x="connsiteX0" y="connsiteY0"/>
              </a:cxn>
              <a:cxn ang="0">
                <a:pos x="connsiteX1" y="connsiteY1"/>
              </a:cxn>
              <a:cxn ang="0">
                <a:pos x="connsiteX2" y="connsiteY2"/>
              </a:cxn>
            </a:cxnLst>
            <a:rect l="l" t="t" r="r" b="b"/>
            <a:pathLst>
              <a:path w="1168505" h="2090057">
                <a:moveTo>
                  <a:pt x="1168505" y="2090057"/>
                </a:moveTo>
                <a:cubicBezTo>
                  <a:pt x="621800" y="1778000"/>
                  <a:pt x="75095" y="1465943"/>
                  <a:pt x="7362" y="1117600"/>
                </a:cubicBezTo>
                <a:cubicBezTo>
                  <a:pt x="-60371" y="769257"/>
                  <a:pt x="350867" y="384628"/>
                  <a:pt x="762105"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riangolo isoscele 20">
            <a:extLst>
              <a:ext uri="{FF2B5EF4-FFF2-40B4-BE49-F238E27FC236}">
                <a16:creationId xmlns:a16="http://schemas.microsoft.com/office/drawing/2014/main" id="{978E0303-1F05-E8D8-08BC-3F40DED8DE37}"/>
              </a:ext>
            </a:extLst>
          </p:cNvPr>
          <p:cNvSpPr/>
          <p:nvPr/>
        </p:nvSpPr>
        <p:spPr>
          <a:xfrm rot="3109330">
            <a:off x="6694185" y="2512304"/>
            <a:ext cx="45719" cy="4571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317CA514-3903-4820-D84A-03DFCCDCE28C}"/>
              </a:ext>
            </a:extLst>
          </p:cNvPr>
          <p:cNvCxnSpPr/>
          <p:nvPr/>
        </p:nvCxnSpPr>
        <p:spPr>
          <a:xfrm flipH="1" flipV="1">
            <a:off x="6952343" y="3689999"/>
            <a:ext cx="1016000" cy="879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14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descr="Immagine che contiene testo, schermata, schermo, Carattere&#10;&#10;Descrizione generata automaticamente">
            <a:extLst>
              <a:ext uri="{FF2B5EF4-FFF2-40B4-BE49-F238E27FC236}">
                <a16:creationId xmlns:a16="http://schemas.microsoft.com/office/drawing/2014/main" id="{03E087DB-CF4A-29C1-4C14-7F88AE2B3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759" y="1236074"/>
            <a:ext cx="5420481" cy="1781424"/>
          </a:xfrm>
        </p:spPr>
      </p:pic>
      <p:sp>
        <p:nvSpPr>
          <p:cNvPr id="5" name="CasellaDiTesto 4">
            <a:extLst>
              <a:ext uri="{FF2B5EF4-FFF2-40B4-BE49-F238E27FC236}">
                <a16:creationId xmlns:a16="http://schemas.microsoft.com/office/drawing/2014/main" id="{981E08C2-5ADA-0294-4AEB-C712BD3E2C76}"/>
              </a:ext>
            </a:extLst>
          </p:cNvPr>
          <p:cNvSpPr txBox="1"/>
          <p:nvPr/>
        </p:nvSpPr>
        <p:spPr>
          <a:xfrm>
            <a:off x="1555686" y="452673"/>
            <a:ext cx="9080626" cy="584775"/>
          </a:xfrm>
          <a:prstGeom prst="rect">
            <a:avLst/>
          </a:prstGeom>
          <a:noFill/>
        </p:spPr>
        <p:txBody>
          <a:bodyPr wrap="square" rtlCol="0">
            <a:spAutoFit/>
          </a:bodyPr>
          <a:lstStyle/>
          <a:p>
            <a:pPr algn="ctr"/>
            <a:r>
              <a:rPr lang="it-IT" sz="3200" dirty="0"/>
              <a:t>Database schema</a:t>
            </a:r>
          </a:p>
        </p:txBody>
      </p:sp>
      <p:pic>
        <p:nvPicPr>
          <p:cNvPr id="7" name="Immagine 6" descr="Immagine che contiene testo, schermata, Carattere&#10;&#10;Descrizione generata automaticamente">
            <a:extLst>
              <a:ext uri="{FF2B5EF4-FFF2-40B4-BE49-F238E27FC236}">
                <a16:creationId xmlns:a16="http://schemas.microsoft.com/office/drawing/2014/main" id="{07EF816E-D065-0139-CEE5-6E9DF46DF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994" y="3216124"/>
            <a:ext cx="5792008" cy="1448002"/>
          </a:xfrm>
          <a:prstGeom prst="rect">
            <a:avLst/>
          </a:prstGeom>
        </p:spPr>
      </p:pic>
      <p:pic>
        <p:nvPicPr>
          <p:cNvPr id="9" name="Immagine 8" descr="Immagine che contiene testo, schermata, Carattere&#10;&#10;Descrizione generata automaticamente">
            <a:extLst>
              <a:ext uri="{FF2B5EF4-FFF2-40B4-BE49-F238E27FC236}">
                <a16:creationId xmlns:a16="http://schemas.microsoft.com/office/drawing/2014/main" id="{4B6653BC-D9C7-D74F-833B-A61199708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995" y="4862752"/>
            <a:ext cx="3258005" cy="1438476"/>
          </a:xfrm>
          <a:prstGeom prst="rect">
            <a:avLst/>
          </a:prstGeom>
        </p:spPr>
      </p:pic>
    </p:spTree>
    <p:extLst>
      <p:ext uri="{BB962C8B-B14F-4D97-AF65-F5344CB8AC3E}">
        <p14:creationId xmlns:p14="http://schemas.microsoft.com/office/powerpoint/2010/main" val="324311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7848D-C4CF-426C-8363-C0DE64656D56}"/>
              </a:ext>
            </a:extLst>
          </p:cNvPr>
          <p:cNvSpPr>
            <a:spLocks noGrp="1"/>
          </p:cNvSpPr>
          <p:nvPr>
            <p:ph type="title"/>
          </p:nvPr>
        </p:nvSpPr>
        <p:spPr/>
        <p:txBody>
          <a:bodyPr>
            <a:normAutofit/>
          </a:bodyPr>
          <a:lstStyle/>
          <a:p>
            <a:pPr algn="ctr"/>
            <a:r>
              <a:rPr lang="it-IT" sz="3200" dirty="0">
                <a:latin typeface="Neue Haas Grotesk Text Pro" panose="020B0504020202020204" pitchFamily="34" charset="0"/>
              </a:rPr>
              <a:t>Application design – HTML overview</a:t>
            </a:r>
          </a:p>
        </p:txBody>
      </p:sp>
      <p:pic>
        <p:nvPicPr>
          <p:cNvPr id="4" name="Immagine 3" descr="Immagine che contiene testo, diagramma, schermata, Carattere&#10;&#10;Descrizione generata automaticamente">
            <a:extLst>
              <a:ext uri="{FF2B5EF4-FFF2-40B4-BE49-F238E27FC236}">
                <a16:creationId xmlns:a16="http://schemas.microsoft.com/office/drawing/2014/main" id="{AFDADA72-152A-82A8-040B-E3ABD7288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0" y="1690688"/>
            <a:ext cx="7048500" cy="3505200"/>
          </a:xfrm>
          <a:prstGeom prst="rect">
            <a:avLst/>
          </a:prstGeom>
        </p:spPr>
      </p:pic>
    </p:spTree>
    <p:extLst>
      <p:ext uri="{BB962C8B-B14F-4D97-AF65-F5344CB8AC3E}">
        <p14:creationId xmlns:p14="http://schemas.microsoft.com/office/powerpoint/2010/main" val="33671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7848D-C4CF-426C-8363-C0DE64656D56}"/>
              </a:ext>
            </a:extLst>
          </p:cNvPr>
          <p:cNvSpPr>
            <a:spLocks noGrp="1"/>
          </p:cNvSpPr>
          <p:nvPr>
            <p:ph type="title"/>
          </p:nvPr>
        </p:nvSpPr>
        <p:spPr/>
        <p:txBody>
          <a:bodyPr>
            <a:normAutofit/>
          </a:bodyPr>
          <a:lstStyle/>
          <a:p>
            <a:pPr algn="ctr"/>
            <a:r>
              <a:rPr lang="it-IT" sz="3200" dirty="0">
                <a:latin typeface="Neue Haas Grotesk Text Pro" panose="020B0504020202020204" pitchFamily="34" charset="0"/>
              </a:rPr>
              <a:t>Application design – RIA overview</a:t>
            </a:r>
          </a:p>
        </p:txBody>
      </p:sp>
      <p:pic>
        <p:nvPicPr>
          <p:cNvPr id="7" name="Immagine 6" descr="Immagine che contiene testo, diagramma, schermata, Piano&#10;&#10;Descrizione generata automaticamente">
            <a:extLst>
              <a:ext uri="{FF2B5EF4-FFF2-40B4-BE49-F238E27FC236}">
                <a16:creationId xmlns:a16="http://schemas.microsoft.com/office/drawing/2014/main" id="{F15D9BDC-E887-7195-80BB-3F19BBD13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822" y="1279192"/>
            <a:ext cx="3880070" cy="2491721"/>
          </a:xfrm>
          <a:prstGeom prst="rect">
            <a:avLst/>
          </a:prstGeom>
        </p:spPr>
      </p:pic>
      <p:pic>
        <p:nvPicPr>
          <p:cNvPr id="9" name="Immagine 8" descr="Immagine che contiene testo, diagramma, Piano, Carattere&#10;&#10;Descrizione generata automaticamente">
            <a:extLst>
              <a:ext uri="{FF2B5EF4-FFF2-40B4-BE49-F238E27FC236}">
                <a16:creationId xmlns:a16="http://schemas.microsoft.com/office/drawing/2014/main" id="{EAAD231B-7D14-0E4E-8AC0-71652CFC5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33" y="1279192"/>
            <a:ext cx="5057775" cy="5346541"/>
          </a:xfrm>
          <a:prstGeom prst="rect">
            <a:avLst/>
          </a:prstGeom>
        </p:spPr>
      </p:pic>
      <p:pic>
        <p:nvPicPr>
          <p:cNvPr id="11" name="Immagine 10" descr="Immagine che contiene testo, diagramma, schermata, Carattere&#10;&#10;Descrizione generata automaticamente">
            <a:extLst>
              <a:ext uri="{FF2B5EF4-FFF2-40B4-BE49-F238E27FC236}">
                <a16:creationId xmlns:a16="http://schemas.microsoft.com/office/drawing/2014/main" id="{6B5E06CD-B172-16D4-5529-DFDFE918C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139708"/>
            <a:ext cx="5153025" cy="2486025"/>
          </a:xfrm>
          <a:prstGeom prst="rect">
            <a:avLst/>
          </a:prstGeom>
        </p:spPr>
      </p:pic>
    </p:spTree>
    <p:extLst>
      <p:ext uri="{BB962C8B-B14F-4D97-AF65-F5344CB8AC3E}">
        <p14:creationId xmlns:p14="http://schemas.microsoft.com/office/powerpoint/2010/main" val="365591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ED2932-B8E7-143B-CF8F-CAE6DC628976}"/>
              </a:ext>
            </a:extLst>
          </p:cNvPr>
          <p:cNvSpPr>
            <a:spLocks noGrp="1"/>
          </p:cNvSpPr>
          <p:nvPr>
            <p:ph type="title"/>
          </p:nvPr>
        </p:nvSpPr>
        <p:spPr>
          <a:xfrm>
            <a:off x="1066800" y="99778"/>
            <a:ext cx="8886884" cy="953669"/>
          </a:xfrm>
        </p:spPr>
        <p:txBody>
          <a:bodyPr/>
          <a:lstStyle/>
          <a:p>
            <a:pPr algn="ctr"/>
            <a:r>
              <a:rPr lang="it-IT" dirty="0"/>
              <a:t>Componenti                 Server Side</a:t>
            </a:r>
          </a:p>
        </p:txBody>
      </p:sp>
      <p:sp>
        <p:nvSpPr>
          <p:cNvPr id="3" name="Segnaposto contenuto 2">
            <a:extLst>
              <a:ext uri="{FF2B5EF4-FFF2-40B4-BE49-F238E27FC236}">
                <a16:creationId xmlns:a16="http://schemas.microsoft.com/office/drawing/2014/main" id="{F1E2F9FC-EF7E-17FF-10C5-1D0F80986D85}"/>
              </a:ext>
            </a:extLst>
          </p:cNvPr>
          <p:cNvSpPr>
            <a:spLocks noGrp="1"/>
          </p:cNvSpPr>
          <p:nvPr>
            <p:ph idx="1"/>
          </p:nvPr>
        </p:nvSpPr>
        <p:spPr>
          <a:xfrm>
            <a:off x="1075068" y="1053448"/>
            <a:ext cx="4103334" cy="4763932"/>
          </a:xfrm>
        </p:spPr>
        <p:txBody>
          <a:bodyPr>
            <a:normAutofit fontScale="77500" lnSpcReduction="20000"/>
          </a:bodyPr>
          <a:lstStyle/>
          <a:p>
            <a:pPr>
              <a:buFont typeface="Wingdings" panose="05000000000000000000" pitchFamily="2" charset="2"/>
              <a:buChar char="v"/>
            </a:pPr>
            <a:r>
              <a:rPr lang="it-IT" dirty="0"/>
              <a:t>Controllers</a:t>
            </a:r>
          </a:p>
          <a:p>
            <a:pPr lvl="1">
              <a:buFont typeface="Wingdings" panose="05000000000000000000" pitchFamily="2" charset="2"/>
              <a:buChar char="v"/>
            </a:pPr>
            <a:r>
              <a:rPr lang="it-IT" dirty="0"/>
              <a:t>CheckLogin</a:t>
            </a:r>
          </a:p>
          <a:p>
            <a:pPr lvl="1">
              <a:buFont typeface="Wingdings" panose="05000000000000000000" pitchFamily="2" charset="2"/>
              <a:buChar char="v"/>
            </a:pPr>
            <a:r>
              <a:rPr lang="it-IT" dirty="0"/>
              <a:t>CreateDocument</a:t>
            </a:r>
          </a:p>
          <a:p>
            <a:pPr lvl="1">
              <a:buFont typeface="Wingdings" panose="05000000000000000000" pitchFamily="2" charset="2"/>
              <a:buChar char="v"/>
            </a:pPr>
            <a:r>
              <a:rPr lang="it-IT" dirty="0"/>
              <a:t>CreateFolder</a:t>
            </a:r>
          </a:p>
          <a:p>
            <a:pPr lvl="1">
              <a:buFont typeface="Wingdings" panose="05000000000000000000" pitchFamily="2" charset="2"/>
              <a:buChar char="v"/>
            </a:pPr>
            <a:r>
              <a:rPr lang="it-IT" dirty="0"/>
              <a:t>CreateRootFolder</a:t>
            </a:r>
          </a:p>
          <a:p>
            <a:pPr lvl="1">
              <a:buFont typeface="Wingdings" panose="05000000000000000000" pitchFamily="2" charset="2"/>
              <a:buChar char="v"/>
            </a:pPr>
            <a:r>
              <a:rPr lang="it-IT" dirty="0"/>
              <a:t>GoToContentManagement</a:t>
            </a:r>
          </a:p>
          <a:p>
            <a:pPr lvl="1">
              <a:buFont typeface="Wingdings" panose="05000000000000000000" pitchFamily="2" charset="2"/>
              <a:buChar char="v"/>
            </a:pPr>
            <a:r>
              <a:rPr lang="it-IT" dirty="0"/>
              <a:t>GoToContents</a:t>
            </a:r>
          </a:p>
          <a:p>
            <a:pPr lvl="1">
              <a:buFont typeface="Wingdings" panose="05000000000000000000" pitchFamily="2" charset="2"/>
              <a:buChar char="v"/>
            </a:pPr>
            <a:r>
              <a:rPr lang="it-IT" dirty="0"/>
              <a:t>GoToDocumentDetails</a:t>
            </a:r>
          </a:p>
          <a:p>
            <a:pPr lvl="1">
              <a:buFont typeface="Wingdings" panose="05000000000000000000" pitchFamily="2" charset="2"/>
              <a:buChar char="v"/>
            </a:pPr>
            <a:r>
              <a:rPr lang="it-IT" dirty="0"/>
              <a:t>GoToHome</a:t>
            </a:r>
          </a:p>
          <a:p>
            <a:pPr lvl="1">
              <a:buFont typeface="Wingdings" panose="05000000000000000000" pitchFamily="2" charset="2"/>
              <a:buChar char="v"/>
            </a:pPr>
            <a:r>
              <a:rPr lang="it-IT" dirty="0"/>
              <a:t>GoToMoveDocument</a:t>
            </a:r>
          </a:p>
          <a:p>
            <a:pPr lvl="1">
              <a:buFont typeface="Wingdings" panose="05000000000000000000" pitchFamily="2" charset="2"/>
              <a:buChar char="v"/>
            </a:pPr>
            <a:r>
              <a:rPr lang="it-IT" dirty="0"/>
              <a:t>GoToRegistrationPage</a:t>
            </a:r>
          </a:p>
          <a:p>
            <a:pPr lvl="1">
              <a:buFont typeface="Wingdings" panose="05000000000000000000" pitchFamily="2" charset="2"/>
              <a:buChar char="v"/>
            </a:pPr>
            <a:r>
              <a:rPr lang="it-IT" dirty="0"/>
              <a:t>Logout</a:t>
            </a:r>
          </a:p>
          <a:p>
            <a:pPr lvl="1">
              <a:buFont typeface="Wingdings" panose="05000000000000000000" pitchFamily="2" charset="2"/>
              <a:buChar char="v"/>
            </a:pPr>
            <a:r>
              <a:rPr lang="it-IT" dirty="0"/>
              <a:t>MoveDocument</a:t>
            </a:r>
          </a:p>
          <a:p>
            <a:pPr lvl="1">
              <a:buFont typeface="Wingdings" panose="05000000000000000000" pitchFamily="2" charset="2"/>
              <a:buChar char="v"/>
            </a:pPr>
            <a:r>
              <a:rPr lang="it-IT" dirty="0" err="1"/>
              <a:t>RegistrationAgent</a:t>
            </a:r>
            <a:endParaRPr lang="it-IT" dirty="0"/>
          </a:p>
          <a:p>
            <a:pPr lvl="1">
              <a:buFont typeface="Wingdings" panose="05000000000000000000" pitchFamily="2" charset="2"/>
              <a:buChar char="v"/>
            </a:pPr>
            <a:r>
              <a:rPr lang="it-IT" dirty="0" err="1">
                <a:highlight>
                  <a:srgbClr val="FF00FF"/>
                </a:highlight>
              </a:rPr>
              <a:t>GetDocs</a:t>
            </a:r>
            <a:endParaRPr lang="it-IT" dirty="0">
              <a:highlight>
                <a:srgbClr val="FF00FF"/>
              </a:highlight>
            </a:endParaRPr>
          </a:p>
          <a:p>
            <a:pPr lvl="1">
              <a:buFont typeface="Wingdings" panose="05000000000000000000" pitchFamily="2" charset="2"/>
              <a:buChar char="v"/>
            </a:pPr>
            <a:r>
              <a:rPr lang="it-IT" dirty="0" err="1">
                <a:highlight>
                  <a:srgbClr val="FF00FF"/>
                </a:highlight>
              </a:rPr>
              <a:t>GetFolders</a:t>
            </a:r>
            <a:endParaRPr lang="it-IT" dirty="0">
              <a:highlight>
                <a:srgbClr val="FF00FF"/>
              </a:highlight>
            </a:endParaRPr>
          </a:p>
          <a:p>
            <a:pPr lvl="1">
              <a:buFont typeface="Wingdings" panose="05000000000000000000" pitchFamily="2" charset="2"/>
              <a:buChar char="v"/>
            </a:pPr>
            <a:r>
              <a:rPr lang="it-IT" dirty="0" err="1">
                <a:highlight>
                  <a:srgbClr val="FF00FF"/>
                </a:highlight>
              </a:rPr>
              <a:t>RemoveDoc</a:t>
            </a:r>
            <a:endParaRPr lang="it-IT" dirty="0">
              <a:highlight>
                <a:srgbClr val="FF00FF"/>
              </a:highlight>
            </a:endParaRPr>
          </a:p>
          <a:p>
            <a:pPr lvl="1">
              <a:buFont typeface="Wingdings" panose="05000000000000000000" pitchFamily="2" charset="2"/>
              <a:buChar char="v"/>
            </a:pPr>
            <a:r>
              <a:rPr lang="it-IT" dirty="0" err="1">
                <a:highlight>
                  <a:srgbClr val="FF00FF"/>
                </a:highlight>
              </a:rPr>
              <a:t>RemoveFolder</a:t>
            </a:r>
            <a:endParaRPr lang="it-IT" dirty="0">
              <a:highlight>
                <a:srgbClr val="FF00FF"/>
              </a:highlight>
            </a:endParaRPr>
          </a:p>
          <a:p>
            <a:pPr lvl="1">
              <a:buFont typeface="Wingdings" panose="05000000000000000000" pitchFamily="2" charset="2"/>
              <a:buChar char="v"/>
            </a:pPr>
            <a:endParaRPr lang="it-IT" dirty="0"/>
          </a:p>
        </p:txBody>
      </p:sp>
      <p:cxnSp>
        <p:nvCxnSpPr>
          <p:cNvPr id="5" name="Connettore 2 4">
            <a:extLst>
              <a:ext uri="{FF2B5EF4-FFF2-40B4-BE49-F238E27FC236}">
                <a16:creationId xmlns:a16="http://schemas.microsoft.com/office/drawing/2014/main" id="{DE5A0628-37BA-CD79-4329-1FBCC1A22789}"/>
              </a:ext>
            </a:extLst>
          </p:cNvPr>
          <p:cNvCxnSpPr/>
          <p:nvPr/>
        </p:nvCxnSpPr>
        <p:spPr>
          <a:xfrm>
            <a:off x="4949372" y="740228"/>
            <a:ext cx="13353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Segnaposto contenuto 2">
            <a:extLst>
              <a:ext uri="{FF2B5EF4-FFF2-40B4-BE49-F238E27FC236}">
                <a16:creationId xmlns:a16="http://schemas.microsoft.com/office/drawing/2014/main" id="{3A85E8C1-3CD8-DBA5-7BF7-A1A3A7171B3E}"/>
              </a:ext>
            </a:extLst>
          </p:cNvPr>
          <p:cNvSpPr txBox="1">
            <a:spLocks/>
          </p:cNvSpPr>
          <p:nvPr/>
        </p:nvSpPr>
        <p:spPr>
          <a:xfrm>
            <a:off x="3629465" y="1053448"/>
            <a:ext cx="4966546" cy="47639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it-IT" dirty="0"/>
              <a:t>Model Objects(Beans)</a:t>
            </a:r>
          </a:p>
          <a:p>
            <a:pPr lvl="1">
              <a:buFont typeface="Wingdings" panose="05000000000000000000" pitchFamily="2" charset="2"/>
              <a:buChar char="v"/>
            </a:pPr>
            <a:r>
              <a:rPr lang="it-IT" dirty="0"/>
              <a:t>User</a:t>
            </a:r>
          </a:p>
          <a:p>
            <a:pPr lvl="1">
              <a:buFont typeface="Wingdings" panose="05000000000000000000" pitchFamily="2" charset="2"/>
              <a:buChar char="v"/>
            </a:pPr>
            <a:r>
              <a:rPr lang="it-IT" dirty="0"/>
              <a:t>Doc</a:t>
            </a:r>
          </a:p>
          <a:p>
            <a:pPr lvl="1">
              <a:buFont typeface="Wingdings" panose="05000000000000000000" pitchFamily="2" charset="2"/>
              <a:buChar char="v"/>
            </a:pPr>
            <a:r>
              <a:rPr lang="it-IT" dirty="0"/>
              <a:t>Folder</a:t>
            </a:r>
          </a:p>
        </p:txBody>
      </p:sp>
      <p:sp>
        <p:nvSpPr>
          <p:cNvPr id="7" name="Segnaposto contenuto 2">
            <a:extLst>
              <a:ext uri="{FF2B5EF4-FFF2-40B4-BE49-F238E27FC236}">
                <a16:creationId xmlns:a16="http://schemas.microsoft.com/office/drawing/2014/main" id="{E4510A95-7C15-410A-9F08-51FC5931DA3C}"/>
              </a:ext>
            </a:extLst>
          </p:cNvPr>
          <p:cNvSpPr txBox="1">
            <a:spLocks/>
          </p:cNvSpPr>
          <p:nvPr/>
        </p:nvSpPr>
        <p:spPr>
          <a:xfrm>
            <a:off x="6284686" y="1053448"/>
            <a:ext cx="5728933" cy="555055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it-IT" dirty="0"/>
              <a:t>Data Access Objects (DAO)</a:t>
            </a:r>
          </a:p>
          <a:p>
            <a:pPr lvl="1">
              <a:buFont typeface="Wingdings" panose="05000000000000000000" pitchFamily="2" charset="2"/>
              <a:buChar char="v"/>
            </a:pPr>
            <a:r>
              <a:rPr lang="it-IT" dirty="0"/>
              <a:t>UserDAO</a:t>
            </a:r>
          </a:p>
          <a:p>
            <a:pPr lvl="2">
              <a:buFont typeface="Wingdings" panose="05000000000000000000" pitchFamily="2" charset="2"/>
              <a:buChar char="v"/>
            </a:pPr>
            <a:r>
              <a:rPr lang="it-IT" dirty="0" err="1"/>
              <a:t>checkCredentials</a:t>
            </a:r>
            <a:r>
              <a:rPr lang="it-IT" dirty="0"/>
              <a:t>(</a:t>
            </a:r>
            <a:r>
              <a:rPr lang="it-IT" dirty="0" err="1"/>
              <a:t>String</a:t>
            </a:r>
            <a:r>
              <a:rPr lang="it-IT" dirty="0"/>
              <a:t> username, </a:t>
            </a:r>
            <a:r>
              <a:rPr lang="it-IT" dirty="0" err="1"/>
              <a:t>String</a:t>
            </a:r>
            <a:r>
              <a:rPr lang="it-IT" dirty="0"/>
              <a:t> password)</a:t>
            </a:r>
          </a:p>
          <a:p>
            <a:pPr lvl="2">
              <a:buFont typeface="Wingdings" panose="05000000000000000000" pitchFamily="2" charset="2"/>
              <a:buChar char="v"/>
            </a:pPr>
            <a:r>
              <a:rPr lang="it-IT" dirty="0" err="1"/>
              <a:t>uniqueUsername</a:t>
            </a:r>
            <a:r>
              <a:rPr lang="it-IT" dirty="0"/>
              <a:t>(</a:t>
            </a:r>
            <a:r>
              <a:rPr lang="it-IT" dirty="0" err="1"/>
              <a:t>String</a:t>
            </a:r>
            <a:r>
              <a:rPr lang="it-IT" dirty="0"/>
              <a:t> username)</a:t>
            </a:r>
          </a:p>
          <a:p>
            <a:pPr lvl="2">
              <a:buFont typeface="Wingdings" panose="05000000000000000000" pitchFamily="2" charset="2"/>
              <a:buChar char="v"/>
            </a:pPr>
            <a:r>
              <a:rPr lang="it-IT" dirty="0" err="1"/>
              <a:t>createUser</a:t>
            </a:r>
            <a:r>
              <a:rPr lang="it-IT" dirty="0"/>
              <a:t>(</a:t>
            </a:r>
            <a:r>
              <a:rPr lang="it-IT" dirty="0" err="1"/>
              <a:t>String</a:t>
            </a:r>
            <a:r>
              <a:rPr lang="it-IT" dirty="0"/>
              <a:t> username. </a:t>
            </a:r>
            <a:r>
              <a:rPr lang="it-IT" dirty="0" err="1"/>
              <a:t>String</a:t>
            </a:r>
            <a:r>
              <a:rPr lang="it-IT" dirty="0"/>
              <a:t> name, </a:t>
            </a:r>
            <a:r>
              <a:rPr lang="it-IT" dirty="0" err="1"/>
              <a:t>String</a:t>
            </a:r>
            <a:r>
              <a:rPr lang="it-IT" dirty="0"/>
              <a:t> </a:t>
            </a:r>
            <a:r>
              <a:rPr lang="it-IT" dirty="0" err="1"/>
              <a:t>surname</a:t>
            </a:r>
            <a:r>
              <a:rPr lang="it-IT" dirty="0"/>
              <a:t>, </a:t>
            </a:r>
            <a:r>
              <a:rPr lang="it-IT" dirty="0" err="1"/>
              <a:t>String</a:t>
            </a:r>
            <a:r>
              <a:rPr lang="it-IT" dirty="0"/>
              <a:t> email, 					</a:t>
            </a:r>
            <a:r>
              <a:rPr lang="it-IT" dirty="0" err="1"/>
              <a:t>String</a:t>
            </a:r>
            <a:r>
              <a:rPr lang="it-IT" dirty="0"/>
              <a:t> password)</a:t>
            </a:r>
          </a:p>
          <a:p>
            <a:pPr lvl="1">
              <a:buFont typeface="Wingdings" panose="05000000000000000000" pitchFamily="2" charset="2"/>
              <a:buChar char="v"/>
            </a:pPr>
            <a:r>
              <a:rPr lang="it-IT" dirty="0"/>
              <a:t>FolderDAO</a:t>
            </a:r>
          </a:p>
          <a:p>
            <a:pPr lvl="2">
              <a:buFont typeface="Wingdings" panose="05000000000000000000" pitchFamily="2" charset="2"/>
              <a:buChar char="v"/>
            </a:pPr>
            <a:r>
              <a:rPr lang="it-IT" dirty="0" err="1"/>
              <a:t>getRootFoldersByOwner</a:t>
            </a:r>
            <a:r>
              <a:rPr lang="it-IT" dirty="0"/>
              <a:t>(</a:t>
            </a:r>
            <a:r>
              <a:rPr lang="it-IT" dirty="0" err="1"/>
              <a:t>int</a:t>
            </a:r>
            <a:r>
              <a:rPr lang="it-IT" dirty="0"/>
              <a:t> </a:t>
            </a:r>
            <a:r>
              <a:rPr lang="it-IT" dirty="0" err="1"/>
              <a:t>ownerId</a:t>
            </a:r>
            <a:r>
              <a:rPr lang="it-IT" dirty="0"/>
              <a:t>)</a:t>
            </a:r>
          </a:p>
          <a:p>
            <a:pPr lvl="2">
              <a:buFont typeface="Wingdings" panose="05000000000000000000" pitchFamily="2" charset="2"/>
              <a:buChar char="v"/>
            </a:pPr>
            <a:r>
              <a:rPr lang="it-IT" dirty="0" err="1"/>
              <a:t>getFoldersByOwner</a:t>
            </a:r>
            <a:r>
              <a:rPr lang="it-IT" dirty="0"/>
              <a:t>(</a:t>
            </a:r>
            <a:r>
              <a:rPr lang="it-IT" dirty="0" err="1"/>
              <a:t>int</a:t>
            </a:r>
            <a:r>
              <a:rPr lang="it-IT" dirty="0"/>
              <a:t> </a:t>
            </a:r>
            <a:r>
              <a:rPr lang="it-IT" dirty="0" err="1"/>
              <a:t>ownerId</a:t>
            </a:r>
            <a:r>
              <a:rPr lang="it-IT" dirty="0"/>
              <a:t>)</a:t>
            </a:r>
          </a:p>
          <a:p>
            <a:pPr lvl="2">
              <a:buFont typeface="Wingdings" panose="05000000000000000000" pitchFamily="2" charset="2"/>
              <a:buChar char="v"/>
            </a:pPr>
            <a:r>
              <a:rPr lang="it-IT" dirty="0" err="1"/>
              <a:t>getFolderByOwner</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folderId</a:t>
            </a:r>
            <a:r>
              <a:rPr lang="it-IT" dirty="0"/>
              <a:t>)</a:t>
            </a:r>
          </a:p>
          <a:p>
            <a:pPr lvl="2">
              <a:buFont typeface="Wingdings" panose="05000000000000000000" pitchFamily="2" charset="2"/>
              <a:buChar char="v"/>
            </a:pPr>
            <a:r>
              <a:rPr lang="it-IT" dirty="0" err="1"/>
              <a:t>createRootFolder</a:t>
            </a:r>
            <a:r>
              <a:rPr lang="it-IT" dirty="0"/>
              <a:t>(</a:t>
            </a:r>
            <a:r>
              <a:rPr lang="it-IT" dirty="0" err="1"/>
              <a:t>int</a:t>
            </a:r>
            <a:r>
              <a:rPr lang="it-IT" dirty="0"/>
              <a:t> </a:t>
            </a:r>
            <a:r>
              <a:rPr lang="it-IT" dirty="0" err="1"/>
              <a:t>ownerId</a:t>
            </a:r>
            <a:r>
              <a:rPr lang="it-IT" dirty="0"/>
              <a:t>, </a:t>
            </a:r>
            <a:r>
              <a:rPr lang="it-IT" dirty="0" err="1"/>
              <a:t>String</a:t>
            </a:r>
            <a:r>
              <a:rPr lang="it-IT" dirty="0"/>
              <a:t> </a:t>
            </a:r>
            <a:r>
              <a:rPr lang="it-IT" dirty="0" err="1"/>
              <a:t>foldername</a:t>
            </a:r>
            <a:r>
              <a:rPr lang="it-IT" dirty="0"/>
              <a:t>)</a:t>
            </a:r>
          </a:p>
          <a:p>
            <a:pPr lvl="2">
              <a:buFont typeface="Wingdings" panose="05000000000000000000" pitchFamily="2" charset="2"/>
              <a:buChar char="v"/>
            </a:pPr>
            <a:r>
              <a:rPr lang="it-IT" dirty="0" err="1"/>
              <a:t>createFolder</a:t>
            </a:r>
            <a:r>
              <a:rPr lang="it-IT" dirty="0"/>
              <a:t>(</a:t>
            </a:r>
            <a:r>
              <a:rPr lang="it-IT" dirty="0" err="1"/>
              <a:t>int</a:t>
            </a:r>
            <a:r>
              <a:rPr lang="it-IT" dirty="0"/>
              <a:t> </a:t>
            </a:r>
            <a:r>
              <a:rPr lang="it-IT" dirty="0" err="1"/>
              <a:t>ownerId</a:t>
            </a:r>
            <a:r>
              <a:rPr lang="it-IT" dirty="0"/>
              <a:t>, </a:t>
            </a:r>
            <a:r>
              <a:rPr lang="it-IT" dirty="0" err="1"/>
              <a:t>String</a:t>
            </a:r>
            <a:r>
              <a:rPr lang="it-IT" dirty="0"/>
              <a:t> </a:t>
            </a:r>
            <a:r>
              <a:rPr lang="it-IT" dirty="0" err="1"/>
              <a:t>foldername</a:t>
            </a:r>
            <a:r>
              <a:rPr lang="it-IT" dirty="0"/>
              <a:t>, </a:t>
            </a:r>
            <a:r>
              <a:rPr lang="it-IT" dirty="0" err="1"/>
              <a:t>int</a:t>
            </a:r>
            <a:r>
              <a:rPr lang="it-IT" dirty="0"/>
              <a:t> </a:t>
            </a:r>
            <a:r>
              <a:rPr lang="it-IT" dirty="0" err="1"/>
              <a:t>parentId</a:t>
            </a:r>
            <a:r>
              <a:rPr lang="it-IT" dirty="0"/>
              <a:t>)</a:t>
            </a:r>
          </a:p>
          <a:p>
            <a:pPr lvl="2">
              <a:buFont typeface="Wingdings" panose="05000000000000000000" pitchFamily="2" charset="2"/>
              <a:buChar char="v"/>
            </a:pPr>
            <a:r>
              <a:rPr lang="it-IT" dirty="0" err="1"/>
              <a:t>uniqueRoot</a:t>
            </a:r>
            <a:r>
              <a:rPr lang="it-IT" dirty="0"/>
              <a:t>(</a:t>
            </a:r>
            <a:r>
              <a:rPr lang="it-IT" dirty="0" err="1"/>
              <a:t>int</a:t>
            </a:r>
            <a:r>
              <a:rPr lang="it-IT" dirty="0"/>
              <a:t> </a:t>
            </a:r>
            <a:r>
              <a:rPr lang="it-IT" dirty="0" err="1"/>
              <a:t>ownerId</a:t>
            </a:r>
            <a:r>
              <a:rPr lang="it-IT" dirty="0"/>
              <a:t>, </a:t>
            </a:r>
            <a:r>
              <a:rPr lang="it-IT" dirty="0" err="1"/>
              <a:t>String</a:t>
            </a:r>
            <a:r>
              <a:rPr lang="it-IT" dirty="0"/>
              <a:t> </a:t>
            </a:r>
            <a:r>
              <a:rPr lang="it-IT" dirty="0" err="1"/>
              <a:t>foldername</a:t>
            </a:r>
            <a:r>
              <a:rPr lang="it-IT" dirty="0"/>
              <a:t>)</a:t>
            </a:r>
          </a:p>
          <a:p>
            <a:pPr lvl="2">
              <a:buFont typeface="Wingdings" panose="05000000000000000000" pitchFamily="2" charset="2"/>
              <a:buChar char="v"/>
            </a:pPr>
            <a:r>
              <a:rPr lang="it-IT" u="sng" dirty="0" err="1"/>
              <a:t>uniqueFolder</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parentId</a:t>
            </a:r>
            <a:r>
              <a:rPr lang="it-IT" dirty="0"/>
              <a:t>, </a:t>
            </a:r>
            <a:r>
              <a:rPr lang="it-IT" dirty="0" err="1"/>
              <a:t>String</a:t>
            </a:r>
            <a:r>
              <a:rPr lang="it-IT" dirty="0"/>
              <a:t> </a:t>
            </a:r>
            <a:r>
              <a:rPr lang="it-IT" dirty="0" err="1"/>
              <a:t>foldername</a:t>
            </a:r>
            <a:r>
              <a:rPr lang="it-IT" dirty="0"/>
              <a:t>)</a:t>
            </a:r>
          </a:p>
          <a:p>
            <a:pPr lvl="2">
              <a:buFont typeface="Wingdings" panose="05000000000000000000" pitchFamily="2" charset="2"/>
              <a:buChar char="v"/>
            </a:pPr>
            <a:r>
              <a:rPr lang="it-IT" dirty="0" err="1">
                <a:highlight>
                  <a:srgbClr val="FF00FF"/>
                </a:highlight>
              </a:rPr>
              <a:t>removeFolder</a:t>
            </a:r>
            <a:r>
              <a:rPr lang="it-IT" dirty="0">
                <a:highlight>
                  <a:srgbClr val="FF00FF"/>
                </a:highlight>
              </a:rPr>
              <a:t>(</a:t>
            </a:r>
            <a:r>
              <a:rPr lang="it-IT" dirty="0" err="1">
                <a:highlight>
                  <a:srgbClr val="FF00FF"/>
                </a:highlight>
              </a:rPr>
              <a:t>int</a:t>
            </a:r>
            <a:r>
              <a:rPr lang="it-IT" dirty="0">
                <a:highlight>
                  <a:srgbClr val="FF00FF"/>
                </a:highlight>
              </a:rPr>
              <a:t> </a:t>
            </a:r>
            <a:r>
              <a:rPr lang="it-IT" dirty="0" err="1">
                <a:highlight>
                  <a:srgbClr val="FF00FF"/>
                </a:highlight>
              </a:rPr>
              <a:t>folderId</a:t>
            </a:r>
            <a:r>
              <a:rPr lang="it-IT" dirty="0">
                <a:highlight>
                  <a:srgbClr val="FF00FF"/>
                </a:highlight>
              </a:rPr>
              <a:t>, </a:t>
            </a:r>
            <a:r>
              <a:rPr lang="it-IT" dirty="0" err="1">
                <a:highlight>
                  <a:srgbClr val="FF00FF"/>
                </a:highlight>
              </a:rPr>
              <a:t>int</a:t>
            </a:r>
            <a:r>
              <a:rPr lang="it-IT" dirty="0">
                <a:highlight>
                  <a:srgbClr val="FF00FF"/>
                </a:highlight>
              </a:rPr>
              <a:t> </a:t>
            </a:r>
            <a:r>
              <a:rPr lang="it-IT" dirty="0" err="1">
                <a:highlight>
                  <a:srgbClr val="FF00FF"/>
                </a:highlight>
              </a:rPr>
              <a:t>userId</a:t>
            </a:r>
            <a:r>
              <a:rPr lang="it-IT" dirty="0">
                <a:highlight>
                  <a:srgbClr val="FF00FF"/>
                </a:highlight>
              </a:rPr>
              <a:t>)</a:t>
            </a:r>
          </a:p>
          <a:p>
            <a:pPr lvl="1">
              <a:buFont typeface="Wingdings" panose="05000000000000000000" pitchFamily="2" charset="2"/>
              <a:buChar char="v"/>
            </a:pPr>
            <a:r>
              <a:rPr lang="it-IT" dirty="0"/>
              <a:t>DocDAO</a:t>
            </a:r>
          </a:p>
          <a:p>
            <a:pPr lvl="2">
              <a:buFont typeface="Wingdings" panose="05000000000000000000" pitchFamily="2" charset="2"/>
              <a:buChar char="v"/>
            </a:pPr>
            <a:r>
              <a:rPr lang="it-IT" dirty="0" err="1"/>
              <a:t>getDocById</a:t>
            </a:r>
            <a:r>
              <a:rPr lang="it-IT" dirty="0"/>
              <a:t>(</a:t>
            </a:r>
            <a:r>
              <a:rPr lang="it-IT" dirty="0" err="1"/>
              <a:t>int</a:t>
            </a:r>
            <a:r>
              <a:rPr lang="it-IT" dirty="0"/>
              <a:t> </a:t>
            </a:r>
            <a:r>
              <a:rPr lang="it-IT" dirty="0" err="1"/>
              <a:t>docId</a:t>
            </a:r>
            <a:r>
              <a:rPr lang="it-IT" dirty="0"/>
              <a:t>)</a:t>
            </a:r>
          </a:p>
          <a:p>
            <a:pPr lvl="2">
              <a:buFont typeface="Wingdings" panose="05000000000000000000" pitchFamily="2" charset="2"/>
              <a:buChar char="v"/>
            </a:pPr>
            <a:r>
              <a:rPr lang="it-IT" dirty="0" err="1"/>
              <a:t>getDocsByFolder</a:t>
            </a:r>
            <a:r>
              <a:rPr lang="it-IT" dirty="0"/>
              <a:t>(</a:t>
            </a:r>
            <a:r>
              <a:rPr lang="it-IT" dirty="0" err="1"/>
              <a:t>int</a:t>
            </a:r>
            <a:r>
              <a:rPr lang="it-IT" dirty="0"/>
              <a:t> </a:t>
            </a:r>
            <a:r>
              <a:rPr lang="it-IT" dirty="0" err="1"/>
              <a:t>folderId</a:t>
            </a:r>
            <a:r>
              <a:rPr lang="it-IT" dirty="0"/>
              <a:t>)</a:t>
            </a:r>
          </a:p>
          <a:p>
            <a:pPr lvl="2">
              <a:buFont typeface="Wingdings" panose="05000000000000000000" pitchFamily="2" charset="2"/>
              <a:buChar char="v"/>
            </a:pPr>
            <a:r>
              <a:rPr lang="it-IT" dirty="0" err="1">
                <a:highlight>
                  <a:srgbClr val="FF00FF"/>
                </a:highlight>
              </a:rPr>
              <a:t>getDocsByOwner</a:t>
            </a:r>
            <a:r>
              <a:rPr lang="it-IT" dirty="0">
                <a:highlight>
                  <a:srgbClr val="FF00FF"/>
                </a:highlight>
              </a:rPr>
              <a:t>(</a:t>
            </a:r>
            <a:r>
              <a:rPr lang="it-IT" dirty="0" err="1">
                <a:highlight>
                  <a:srgbClr val="FF00FF"/>
                </a:highlight>
              </a:rPr>
              <a:t>int</a:t>
            </a:r>
            <a:r>
              <a:rPr lang="it-IT" dirty="0">
                <a:highlight>
                  <a:srgbClr val="FF00FF"/>
                </a:highlight>
              </a:rPr>
              <a:t> </a:t>
            </a:r>
            <a:r>
              <a:rPr lang="it-IT" dirty="0" err="1">
                <a:highlight>
                  <a:srgbClr val="FF00FF"/>
                </a:highlight>
              </a:rPr>
              <a:t>ownerId</a:t>
            </a:r>
            <a:r>
              <a:rPr lang="it-IT" dirty="0">
                <a:highlight>
                  <a:srgbClr val="FF00FF"/>
                </a:highlight>
              </a:rPr>
              <a:t>)</a:t>
            </a:r>
          </a:p>
          <a:p>
            <a:pPr lvl="2">
              <a:buFont typeface="Wingdings" panose="05000000000000000000" pitchFamily="2" charset="2"/>
              <a:buChar char="v"/>
            </a:pPr>
            <a:r>
              <a:rPr lang="it-IT" dirty="0" err="1"/>
              <a:t>createDoc</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folderId</a:t>
            </a:r>
            <a:r>
              <a:rPr lang="it-IT" dirty="0"/>
              <a:t>, </a:t>
            </a:r>
            <a:r>
              <a:rPr lang="it-IT" dirty="0" err="1"/>
              <a:t>String</a:t>
            </a:r>
            <a:r>
              <a:rPr lang="it-IT" dirty="0"/>
              <a:t> </a:t>
            </a:r>
            <a:r>
              <a:rPr lang="it-IT" dirty="0" err="1"/>
              <a:t>docName</a:t>
            </a:r>
            <a:r>
              <a:rPr lang="it-IT" dirty="0"/>
              <a:t>, </a:t>
            </a:r>
            <a:r>
              <a:rPr lang="it-IT" dirty="0" err="1"/>
              <a:t>String</a:t>
            </a:r>
            <a:r>
              <a:rPr lang="it-IT" dirty="0"/>
              <a:t> </a:t>
            </a:r>
            <a:r>
              <a:rPr lang="it-IT" dirty="0" err="1"/>
              <a:t>summary</a:t>
            </a:r>
            <a:r>
              <a:rPr lang="it-IT" dirty="0"/>
              <a:t>, 					</a:t>
            </a:r>
            <a:r>
              <a:rPr lang="it-IT" dirty="0" err="1"/>
              <a:t>String</a:t>
            </a:r>
            <a:r>
              <a:rPr lang="it-IT" dirty="0"/>
              <a:t> </a:t>
            </a:r>
            <a:r>
              <a:rPr lang="it-IT" dirty="0" err="1"/>
              <a:t>type</a:t>
            </a:r>
            <a:r>
              <a:rPr lang="it-IT" dirty="0"/>
              <a:t>)</a:t>
            </a:r>
          </a:p>
          <a:p>
            <a:pPr lvl="2">
              <a:buFont typeface="Wingdings" panose="05000000000000000000" pitchFamily="2" charset="2"/>
              <a:buChar char="v"/>
            </a:pPr>
            <a:r>
              <a:rPr lang="it-IT" dirty="0" err="1"/>
              <a:t>uniqueFile</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folderId</a:t>
            </a:r>
            <a:r>
              <a:rPr lang="it-IT" dirty="0"/>
              <a:t>, </a:t>
            </a:r>
            <a:r>
              <a:rPr lang="it-IT" dirty="0" err="1"/>
              <a:t>String</a:t>
            </a:r>
            <a:r>
              <a:rPr lang="it-IT" dirty="0"/>
              <a:t> name)</a:t>
            </a:r>
          </a:p>
          <a:p>
            <a:pPr lvl="2">
              <a:buFont typeface="Wingdings" panose="05000000000000000000" pitchFamily="2" charset="2"/>
              <a:buChar char="v"/>
            </a:pPr>
            <a:r>
              <a:rPr lang="it-IT" dirty="0" err="1"/>
              <a:t>moveDoc</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docId</a:t>
            </a:r>
            <a:r>
              <a:rPr lang="it-IT" dirty="0"/>
              <a:t>, </a:t>
            </a:r>
            <a:r>
              <a:rPr lang="it-IT" dirty="0" err="1"/>
              <a:t>int</a:t>
            </a:r>
            <a:r>
              <a:rPr lang="it-IT" dirty="0"/>
              <a:t> to)</a:t>
            </a:r>
          </a:p>
          <a:p>
            <a:pPr lvl="2">
              <a:buFont typeface="Wingdings" panose="05000000000000000000" pitchFamily="2" charset="2"/>
              <a:buChar char="v"/>
            </a:pPr>
            <a:r>
              <a:rPr lang="it-IT" dirty="0" err="1">
                <a:highlight>
                  <a:srgbClr val="FF00FF"/>
                </a:highlight>
              </a:rPr>
              <a:t>removeDoc</a:t>
            </a:r>
            <a:r>
              <a:rPr lang="it-IT" dirty="0">
                <a:highlight>
                  <a:srgbClr val="FF00FF"/>
                </a:highlight>
              </a:rPr>
              <a:t>(</a:t>
            </a:r>
            <a:r>
              <a:rPr lang="it-IT" dirty="0" err="1">
                <a:highlight>
                  <a:srgbClr val="FF00FF"/>
                </a:highlight>
              </a:rPr>
              <a:t>int</a:t>
            </a:r>
            <a:r>
              <a:rPr lang="it-IT" dirty="0">
                <a:highlight>
                  <a:srgbClr val="FF00FF"/>
                </a:highlight>
              </a:rPr>
              <a:t> </a:t>
            </a:r>
            <a:r>
              <a:rPr lang="it-IT">
                <a:highlight>
                  <a:srgbClr val="FF00FF"/>
                </a:highlight>
              </a:rPr>
              <a:t>docId)</a:t>
            </a:r>
            <a:endParaRPr lang="it-IT" dirty="0">
              <a:highlight>
                <a:srgbClr val="FF00FF"/>
              </a:highlight>
            </a:endParaRPr>
          </a:p>
          <a:p>
            <a:pPr lvl="2">
              <a:buFont typeface="Wingdings" panose="05000000000000000000" pitchFamily="2" charset="2"/>
              <a:buChar char="v"/>
            </a:pPr>
            <a:endParaRPr lang="it-IT" dirty="0"/>
          </a:p>
          <a:p>
            <a:pPr lvl="2">
              <a:buFont typeface="Wingdings" panose="05000000000000000000" pitchFamily="2" charset="2"/>
              <a:buChar char="v"/>
            </a:pPr>
            <a:endParaRPr lang="it-IT" dirty="0"/>
          </a:p>
        </p:txBody>
      </p:sp>
    </p:spTree>
    <p:extLst>
      <p:ext uri="{BB962C8B-B14F-4D97-AF65-F5344CB8AC3E}">
        <p14:creationId xmlns:p14="http://schemas.microsoft.com/office/powerpoint/2010/main" val="212043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0A9B98-330A-901A-94C2-DFE2EA788D67}"/>
              </a:ext>
            </a:extLst>
          </p:cNvPr>
          <p:cNvSpPr>
            <a:spLocks noGrp="1"/>
          </p:cNvSpPr>
          <p:nvPr>
            <p:ph type="title"/>
          </p:nvPr>
        </p:nvSpPr>
        <p:spPr>
          <a:xfrm>
            <a:off x="1066799" y="380246"/>
            <a:ext cx="9987481" cy="923454"/>
          </a:xfrm>
        </p:spPr>
        <p:txBody>
          <a:bodyPr>
            <a:normAutofit/>
          </a:bodyPr>
          <a:lstStyle/>
          <a:p>
            <a:pPr algn="ctr"/>
            <a:r>
              <a:rPr lang="it-IT" dirty="0"/>
              <a:t>Funzioni </a:t>
            </a:r>
            <a:r>
              <a:rPr lang="it-IT" dirty="0" err="1"/>
              <a:t>js</a:t>
            </a:r>
            <a:endParaRPr lang="it-IT" dirty="0"/>
          </a:p>
        </p:txBody>
      </p:sp>
      <p:sp>
        <p:nvSpPr>
          <p:cNvPr id="3" name="Segnaposto contenuto 2">
            <a:extLst>
              <a:ext uri="{FF2B5EF4-FFF2-40B4-BE49-F238E27FC236}">
                <a16:creationId xmlns:a16="http://schemas.microsoft.com/office/drawing/2014/main" id="{0F6DCCF6-313D-71ED-238F-8508E8C47540}"/>
              </a:ext>
            </a:extLst>
          </p:cNvPr>
          <p:cNvSpPr>
            <a:spLocks noGrp="1"/>
          </p:cNvSpPr>
          <p:nvPr>
            <p:ph idx="1"/>
          </p:nvPr>
        </p:nvSpPr>
        <p:spPr>
          <a:xfrm>
            <a:off x="780136" y="1303700"/>
            <a:ext cx="3565527" cy="4513679"/>
          </a:xfrm>
        </p:spPr>
        <p:txBody>
          <a:bodyPr/>
          <a:lstStyle/>
          <a:p>
            <a:r>
              <a:rPr lang="it-IT" dirty="0"/>
              <a:t>Login</a:t>
            </a:r>
          </a:p>
          <a:p>
            <a:pPr lvl="1"/>
            <a:r>
              <a:rPr lang="it-IT" dirty="0" err="1"/>
              <a:t>makePost</a:t>
            </a:r>
            <a:r>
              <a:rPr lang="it-IT" dirty="0"/>
              <a:t>(</a:t>
            </a:r>
            <a:r>
              <a:rPr lang="it-IT" dirty="0" err="1"/>
              <a:t>url</a:t>
            </a:r>
            <a:r>
              <a:rPr lang="it-IT" dirty="0"/>
              <a:t>, </a:t>
            </a:r>
            <a:r>
              <a:rPr lang="it-IT" dirty="0" err="1"/>
              <a:t>formElement</a:t>
            </a:r>
            <a:r>
              <a:rPr lang="it-IT" dirty="0"/>
              <a:t>)</a:t>
            </a:r>
          </a:p>
          <a:p>
            <a:pPr lvl="1"/>
            <a:r>
              <a:rPr lang="it-IT" dirty="0" err="1"/>
              <a:t>showResults</a:t>
            </a:r>
            <a:r>
              <a:rPr lang="it-IT" dirty="0"/>
              <a:t>()</a:t>
            </a:r>
          </a:p>
        </p:txBody>
      </p:sp>
      <p:sp>
        <p:nvSpPr>
          <p:cNvPr id="6" name="CasellaDiTesto 5">
            <a:extLst>
              <a:ext uri="{FF2B5EF4-FFF2-40B4-BE49-F238E27FC236}">
                <a16:creationId xmlns:a16="http://schemas.microsoft.com/office/drawing/2014/main" id="{4BC74F41-2312-02E7-488A-B03F9B31FA5A}"/>
              </a:ext>
            </a:extLst>
          </p:cNvPr>
          <p:cNvSpPr txBox="1"/>
          <p:nvPr/>
        </p:nvSpPr>
        <p:spPr>
          <a:xfrm>
            <a:off x="7911189" y="1303699"/>
            <a:ext cx="3565527" cy="4513679"/>
          </a:xfrm>
          <a:prstGeom prst="rect">
            <a:avLst/>
          </a:prstGeom>
          <a:noFill/>
        </p:spPr>
        <p:txBody>
          <a:bodyPr wrap="square" rtlCol="0">
            <a:spAutoFit/>
          </a:bodyPr>
          <a:lstStyle/>
          <a:p>
            <a:endParaRPr lang="it-IT" dirty="0"/>
          </a:p>
        </p:txBody>
      </p:sp>
      <p:sp>
        <p:nvSpPr>
          <p:cNvPr id="7" name="Segnaposto contenuto 2">
            <a:extLst>
              <a:ext uri="{FF2B5EF4-FFF2-40B4-BE49-F238E27FC236}">
                <a16:creationId xmlns:a16="http://schemas.microsoft.com/office/drawing/2014/main" id="{4807B01D-3571-E19E-6DBB-DF0E3B524448}"/>
              </a:ext>
            </a:extLst>
          </p:cNvPr>
          <p:cNvSpPr txBox="1">
            <a:spLocks/>
          </p:cNvSpPr>
          <p:nvPr/>
        </p:nvSpPr>
        <p:spPr>
          <a:xfrm>
            <a:off x="4345663" y="1303699"/>
            <a:ext cx="3565527" cy="45136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Home</a:t>
            </a:r>
          </a:p>
          <a:p>
            <a:pPr lvl="1"/>
            <a:r>
              <a:rPr lang="it-IT" sz="1800" dirty="0" err="1"/>
              <a:t>fetchFolders</a:t>
            </a:r>
            <a:r>
              <a:rPr lang="it-IT" sz="1800" dirty="0"/>
              <a:t>()</a:t>
            </a:r>
          </a:p>
          <a:p>
            <a:pPr lvl="1"/>
            <a:r>
              <a:rPr lang="it-IT" sz="1800" dirty="0" err="1"/>
              <a:t>fetchDocs</a:t>
            </a:r>
            <a:r>
              <a:rPr lang="it-IT" sz="1800" dirty="0"/>
              <a:t>()</a:t>
            </a:r>
          </a:p>
          <a:p>
            <a:pPr lvl="1"/>
            <a:r>
              <a:rPr lang="it-IT" sz="1800" dirty="0" err="1"/>
              <a:t>createFolderListe</a:t>
            </a:r>
            <a:r>
              <a:rPr lang="it-IT" sz="1800" dirty="0"/>
              <a:t>(folders)</a:t>
            </a:r>
          </a:p>
          <a:p>
            <a:pPr lvl="1"/>
            <a:r>
              <a:rPr lang="it-IT" sz="1400" dirty="0" err="1"/>
              <a:t>showAddSubFolderInput</a:t>
            </a:r>
            <a:r>
              <a:rPr lang="it-IT" sz="1400" dirty="0"/>
              <a:t>(</a:t>
            </a:r>
            <a:r>
              <a:rPr lang="it-IT" sz="1400" dirty="0" err="1"/>
              <a:t>parentElement</a:t>
            </a:r>
            <a:r>
              <a:rPr lang="it-IT" sz="1400" dirty="0"/>
              <a:t>, </a:t>
            </a:r>
            <a:r>
              <a:rPr lang="it-IT" sz="1400" dirty="0" err="1"/>
              <a:t>parentId</a:t>
            </a:r>
            <a:r>
              <a:rPr lang="it-IT" sz="1400" dirty="0"/>
              <a:t>)</a:t>
            </a:r>
          </a:p>
          <a:p>
            <a:pPr lvl="1"/>
            <a:r>
              <a:rPr lang="it-IT" sz="1400" dirty="0" err="1"/>
              <a:t>showAddDocumentInput</a:t>
            </a:r>
            <a:r>
              <a:rPr lang="it-IT" sz="1400" dirty="0"/>
              <a:t>(</a:t>
            </a:r>
            <a:r>
              <a:rPr lang="it-IT" sz="1400" dirty="0" err="1"/>
              <a:t>parentElement</a:t>
            </a:r>
            <a:r>
              <a:rPr lang="it-IT" sz="1400" dirty="0"/>
              <a:t>, </a:t>
            </a:r>
            <a:r>
              <a:rPr lang="it-IT" sz="1400" dirty="0" err="1"/>
              <a:t>parentId</a:t>
            </a:r>
            <a:r>
              <a:rPr lang="it-IT" sz="1400" dirty="0"/>
              <a:t>)</a:t>
            </a:r>
            <a:endParaRPr lang="it-IT" dirty="0"/>
          </a:p>
          <a:p>
            <a:pPr lvl="1"/>
            <a:r>
              <a:rPr lang="it-IT" sz="1400" dirty="0" err="1"/>
              <a:t>addSubfolder</a:t>
            </a:r>
            <a:r>
              <a:rPr lang="it-IT" sz="1400" dirty="0"/>
              <a:t>(</a:t>
            </a:r>
            <a:r>
              <a:rPr lang="it-IT" sz="1400" dirty="0" err="1"/>
              <a:t>parentId</a:t>
            </a:r>
            <a:r>
              <a:rPr lang="it-IT" sz="1400" dirty="0"/>
              <a:t>, </a:t>
            </a:r>
            <a:r>
              <a:rPr lang="it-IT" sz="1400" dirty="0" err="1"/>
              <a:t>subfolderName</a:t>
            </a:r>
            <a:r>
              <a:rPr lang="it-IT" sz="1400" dirty="0"/>
              <a:t>, </a:t>
            </a:r>
            <a:r>
              <a:rPr lang="it-IT" sz="1400" dirty="0" err="1"/>
              <a:t>parentElement</a:t>
            </a:r>
            <a:r>
              <a:rPr lang="it-IT" sz="1400" dirty="0"/>
              <a:t>)</a:t>
            </a:r>
          </a:p>
          <a:p>
            <a:pPr lvl="1"/>
            <a:r>
              <a:rPr lang="it-IT" sz="1400" dirty="0" err="1"/>
              <a:t>addDocument</a:t>
            </a:r>
            <a:r>
              <a:rPr lang="it-IT" sz="1400" dirty="0"/>
              <a:t>(</a:t>
            </a:r>
            <a:r>
              <a:rPr lang="it-IT" sz="1400" dirty="0" err="1"/>
              <a:t>parentId</a:t>
            </a:r>
            <a:r>
              <a:rPr lang="it-IT" sz="1400" dirty="0"/>
              <a:t>, </a:t>
            </a:r>
            <a:r>
              <a:rPr lang="it-IT" sz="1400" dirty="0" err="1"/>
              <a:t>docName</a:t>
            </a:r>
            <a:r>
              <a:rPr lang="it-IT" sz="1400" dirty="0"/>
              <a:t>, </a:t>
            </a:r>
            <a:r>
              <a:rPr lang="it-IT" sz="1400" dirty="0" err="1"/>
              <a:t>docSummary</a:t>
            </a:r>
            <a:r>
              <a:rPr lang="it-IT" sz="1400" dirty="0"/>
              <a:t>, </a:t>
            </a:r>
            <a:r>
              <a:rPr lang="it-IT" sz="1400" dirty="0" err="1"/>
              <a:t>docType</a:t>
            </a:r>
            <a:r>
              <a:rPr lang="it-IT" sz="1400" dirty="0"/>
              <a:t>, </a:t>
            </a:r>
            <a:r>
              <a:rPr lang="it-IT" sz="1400" dirty="0" err="1"/>
              <a:t>parentElement</a:t>
            </a:r>
            <a:r>
              <a:rPr lang="it-IT" sz="1400" dirty="0"/>
              <a:t>)</a:t>
            </a:r>
          </a:p>
          <a:p>
            <a:pPr lvl="1"/>
            <a:r>
              <a:rPr lang="it-IT" sz="1400" dirty="0" err="1"/>
              <a:t>enableDragAndDrop</a:t>
            </a:r>
            <a:r>
              <a:rPr lang="it-IT" sz="1400" dirty="0"/>
              <a:t>()</a:t>
            </a:r>
          </a:p>
          <a:p>
            <a:pPr lvl="1"/>
            <a:r>
              <a:rPr lang="it-IT" sz="1400" dirty="0" err="1"/>
              <a:t>handleDragStartDoc</a:t>
            </a:r>
            <a:r>
              <a:rPr lang="it-IT" sz="1400" dirty="0"/>
              <a:t>(event)</a:t>
            </a:r>
          </a:p>
          <a:p>
            <a:pPr lvl="1"/>
            <a:r>
              <a:rPr lang="it-IT" sz="1400" dirty="0" err="1"/>
              <a:t>handleDragStartFolder</a:t>
            </a:r>
            <a:r>
              <a:rPr lang="it-IT" sz="1400" dirty="0"/>
              <a:t>(event, </a:t>
            </a:r>
            <a:r>
              <a:rPr lang="it-IT" sz="1400" dirty="0" err="1"/>
              <a:t>folderId</a:t>
            </a:r>
            <a:r>
              <a:rPr lang="it-IT" sz="1400" dirty="0"/>
              <a:t>)</a:t>
            </a:r>
          </a:p>
          <a:p>
            <a:pPr lvl="1"/>
            <a:r>
              <a:rPr lang="it-IT" sz="1400" dirty="0" err="1"/>
              <a:t>handleDragOver</a:t>
            </a:r>
            <a:r>
              <a:rPr lang="it-IT" sz="1400" dirty="0"/>
              <a:t>(event)</a:t>
            </a:r>
          </a:p>
          <a:p>
            <a:pPr lvl="1"/>
            <a:r>
              <a:rPr lang="it-IT" sz="1400" dirty="0" err="1"/>
              <a:t>handleDrop</a:t>
            </a:r>
            <a:r>
              <a:rPr lang="it-IT" sz="1400" dirty="0"/>
              <a:t>(event)</a:t>
            </a:r>
          </a:p>
          <a:p>
            <a:pPr lvl="1"/>
            <a:r>
              <a:rPr lang="it-IT" sz="1400" dirty="0" err="1"/>
              <a:t>initTrashCan</a:t>
            </a:r>
            <a:r>
              <a:rPr lang="it-IT" sz="1400" dirty="0"/>
              <a:t>()</a:t>
            </a:r>
          </a:p>
        </p:txBody>
      </p:sp>
      <p:sp>
        <p:nvSpPr>
          <p:cNvPr id="8" name="Segnaposto contenuto 2">
            <a:extLst>
              <a:ext uri="{FF2B5EF4-FFF2-40B4-BE49-F238E27FC236}">
                <a16:creationId xmlns:a16="http://schemas.microsoft.com/office/drawing/2014/main" id="{4C4C6DBA-DE62-92B6-D1AF-2F218C7C46AE}"/>
              </a:ext>
            </a:extLst>
          </p:cNvPr>
          <p:cNvSpPr txBox="1">
            <a:spLocks/>
          </p:cNvSpPr>
          <p:nvPr/>
        </p:nvSpPr>
        <p:spPr>
          <a:xfrm>
            <a:off x="7911189" y="1303699"/>
            <a:ext cx="3565527" cy="45136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t>Register</a:t>
            </a:r>
            <a:endParaRPr lang="it-IT" dirty="0"/>
          </a:p>
          <a:p>
            <a:pPr lvl="1"/>
            <a:r>
              <a:rPr lang="it-IT" dirty="0" err="1"/>
              <a:t>makePost</a:t>
            </a:r>
            <a:r>
              <a:rPr lang="it-IT" dirty="0"/>
              <a:t>(</a:t>
            </a:r>
            <a:r>
              <a:rPr lang="it-IT" dirty="0" err="1"/>
              <a:t>url</a:t>
            </a:r>
            <a:r>
              <a:rPr lang="it-IT" dirty="0"/>
              <a:t>, </a:t>
            </a:r>
            <a:r>
              <a:rPr lang="it-IT" dirty="0" err="1"/>
              <a:t>formElement</a:t>
            </a:r>
            <a:r>
              <a:rPr lang="it-IT" dirty="0"/>
              <a:t>)</a:t>
            </a:r>
          </a:p>
          <a:p>
            <a:pPr lvl="1"/>
            <a:r>
              <a:rPr lang="it-IT" dirty="0" err="1"/>
              <a:t>showRegistrationResults</a:t>
            </a:r>
            <a:r>
              <a:rPr lang="it-IT" dirty="0"/>
              <a:t>()</a:t>
            </a:r>
          </a:p>
        </p:txBody>
      </p:sp>
    </p:spTree>
    <p:extLst>
      <p:ext uri="{BB962C8B-B14F-4D97-AF65-F5344CB8AC3E}">
        <p14:creationId xmlns:p14="http://schemas.microsoft.com/office/powerpoint/2010/main" val="468699787"/>
      </p:ext>
    </p:extLst>
  </p:cSld>
  <p:clrMapOvr>
    <a:masterClrMapping/>
  </p:clrMapOvr>
</p:sld>
</file>

<file path=ppt/theme/theme1.xml><?xml version="1.0" encoding="utf-8"?>
<a:theme xmlns:a="http://schemas.openxmlformats.org/drawingml/2006/main" name="Swel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00D5BED412B04B9F8E589200705DA5" ma:contentTypeVersion="5" ma:contentTypeDescription="Creare un nuovo documento." ma:contentTypeScope="" ma:versionID="e81d05c12351467cc7691377a7e89686">
  <xsd:schema xmlns:xsd="http://www.w3.org/2001/XMLSchema" xmlns:xs="http://www.w3.org/2001/XMLSchema" xmlns:p="http://schemas.microsoft.com/office/2006/metadata/properties" xmlns:ns3="162201a1-f066-480e-9599-66b7d7a8feca" targetNamespace="http://schemas.microsoft.com/office/2006/metadata/properties" ma:root="true" ma:fieldsID="a2bb9f317f97b39592763ab3878b8025" ns3:_="">
    <xsd:import namespace="162201a1-f066-480e-9599-66b7d7a8feca"/>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201a1-f066-480e-9599-66b7d7a8fe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162201a1-f066-480e-9599-66b7d7a8fec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FBE6B2-DEC8-43EF-ABDB-E35BBCD88F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201a1-f066-480e-9599-66b7d7a8fe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2F83B6-B40F-4C6D-9968-9BA40A599F8F}">
  <ds:schemaRefs>
    <ds:schemaRef ds:uri="162201a1-f066-480e-9599-66b7d7a8feca"/>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3ABEA004-959D-4240-B9C4-AC184AFA5B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526</TotalTime>
  <Words>1553</Words>
  <Application>Microsoft Office PowerPoint</Application>
  <PresentationFormat>Widescreen</PresentationFormat>
  <Paragraphs>200</Paragraphs>
  <Slides>22</Slides>
  <Notes>2</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22</vt:i4>
      </vt:variant>
    </vt:vector>
  </HeadingPairs>
  <TitlesOfParts>
    <vt:vector size="31" baseType="lpstr">
      <vt:lpstr>Aptos</vt:lpstr>
      <vt:lpstr>Arial</vt:lpstr>
      <vt:lpstr>Calibri</vt:lpstr>
      <vt:lpstr>Calibri Light</vt:lpstr>
      <vt:lpstr>Courier New</vt:lpstr>
      <vt:lpstr>Neue Haas Grotesk Text Pro</vt:lpstr>
      <vt:lpstr>Wingdings</vt:lpstr>
      <vt:lpstr>SwellVTI</vt:lpstr>
      <vt:lpstr>Tema di Office</vt:lpstr>
      <vt:lpstr>Documentazione Gruppo 134</vt:lpstr>
      <vt:lpstr>Analisi dei Dati</vt:lpstr>
      <vt:lpstr>Analisi dei Dati</vt:lpstr>
      <vt:lpstr>Database Design</vt:lpstr>
      <vt:lpstr>Presentazione standard di PowerPoint</vt:lpstr>
      <vt:lpstr>Application design – HTML overview</vt:lpstr>
      <vt:lpstr>Application design – RIA overview</vt:lpstr>
      <vt:lpstr>Componenti                 Server Side</vt:lpstr>
      <vt:lpstr>Funzioni js</vt:lpstr>
      <vt:lpstr>Eventi e Azioni  HTML</vt:lpstr>
      <vt:lpstr>Eventi e Azioni  RIA</vt:lpstr>
      <vt:lpstr>Eventi e Azioni  RIA</vt:lpstr>
      <vt:lpstr>Sequence diagram – HTML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Mattia Belfiore</dc:creator>
  <cp:lastModifiedBy>Mattia Belfiore</cp:lastModifiedBy>
  <cp:revision>5</cp:revision>
  <dcterms:created xsi:type="dcterms:W3CDTF">2024-07-07T16:21:53Z</dcterms:created>
  <dcterms:modified xsi:type="dcterms:W3CDTF">2024-07-14T08:33:31Z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0x0101004E00D5BED412B04B9F8E589200705DA5</vt:lpwstr>
  </property>
</Properties>
</file>