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5" r:id="rId4"/>
    <p:sldId id="259" r:id="rId5"/>
    <p:sldId id="264" r:id="rId6"/>
    <p:sldId id="261" r:id="rId7"/>
    <p:sldId id="263" r:id="rId8"/>
    <p:sldId id="260" r:id="rId9"/>
    <p:sldId id="262" r:id="rId1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 varScale="1">
        <p:scale>
          <a:sx n="69" d="100"/>
          <a:sy n="69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Accessi</c:v>
                </c:pt>
              </c:strCache>
            </c:strRef>
          </c:tx>
          <c:invertIfNegative val="0"/>
          <c:cat>
            <c:numRef>
              <c:f>Foglio1!$A$2:$A$9</c:f>
              <c:numCache>
                <c:formatCode>d\-mmm</c:formatCode>
                <c:ptCount val="8"/>
                <c:pt idx="0">
                  <c:v>42499</c:v>
                </c:pt>
                <c:pt idx="1">
                  <c:v>42500</c:v>
                </c:pt>
                <c:pt idx="2">
                  <c:v>42501</c:v>
                </c:pt>
                <c:pt idx="3">
                  <c:v>42502</c:v>
                </c:pt>
                <c:pt idx="4">
                  <c:v>42503</c:v>
                </c:pt>
                <c:pt idx="5">
                  <c:v>42504</c:v>
                </c:pt>
                <c:pt idx="6">
                  <c:v>42505</c:v>
                </c:pt>
                <c:pt idx="7">
                  <c:v>42506</c:v>
                </c:pt>
              </c:numCache>
            </c:numRef>
          </c:cat>
          <c:val>
            <c:numRef>
              <c:f>Foglio1!$B$2:$B$9</c:f>
              <c:numCache>
                <c:formatCode>General</c:formatCode>
                <c:ptCount val="8"/>
                <c:pt idx="0">
                  <c:v>8</c:v>
                </c:pt>
                <c:pt idx="1">
                  <c:v>7</c:v>
                </c:pt>
                <c:pt idx="2">
                  <c:v>6</c:v>
                </c:pt>
                <c:pt idx="3">
                  <c:v>9</c:v>
                </c:pt>
                <c:pt idx="4">
                  <c:v>7</c:v>
                </c:pt>
                <c:pt idx="5">
                  <c:v>5</c:v>
                </c:pt>
                <c:pt idx="6">
                  <c:v>11</c:v>
                </c:pt>
                <c:pt idx="7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484928"/>
        <c:axId val="31515776"/>
      </c:barChart>
      <c:dateAx>
        <c:axId val="31484928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crossAx val="31515776"/>
        <c:crosses val="autoZero"/>
        <c:auto val="1"/>
        <c:lblOffset val="100"/>
        <c:baseTimeUnit val="days"/>
      </c:dateAx>
      <c:valAx>
        <c:axId val="31515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4849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it-IT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  </c:v>
                </c:pt>
              </c:strCache>
            </c:strRef>
          </c:tx>
          <c:cat>
            <c:numRef>
              <c:f>Foglio1!$A$2:$A$5</c:f>
              <c:numCache>
                <c:formatCode>d\-mmm</c:formatCode>
                <c:ptCount val="4"/>
                <c:pt idx="0">
                  <c:v>42497</c:v>
                </c:pt>
                <c:pt idx="1">
                  <c:v>42498</c:v>
                </c:pt>
                <c:pt idx="2">
                  <c:v>42499</c:v>
                </c:pt>
                <c:pt idx="3">
                  <c:v>42500</c:v>
                </c:pt>
              </c:numCache>
            </c:numRef>
          </c:cat>
          <c:val>
            <c:numRef>
              <c:f>Foglio1!$B$2:$B$5</c:f>
              <c:numCache>
                <c:formatCode>General</c:formatCode>
                <c:ptCount val="4"/>
                <c:pt idx="0">
                  <c:v>28</c:v>
                </c:pt>
                <c:pt idx="1">
                  <c:v>26</c:v>
                </c:pt>
                <c:pt idx="2">
                  <c:v>29</c:v>
                </c:pt>
                <c:pt idx="3">
                  <c:v>27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031872"/>
        <c:axId val="32033408"/>
      </c:lineChart>
      <c:dateAx>
        <c:axId val="32031872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crossAx val="32033408"/>
        <c:crosses val="autoZero"/>
        <c:auto val="1"/>
        <c:lblOffset val="100"/>
        <c:baseTimeUnit val="days"/>
      </c:dateAx>
      <c:valAx>
        <c:axId val="32033408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320318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it-IT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Colonna1</c:v>
                </c:pt>
              </c:strCache>
            </c:strRef>
          </c:tx>
          <c:dLbls>
            <c:txPr>
              <a:bodyPr/>
              <a:lstStyle/>
              <a:p>
                <a:pPr>
                  <a:defRPr sz="2000" b="1"/>
                </a:pPr>
                <a:endParaRPr lang="it-IT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Foglio1!$A$2:$A$5</c:f>
              <c:strCache>
                <c:ptCount val="4"/>
                <c:pt idx="0">
                  <c:v>Temperatura</c:v>
                </c:pt>
                <c:pt idx="1">
                  <c:v>Fumo</c:v>
                </c:pt>
                <c:pt idx="2">
                  <c:v>Presenza</c:v>
                </c:pt>
                <c:pt idx="3">
                  <c:v>Luci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40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it-IT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9682-9585-46D7-8C74-0171E5B426B1}" type="datetimeFigureOut">
              <a:rPr lang="it-IT" smtClean="0"/>
              <a:t>26/05/2016</a:t>
            </a:fld>
            <a:endParaRPr lang="it-I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11FBE7-8B93-4BC7-8546-48BB1CB23519}" type="slidenum">
              <a:rPr lang="it-IT" smtClean="0"/>
              <a:t>‹N›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9682-9585-46D7-8C74-0171E5B426B1}" type="datetimeFigureOut">
              <a:rPr lang="it-IT" smtClean="0"/>
              <a:t>26/05/2016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FBE7-8B93-4BC7-8546-48BB1CB2351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9682-9585-46D7-8C74-0171E5B426B1}" type="datetimeFigureOut">
              <a:rPr lang="it-IT" smtClean="0"/>
              <a:t>26/05/2016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FBE7-8B93-4BC7-8546-48BB1CB2351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9682-9585-46D7-8C74-0171E5B426B1}" type="datetimeFigureOut">
              <a:rPr lang="it-IT" smtClean="0"/>
              <a:t>26/05/2016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FBE7-8B93-4BC7-8546-48BB1CB2351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9682-9585-46D7-8C74-0171E5B426B1}" type="datetimeFigureOut">
              <a:rPr lang="it-IT" smtClean="0"/>
              <a:t>26/05/2016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FBE7-8B93-4BC7-8546-48BB1CB23519}" type="slidenum">
              <a:rPr lang="it-IT" smtClean="0"/>
              <a:t>‹N›</a:t>
            </a:fld>
            <a:endParaRPr lang="it-IT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9682-9585-46D7-8C74-0171E5B426B1}" type="datetimeFigureOut">
              <a:rPr lang="it-IT" smtClean="0"/>
              <a:t>26/05/2016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FBE7-8B93-4BC7-8546-48BB1CB23519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9682-9585-46D7-8C74-0171E5B426B1}" type="datetimeFigureOut">
              <a:rPr lang="it-IT" smtClean="0"/>
              <a:t>26/05/2016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FBE7-8B93-4BC7-8546-48BB1CB23519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9682-9585-46D7-8C74-0171E5B426B1}" type="datetimeFigureOut">
              <a:rPr lang="it-IT" smtClean="0"/>
              <a:t>26/05/2016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FBE7-8B93-4BC7-8546-48BB1CB2351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9682-9585-46D7-8C74-0171E5B426B1}" type="datetimeFigureOut">
              <a:rPr lang="it-IT" smtClean="0"/>
              <a:t>26/05/2016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FBE7-8B93-4BC7-8546-48BB1CB2351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9682-9585-46D7-8C74-0171E5B426B1}" type="datetimeFigureOut">
              <a:rPr lang="it-IT" smtClean="0"/>
              <a:t>26/05/2016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FBE7-8B93-4BC7-8546-48BB1CB2351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9682-9585-46D7-8C74-0171E5B426B1}" type="datetimeFigureOut">
              <a:rPr lang="it-IT" smtClean="0"/>
              <a:t>26/05/2016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FBE7-8B93-4BC7-8546-48BB1CB2351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D589682-9585-46D7-8C74-0171E5B426B1}" type="datetimeFigureOut">
              <a:rPr lang="it-IT" smtClean="0"/>
              <a:t>26/05/2016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811FBE7-8B93-4BC7-8546-48BB1CB23519}" type="slidenum">
              <a:rPr lang="it-IT" smtClean="0"/>
              <a:t>‹N›</a:t>
            </a:fld>
            <a:endParaRPr lang="it-IT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2378745"/>
          </a:xfrm>
        </p:spPr>
        <p:txBody>
          <a:bodyPr/>
          <a:lstStyle/>
          <a:p>
            <a:r>
              <a:rPr lang="it-IT" dirty="0" smtClean="0"/>
              <a:t>CASA DOMOTICA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31640" y="2924944"/>
            <a:ext cx="6400800" cy="1752600"/>
          </a:xfrm>
        </p:spPr>
        <p:txBody>
          <a:bodyPr/>
          <a:lstStyle/>
          <a:p>
            <a:r>
              <a:rPr lang="it-IT" dirty="0" smtClean="0"/>
              <a:t>Componenti:</a:t>
            </a:r>
          </a:p>
          <a:p>
            <a:r>
              <a:rPr lang="it-IT" dirty="0" smtClean="0"/>
              <a:t>Gorla, </a:t>
            </a:r>
            <a:r>
              <a:rPr lang="it-IT" dirty="0" err="1" smtClean="0"/>
              <a:t>Bestetti</a:t>
            </a:r>
            <a:r>
              <a:rPr lang="it-IT" dirty="0" smtClean="0"/>
              <a:t>, Ferraioli, </a:t>
            </a:r>
          </a:p>
          <a:p>
            <a:r>
              <a:rPr lang="it-IT" dirty="0" err="1" smtClean="0"/>
              <a:t>Galimberti</a:t>
            </a:r>
            <a:r>
              <a:rPr lang="it-IT" dirty="0" smtClean="0"/>
              <a:t>, Lazzara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662001" y="594549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Galimberti</a:t>
            </a:r>
            <a:r>
              <a:rPr lang="it-IT" dirty="0" smtClean="0"/>
              <a:t>  Alberto  5^A  </a:t>
            </a:r>
            <a:r>
              <a:rPr lang="it-IT" dirty="0" err="1" smtClean="0"/>
              <a:t>Inf</a:t>
            </a:r>
            <a:r>
              <a:rPr lang="it-IT" dirty="0" smtClean="0"/>
              <a:t>.  A.S.  2015/16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972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23528"/>
          </a:xfrm>
        </p:spPr>
        <p:txBody>
          <a:bodyPr/>
          <a:lstStyle/>
          <a:p>
            <a:r>
              <a:rPr lang="it-IT" dirty="0" smtClean="0"/>
              <a:t>Fase di progettazione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23793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it-IT" sz="3200" dirty="0" smtClean="0"/>
          </a:p>
          <a:p>
            <a:r>
              <a:rPr lang="it-IT" sz="3000" dirty="0" smtClean="0"/>
              <a:t>Brochure</a:t>
            </a:r>
          </a:p>
          <a:p>
            <a:pPr lvl="1"/>
            <a:r>
              <a:rPr lang="it-IT" sz="2600" dirty="0" smtClean="0"/>
              <a:t>Componenti utilizzati</a:t>
            </a:r>
          </a:p>
          <a:p>
            <a:pPr lvl="1"/>
            <a:r>
              <a:rPr lang="it-IT" sz="2600" dirty="0" smtClean="0"/>
              <a:t>Funzione dei componenti</a:t>
            </a:r>
            <a:endParaRPr lang="it-IT" sz="2600" dirty="0" smtClean="0"/>
          </a:p>
          <a:p>
            <a:r>
              <a:rPr lang="it-IT" sz="3000" dirty="0" smtClean="0"/>
              <a:t>WBS</a:t>
            </a:r>
          </a:p>
          <a:p>
            <a:pPr lvl="1"/>
            <a:r>
              <a:rPr lang="it-IT" sz="2600" dirty="0" smtClean="0"/>
              <a:t>Attività</a:t>
            </a:r>
          </a:p>
          <a:p>
            <a:pPr lvl="1"/>
            <a:r>
              <a:rPr lang="it-IT" sz="2600" dirty="0" smtClean="0"/>
              <a:t>Risorse</a:t>
            </a:r>
          </a:p>
          <a:p>
            <a:r>
              <a:rPr lang="it-IT" sz="3300" dirty="0" smtClean="0"/>
              <a:t>Schema E-R</a:t>
            </a:r>
          </a:p>
          <a:p>
            <a:pPr lvl="1"/>
            <a:r>
              <a:rPr lang="it-IT" sz="2600" dirty="0" smtClean="0"/>
              <a:t>Entità</a:t>
            </a:r>
          </a:p>
          <a:p>
            <a:pPr lvl="1"/>
            <a:r>
              <a:rPr lang="it-IT" sz="2600" dirty="0" smtClean="0"/>
              <a:t>Associazioni</a:t>
            </a:r>
          </a:p>
          <a:p>
            <a:pPr lvl="1"/>
            <a:r>
              <a:rPr lang="it-IT" sz="2600" dirty="0" err="1" smtClean="0"/>
              <a:t>Mapping</a:t>
            </a:r>
            <a:endParaRPr lang="it-IT" sz="26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537241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79512"/>
          </a:xfrm>
        </p:spPr>
        <p:txBody>
          <a:bodyPr/>
          <a:lstStyle/>
          <a:p>
            <a:r>
              <a:rPr lang="it-IT" dirty="0" smtClean="0"/>
              <a:t>Schema E-R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4824"/>
            <a:ext cx="8748464" cy="3882631"/>
          </a:xfrm>
        </p:spPr>
      </p:pic>
    </p:spTree>
    <p:extLst>
      <p:ext uri="{BB962C8B-B14F-4D97-AF65-F5344CB8AC3E}">
        <p14:creationId xmlns:p14="http://schemas.microsoft.com/office/powerpoint/2010/main" val="325441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Fase di implementazione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525963"/>
          </a:xfrm>
        </p:spPr>
        <p:txBody>
          <a:bodyPr/>
          <a:lstStyle/>
          <a:p>
            <a:pPr lvl="1"/>
            <a:r>
              <a:rPr lang="it-IT" sz="2800" dirty="0" smtClean="0"/>
              <a:t>Controllo degli utenti</a:t>
            </a:r>
          </a:p>
          <a:p>
            <a:pPr lvl="2"/>
            <a:r>
              <a:rPr lang="it-IT" sz="2400" dirty="0" err="1" smtClean="0"/>
              <a:t>ChkLogin</a:t>
            </a:r>
            <a:endParaRPr lang="it-IT" sz="2400" dirty="0"/>
          </a:p>
          <a:p>
            <a:pPr lvl="1"/>
            <a:r>
              <a:rPr lang="it-IT" sz="2800" dirty="0" smtClean="0"/>
              <a:t>Operazioni sui dati</a:t>
            </a:r>
          </a:p>
          <a:p>
            <a:pPr lvl="2"/>
            <a:r>
              <a:rPr lang="it-IT" sz="2400" dirty="0" smtClean="0"/>
              <a:t>Query di inserimento</a:t>
            </a:r>
          </a:p>
          <a:p>
            <a:pPr lvl="2"/>
            <a:r>
              <a:rPr lang="it-IT" sz="2400" dirty="0" smtClean="0"/>
              <a:t>Query di selezione</a:t>
            </a:r>
          </a:p>
          <a:p>
            <a:pPr lvl="1"/>
            <a:r>
              <a:rPr lang="it-IT" sz="2800" dirty="0" smtClean="0"/>
              <a:t>Metodi di visualizzazione</a:t>
            </a:r>
          </a:p>
          <a:p>
            <a:pPr lvl="2"/>
            <a:r>
              <a:rPr lang="it-IT" sz="2400" dirty="0" smtClean="0"/>
              <a:t>Stringa di risposta</a:t>
            </a:r>
          </a:p>
          <a:p>
            <a:pPr lvl="2"/>
            <a:r>
              <a:rPr lang="it-IT" sz="2400" dirty="0" smtClean="0"/>
              <a:t>Grafici</a:t>
            </a:r>
            <a:endParaRPr lang="it-IT" sz="2400" dirty="0" smtClean="0"/>
          </a:p>
        </p:txBody>
      </p:sp>
    </p:spTree>
    <p:extLst>
      <p:ext uri="{BB962C8B-B14F-4D97-AF65-F5344CB8AC3E}">
        <p14:creationId xmlns:p14="http://schemas.microsoft.com/office/powerpoint/2010/main" val="348311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Controllare gli utenti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$</a:t>
            </a:r>
            <a:r>
              <a:rPr lang="it-IT" dirty="0" err="1"/>
              <a:t>queryInsert</a:t>
            </a:r>
            <a:r>
              <a:rPr lang="it-IT" dirty="0"/>
              <a:t> =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" </a:t>
            </a:r>
            <a:r>
              <a:rPr lang="it-IT" dirty="0"/>
              <a:t>INSERT </a:t>
            </a:r>
            <a:r>
              <a:rPr lang="it-IT" dirty="0" smtClean="0"/>
              <a:t>INTO sessione(</a:t>
            </a:r>
            <a:r>
              <a:rPr lang="it-IT" dirty="0" err="1" smtClean="0"/>
              <a:t>Data,Ora,IDUtente</a:t>
            </a:r>
            <a:r>
              <a:rPr lang="it-IT" dirty="0"/>
              <a:t>) </a:t>
            </a: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values</a:t>
            </a:r>
            <a:r>
              <a:rPr lang="it-IT" dirty="0" smtClean="0"/>
              <a:t> </a:t>
            </a:r>
            <a:r>
              <a:rPr lang="it-IT" dirty="0"/>
              <a:t>(\"".date("Y-m-j", time())."\",\"".date("</a:t>
            </a:r>
            <a:r>
              <a:rPr lang="it-IT" dirty="0" err="1"/>
              <a:t>H:i</a:t>
            </a:r>
            <a:r>
              <a:rPr lang="it-IT" dirty="0"/>
              <a:t>", time</a:t>
            </a:r>
            <a:r>
              <a:rPr lang="it-IT" dirty="0" smtClean="0"/>
              <a:t>())."\",\"".$_</a:t>
            </a:r>
            <a:r>
              <a:rPr lang="it-IT" dirty="0"/>
              <a:t>SESSION['</a:t>
            </a:r>
            <a:r>
              <a:rPr lang="it-IT" dirty="0" err="1"/>
              <a:t>IDUtente</a:t>
            </a:r>
            <a:r>
              <a:rPr lang="it-IT" dirty="0" smtClean="0"/>
              <a:t>']."\"";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$</a:t>
            </a:r>
            <a:r>
              <a:rPr lang="it-IT" dirty="0"/>
              <a:t>aggiungi = </a:t>
            </a:r>
            <a:r>
              <a:rPr lang="it-IT" dirty="0" err="1"/>
              <a:t>mysqli_query</a:t>
            </a:r>
            <a:r>
              <a:rPr lang="it-IT" dirty="0"/>
              <a:t>($connessione,$</a:t>
            </a:r>
            <a:r>
              <a:rPr lang="it-IT" dirty="0" err="1"/>
              <a:t>queryInsert</a:t>
            </a:r>
            <a:r>
              <a:rPr lang="it-IT" dirty="0"/>
              <a:t>);</a:t>
            </a:r>
          </a:p>
          <a:p>
            <a:pPr marL="0" indent="0">
              <a:buNone/>
            </a:pPr>
            <a:r>
              <a:rPr lang="it-IT" sz="280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85170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1266"/>
            <a:ext cx="8136904" cy="1024136"/>
          </a:xfrm>
        </p:spPr>
        <p:txBody>
          <a:bodyPr/>
          <a:lstStyle/>
          <a:p>
            <a:r>
              <a:rPr lang="it-IT" dirty="0" smtClean="0"/>
              <a:t>Grafico degli accessi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400" dirty="0"/>
              <a:t>$</a:t>
            </a:r>
            <a:r>
              <a:rPr lang="it-IT" sz="2400" dirty="0" err="1"/>
              <a:t>graph</a:t>
            </a:r>
            <a:r>
              <a:rPr lang="it-IT" sz="2400" dirty="0"/>
              <a:t> = new </a:t>
            </a:r>
            <a:r>
              <a:rPr lang="it-IT" sz="2400" dirty="0" err="1"/>
              <a:t>PHPGraphLib</a:t>
            </a:r>
            <a:r>
              <a:rPr lang="it-IT" sz="2400" dirty="0"/>
              <a:t>(1000,800);</a:t>
            </a:r>
          </a:p>
          <a:p>
            <a:pPr marL="0" indent="0">
              <a:buNone/>
            </a:pPr>
            <a:r>
              <a:rPr lang="it-IT" sz="2400" dirty="0"/>
              <a:t>$</a:t>
            </a:r>
            <a:r>
              <a:rPr lang="it-IT" sz="2400" dirty="0" err="1"/>
              <a:t>query</a:t>
            </a:r>
            <a:r>
              <a:rPr lang="it-IT" sz="2400" dirty="0"/>
              <a:t> = "SELECT </a:t>
            </a:r>
            <a:r>
              <a:rPr lang="it-IT" sz="2400" dirty="0" err="1"/>
              <a:t>count</a:t>
            </a:r>
            <a:r>
              <a:rPr lang="it-IT" sz="2400" dirty="0"/>
              <a:t>(*) </a:t>
            </a:r>
            <a:r>
              <a:rPr lang="it-IT" sz="2400" dirty="0" err="1"/>
              <a:t>as</a:t>
            </a:r>
            <a:r>
              <a:rPr lang="it-IT" sz="2400" dirty="0"/>
              <a:t> </a:t>
            </a:r>
            <a:r>
              <a:rPr lang="it-IT" sz="2400" dirty="0" err="1"/>
              <a:t>conta,data</a:t>
            </a:r>
            <a:r>
              <a:rPr lang="it-IT" sz="2400" dirty="0"/>
              <a:t> </a:t>
            </a:r>
          </a:p>
          <a:p>
            <a:pPr marL="0" indent="0">
              <a:buNone/>
            </a:pPr>
            <a:r>
              <a:rPr lang="it-IT" sz="2400" dirty="0"/>
              <a:t>			FROM sessione </a:t>
            </a:r>
          </a:p>
          <a:p>
            <a:pPr marL="0" indent="0">
              <a:buNone/>
            </a:pPr>
            <a:r>
              <a:rPr lang="it-IT" sz="2400" dirty="0"/>
              <a:t>			</a:t>
            </a:r>
            <a:r>
              <a:rPr lang="it-IT" sz="2400" dirty="0" err="1"/>
              <a:t>where</a:t>
            </a:r>
            <a:r>
              <a:rPr lang="it-IT" sz="2400" dirty="0"/>
              <a:t> 1</a:t>
            </a:r>
          </a:p>
          <a:p>
            <a:pPr marL="0" indent="0">
              <a:buNone/>
            </a:pPr>
            <a:r>
              <a:rPr lang="it-IT" sz="2400" dirty="0"/>
              <a:t>			</a:t>
            </a:r>
            <a:r>
              <a:rPr lang="it-IT" sz="2400" dirty="0" err="1"/>
              <a:t>group</a:t>
            </a:r>
            <a:r>
              <a:rPr lang="it-IT" sz="2400" dirty="0"/>
              <a:t> by id";</a:t>
            </a:r>
          </a:p>
          <a:p>
            <a:pPr marL="0" indent="0">
              <a:buNone/>
            </a:pPr>
            <a:r>
              <a:rPr lang="it-IT" sz="2400" dirty="0"/>
              <a:t>$res=</a:t>
            </a:r>
            <a:r>
              <a:rPr lang="it-IT" sz="2400" dirty="0" err="1"/>
              <a:t>mysqli_query</a:t>
            </a:r>
            <a:r>
              <a:rPr lang="it-IT" sz="2400" dirty="0"/>
              <a:t>($connessione,$</a:t>
            </a:r>
            <a:r>
              <a:rPr lang="it-IT" sz="2400" dirty="0" err="1"/>
              <a:t>query</a:t>
            </a:r>
            <a:r>
              <a:rPr lang="it-IT" sz="2400" dirty="0"/>
              <a:t>) </a:t>
            </a:r>
            <a:r>
              <a:rPr lang="it-IT" sz="2400" dirty="0" smtClean="0"/>
              <a:t>;</a:t>
            </a:r>
            <a:endParaRPr lang="it-IT" sz="2400" dirty="0"/>
          </a:p>
          <a:p>
            <a:pPr marL="0" indent="0">
              <a:buNone/>
            </a:pPr>
            <a:r>
              <a:rPr lang="it-IT" sz="2400" dirty="0" err="1"/>
              <a:t>while</a:t>
            </a:r>
            <a:r>
              <a:rPr lang="it-IT" sz="2400" dirty="0"/>
              <a:t>($</a:t>
            </a:r>
            <a:r>
              <a:rPr lang="it-IT" sz="2400" dirty="0" err="1"/>
              <a:t>result_row</a:t>
            </a:r>
            <a:r>
              <a:rPr lang="it-IT" sz="2400" dirty="0"/>
              <a:t> = </a:t>
            </a:r>
            <a:r>
              <a:rPr lang="it-IT" sz="2400" dirty="0" err="1"/>
              <a:t>mysqli_fetch_array</a:t>
            </a:r>
            <a:r>
              <a:rPr lang="it-IT" sz="2400" dirty="0"/>
              <a:t>($res))</a:t>
            </a:r>
          </a:p>
          <a:p>
            <a:pPr marL="0" indent="0">
              <a:buNone/>
            </a:pPr>
            <a:r>
              <a:rPr lang="it-IT" sz="2400" dirty="0"/>
              <a:t>{</a:t>
            </a: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dirty="0" smtClean="0"/>
              <a:t>     </a:t>
            </a:r>
            <a:r>
              <a:rPr lang="it-IT" sz="2400" dirty="0" smtClean="0"/>
              <a:t>$</a:t>
            </a:r>
            <a:r>
              <a:rPr lang="it-IT" sz="2400" dirty="0"/>
              <a:t>data[$</a:t>
            </a:r>
            <a:r>
              <a:rPr lang="it-IT" sz="2400" dirty="0" err="1"/>
              <a:t>result_row</a:t>
            </a:r>
            <a:r>
              <a:rPr lang="it-IT" sz="2400" dirty="0"/>
              <a:t>['data']] =  $</a:t>
            </a:r>
            <a:r>
              <a:rPr lang="it-IT" sz="2400" dirty="0" err="1"/>
              <a:t>result_row</a:t>
            </a:r>
            <a:r>
              <a:rPr lang="it-IT" sz="2400" dirty="0"/>
              <a:t>['conta'] ;</a:t>
            </a:r>
          </a:p>
          <a:p>
            <a:pPr marL="0" indent="0">
              <a:buNone/>
            </a:pPr>
            <a:r>
              <a:rPr lang="it-IT" sz="2400" dirty="0" smtClean="0"/>
              <a:t>}</a:t>
            </a:r>
          </a:p>
          <a:p>
            <a:pPr marL="0" indent="0">
              <a:buNone/>
            </a:pPr>
            <a:r>
              <a:rPr lang="it-IT" sz="2400" dirty="0"/>
              <a:t>$</a:t>
            </a:r>
            <a:r>
              <a:rPr lang="it-IT" sz="2400" dirty="0" err="1"/>
              <a:t>graph</a:t>
            </a:r>
            <a:r>
              <a:rPr lang="it-IT" sz="2400" dirty="0"/>
              <a:t>-&gt;</a:t>
            </a:r>
            <a:r>
              <a:rPr lang="it-IT" sz="2400" dirty="0" err="1"/>
              <a:t>addData</a:t>
            </a:r>
            <a:r>
              <a:rPr lang="it-IT" sz="2400" dirty="0"/>
              <a:t>($data</a:t>
            </a:r>
            <a:r>
              <a:rPr lang="it-IT" sz="2400" dirty="0" smtClean="0"/>
              <a:t>);</a:t>
            </a:r>
          </a:p>
          <a:p>
            <a:pPr marL="0" indent="0">
              <a:buNone/>
            </a:pPr>
            <a:r>
              <a:rPr lang="it-IT" sz="2400" dirty="0"/>
              <a:t>$</a:t>
            </a:r>
            <a:r>
              <a:rPr lang="it-IT" sz="2400" dirty="0" err="1"/>
              <a:t>graph</a:t>
            </a:r>
            <a:r>
              <a:rPr lang="it-IT" sz="2400" dirty="0"/>
              <a:t>-&gt;</a:t>
            </a:r>
            <a:r>
              <a:rPr lang="it-IT" sz="2400" dirty="0" err="1"/>
              <a:t>createGraph</a:t>
            </a:r>
            <a:r>
              <a:rPr lang="it-IT" sz="24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96675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fico 4"/>
          <p:cNvGraphicFramePr/>
          <p:nvPr>
            <p:extLst>
              <p:ext uri="{D42A27DB-BD31-4B8C-83A1-F6EECF244321}">
                <p14:modId xmlns:p14="http://schemas.microsoft.com/office/powerpoint/2010/main" val="802572121"/>
              </p:ext>
            </p:extLst>
          </p:nvPr>
        </p:nvGraphicFramePr>
        <p:xfrm>
          <a:off x="395536" y="1340768"/>
          <a:ext cx="8280920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91264" cy="1051520"/>
          </a:xfrm>
        </p:spPr>
        <p:txBody>
          <a:bodyPr/>
          <a:lstStyle/>
          <a:p>
            <a:r>
              <a:rPr lang="it-IT" dirty="0" smtClean="0"/>
              <a:t>Grafico degli accessi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019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Andamento della temperatura (°C)</a:t>
            </a:r>
            <a:endParaRPr lang="it-IT" dirty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785578"/>
              </p:ext>
            </p:extLst>
          </p:nvPr>
        </p:nvGraphicFramePr>
        <p:xfrm>
          <a:off x="395536" y="1340768"/>
          <a:ext cx="8291264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804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600200"/>
          </a:xfrm>
        </p:spPr>
        <p:txBody>
          <a:bodyPr>
            <a:normAutofit/>
          </a:bodyPr>
          <a:lstStyle/>
          <a:p>
            <a:r>
              <a:rPr lang="it-IT" dirty="0" smtClean="0"/>
              <a:t>Visualizzazione dell’utilizzo dei sensori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946472"/>
              </p:ext>
            </p:extLst>
          </p:nvPr>
        </p:nvGraphicFramePr>
        <p:xfrm>
          <a:off x="539552" y="1772816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359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584</TotalTime>
  <Words>133</Words>
  <Application>Microsoft Office PowerPoint</Application>
  <PresentationFormat>Presentazione su schermo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Executive</vt:lpstr>
      <vt:lpstr>CASA DOMOTICA</vt:lpstr>
      <vt:lpstr>Fase di progettazione</vt:lpstr>
      <vt:lpstr>Schema E-R</vt:lpstr>
      <vt:lpstr>Fase di implementazione</vt:lpstr>
      <vt:lpstr>Controllare gli utenti</vt:lpstr>
      <vt:lpstr>Grafico degli accessi</vt:lpstr>
      <vt:lpstr>Grafico degli accessi</vt:lpstr>
      <vt:lpstr>Andamento della temperatura (°C)</vt:lpstr>
      <vt:lpstr>Visualizzazione dell’utilizzo dei sensori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DOMOTICA</dc:title>
  <dc:creator>Alby</dc:creator>
  <cp:lastModifiedBy>Alby</cp:lastModifiedBy>
  <cp:revision>34</cp:revision>
  <dcterms:created xsi:type="dcterms:W3CDTF">2016-05-25T12:02:51Z</dcterms:created>
  <dcterms:modified xsi:type="dcterms:W3CDTF">2016-05-26T17:30:04Z</dcterms:modified>
</cp:coreProperties>
</file>