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embeddedFontLst>
    <p:embeddedFont>
      <p:font typeface="Roboto"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IT" dirty="0"/>
              <a:t>*se necessario</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*La metrica “# casi in cui il paziente ha ottenuto la prescrizione / # casi in cui il paziente ha richiesto la prescrizione” non è stata qui trattata in quanto già misurata precedentemente e sempre pari a 1 (100%) sia prima che dopo i miglioramento apportati con l’introduzione di tecnologie ICT.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*seppur probabilmente meno del 65% della popolazione ha uno scanner, presumiamo che almeno il 65% della popolazione abbia uno smartphone e sia a conoscenza dell’applicazione “camscanner” grazie alla quale è possibile scannerizzare i propri documenti.</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*comprende anche i pazienti non molto abili con l’utilizzo di internet.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*può essere calcolato in due modi</a:t>
            </a:r>
            <a:endParaRPr/>
          </a:p>
          <a:p>
            <a:pPr marL="457200" lvl="0" indent="-317500" rtl="0">
              <a:spcBef>
                <a:spcPts val="0"/>
              </a:spcBef>
              <a:spcAft>
                <a:spcPts val="0"/>
              </a:spcAft>
              <a:buSzPts val="1400"/>
              <a:buChar char="-"/>
            </a:pPr>
            <a:r>
              <a:rPr lang="it"/>
              <a:t>moltiplicando il n° di minuti standard (11) per il n° di attività (1,575);</a:t>
            </a:r>
            <a:endParaRPr/>
          </a:p>
          <a:p>
            <a:pPr marL="457200" lvl="0" indent="-317500" rtl="0">
              <a:spcBef>
                <a:spcPts val="0"/>
              </a:spcBef>
              <a:spcAft>
                <a:spcPts val="0"/>
              </a:spcAft>
              <a:buSzPts val="1400"/>
              <a:buChar char="-"/>
            </a:pPr>
            <a:r>
              <a:rPr lang="it"/>
              <a:t>sommando il n° di minuti tenendo conto del 60,30,10% (16,5) con il n° di minuti sempre tenendo conto delle % dei pazienti che ripetono (0,05).</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Shape 3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*per i pazienti ai quali viene difficile l’utilizzo di internet è inoltre possibile che sia il medico di base a consultare la piattaforma per loro, allungando di un poco i tempi della visita ma agevolando di molto l’iter del paziente stesso.</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3" name="Shape 3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*si veda testo dell’esercizio.</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2" name="Shape 3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*il paziente può riassumere tutte le attività del vecchio processo in un’unica nuova attività ovvero consultare la piattaforma online (ricercare un istituto convenzionato che sia a massimo un’ora da casa e che effettui l’esame di cui necessita il paziente, ed in seguito entrare nel suo sito e fissare l’appuntamento).</a:t>
            </a:r>
            <a:endParaRPr/>
          </a:p>
          <a:p>
            <a:pPr marL="0" lvl="0" indent="0" rtl="0">
              <a:spcBef>
                <a:spcPts val="0"/>
              </a:spcBef>
              <a:spcAft>
                <a:spcPts val="0"/>
              </a:spcAft>
              <a:buNone/>
            </a:pPr>
            <a:r>
              <a:rPr lang="it"/>
              <a:t>*si è pensato inoltre che, per i pazienti meno abituati all'utilizzo di internet, possa essere il medico stesso a ricercare un istituto per loro.</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0" name="Shape 3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8" name="Shape 3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*molte attività, seppur possano sembrarci di semplice esecuzione, non è detto che lo siano per persone non molto abili nell’utilizzo di internet e delle nuove tecnologie; grazie all’interoperabilità tra i vari attori in ambito sanitario (interoperabilità che si vuole raggiungere grazie all’implementazione della piattaforma), molte attività che prima dovevano essere svolte dal paziente possono essere svolte da questi attori specializzati.</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 name="Shape 3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4" name="Shape 3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6" name="Shape 76"/>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77" name="Shape 77"/>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1600"/>
              </a:spcBef>
              <a:spcAft>
                <a:spcPts val="0"/>
              </a:spcAft>
              <a:buClr>
                <a:schemeClr val="lt1"/>
              </a:buClr>
              <a:buSzPts val="1400"/>
              <a:buChar char="○"/>
              <a:defRPr>
                <a:solidFill>
                  <a:schemeClr val="lt1"/>
                </a:solidFill>
              </a:defRPr>
            </a:lvl2pPr>
            <a:lvl3pPr marL="1371600" lvl="2" indent="-317500" algn="ctr" rtl="0">
              <a:spcBef>
                <a:spcPts val="1600"/>
              </a:spcBef>
              <a:spcAft>
                <a:spcPts val="0"/>
              </a:spcAft>
              <a:buClr>
                <a:schemeClr val="lt1"/>
              </a:buClr>
              <a:buSzPts val="1400"/>
              <a:buChar char="■"/>
              <a:defRPr>
                <a:solidFill>
                  <a:schemeClr val="lt1"/>
                </a:solidFill>
              </a:defRPr>
            </a:lvl3pPr>
            <a:lvl4pPr marL="1828800" lvl="3" indent="-317500" algn="ctr" rtl="0">
              <a:spcBef>
                <a:spcPts val="1600"/>
              </a:spcBef>
              <a:spcAft>
                <a:spcPts val="0"/>
              </a:spcAft>
              <a:buClr>
                <a:schemeClr val="lt1"/>
              </a:buClr>
              <a:buSzPts val="1400"/>
              <a:buChar char="●"/>
              <a:defRPr>
                <a:solidFill>
                  <a:schemeClr val="lt1"/>
                </a:solidFill>
              </a:defRPr>
            </a:lvl4pPr>
            <a:lvl5pPr marL="2286000" lvl="4" indent="-317500" algn="ctr" rtl="0">
              <a:spcBef>
                <a:spcPts val="1600"/>
              </a:spcBef>
              <a:spcAft>
                <a:spcPts val="0"/>
              </a:spcAft>
              <a:buClr>
                <a:schemeClr val="lt1"/>
              </a:buClr>
              <a:buSzPts val="1400"/>
              <a:buChar char="○"/>
              <a:defRPr>
                <a:solidFill>
                  <a:schemeClr val="lt1"/>
                </a:solidFill>
              </a:defRPr>
            </a:lvl5pPr>
            <a:lvl6pPr marL="2743200" lvl="5" indent="-317500" algn="ctr" rtl="0">
              <a:spcBef>
                <a:spcPts val="1600"/>
              </a:spcBef>
              <a:spcAft>
                <a:spcPts val="0"/>
              </a:spcAft>
              <a:buClr>
                <a:schemeClr val="lt1"/>
              </a:buClr>
              <a:buSzPts val="1400"/>
              <a:buChar char="■"/>
              <a:defRPr>
                <a:solidFill>
                  <a:schemeClr val="lt1"/>
                </a:solidFill>
              </a:defRPr>
            </a:lvl6pPr>
            <a:lvl7pPr marL="3200400" lvl="6" indent="-317500" algn="ctr" rtl="0">
              <a:spcBef>
                <a:spcPts val="1600"/>
              </a:spcBef>
              <a:spcAft>
                <a:spcPts val="0"/>
              </a:spcAft>
              <a:buClr>
                <a:schemeClr val="lt1"/>
              </a:buClr>
              <a:buSzPts val="1400"/>
              <a:buChar char="●"/>
              <a:defRPr>
                <a:solidFill>
                  <a:schemeClr val="lt1"/>
                </a:solidFill>
              </a:defRPr>
            </a:lvl7pPr>
            <a:lvl8pPr marL="3657600" lvl="7" indent="-317500" algn="ctr" rtl="0">
              <a:spcBef>
                <a:spcPts val="1600"/>
              </a:spcBef>
              <a:spcAft>
                <a:spcPts val="0"/>
              </a:spcAft>
              <a:buClr>
                <a:schemeClr val="lt1"/>
              </a:buClr>
              <a:buSzPts val="1400"/>
              <a:buChar char="○"/>
              <a:defRPr>
                <a:solidFill>
                  <a:schemeClr val="lt1"/>
                </a:solidFill>
              </a:defRPr>
            </a:lvl8pPr>
            <a:lvl9pPr marL="4114800" lvl="8" indent="-317500" algn="ctr" rtl="0">
              <a:spcBef>
                <a:spcPts val="1600"/>
              </a:spcBef>
              <a:spcAft>
                <a:spcPts val="1600"/>
              </a:spcAft>
              <a:buClr>
                <a:schemeClr val="lt1"/>
              </a:buClr>
              <a:buSzPts val="1400"/>
              <a:buChar cha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Shape 6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Roboto"/>
                <a:ea typeface="Roboto"/>
                <a:cs typeface="Roboto"/>
                <a:sym typeface="Roboto"/>
              </a:defRPr>
            </a:lvl1pPr>
            <a:lvl2pPr lvl="1" algn="r" rtl="0">
              <a:buNone/>
              <a:defRPr sz="1000">
                <a:solidFill>
                  <a:schemeClr val="lt1"/>
                </a:solidFill>
                <a:latin typeface="Roboto"/>
                <a:ea typeface="Roboto"/>
                <a:cs typeface="Roboto"/>
                <a:sym typeface="Roboto"/>
              </a:defRPr>
            </a:lvl2pPr>
            <a:lvl3pPr lvl="2" algn="r" rtl="0">
              <a:buNone/>
              <a:defRPr sz="1000">
                <a:solidFill>
                  <a:schemeClr val="lt1"/>
                </a:solidFill>
                <a:latin typeface="Roboto"/>
                <a:ea typeface="Roboto"/>
                <a:cs typeface="Roboto"/>
                <a:sym typeface="Roboto"/>
              </a:defRPr>
            </a:lvl3pPr>
            <a:lvl4pPr lvl="3" algn="r" rtl="0">
              <a:buNone/>
              <a:defRPr sz="1000">
                <a:solidFill>
                  <a:schemeClr val="lt1"/>
                </a:solidFill>
                <a:latin typeface="Roboto"/>
                <a:ea typeface="Roboto"/>
                <a:cs typeface="Roboto"/>
                <a:sym typeface="Roboto"/>
              </a:defRPr>
            </a:lvl4pPr>
            <a:lvl5pPr lvl="4" algn="r" rtl="0">
              <a:buNone/>
              <a:defRPr sz="1000">
                <a:solidFill>
                  <a:schemeClr val="lt1"/>
                </a:solidFill>
                <a:latin typeface="Roboto"/>
                <a:ea typeface="Roboto"/>
                <a:cs typeface="Roboto"/>
                <a:sym typeface="Roboto"/>
              </a:defRPr>
            </a:lvl5pPr>
            <a:lvl6pPr lvl="5" algn="r" rtl="0">
              <a:buNone/>
              <a:defRPr sz="1000">
                <a:solidFill>
                  <a:schemeClr val="lt1"/>
                </a:solidFill>
                <a:latin typeface="Roboto"/>
                <a:ea typeface="Roboto"/>
                <a:cs typeface="Roboto"/>
                <a:sym typeface="Roboto"/>
              </a:defRPr>
            </a:lvl6pPr>
            <a:lvl7pPr lvl="6" algn="r" rtl="0">
              <a:buNone/>
              <a:defRPr sz="1000">
                <a:solidFill>
                  <a:schemeClr val="lt1"/>
                </a:solidFill>
                <a:latin typeface="Roboto"/>
                <a:ea typeface="Roboto"/>
                <a:cs typeface="Roboto"/>
                <a:sym typeface="Roboto"/>
              </a:defRPr>
            </a:lvl7pPr>
            <a:lvl8pPr lvl="7" algn="r" rtl="0">
              <a:buNone/>
              <a:defRPr sz="1000">
                <a:solidFill>
                  <a:schemeClr val="lt1"/>
                </a:solidFill>
                <a:latin typeface="Roboto"/>
                <a:ea typeface="Roboto"/>
                <a:cs typeface="Roboto"/>
                <a:sym typeface="Roboto"/>
              </a:defRPr>
            </a:lvl8pPr>
            <a:lvl9pPr lvl="8" algn="r" rtl="0">
              <a:buNone/>
              <a:defRPr sz="1000">
                <a:solidFill>
                  <a:schemeClr val="l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259200" y="1080422"/>
            <a:ext cx="8222100" cy="83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 sz="2400"/>
              <a:t>SISTEMI INFORMATIVI </a:t>
            </a:r>
            <a:endParaRPr sz="2400"/>
          </a:p>
          <a:p>
            <a:pPr marL="0" lvl="0" indent="0" algn="ctr">
              <a:spcBef>
                <a:spcPts val="0"/>
              </a:spcBef>
              <a:spcAft>
                <a:spcPts val="0"/>
              </a:spcAft>
              <a:buNone/>
            </a:pPr>
            <a:r>
              <a:rPr lang="it" sz="2400"/>
              <a:t>Un caso di studio per la modellazione e per l’assessment e il miglioramento dell’efficienza e efficacia dei processi.</a:t>
            </a:r>
            <a:endParaRPr sz="2400"/>
          </a:p>
        </p:txBody>
      </p:sp>
      <p:sp>
        <p:nvSpPr>
          <p:cNvPr id="86" name="Shape 86"/>
          <p:cNvSpPr txBox="1">
            <a:spLocks noGrp="1"/>
          </p:cNvSpPr>
          <p:nvPr>
            <p:ph type="subTitle" idx="1"/>
          </p:nvPr>
        </p:nvSpPr>
        <p:spPr>
          <a:xfrm>
            <a:off x="310188" y="2680588"/>
            <a:ext cx="8222100" cy="432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sz="1400"/>
              <a:t>Prof. Carlo Batini</a:t>
            </a:r>
            <a:endParaRPr sz="1400"/>
          </a:p>
          <a:p>
            <a:pPr marL="0" lvl="0" indent="0">
              <a:spcBef>
                <a:spcPts val="0"/>
              </a:spcBef>
              <a:spcAft>
                <a:spcPts val="0"/>
              </a:spcAft>
              <a:buNone/>
            </a:pPr>
            <a:r>
              <a:rPr lang="it" sz="1400"/>
              <a:t>Prof.ssa Angela Locoro</a:t>
            </a:r>
            <a:endParaRPr sz="1400"/>
          </a:p>
        </p:txBody>
      </p:sp>
      <p:sp>
        <p:nvSpPr>
          <p:cNvPr id="87" name="Shape 87"/>
          <p:cNvSpPr txBox="1"/>
          <p:nvPr/>
        </p:nvSpPr>
        <p:spPr>
          <a:xfrm>
            <a:off x="5229875" y="4469850"/>
            <a:ext cx="5527200" cy="645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8" name="Shape 88"/>
          <p:cNvSpPr txBox="1"/>
          <p:nvPr/>
        </p:nvSpPr>
        <p:spPr>
          <a:xfrm>
            <a:off x="3521775" y="3874875"/>
            <a:ext cx="5527200" cy="645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solidFill>
                  <a:srgbClr val="FFFFFF"/>
                </a:solidFill>
              </a:rPr>
              <a:t>A cura di: Brinati Davide, Fratello Mattia, La Capra Daniele</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2) Trovare un istituto specializzato</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150" name="Shape 15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10</a:t>
            </a:fld>
            <a:endParaRPr/>
          </a:p>
        </p:txBody>
      </p:sp>
      <p:pic>
        <p:nvPicPr>
          <p:cNvPr id="151" name="Shape 151"/>
          <p:cNvPicPr preferRelativeResize="0"/>
          <p:nvPr/>
        </p:nvPicPr>
        <p:blipFill>
          <a:blip r:embed="rId3">
            <a:alphaModFix/>
          </a:blip>
          <a:stretch>
            <a:fillRect/>
          </a:stretch>
        </p:blipFill>
        <p:spPr>
          <a:xfrm>
            <a:off x="152400" y="1017800"/>
            <a:ext cx="8184734" cy="3973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3A) Verifiche assicurative </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157" name="Shape 15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11</a:t>
            </a:fld>
            <a:endParaRPr/>
          </a:p>
        </p:txBody>
      </p:sp>
      <p:pic>
        <p:nvPicPr>
          <p:cNvPr id="158" name="Shape 158"/>
          <p:cNvPicPr preferRelativeResize="0"/>
          <p:nvPr/>
        </p:nvPicPr>
        <p:blipFill>
          <a:blip r:embed="rId3">
            <a:alphaModFix/>
          </a:blip>
          <a:stretch>
            <a:fillRect/>
          </a:stretch>
        </p:blipFill>
        <p:spPr>
          <a:xfrm>
            <a:off x="152400" y="1017800"/>
            <a:ext cx="5116173" cy="3973301"/>
          </a:xfrm>
          <a:prstGeom prst="rect">
            <a:avLst/>
          </a:prstGeom>
          <a:noFill/>
          <a:ln>
            <a:noFill/>
          </a:ln>
        </p:spPr>
      </p:pic>
      <p:sp>
        <p:nvSpPr>
          <p:cNvPr id="159" name="Shape 159"/>
          <p:cNvSpPr txBox="1"/>
          <p:nvPr/>
        </p:nvSpPr>
        <p:spPr>
          <a:xfrm>
            <a:off x="5811000" y="1070650"/>
            <a:ext cx="3333000" cy="3527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L’istituto specializzato è stato trovato.</a:t>
            </a:r>
            <a:endParaRPr/>
          </a:p>
          <a:p>
            <a:pPr marL="0" lvl="0" indent="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3B) Appuntamento e Rimborso SSN</a:t>
            </a:r>
            <a:endParaRPr/>
          </a:p>
          <a:p>
            <a:pPr marL="0" lvl="0" indent="0" rtl="0">
              <a:spcBef>
                <a:spcPts val="0"/>
              </a:spcBef>
              <a:spcAft>
                <a:spcPts val="0"/>
              </a:spcAft>
              <a:buNone/>
            </a:pPr>
            <a:r>
              <a:rPr lang="it"/>
              <a:t> </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165" name="Shape 16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12</a:t>
            </a:fld>
            <a:endParaRPr/>
          </a:p>
        </p:txBody>
      </p:sp>
      <p:sp>
        <p:nvSpPr>
          <p:cNvPr id="166" name="Shape 166"/>
          <p:cNvSpPr txBox="1"/>
          <p:nvPr/>
        </p:nvSpPr>
        <p:spPr>
          <a:xfrm>
            <a:off x="5811000" y="1017800"/>
            <a:ext cx="3333000" cy="3527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L’istituto specializzato non è stato trovato. </a:t>
            </a:r>
            <a:endParaRPr/>
          </a:p>
          <a:p>
            <a:pPr marL="0" lvl="0" indent="0" rtl="0">
              <a:spcBef>
                <a:spcPts val="0"/>
              </a:spcBef>
              <a:spcAft>
                <a:spcPts val="0"/>
              </a:spcAft>
              <a:buNone/>
            </a:pPr>
            <a:r>
              <a:rPr lang="it"/>
              <a:t>Il paziente fa l’esame col servizio sanitario nazionale.</a:t>
            </a:r>
            <a:endParaRPr/>
          </a:p>
          <a:p>
            <a:pPr marL="0" lvl="0" indent="0" rtl="0">
              <a:spcBef>
                <a:spcPts val="0"/>
              </a:spcBef>
              <a:spcAft>
                <a:spcPts val="0"/>
              </a:spcAft>
              <a:buNone/>
            </a:pPr>
            <a:endParaRPr/>
          </a:p>
        </p:txBody>
      </p:sp>
      <p:pic>
        <p:nvPicPr>
          <p:cNvPr id="167" name="Shape 167"/>
          <p:cNvPicPr preferRelativeResize="0"/>
          <p:nvPr/>
        </p:nvPicPr>
        <p:blipFill>
          <a:blip r:embed="rId3">
            <a:alphaModFix/>
          </a:blip>
          <a:stretch>
            <a:fillRect/>
          </a:stretch>
        </p:blipFill>
        <p:spPr>
          <a:xfrm>
            <a:off x="152400" y="1017801"/>
            <a:ext cx="5441579" cy="3355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4A) Appuntamento Istituto Specializzato</a:t>
            </a:r>
            <a:endParaRPr/>
          </a:p>
          <a:p>
            <a:pPr marL="0" lvl="0" indent="0" rtl="0">
              <a:spcBef>
                <a:spcPts val="0"/>
              </a:spcBef>
              <a:spcAft>
                <a:spcPts val="0"/>
              </a:spcAft>
              <a:buNone/>
            </a:pPr>
            <a:r>
              <a:rPr lang="it"/>
              <a:t> </a:t>
            </a:r>
            <a:endParaRPr/>
          </a:p>
          <a:p>
            <a:pPr marL="0" lvl="0" indent="0" rtl="0">
              <a:spcBef>
                <a:spcPts val="0"/>
              </a:spcBef>
              <a:spcAft>
                <a:spcPts val="0"/>
              </a:spcAft>
              <a:buNone/>
            </a:pPr>
            <a:r>
              <a:rPr lang="it"/>
              <a:t> </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173" name="Shape 17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13</a:t>
            </a:fld>
            <a:endParaRPr/>
          </a:p>
        </p:txBody>
      </p:sp>
      <p:pic>
        <p:nvPicPr>
          <p:cNvPr id="174" name="Shape 174"/>
          <p:cNvPicPr preferRelativeResize="0"/>
          <p:nvPr/>
        </p:nvPicPr>
        <p:blipFill>
          <a:blip r:embed="rId3">
            <a:alphaModFix/>
          </a:blip>
          <a:stretch>
            <a:fillRect/>
          </a:stretch>
        </p:blipFill>
        <p:spPr>
          <a:xfrm>
            <a:off x="152400" y="1170200"/>
            <a:ext cx="8856726" cy="35618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subTitle" idx="1"/>
          </p:nvPr>
        </p:nvSpPr>
        <p:spPr>
          <a:xfrm>
            <a:off x="246300" y="2344401"/>
            <a:ext cx="4045200" cy="126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solidFill>
                  <a:srgbClr val="0000FF"/>
                </a:solidFill>
              </a:rPr>
              <a:t>Task n° 2</a:t>
            </a:r>
            <a:endParaRPr>
              <a:solidFill>
                <a:srgbClr val="0000FF"/>
              </a:solidFill>
            </a:endParaRPr>
          </a:p>
          <a:p>
            <a:pPr marL="0" lvl="0" indent="0" algn="l" rtl="0">
              <a:spcBef>
                <a:spcPts val="0"/>
              </a:spcBef>
              <a:spcAft>
                <a:spcPts val="0"/>
              </a:spcAft>
              <a:buNone/>
            </a:pPr>
            <a:endParaRPr>
              <a:solidFill>
                <a:srgbClr val="0000FF"/>
              </a:solidFill>
            </a:endParaRPr>
          </a:p>
        </p:txBody>
      </p:sp>
      <p:sp>
        <p:nvSpPr>
          <p:cNvPr id="180" name="Shape 180"/>
          <p:cNvSpPr txBox="1"/>
          <p:nvPr/>
        </p:nvSpPr>
        <p:spPr>
          <a:xfrm>
            <a:off x="4709250" y="3613700"/>
            <a:ext cx="5558400" cy="648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solidFill>
                  <a:schemeClr val="lt1"/>
                </a:solidFill>
              </a:rPr>
              <a:t>Obiettivi del paziente, metriche di efficacia del</a:t>
            </a:r>
            <a:endParaRPr>
              <a:solidFill>
                <a:schemeClr val="lt1"/>
              </a:solidFill>
            </a:endParaRPr>
          </a:p>
          <a:p>
            <a:pPr marL="0" lvl="0" indent="0">
              <a:spcBef>
                <a:spcPts val="0"/>
              </a:spcBef>
              <a:spcAft>
                <a:spcPts val="0"/>
              </a:spcAft>
              <a:buNone/>
            </a:pPr>
            <a:r>
              <a:rPr lang="it">
                <a:solidFill>
                  <a:schemeClr val="lt1"/>
                </a:solidFill>
              </a:rPr>
              <a:t>servizio fornito da medico di base, assicurazione </a:t>
            </a:r>
            <a:endParaRPr>
              <a:solidFill>
                <a:schemeClr val="lt1"/>
              </a:solidFill>
            </a:endParaRPr>
          </a:p>
          <a:p>
            <a:pPr marL="0" lvl="0" indent="0" rtl="0">
              <a:spcBef>
                <a:spcPts val="0"/>
              </a:spcBef>
              <a:spcAft>
                <a:spcPts val="0"/>
              </a:spcAft>
              <a:buNone/>
            </a:pPr>
            <a:r>
              <a:rPr lang="it">
                <a:solidFill>
                  <a:schemeClr val="lt1"/>
                </a:solidFill>
              </a:rPr>
              <a:t>e istituti che fanno esami specialistici</a:t>
            </a:r>
            <a:endParaRPr>
              <a:solidFill>
                <a:schemeClr val="lt1"/>
              </a:solidFill>
            </a:endParaRPr>
          </a:p>
          <a:p>
            <a:pPr marL="0" lvl="0" indent="0" rtl="0">
              <a:spcBef>
                <a:spcPts val="0"/>
              </a:spcBef>
              <a:spcAft>
                <a:spcPts val="0"/>
              </a:spcAft>
              <a:buNone/>
            </a:pPr>
            <a:endParaRPr/>
          </a:p>
        </p:txBody>
      </p:sp>
      <p:sp>
        <p:nvSpPr>
          <p:cNvPr id="181" name="Shape 18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Procedura</a:t>
            </a:r>
            <a:endParaRPr/>
          </a:p>
        </p:txBody>
      </p:sp>
      <p:sp>
        <p:nvSpPr>
          <p:cNvPr id="187" name="Shape 187"/>
          <p:cNvSpPr txBox="1"/>
          <p:nvPr/>
        </p:nvSpPr>
        <p:spPr>
          <a:xfrm>
            <a:off x="1792800" y="1169100"/>
            <a:ext cx="5558400" cy="2103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sz="1800"/>
              <a:t>Ci è sembrato opportuno mantenere la suddivisione fatta per la Modellazione BPMN anche nelle altre Tasks del progetto, per questo presenteremo un obiettivo, una metrica di efficacia e, solamente in alcuni casi, una metrica di efficienza per i seguenti scenari:</a:t>
            </a:r>
            <a:endParaRPr sz="1800"/>
          </a:p>
          <a:p>
            <a:pPr marL="457200" lvl="0" indent="-342900" rtl="0">
              <a:spcBef>
                <a:spcPts val="0"/>
              </a:spcBef>
              <a:spcAft>
                <a:spcPts val="0"/>
              </a:spcAft>
              <a:buSzPts val="1800"/>
              <a:buAutoNum type="arabicParenR"/>
            </a:pPr>
            <a:r>
              <a:rPr lang="it" sz="1800"/>
              <a:t>Recarsi dal medico di base;</a:t>
            </a:r>
            <a:endParaRPr sz="1800"/>
          </a:p>
          <a:p>
            <a:pPr marL="457200" lvl="0" indent="-342900" rtl="0">
              <a:spcBef>
                <a:spcPts val="0"/>
              </a:spcBef>
              <a:spcAft>
                <a:spcPts val="0"/>
              </a:spcAft>
              <a:buSzPts val="1800"/>
              <a:buAutoNum type="arabicParenR"/>
            </a:pPr>
            <a:r>
              <a:rPr lang="it" sz="1800"/>
              <a:t>Trovare un istituto specializzato;</a:t>
            </a:r>
            <a:endParaRPr sz="1800"/>
          </a:p>
          <a:p>
            <a:pPr marL="457200" lvl="0" indent="-342900" rtl="0">
              <a:spcBef>
                <a:spcPts val="0"/>
              </a:spcBef>
              <a:spcAft>
                <a:spcPts val="0"/>
              </a:spcAft>
              <a:buSzPts val="1800"/>
              <a:buAutoNum type="arabicParenR"/>
            </a:pPr>
            <a:r>
              <a:rPr lang="it" sz="1800"/>
              <a:t>Verifiche assicurative;</a:t>
            </a:r>
            <a:endParaRPr sz="1800"/>
          </a:p>
          <a:p>
            <a:pPr marL="457200" lvl="0" indent="-342900" rtl="0">
              <a:spcBef>
                <a:spcPts val="0"/>
              </a:spcBef>
              <a:spcAft>
                <a:spcPts val="0"/>
              </a:spcAft>
              <a:buSzPts val="1800"/>
              <a:buAutoNum type="arabicParenR"/>
            </a:pPr>
            <a:r>
              <a:rPr lang="it" sz="1800"/>
              <a:t>Appuntamento specializzato;</a:t>
            </a:r>
            <a:endParaRPr sz="1800"/>
          </a:p>
          <a:p>
            <a:pPr marL="0" lvl="0" indent="0" rtl="0">
              <a:spcBef>
                <a:spcPts val="0"/>
              </a:spcBef>
              <a:spcAft>
                <a:spcPts val="0"/>
              </a:spcAft>
              <a:buNone/>
            </a:pPr>
            <a:r>
              <a:rPr lang="it" sz="1800"/>
              <a:t>Lo scenario “Appuntamento SSN” non verrà trattato in quanto molto simile allo scenario n°4.</a:t>
            </a:r>
            <a:endParaRPr sz="1800"/>
          </a:p>
          <a:p>
            <a:pPr marL="0" lvl="0" indent="0" rtl="0">
              <a:spcBef>
                <a:spcPts val="0"/>
              </a:spcBef>
              <a:spcAft>
                <a:spcPts val="0"/>
              </a:spcAft>
              <a:buNone/>
            </a:pPr>
            <a:endParaRPr sz="1800"/>
          </a:p>
          <a:p>
            <a:pPr marL="0" lvl="0" indent="0" rtl="0">
              <a:spcBef>
                <a:spcPts val="0"/>
              </a:spcBef>
              <a:spcAft>
                <a:spcPts val="0"/>
              </a:spcAft>
              <a:buNone/>
            </a:pPr>
            <a:endParaRPr/>
          </a:p>
        </p:txBody>
      </p:sp>
      <p:sp>
        <p:nvSpPr>
          <p:cNvPr id="188" name="Shape 18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Ricordando che… nei Sistemi Informativi</a:t>
            </a:r>
            <a:endParaRPr/>
          </a:p>
        </p:txBody>
      </p:sp>
      <p:sp>
        <p:nvSpPr>
          <p:cNvPr id="194" name="Shape 194"/>
          <p:cNvSpPr txBox="1"/>
          <p:nvPr/>
        </p:nvSpPr>
        <p:spPr>
          <a:xfrm>
            <a:off x="1792800" y="1169100"/>
            <a:ext cx="5558400" cy="2103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sz="1800" b="1" dirty="0"/>
              <a:t>Efficacia*</a:t>
            </a:r>
            <a:r>
              <a:rPr lang="it" sz="1800" dirty="0"/>
              <a:t> = Capacità’ del sistema/ processo/ servizio di fornire all’utente finale ciò’ che realmente l’utente chiede al sistema, anche chiamato il suo </a:t>
            </a:r>
            <a:r>
              <a:rPr lang="it" sz="1800" u="sng" dirty="0"/>
              <a:t>goal</a:t>
            </a:r>
            <a:r>
              <a:rPr lang="it" sz="1800" dirty="0"/>
              <a:t> (obiettivo) o </a:t>
            </a:r>
            <a:r>
              <a:rPr lang="it" sz="1800" u="sng" dirty="0"/>
              <a:t>outcome</a:t>
            </a:r>
            <a:r>
              <a:rPr lang="it" sz="1800" dirty="0">
                <a:solidFill>
                  <a:srgbClr val="FF0000"/>
                </a:solidFill>
              </a:rPr>
              <a:t> </a:t>
            </a:r>
            <a:r>
              <a:rPr lang="it" sz="1800" dirty="0"/>
              <a:t>(risultato);</a:t>
            </a:r>
            <a:endParaRPr sz="1800" dirty="0"/>
          </a:p>
          <a:p>
            <a:pPr marL="0" lvl="0" indent="0">
              <a:spcBef>
                <a:spcPts val="0"/>
              </a:spcBef>
              <a:spcAft>
                <a:spcPts val="0"/>
              </a:spcAft>
              <a:buNone/>
            </a:pPr>
            <a:endParaRPr sz="1800" dirty="0"/>
          </a:p>
          <a:p>
            <a:pPr marL="0" lvl="0" indent="0">
              <a:spcBef>
                <a:spcPts val="0"/>
              </a:spcBef>
              <a:spcAft>
                <a:spcPts val="0"/>
              </a:spcAft>
              <a:buNone/>
            </a:pPr>
            <a:r>
              <a:rPr lang="it" sz="1800" b="1" dirty="0"/>
              <a:t>Efficienza*</a:t>
            </a:r>
            <a:r>
              <a:rPr lang="it" sz="1800" dirty="0"/>
              <a:t> = Gli </a:t>
            </a:r>
            <a:r>
              <a:rPr lang="it" sz="1800" u="sng" dirty="0"/>
              <a:t>output</a:t>
            </a:r>
            <a:r>
              <a:rPr lang="it" sz="1800" dirty="0"/>
              <a:t> del processo, misurati sulla base di una metrica numerica, in rapporto alle</a:t>
            </a:r>
            <a:endParaRPr sz="1800" dirty="0"/>
          </a:p>
          <a:p>
            <a:pPr marL="0" lvl="0" indent="0" rtl="0">
              <a:lnSpc>
                <a:spcPct val="120000"/>
              </a:lnSpc>
              <a:spcBef>
                <a:spcPts val="0"/>
              </a:spcBef>
              <a:spcAft>
                <a:spcPts val="0"/>
              </a:spcAft>
              <a:buNone/>
            </a:pPr>
            <a:r>
              <a:rPr lang="it" sz="1800" u="sng" dirty="0"/>
              <a:t>risorse</a:t>
            </a:r>
            <a:r>
              <a:rPr lang="it" sz="1800" dirty="0"/>
              <a:t> utilizzate, misurate sulla base di una metrica numerica: </a:t>
            </a:r>
            <a:endParaRPr sz="1800" dirty="0"/>
          </a:p>
          <a:p>
            <a:pPr marL="0" lvl="0" indent="0" rtl="0">
              <a:lnSpc>
                <a:spcPct val="120000"/>
              </a:lnSpc>
              <a:spcBef>
                <a:spcPts val="0"/>
              </a:spcBef>
              <a:spcAft>
                <a:spcPts val="0"/>
              </a:spcAft>
              <a:buNone/>
            </a:pPr>
            <a:r>
              <a:rPr lang="it" sz="1800" dirty="0"/>
              <a:t>Efficienza = misura (Output)  / misura (Risorse).</a:t>
            </a:r>
            <a:endParaRPr sz="1800" dirty="0"/>
          </a:p>
          <a:p>
            <a:pPr marL="0" lvl="0" indent="0" rtl="0">
              <a:spcBef>
                <a:spcPts val="0"/>
              </a:spcBef>
              <a:spcAft>
                <a:spcPts val="0"/>
              </a:spcAft>
              <a:buNone/>
            </a:pPr>
            <a:endParaRPr sz="1800" dirty="0"/>
          </a:p>
          <a:p>
            <a:pPr marL="0" lvl="0" indent="0" rtl="0">
              <a:spcBef>
                <a:spcPts val="0"/>
              </a:spcBef>
              <a:spcAft>
                <a:spcPts val="0"/>
              </a:spcAft>
              <a:buNone/>
            </a:pPr>
            <a:endParaRPr sz="1800" dirty="0"/>
          </a:p>
          <a:p>
            <a:pPr marL="0" lvl="0" indent="0" rtl="0">
              <a:spcBef>
                <a:spcPts val="0"/>
              </a:spcBef>
              <a:spcAft>
                <a:spcPts val="0"/>
              </a:spcAft>
              <a:buNone/>
            </a:pPr>
            <a:endParaRPr dirty="0"/>
          </a:p>
        </p:txBody>
      </p:sp>
      <p:sp>
        <p:nvSpPr>
          <p:cNvPr id="195" name="Shape 19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16</a:t>
            </a:fld>
            <a:endParaRPr/>
          </a:p>
        </p:txBody>
      </p:sp>
      <p:sp>
        <p:nvSpPr>
          <p:cNvPr id="2" name="CasellaDiTesto 1">
            <a:extLst>
              <a:ext uri="{FF2B5EF4-FFF2-40B4-BE49-F238E27FC236}">
                <a16:creationId xmlns:a16="http://schemas.microsoft.com/office/drawing/2014/main" id="{E9DE55F8-D4BA-4781-95D4-553AC0BE0384}"/>
              </a:ext>
            </a:extLst>
          </p:cNvPr>
          <p:cNvSpPr txBox="1"/>
          <p:nvPr/>
        </p:nvSpPr>
        <p:spPr>
          <a:xfrm>
            <a:off x="205563" y="4827181"/>
            <a:ext cx="2771553" cy="553998"/>
          </a:xfrm>
          <a:prstGeom prst="rect">
            <a:avLst/>
          </a:prstGeom>
          <a:noFill/>
        </p:spPr>
        <p:txBody>
          <a:bodyPr wrap="square" rtlCol="0">
            <a:spAutoFit/>
          </a:bodyPr>
          <a:lstStyle/>
          <a:p>
            <a:pPr lvl="0"/>
            <a:r>
              <a:rPr lang="it-IT" sz="800" dirty="0"/>
              <a:t>* </a:t>
            </a:r>
            <a:r>
              <a:rPr lang="it-IT" sz="800" dirty="0" err="1">
                <a:solidFill>
                  <a:srgbClr val="666666"/>
                </a:solidFill>
                <a:highlight>
                  <a:srgbClr val="FFF5AA"/>
                </a:highlight>
              </a:rPr>
              <a:t>Batini</a:t>
            </a:r>
            <a:r>
              <a:rPr lang="it-IT" sz="800" dirty="0">
                <a:solidFill>
                  <a:srgbClr val="666666"/>
                </a:solidFill>
                <a:highlight>
                  <a:srgbClr val="FFF5AA"/>
                </a:highlight>
              </a:rPr>
              <a:t>, C. (2018). </a:t>
            </a:r>
            <a:r>
              <a:rPr lang="it-IT" sz="800" i="1" dirty="0">
                <a:solidFill>
                  <a:srgbClr val="666666"/>
                </a:solidFill>
                <a:highlight>
                  <a:srgbClr val="FFF5AA"/>
                </a:highlight>
              </a:rPr>
              <a:t>2.7 Efficacia, pag. 3</a:t>
            </a:r>
            <a:r>
              <a:rPr lang="it-IT" sz="800" dirty="0">
                <a:solidFill>
                  <a:srgbClr val="666666"/>
                </a:solidFill>
                <a:highlight>
                  <a:srgbClr val="FFF5AA"/>
                </a:highlight>
              </a:rPr>
              <a:t>.</a:t>
            </a:r>
            <a:endParaRPr lang="it-IT" sz="800" dirty="0"/>
          </a:p>
          <a:p>
            <a:pPr lvl="0"/>
            <a:r>
              <a:rPr lang="it-IT" sz="800" dirty="0"/>
              <a:t>* </a:t>
            </a:r>
            <a:r>
              <a:rPr lang="it-IT" sz="800" dirty="0" err="1">
                <a:solidFill>
                  <a:srgbClr val="666666"/>
                </a:solidFill>
                <a:highlight>
                  <a:srgbClr val="FFF5AA"/>
                </a:highlight>
              </a:rPr>
              <a:t>Batini</a:t>
            </a:r>
            <a:r>
              <a:rPr lang="it-IT" sz="800" dirty="0">
                <a:solidFill>
                  <a:srgbClr val="666666"/>
                </a:solidFill>
                <a:highlight>
                  <a:srgbClr val="FFF5AA"/>
                </a:highlight>
              </a:rPr>
              <a:t>, C. (2018). </a:t>
            </a:r>
            <a:r>
              <a:rPr lang="it-IT" sz="800" i="1" dirty="0">
                <a:solidFill>
                  <a:srgbClr val="666666"/>
                </a:solidFill>
                <a:highlight>
                  <a:srgbClr val="FFF5AA"/>
                </a:highlight>
              </a:rPr>
              <a:t>2.3 Efficienza, pag. 20</a:t>
            </a:r>
            <a:r>
              <a:rPr lang="it-IT" sz="800" dirty="0">
                <a:solidFill>
                  <a:srgbClr val="666666"/>
                </a:solidFill>
                <a:highlight>
                  <a:srgbClr val="FFF5AA"/>
                </a:highlight>
              </a:rPr>
              <a:t>.</a:t>
            </a:r>
            <a:r>
              <a:rPr lang="it-IT" sz="800" dirty="0"/>
              <a:t> </a:t>
            </a:r>
          </a:p>
          <a:p>
            <a:endParaRPr lang="it-IT"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Obiettivi del paziente e metriche di efficacia: </a:t>
            </a:r>
            <a:endParaRPr/>
          </a:p>
          <a:p>
            <a:pPr marL="0" lvl="0" indent="0" rtl="0">
              <a:spcBef>
                <a:spcPts val="0"/>
              </a:spcBef>
              <a:spcAft>
                <a:spcPts val="0"/>
              </a:spcAft>
              <a:buNone/>
            </a:pPr>
            <a:r>
              <a:rPr lang="it" sz="1800"/>
              <a:t>1) Recarsi dal medico di base</a:t>
            </a:r>
            <a:endParaRPr sz="1800"/>
          </a:p>
        </p:txBody>
      </p:sp>
      <p:sp>
        <p:nvSpPr>
          <p:cNvPr id="201" name="Shape 201"/>
          <p:cNvSpPr txBox="1"/>
          <p:nvPr/>
        </p:nvSpPr>
        <p:spPr>
          <a:xfrm>
            <a:off x="574750" y="1264775"/>
            <a:ext cx="7801500" cy="3742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Il primo scenario che andremo ad analizzare è quello in cui il paziente inizia il suo iter e si reca dal medico di base.</a:t>
            </a:r>
            <a:endParaRPr/>
          </a:p>
          <a:p>
            <a:pPr marL="0" lvl="0" indent="0">
              <a:spcBef>
                <a:spcPts val="0"/>
              </a:spcBef>
              <a:spcAft>
                <a:spcPts val="0"/>
              </a:spcAft>
              <a:buNone/>
            </a:pPr>
            <a:endParaRPr/>
          </a:p>
          <a:p>
            <a:pPr marL="0" lvl="0" indent="0">
              <a:spcBef>
                <a:spcPts val="0"/>
              </a:spcBef>
              <a:spcAft>
                <a:spcPts val="0"/>
              </a:spcAft>
              <a:buNone/>
            </a:pPr>
            <a:r>
              <a:rPr lang="it" b="1"/>
              <a:t>Obiettivo </a:t>
            </a:r>
            <a:r>
              <a:rPr lang="it"/>
              <a:t>=</a:t>
            </a:r>
            <a:r>
              <a:rPr lang="it" b="1"/>
              <a:t> </a:t>
            </a:r>
            <a:r>
              <a:rPr lang="it"/>
              <a:t>Ottenere la richiesta di effettuare l’esame in regime di servizio ssn*.</a:t>
            </a:r>
            <a:endParaRPr/>
          </a:p>
          <a:p>
            <a:pPr marL="0" lvl="0" indent="0">
              <a:spcBef>
                <a:spcPts val="0"/>
              </a:spcBef>
              <a:spcAft>
                <a:spcPts val="0"/>
              </a:spcAft>
              <a:buNone/>
            </a:pPr>
            <a:endParaRPr/>
          </a:p>
          <a:p>
            <a:pPr marL="0" lvl="0" indent="0">
              <a:spcBef>
                <a:spcPts val="0"/>
              </a:spcBef>
              <a:spcAft>
                <a:spcPts val="0"/>
              </a:spcAft>
              <a:buNone/>
            </a:pPr>
            <a:r>
              <a:rPr lang="it" b="1"/>
              <a:t>Efficacia </a:t>
            </a:r>
            <a:r>
              <a:rPr lang="it"/>
              <a:t>= # casi in cui il paziente ha ottenuto la prescrizione / # casi in cui il paziente ha richiesto la prescrizione.</a:t>
            </a:r>
            <a:endParaRPr/>
          </a:p>
          <a:p>
            <a:pPr marL="0" lvl="0" indent="0">
              <a:spcBef>
                <a:spcPts val="0"/>
              </a:spcBef>
              <a:spcAft>
                <a:spcPts val="0"/>
              </a:spcAft>
              <a:buNone/>
            </a:pPr>
            <a:endParaRPr/>
          </a:p>
          <a:p>
            <a:pPr marL="0" lvl="0" indent="0">
              <a:spcBef>
                <a:spcPts val="0"/>
              </a:spcBef>
              <a:spcAft>
                <a:spcPts val="0"/>
              </a:spcAft>
              <a:buNone/>
            </a:pPr>
            <a:r>
              <a:rPr lang="it"/>
              <a:t>Supponendo che il medico verifichi sempre la sussistenza del quesito diagnostico, quindi la necessità di tale esame è verificata, possiamo affermare che, dato il testo dell’esercizio, il paziente riuscirà sempre ad ottenere la prescrizione. Tale rapporto ha quindi valore 1 (100%). </a:t>
            </a:r>
            <a:endParaRPr/>
          </a:p>
          <a:p>
            <a:pPr marL="0" lvl="0" indent="0">
              <a:spcBef>
                <a:spcPts val="0"/>
              </a:spcBef>
              <a:spcAft>
                <a:spcPts val="0"/>
              </a:spcAft>
              <a:buNone/>
            </a:pPr>
            <a:endParaRPr/>
          </a:p>
          <a:p>
            <a:pPr marL="0" lvl="0" indent="0">
              <a:spcBef>
                <a:spcPts val="0"/>
              </a:spcBef>
              <a:spcAft>
                <a:spcPts val="0"/>
              </a:spcAft>
              <a:buNone/>
            </a:pPr>
            <a:r>
              <a:rPr lang="it" b="1"/>
              <a:t>Efficienza </a:t>
            </a:r>
            <a:r>
              <a:rPr lang="it"/>
              <a:t>= Volendo valutare l’efficienza del medico di base due sono le metriche da prendere in considerazione: </a:t>
            </a:r>
            <a:endParaRPr/>
          </a:p>
          <a:p>
            <a:pPr marL="0" lvl="0" indent="0">
              <a:spcBef>
                <a:spcPts val="0"/>
              </a:spcBef>
              <a:spcAft>
                <a:spcPts val="0"/>
              </a:spcAft>
              <a:buNone/>
            </a:pPr>
            <a:r>
              <a:rPr lang="it"/>
              <a:t>a) tempo medio necessario ad ottenere l’appuntamento dal medico. </a:t>
            </a:r>
            <a:endParaRPr/>
          </a:p>
          <a:p>
            <a:pPr marL="0" lvl="0" indent="0" rtl="0">
              <a:spcBef>
                <a:spcPts val="0"/>
              </a:spcBef>
              <a:spcAft>
                <a:spcPts val="0"/>
              </a:spcAft>
              <a:buNone/>
            </a:pPr>
            <a:r>
              <a:rPr lang="it"/>
              <a:t>b) tempo medio necessario ad ottenere la prescrizione (e trasformarla in formato digitale).</a:t>
            </a:r>
            <a:endParaRPr/>
          </a:p>
          <a:p>
            <a:pPr marL="0" lvl="0" indent="0" rtl="0">
              <a:spcBef>
                <a:spcPts val="0"/>
              </a:spcBef>
              <a:spcAft>
                <a:spcPts val="0"/>
              </a:spcAft>
              <a:buNone/>
            </a:pPr>
            <a:r>
              <a:rPr lang="it"/>
              <a:t> </a:t>
            </a:r>
            <a:r>
              <a:rPr lang="it" b="1"/>
              <a:t> </a:t>
            </a:r>
            <a:endParaRPr/>
          </a:p>
          <a:p>
            <a:pPr marL="0" lvl="0" indent="457200" rtl="0">
              <a:spcBef>
                <a:spcPts val="0"/>
              </a:spcBef>
              <a:spcAft>
                <a:spcPts val="0"/>
              </a:spcAft>
              <a:buNone/>
            </a:pPr>
            <a:endParaRPr/>
          </a:p>
          <a:p>
            <a:pPr marL="0" lvl="0" indent="457200" rtl="0">
              <a:spcBef>
                <a:spcPts val="0"/>
              </a:spcBef>
              <a:spcAft>
                <a:spcPts val="0"/>
              </a:spcAft>
              <a:buNone/>
            </a:pPr>
            <a:endParaRPr/>
          </a:p>
        </p:txBody>
      </p:sp>
      <p:sp>
        <p:nvSpPr>
          <p:cNvPr id="202" name="Shape 20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Obiettivi del paziente e metriche di efficacia: </a:t>
            </a:r>
            <a:endParaRPr/>
          </a:p>
          <a:p>
            <a:pPr marL="0" lvl="0" indent="0" rtl="0">
              <a:spcBef>
                <a:spcPts val="0"/>
              </a:spcBef>
              <a:spcAft>
                <a:spcPts val="0"/>
              </a:spcAft>
              <a:buNone/>
            </a:pPr>
            <a:r>
              <a:rPr lang="it" sz="1800"/>
              <a:t>2) Trovare un istituto specializzato</a:t>
            </a:r>
            <a:endParaRPr sz="1800"/>
          </a:p>
        </p:txBody>
      </p:sp>
      <p:sp>
        <p:nvSpPr>
          <p:cNvPr id="208" name="Shape 208"/>
          <p:cNvSpPr txBox="1"/>
          <p:nvPr/>
        </p:nvSpPr>
        <p:spPr>
          <a:xfrm>
            <a:off x="574750" y="1264775"/>
            <a:ext cx="7801500" cy="3742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Una volta ottenuta la prescrizione è compito ora del paziente telefonare ai call center dei vari istituti specializzati in zona al fine di fissare un appuntamento.</a:t>
            </a:r>
            <a:endParaRPr/>
          </a:p>
          <a:p>
            <a:pPr marL="0" lvl="0" indent="0">
              <a:spcBef>
                <a:spcPts val="0"/>
              </a:spcBef>
              <a:spcAft>
                <a:spcPts val="0"/>
              </a:spcAft>
              <a:buNone/>
            </a:pPr>
            <a:endParaRPr/>
          </a:p>
          <a:p>
            <a:pPr marL="0" lvl="0" indent="0" rtl="0">
              <a:spcBef>
                <a:spcPts val="0"/>
              </a:spcBef>
              <a:spcAft>
                <a:spcPts val="0"/>
              </a:spcAft>
              <a:buNone/>
            </a:pPr>
            <a:r>
              <a:rPr lang="it" b="1"/>
              <a:t>Obiettivo </a:t>
            </a:r>
            <a:r>
              <a:rPr lang="it"/>
              <a:t>=</a:t>
            </a:r>
            <a:r>
              <a:rPr lang="it" b="1"/>
              <a:t> </a:t>
            </a:r>
            <a:r>
              <a:rPr lang="it"/>
              <a:t>trovare un istituto raggiungibile con i mezzi pubblici in meno di un’ora da casa, che effettui l’esame prescritto e che sia convenzionato con l’assicurazione per tale esame.</a:t>
            </a:r>
            <a:endParaRPr/>
          </a:p>
          <a:p>
            <a:pPr marL="0" lvl="0" indent="0" rtl="0">
              <a:spcBef>
                <a:spcPts val="0"/>
              </a:spcBef>
              <a:spcAft>
                <a:spcPts val="0"/>
              </a:spcAft>
              <a:buNone/>
            </a:pPr>
            <a:endParaRPr/>
          </a:p>
          <a:p>
            <a:pPr marL="0" lvl="0" indent="0" rtl="0">
              <a:spcBef>
                <a:spcPts val="0"/>
              </a:spcBef>
              <a:spcAft>
                <a:spcPts val="0"/>
              </a:spcAft>
              <a:buNone/>
            </a:pPr>
            <a:r>
              <a:rPr lang="it" b="1"/>
              <a:t>Efficacia </a:t>
            </a:r>
            <a:r>
              <a:rPr lang="it"/>
              <a:t>= # di istituti raggiungibili in meno di un’ora che effettuano tale esame e sono convenzionati con l’assicurazione del paziente / # totale di istituti che effettuano quell’esame e sono raggiungibili in meno di un’ora.</a:t>
            </a:r>
            <a:endParaRPr/>
          </a:p>
          <a:p>
            <a:pPr marL="0" lvl="0" indent="0" rtl="0">
              <a:spcBef>
                <a:spcPts val="0"/>
              </a:spcBef>
              <a:spcAft>
                <a:spcPts val="0"/>
              </a:spcAft>
              <a:buNone/>
            </a:pPr>
            <a:endParaRPr/>
          </a:p>
          <a:p>
            <a:pPr marL="0" lvl="0" indent="0" rtl="0">
              <a:spcBef>
                <a:spcPts val="0"/>
              </a:spcBef>
              <a:spcAft>
                <a:spcPts val="0"/>
              </a:spcAft>
              <a:buNone/>
            </a:pPr>
            <a:r>
              <a:rPr lang="it"/>
              <a:t>Abbiamo pensato di focalizzarci su questa metrica non solo per il fatto che più la percentuale di istituti convenzionati in zona sarà elevata più ci saranno possibilità che il paziente trovi ciò che gli serve nelle prime telefonate, ma anche perché tale metrica può influenzare la scelta dell’assicurazione da parte del paziente.</a:t>
            </a:r>
            <a:endParaRPr/>
          </a:p>
          <a:p>
            <a:pPr marL="0" lvl="0" indent="0" rtl="0">
              <a:spcBef>
                <a:spcPts val="0"/>
              </a:spcBef>
              <a:spcAft>
                <a:spcPts val="0"/>
              </a:spcAft>
              <a:buNone/>
            </a:pPr>
            <a:endParaRPr/>
          </a:p>
          <a:p>
            <a:pPr marL="0" lvl="0" indent="0" rtl="0">
              <a:spcBef>
                <a:spcPts val="0"/>
              </a:spcBef>
              <a:spcAft>
                <a:spcPts val="0"/>
              </a:spcAft>
              <a:buNone/>
            </a:pPr>
            <a:r>
              <a:rPr lang="it"/>
              <a:t>Non presentiamo metriche di efficienza in quanto molto simili a quelle del punto 1.</a:t>
            </a:r>
            <a:endParaRPr/>
          </a:p>
          <a:p>
            <a:pPr marL="0" lvl="0" indent="0" rtl="0">
              <a:spcBef>
                <a:spcPts val="0"/>
              </a:spcBef>
              <a:spcAft>
                <a:spcPts val="0"/>
              </a:spcAft>
              <a:buNone/>
            </a:pPr>
            <a:r>
              <a:rPr lang="it"/>
              <a:t> </a:t>
            </a:r>
            <a:r>
              <a:rPr lang="it" b="1"/>
              <a:t> </a:t>
            </a:r>
            <a:endParaRPr/>
          </a:p>
          <a:p>
            <a:pPr marL="0" lvl="0" indent="457200" rtl="0">
              <a:spcBef>
                <a:spcPts val="0"/>
              </a:spcBef>
              <a:spcAft>
                <a:spcPts val="0"/>
              </a:spcAft>
              <a:buNone/>
            </a:pPr>
            <a:endParaRPr/>
          </a:p>
          <a:p>
            <a:pPr marL="0" lvl="0" indent="457200" rtl="0">
              <a:spcBef>
                <a:spcPts val="0"/>
              </a:spcBef>
              <a:spcAft>
                <a:spcPts val="0"/>
              </a:spcAft>
              <a:buNone/>
            </a:pPr>
            <a:endParaRPr/>
          </a:p>
        </p:txBody>
      </p:sp>
      <p:sp>
        <p:nvSpPr>
          <p:cNvPr id="209" name="Shape 20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Obiettivi del paziente e metriche di efficacia: </a:t>
            </a:r>
            <a:endParaRPr/>
          </a:p>
          <a:p>
            <a:pPr marL="0" lvl="0" indent="0" rtl="0">
              <a:spcBef>
                <a:spcPts val="0"/>
              </a:spcBef>
              <a:spcAft>
                <a:spcPts val="0"/>
              </a:spcAft>
              <a:buNone/>
            </a:pPr>
            <a:r>
              <a:rPr lang="it" sz="1800"/>
              <a:t>3) Verifiche assicurative</a:t>
            </a:r>
            <a:endParaRPr sz="1800"/>
          </a:p>
        </p:txBody>
      </p:sp>
      <p:sp>
        <p:nvSpPr>
          <p:cNvPr id="215" name="Shape 215"/>
          <p:cNvSpPr txBox="1"/>
          <p:nvPr/>
        </p:nvSpPr>
        <p:spPr>
          <a:xfrm>
            <a:off x="574750" y="1264775"/>
            <a:ext cx="7801500" cy="3742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Ottenuta l’appuntamento presso l’istituto specializzato convenzionato, il paziente è ora interessato sia a svolgere l’esame che ad essere rimborsato dalla propria assicurazione.   </a:t>
            </a:r>
            <a:endParaRPr/>
          </a:p>
          <a:p>
            <a:pPr marL="0" lvl="0" indent="0">
              <a:spcBef>
                <a:spcPts val="0"/>
              </a:spcBef>
              <a:spcAft>
                <a:spcPts val="0"/>
              </a:spcAft>
              <a:buNone/>
            </a:pPr>
            <a:r>
              <a:rPr lang="it"/>
              <a:t> </a:t>
            </a:r>
            <a:endParaRPr/>
          </a:p>
          <a:p>
            <a:pPr marL="0" lvl="0" indent="0">
              <a:spcBef>
                <a:spcPts val="0"/>
              </a:spcBef>
              <a:spcAft>
                <a:spcPts val="0"/>
              </a:spcAft>
              <a:buNone/>
            </a:pPr>
            <a:r>
              <a:rPr lang="it" b="1"/>
              <a:t>Obiettivo </a:t>
            </a:r>
            <a:r>
              <a:rPr lang="it"/>
              <a:t>=</a:t>
            </a:r>
            <a:r>
              <a:rPr lang="it" b="1"/>
              <a:t> </a:t>
            </a:r>
            <a:r>
              <a:rPr lang="it"/>
              <a:t>Effettuare la visita prenotata ed essere rimborsato per tale visita dall’assicurazione.</a:t>
            </a:r>
            <a:endParaRPr/>
          </a:p>
          <a:p>
            <a:pPr marL="0" lvl="0" indent="0">
              <a:spcBef>
                <a:spcPts val="0"/>
              </a:spcBef>
              <a:spcAft>
                <a:spcPts val="0"/>
              </a:spcAft>
              <a:buNone/>
            </a:pPr>
            <a:endParaRPr/>
          </a:p>
          <a:p>
            <a:pPr marL="0" lvl="0" indent="0" rtl="0">
              <a:spcBef>
                <a:spcPts val="0"/>
              </a:spcBef>
              <a:spcAft>
                <a:spcPts val="0"/>
              </a:spcAft>
              <a:buNone/>
            </a:pPr>
            <a:r>
              <a:rPr lang="it"/>
              <a:t>Non dovrebbero esserci problemi in quanto è già stato verificato in precedenza che l’istituto sia convenzionato con l’assicurazione ma dal testo dell’esercizio “può accadere che l’assicurazione non trovi nei propri elenchi il nome della prescrizione… ciò accade nel 5% dei casi”. </a:t>
            </a:r>
            <a:endParaRPr/>
          </a:p>
          <a:p>
            <a:pPr marL="0" lvl="0" indent="0" rtl="0">
              <a:spcBef>
                <a:spcPts val="0"/>
              </a:spcBef>
              <a:spcAft>
                <a:spcPts val="0"/>
              </a:spcAft>
              <a:buNone/>
            </a:pPr>
            <a:endParaRPr/>
          </a:p>
          <a:p>
            <a:pPr marL="0" lvl="0" indent="0">
              <a:spcBef>
                <a:spcPts val="0"/>
              </a:spcBef>
              <a:spcAft>
                <a:spcPts val="0"/>
              </a:spcAft>
              <a:buNone/>
            </a:pPr>
            <a:r>
              <a:rPr lang="it" b="1"/>
              <a:t>Efficacia </a:t>
            </a:r>
            <a:r>
              <a:rPr lang="it"/>
              <a:t>= # di volte che il paziente riesce a fare la visita ed essere rimborsato / # di volte che il paziente prenota la visita presso l’istituto convenzionato.</a:t>
            </a:r>
            <a:endParaRPr/>
          </a:p>
          <a:p>
            <a:pPr marL="0" lvl="0" indent="0">
              <a:spcBef>
                <a:spcPts val="0"/>
              </a:spcBef>
              <a:spcAft>
                <a:spcPts val="0"/>
              </a:spcAft>
              <a:buNone/>
            </a:pPr>
            <a:endParaRPr/>
          </a:p>
          <a:p>
            <a:pPr marL="0" lvl="0" indent="0" rtl="0">
              <a:spcBef>
                <a:spcPts val="0"/>
              </a:spcBef>
              <a:spcAft>
                <a:spcPts val="0"/>
              </a:spcAft>
              <a:buNone/>
            </a:pPr>
            <a:r>
              <a:rPr lang="it"/>
              <a:t>Nel 5% dei casi l’assicurazione non trova la prescrizione e il paziente non riesce a raggiungere il proprio obiettivo.</a:t>
            </a:r>
            <a:endParaRPr/>
          </a:p>
          <a:p>
            <a:pPr marL="0" lvl="0" indent="0" rtl="0">
              <a:spcBef>
                <a:spcPts val="0"/>
              </a:spcBef>
              <a:spcAft>
                <a:spcPts val="0"/>
              </a:spcAft>
              <a:buNone/>
            </a:pPr>
            <a:endParaRPr/>
          </a:p>
          <a:p>
            <a:pPr marL="0" lvl="0" indent="0" rtl="0">
              <a:spcBef>
                <a:spcPts val="0"/>
              </a:spcBef>
              <a:spcAft>
                <a:spcPts val="0"/>
              </a:spcAft>
              <a:buNone/>
            </a:pPr>
            <a:r>
              <a:rPr lang="it" b="1"/>
              <a:t>Efficienza</a:t>
            </a:r>
            <a:r>
              <a:rPr lang="it"/>
              <a:t> = Questo potrebbe anche esser visto come un problema di efficienza in quanto ricominciando l’iter da capo vengono utilizzate più risorse per raggiungere l’output.</a:t>
            </a:r>
            <a:endParaRPr/>
          </a:p>
          <a:p>
            <a:pPr marL="0" lvl="0" indent="0" rtl="0">
              <a:spcBef>
                <a:spcPts val="0"/>
              </a:spcBef>
              <a:spcAft>
                <a:spcPts val="0"/>
              </a:spcAft>
              <a:buNone/>
            </a:pPr>
            <a:r>
              <a:rPr lang="it"/>
              <a:t> </a:t>
            </a:r>
            <a:r>
              <a:rPr lang="it" b="1"/>
              <a:t> </a:t>
            </a:r>
            <a:endParaRPr/>
          </a:p>
          <a:p>
            <a:pPr marL="0" lvl="0" indent="457200" rtl="0">
              <a:spcBef>
                <a:spcPts val="0"/>
              </a:spcBef>
              <a:spcAft>
                <a:spcPts val="0"/>
              </a:spcAft>
              <a:buNone/>
            </a:pPr>
            <a:endParaRPr/>
          </a:p>
          <a:p>
            <a:pPr marL="0" lvl="0" indent="457200" rtl="0">
              <a:spcBef>
                <a:spcPts val="0"/>
              </a:spcBef>
              <a:spcAft>
                <a:spcPts val="0"/>
              </a:spcAft>
              <a:buNone/>
            </a:pPr>
            <a:endParaRPr/>
          </a:p>
        </p:txBody>
      </p:sp>
      <p:sp>
        <p:nvSpPr>
          <p:cNvPr id="216" name="Shape 2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solidFill>
                  <a:srgbClr val="0000FF"/>
                </a:solidFill>
              </a:rPr>
              <a:t>Introduzione</a:t>
            </a:r>
            <a:endParaRPr>
              <a:solidFill>
                <a:srgbClr val="0000FF"/>
              </a:solidFill>
            </a:endParaRPr>
          </a:p>
          <a:p>
            <a:pPr marL="0" lvl="0" indent="0" algn="l" rtl="0">
              <a:spcBef>
                <a:spcPts val="0"/>
              </a:spcBef>
              <a:spcAft>
                <a:spcPts val="0"/>
              </a:spcAft>
              <a:buNone/>
            </a:pPr>
            <a:endParaRPr>
              <a:solidFill>
                <a:srgbClr val="0000FF"/>
              </a:solidFill>
            </a:endParaRPr>
          </a:p>
        </p:txBody>
      </p:sp>
      <p:sp>
        <p:nvSpPr>
          <p:cNvPr id="94" name="Shape 94"/>
          <p:cNvSpPr txBox="1"/>
          <p:nvPr/>
        </p:nvSpPr>
        <p:spPr>
          <a:xfrm>
            <a:off x="4757500" y="4038300"/>
            <a:ext cx="5558400" cy="64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a:solidFill>
                <a:schemeClr val="lt1"/>
              </a:solidFill>
            </a:endParaRPr>
          </a:p>
          <a:p>
            <a:pPr marL="0" lvl="0" indent="0" rtl="0">
              <a:spcBef>
                <a:spcPts val="0"/>
              </a:spcBef>
              <a:spcAft>
                <a:spcPts val="0"/>
              </a:spcAft>
              <a:buNone/>
            </a:pPr>
            <a:endParaRPr/>
          </a:p>
        </p:txBody>
      </p:sp>
      <p:sp>
        <p:nvSpPr>
          <p:cNvPr id="95" name="Shape 9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Obiettivi del paziente e metriche di efficacia: </a:t>
            </a:r>
            <a:endParaRPr/>
          </a:p>
          <a:p>
            <a:pPr marL="0" lvl="0" indent="0" rtl="0">
              <a:spcBef>
                <a:spcPts val="0"/>
              </a:spcBef>
              <a:spcAft>
                <a:spcPts val="0"/>
              </a:spcAft>
              <a:buNone/>
            </a:pPr>
            <a:r>
              <a:rPr lang="it" sz="1800"/>
              <a:t>4) Appuntamento istituto specializzato</a:t>
            </a:r>
            <a:endParaRPr sz="1800"/>
          </a:p>
        </p:txBody>
      </p:sp>
      <p:sp>
        <p:nvSpPr>
          <p:cNvPr id="222" name="Shape 222"/>
          <p:cNvSpPr txBox="1"/>
          <p:nvPr/>
        </p:nvSpPr>
        <p:spPr>
          <a:xfrm>
            <a:off x="574750" y="1264775"/>
            <a:ext cx="7801500" cy="3742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Una volta arrivato a questo punto notiamo dal testo dell’esercizio che il paziente è riuscito a compiere tutti gli step problematici e da ora fino alla fine del processo riuscirà sempre a svolgere ciò che è di suo interesse.</a:t>
            </a:r>
            <a:endParaRPr/>
          </a:p>
          <a:p>
            <a:pPr marL="0" lvl="0" indent="0">
              <a:spcBef>
                <a:spcPts val="0"/>
              </a:spcBef>
              <a:spcAft>
                <a:spcPts val="0"/>
              </a:spcAft>
              <a:buNone/>
            </a:pPr>
            <a:endParaRPr/>
          </a:p>
          <a:p>
            <a:pPr marL="0" lvl="0" indent="0">
              <a:spcBef>
                <a:spcPts val="0"/>
              </a:spcBef>
              <a:spcAft>
                <a:spcPts val="0"/>
              </a:spcAft>
              <a:buNone/>
            </a:pPr>
            <a:r>
              <a:rPr lang="it"/>
              <a:t>Volendo valutare complessivamente altri obiettivi che il paziente potrebbe porsi aggiungiamo che:</a:t>
            </a:r>
            <a:endParaRPr/>
          </a:p>
          <a:p>
            <a:pPr marL="457200" lvl="0" indent="-317500" rtl="0">
              <a:spcBef>
                <a:spcPts val="0"/>
              </a:spcBef>
              <a:spcAft>
                <a:spcPts val="0"/>
              </a:spcAft>
              <a:buSzPts val="1400"/>
              <a:buChar char="-"/>
            </a:pPr>
            <a:r>
              <a:rPr lang="it"/>
              <a:t>il # delle operazioni svolte dal paziente all’interno dell’intero processo sia il minore possibile;</a:t>
            </a:r>
            <a:endParaRPr/>
          </a:p>
          <a:p>
            <a:pPr marL="457200" lvl="0" indent="-317500">
              <a:spcBef>
                <a:spcPts val="0"/>
              </a:spcBef>
              <a:spcAft>
                <a:spcPts val="0"/>
              </a:spcAft>
              <a:buSzPts val="1400"/>
              <a:buChar char="-"/>
            </a:pPr>
            <a:r>
              <a:rPr lang="it"/>
              <a:t>il tempo necessario allo svolgimento di tali operazioni sia il minore possibile;</a:t>
            </a:r>
            <a:endParaRPr/>
          </a:p>
          <a:p>
            <a:pPr marL="0" lvl="0" indent="0">
              <a:spcBef>
                <a:spcPts val="0"/>
              </a:spcBef>
              <a:spcAft>
                <a:spcPts val="0"/>
              </a:spcAft>
              <a:buNone/>
            </a:pPr>
            <a:endParaRPr/>
          </a:p>
          <a:p>
            <a:pPr marL="0" lvl="0" indent="0">
              <a:spcBef>
                <a:spcPts val="0"/>
              </a:spcBef>
              <a:spcAft>
                <a:spcPts val="0"/>
              </a:spcAft>
              <a:buNone/>
            </a:pPr>
            <a:r>
              <a:rPr lang="it"/>
              <a:t>Non si è voluto analizzare il tempo di attesa dalla nascita del quesito diagnostico alla fine del processo poiché influenzato da troppi fattori quali: gravità del quesito, tempi di attesa differenti sia per istituti che per tipo di quesiti.</a:t>
            </a:r>
            <a:endParaRPr/>
          </a:p>
          <a:p>
            <a:pPr marL="0" lvl="0" indent="0">
              <a:spcBef>
                <a:spcPts val="0"/>
              </a:spcBef>
              <a:spcAft>
                <a:spcPts val="0"/>
              </a:spcAft>
              <a:buNone/>
            </a:pPr>
            <a:r>
              <a:rPr lang="it"/>
              <a:t>Si è assunto inoltre che il paziente riesca sempre a trovare un istituto convenzionato e non debba mai recarsi dal servizio sanitario nazionale.</a:t>
            </a:r>
            <a:endParaRPr/>
          </a:p>
          <a:p>
            <a:pPr marL="0" lvl="0" indent="0" rtl="0">
              <a:spcBef>
                <a:spcPts val="0"/>
              </a:spcBef>
              <a:spcAft>
                <a:spcPts val="0"/>
              </a:spcAft>
              <a:buNone/>
            </a:pPr>
            <a:endParaRPr/>
          </a:p>
          <a:p>
            <a:pPr marL="0" lvl="0" indent="0" rtl="0">
              <a:spcBef>
                <a:spcPts val="0"/>
              </a:spcBef>
              <a:spcAft>
                <a:spcPts val="0"/>
              </a:spcAft>
              <a:buNone/>
            </a:pPr>
            <a:r>
              <a:rPr lang="it"/>
              <a:t> </a:t>
            </a:r>
            <a:r>
              <a:rPr lang="it" b="1"/>
              <a:t> </a:t>
            </a:r>
            <a:endParaRPr/>
          </a:p>
          <a:p>
            <a:pPr marL="0" lvl="0" indent="457200" rtl="0">
              <a:spcBef>
                <a:spcPts val="0"/>
              </a:spcBef>
              <a:spcAft>
                <a:spcPts val="0"/>
              </a:spcAft>
              <a:buNone/>
            </a:pPr>
            <a:endParaRPr/>
          </a:p>
          <a:p>
            <a:pPr marL="0" lvl="0" indent="457200" rtl="0">
              <a:spcBef>
                <a:spcPts val="0"/>
              </a:spcBef>
              <a:spcAft>
                <a:spcPts val="0"/>
              </a:spcAft>
              <a:buNone/>
            </a:pPr>
            <a:endParaRPr/>
          </a:p>
        </p:txBody>
      </p:sp>
      <p:sp>
        <p:nvSpPr>
          <p:cNvPr id="223" name="Shape 22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subTitle" idx="1"/>
          </p:nvPr>
        </p:nvSpPr>
        <p:spPr>
          <a:xfrm>
            <a:off x="265500" y="2566351"/>
            <a:ext cx="4045200" cy="126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solidFill>
                  <a:srgbClr val="0000FF"/>
                </a:solidFill>
              </a:rPr>
              <a:t>Task n° 3</a:t>
            </a:r>
            <a:endParaRPr>
              <a:solidFill>
                <a:srgbClr val="0000FF"/>
              </a:solidFill>
            </a:endParaRPr>
          </a:p>
          <a:p>
            <a:pPr marL="0" lvl="0" indent="0" algn="l" rtl="0">
              <a:spcBef>
                <a:spcPts val="0"/>
              </a:spcBef>
              <a:spcAft>
                <a:spcPts val="0"/>
              </a:spcAft>
              <a:buNone/>
            </a:pPr>
            <a:endParaRPr>
              <a:solidFill>
                <a:srgbClr val="0000FF"/>
              </a:solidFill>
            </a:endParaRPr>
          </a:p>
        </p:txBody>
      </p:sp>
      <p:sp>
        <p:nvSpPr>
          <p:cNvPr id="229" name="Shape 229"/>
          <p:cNvSpPr txBox="1"/>
          <p:nvPr/>
        </p:nvSpPr>
        <p:spPr>
          <a:xfrm>
            <a:off x="4680300" y="3835650"/>
            <a:ext cx="5558400" cy="648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solidFill>
                  <a:schemeClr val="lt1"/>
                </a:solidFill>
              </a:rPr>
              <a:t>Misurazioni delle metriche di efficacia </a:t>
            </a:r>
            <a:endParaRPr>
              <a:solidFill>
                <a:schemeClr val="lt1"/>
              </a:solidFill>
            </a:endParaRPr>
          </a:p>
          <a:p>
            <a:pPr marL="0" lvl="0" indent="0" rtl="0">
              <a:spcBef>
                <a:spcPts val="0"/>
              </a:spcBef>
              <a:spcAft>
                <a:spcPts val="0"/>
              </a:spcAft>
              <a:buNone/>
            </a:pPr>
            <a:r>
              <a:rPr lang="it">
                <a:solidFill>
                  <a:schemeClr val="lt1"/>
                </a:solidFill>
              </a:rPr>
              <a:t>descritte nel task n° 2</a:t>
            </a:r>
            <a:endParaRPr>
              <a:solidFill>
                <a:schemeClr val="lt1"/>
              </a:solidFill>
            </a:endParaRPr>
          </a:p>
          <a:p>
            <a:pPr marL="0" lvl="0" indent="0" rtl="0">
              <a:spcBef>
                <a:spcPts val="0"/>
              </a:spcBef>
              <a:spcAft>
                <a:spcPts val="0"/>
              </a:spcAft>
              <a:buNone/>
            </a:pPr>
            <a:endParaRPr/>
          </a:p>
        </p:txBody>
      </p:sp>
      <p:sp>
        <p:nvSpPr>
          <p:cNvPr id="230" name="Shape 23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Misurazioni metriche di efficacia e efficienza*:</a:t>
            </a:r>
            <a:endParaRPr/>
          </a:p>
        </p:txBody>
      </p:sp>
      <p:sp>
        <p:nvSpPr>
          <p:cNvPr id="236" name="Shape 236"/>
          <p:cNvSpPr txBox="1"/>
          <p:nvPr/>
        </p:nvSpPr>
        <p:spPr>
          <a:xfrm>
            <a:off x="574750" y="1017800"/>
            <a:ext cx="7801500" cy="3989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t" b="1"/>
              <a:t>1) Metrica</a:t>
            </a:r>
            <a:r>
              <a:rPr lang="it"/>
              <a:t> = Tempo medio necessario ad ottenere l’appuntamento dal medico.</a:t>
            </a:r>
            <a:endParaRPr/>
          </a:p>
          <a:p>
            <a:pPr marL="0" lvl="0" indent="0" rtl="0">
              <a:spcBef>
                <a:spcPts val="0"/>
              </a:spcBef>
              <a:spcAft>
                <a:spcPts val="0"/>
              </a:spcAft>
              <a:buNone/>
            </a:pPr>
            <a:endParaRPr/>
          </a:p>
          <a:p>
            <a:pPr marL="0" lvl="0" indent="0" rtl="0">
              <a:spcBef>
                <a:spcPts val="0"/>
              </a:spcBef>
              <a:spcAft>
                <a:spcPts val="0"/>
              </a:spcAft>
              <a:buNone/>
            </a:pPr>
            <a:r>
              <a:rPr lang="it"/>
              <a:t>Stabilendo che il medico di base riceva solo su appuntamento, salvo i casi di urgenza, il paziente dovrà eseguire una serie di attività, il cui tempo di svolgimento si vuole sia il minore possibile.</a:t>
            </a:r>
            <a:endParaRPr/>
          </a:p>
          <a:p>
            <a:pPr marL="0" lvl="0" indent="0" rtl="0">
              <a:spcBef>
                <a:spcPts val="0"/>
              </a:spcBef>
              <a:spcAft>
                <a:spcPts val="0"/>
              </a:spcAft>
              <a:buNone/>
            </a:pPr>
            <a:endParaRPr/>
          </a:p>
          <a:p>
            <a:pPr marL="457200" lvl="0" indent="-317500" rtl="0">
              <a:spcBef>
                <a:spcPts val="0"/>
              </a:spcBef>
              <a:spcAft>
                <a:spcPts val="0"/>
              </a:spcAft>
              <a:buSzPts val="1400"/>
              <a:buChar char="●"/>
            </a:pPr>
            <a:r>
              <a:rPr lang="it"/>
              <a:t>chiamare il medico di base per ottenere l’appuntamento.</a:t>
            </a:r>
            <a:endParaRPr/>
          </a:p>
          <a:p>
            <a:pPr marL="914400" lvl="1" indent="-317500" rtl="0">
              <a:spcBef>
                <a:spcPts val="0"/>
              </a:spcBef>
              <a:spcAft>
                <a:spcPts val="0"/>
              </a:spcAft>
              <a:buSzPts val="1400"/>
              <a:buChar char="○"/>
            </a:pPr>
            <a:r>
              <a:rPr lang="it"/>
              <a:t>Tempo Impiegato stimato: 5 minuti.</a:t>
            </a:r>
            <a:endParaRPr/>
          </a:p>
          <a:p>
            <a:pPr marL="457200" lvl="0" indent="-317500" rtl="0">
              <a:spcBef>
                <a:spcPts val="0"/>
              </a:spcBef>
              <a:spcAft>
                <a:spcPts val="0"/>
              </a:spcAft>
              <a:buSzPts val="1400"/>
              <a:buChar char="●"/>
            </a:pPr>
            <a:r>
              <a:rPr lang="it"/>
              <a:t>attendere il giorno della visita, salvo i casi di urgenza.</a:t>
            </a:r>
            <a:endParaRPr/>
          </a:p>
          <a:p>
            <a:pPr marL="914400" lvl="1" indent="-317500" rtl="0">
              <a:spcBef>
                <a:spcPts val="0"/>
              </a:spcBef>
              <a:spcAft>
                <a:spcPts val="0"/>
              </a:spcAft>
              <a:buSzPts val="1400"/>
              <a:buChar char="○"/>
            </a:pPr>
            <a:r>
              <a:rPr lang="it"/>
              <a:t>Tempo di attesa stimato: 2 giorni (2.880 minuti)</a:t>
            </a:r>
            <a:endParaRPr/>
          </a:p>
          <a:p>
            <a:pPr marL="457200" lvl="0" indent="-317500" rtl="0">
              <a:spcBef>
                <a:spcPts val="0"/>
              </a:spcBef>
              <a:spcAft>
                <a:spcPts val="0"/>
              </a:spcAft>
              <a:buSzPts val="1400"/>
              <a:buChar char="●"/>
            </a:pPr>
            <a:r>
              <a:rPr lang="it"/>
              <a:t>raggiungere lo studio medico tramite mezzi pubblici</a:t>
            </a:r>
            <a:endParaRPr/>
          </a:p>
          <a:p>
            <a:pPr marL="914400" lvl="1" indent="-317500" rtl="0">
              <a:spcBef>
                <a:spcPts val="0"/>
              </a:spcBef>
              <a:spcAft>
                <a:spcPts val="0"/>
              </a:spcAft>
              <a:buSzPts val="1400"/>
              <a:buChar char="○"/>
            </a:pPr>
            <a:r>
              <a:rPr lang="it"/>
              <a:t>Tempo di attesa stimato: 10 minuti.</a:t>
            </a:r>
            <a:endParaRPr/>
          </a:p>
          <a:p>
            <a:pPr marL="0" lvl="0" indent="0" rtl="0">
              <a:spcBef>
                <a:spcPts val="0"/>
              </a:spcBef>
              <a:spcAft>
                <a:spcPts val="0"/>
              </a:spcAft>
              <a:buNone/>
            </a:pPr>
            <a:endParaRPr/>
          </a:p>
          <a:p>
            <a:pPr marL="0" lvl="0" indent="0" rtl="0">
              <a:spcBef>
                <a:spcPts val="0"/>
              </a:spcBef>
              <a:spcAft>
                <a:spcPts val="0"/>
              </a:spcAft>
              <a:buNone/>
            </a:pPr>
            <a:r>
              <a:rPr lang="it"/>
              <a:t>Tempo impiegato per ottenere l’appuntamento: 2.895 minuti.</a:t>
            </a:r>
            <a:endParaRPr/>
          </a:p>
          <a:p>
            <a:pPr marL="0" lvl="0" indent="0" rtl="0">
              <a:spcBef>
                <a:spcPts val="0"/>
              </a:spcBef>
              <a:spcAft>
                <a:spcPts val="0"/>
              </a:spcAft>
              <a:buNone/>
            </a:pPr>
            <a:endParaRPr/>
          </a:p>
          <a:p>
            <a:pPr marL="0" lvl="0" indent="0" rtl="0">
              <a:spcBef>
                <a:spcPts val="0"/>
              </a:spcBef>
              <a:spcAft>
                <a:spcPts val="0"/>
              </a:spcAft>
              <a:buNone/>
            </a:pPr>
            <a:r>
              <a:rPr lang="it"/>
              <a:t>L’attesa della visita richiede il minor tempo possibile, tuttavia essa dipende da fattori non imputabili al medico di base e alla sua efficienza, in quanto può dipendere sia dal numero di urgenze a lui pervenute in quel determinato periodo, sia dal numero di pazienti che esso ha in cura.  </a:t>
            </a:r>
            <a:r>
              <a:rPr lang="it" i="1"/>
              <a:t> </a:t>
            </a:r>
            <a:endParaRPr i="1"/>
          </a:p>
          <a:p>
            <a:pPr marL="0" lvl="0" indent="0" rtl="0">
              <a:spcBef>
                <a:spcPts val="0"/>
              </a:spcBef>
              <a:spcAft>
                <a:spcPts val="0"/>
              </a:spcAft>
              <a:buNone/>
            </a:pPr>
            <a:endParaRPr/>
          </a:p>
          <a:p>
            <a:pPr marL="0" lvl="0" indent="0" rtl="0">
              <a:spcBef>
                <a:spcPts val="0"/>
              </a:spcBef>
              <a:spcAft>
                <a:spcPts val="0"/>
              </a:spcAft>
              <a:buNone/>
            </a:pPr>
            <a:endParaRPr/>
          </a:p>
        </p:txBody>
      </p:sp>
      <p:sp>
        <p:nvSpPr>
          <p:cNvPr id="237" name="Shape 2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Misurazioni metriche di efficacia e efficienza:</a:t>
            </a:r>
            <a:endParaRPr/>
          </a:p>
        </p:txBody>
      </p:sp>
      <p:sp>
        <p:nvSpPr>
          <p:cNvPr id="243" name="Shape 243"/>
          <p:cNvSpPr txBox="1"/>
          <p:nvPr/>
        </p:nvSpPr>
        <p:spPr>
          <a:xfrm>
            <a:off x="574750" y="1017800"/>
            <a:ext cx="7801500" cy="3989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t" b="1"/>
              <a:t>2) Metrica</a:t>
            </a:r>
            <a:r>
              <a:rPr lang="it"/>
              <a:t> = Tempo medio necessario ad ottenere la prescrizione in formato digitale.</a:t>
            </a:r>
            <a:endParaRPr/>
          </a:p>
          <a:p>
            <a:pPr marL="0" lvl="0" indent="0" rtl="0">
              <a:spcBef>
                <a:spcPts val="0"/>
              </a:spcBef>
              <a:spcAft>
                <a:spcPts val="0"/>
              </a:spcAft>
              <a:buNone/>
            </a:pPr>
            <a:endParaRPr/>
          </a:p>
          <a:p>
            <a:pPr marL="0" lvl="0" indent="0">
              <a:spcBef>
                <a:spcPts val="0"/>
              </a:spcBef>
              <a:spcAft>
                <a:spcPts val="0"/>
              </a:spcAft>
              <a:buNone/>
            </a:pPr>
            <a:r>
              <a:rPr lang="it"/>
              <a:t>Assumendo che una visita dal medico di base duri mediamente 20 minuti.</a:t>
            </a:r>
            <a:endParaRPr/>
          </a:p>
          <a:p>
            <a:pPr marL="0" lvl="0" indent="0">
              <a:spcBef>
                <a:spcPts val="0"/>
              </a:spcBef>
              <a:spcAft>
                <a:spcPts val="0"/>
              </a:spcAft>
              <a:buNone/>
            </a:pPr>
            <a:endParaRPr/>
          </a:p>
          <a:p>
            <a:pPr marL="0" lvl="0" indent="0" rtl="0">
              <a:spcBef>
                <a:spcPts val="0"/>
              </a:spcBef>
              <a:spcAft>
                <a:spcPts val="0"/>
              </a:spcAft>
              <a:buNone/>
            </a:pPr>
            <a:r>
              <a:rPr lang="it"/>
              <a:t>Sappiamo ora, dal testo dell’esercizio, che il paziente necessita di avere la prescrizione in formato digitale ma il medico gliela fornirà sempre e solamente in formato cartaceo, così che il paziente sarà costretto (se privo di scanner) a recarsi in una tabaccheria al fine di trasformare la sua prescrizione dal formato cartaceo a quello digitale.</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it"/>
              <a:t>Ai 20 minuti medi di visita dal medico vanno quindi aggiunti i minuti necessari a trasformare la prescrizione dal formato cartaceo a quello digitale.</a:t>
            </a:r>
            <a:endParaRPr/>
          </a:p>
          <a:p>
            <a:pPr marL="0" marR="0" lvl="0" indent="0" algn="l" rtl="0">
              <a:lnSpc>
                <a:spcPct val="100000"/>
              </a:lnSpc>
              <a:spcBef>
                <a:spcPts val="0"/>
              </a:spcBef>
              <a:spcAft>
                <a:spcPts val="0"/>
              </a:spcAft>
              <a:buNone/>
            </a:pPr>
            <a:r>
              <a:rPr lang="it"/>
              <a:t>Assumendo che il 65%* dei pazienti è proprietario di uno scanner calcoliamo:</a:t>
            </a:r>
            <a:endParaRPr/>
          </a:p>
          <a:p>
            <a:pPr marL="457200" marR="0" lvl="0" indent="-317500" algn="l" rtl="0">
              <a:lnSpc>
                <a:spcPct val="100000"/>
              </a:lnSpc>
              <a:spcBef>
                <a:spcPts val="0"/>
              </a:spcBef>
              <a:spcAft>
                <a:spcPts val="0"/>
              </a:spcAft>
              <a:buSzPts val="1400"/>
              <a:buChar char="-"/>
            </a:pPr>
            <a:r>
              <a:rPr lang="it"/>
              <a:t>pazienti possessori di scanner, tempo medio per scannerizzare = 5 minuti</a:t>
            </a:r>
            <a:endParaRPr/>
          </a:p>
          <a:p>
            <a:pPr marL="457200" marR="0" lvl="0" indent="-317500" algn="l" rtl="0">
              <a:lnSpc>
                <a:spcPct val="100000"/>
              </a:lnSpc>
              <a:spcBef>
                <a:spcPts val="0"/>
              </a:spcBef>
              <a:spcAft>
                <a:spcPts val="0"/>
              </a:spcAft>
              <a:buSzPts val="1400"/>
              <a:buChar char="-"/>
            </a:pPr>
            <a:r>
              <a:rPr lang="it"/>
              <a:t>pazienti non possessori di scanner, tempo medio per scannerizzare = 20 minuti</a:t>
            </a:r>
            <a:endParaRPr/>
          </a:p>
          <a:p>
            <a:pPr marL="457200" marR="0" lvl="0" indent="-317500" algn="l" rtl="0">
              <a:lnSpc>
                <a:spcPct val="100000"/>
              </a:lnSpc>
              <a:spcBef>
                <a:spcPts val="0"/>
              </a:spcBef>
              <a:spcAft>
                <a:spcPts val="0"/>
              </a:spcAft>
              <a:buSzPts val="1400"/>
              <a:buChar char="-"/>
            </a:pPr>
            <a:r>
              <a:rPr lang="it"/>
              <a:t>tempo medio totale = (5*0,65)+(20*0,35) = 3,25 + 7 = 10,25 minuti</a:t>
            </a:r>
            <a:endParaRPr/>
          </a:p>
          <a:p>
            <a:pPr marL="0" lvl="0" indent="0" rtl="0">
              <a:spcBef>
                <a:spcPts val="0"/>
              </a:spcBef>
              <a:spcAft>
                <a:spcPts val="0"/>
              </a:spcAft>
              <a:buNone/>
            </a:pPr>
            <a:endParaRPr/>
          </a:p>
          <a:p>
            <a:pPr marL="0" lvl="0" indent="0" rtl="0">
              <a:spcBef>
                <a:spcPts val="0"/>
              </a:spcBef>
              <a:spcAft>
                <a:spcPts val="0"/>
              </a:spcAft>
              <a:buNone/>
            </a:pPr>
            <a:r>
              <a:rPr lang="it"/>
              <a:t>Tempo impiegato per ottenere la prescrizione in formato digitale = 30,25 minuti.</a:t>
            </a:r>
            <a:endParaRPr/>
          </a:p>
          <a:p>
            <a:pPr marL="0" lvl="0" indent="0" rtl="0">
              <a:spcBef>
                <a:spcPts val="0"/>
              </a:spcBef>
              <a:spcAft>
                <a:spcPts val="0"/>
              </a:spcAft>
              <a:buNone/>
            </a:pPr>
            <a:endParaRPr i="1"/>
          </a:p>
          <a:p>
            <a:pPr marL="0" lvl="0" indent="0" rtl="0">
              <a:spcBef>
                <a:spcPts val="0"/>
              </a:spcBef>
              <a:spcAft>
                <a:spcPts val="0"/>
              </a:spcAft>
              <a:buNone/>
            </a:pPr>
            <a:endParaRPr/>
          </a:p>
          <a:p>
            <a:pPr marL="0" lvl="0" indent="0" rtl="0">
              <a:spcBef>
                <a:spcPts val="0"/>
              </a:spcBef>
              <a:spcAft>
                <a:spcPts val="0"/>
              </a:spcAft>
              <a:buNone/>
            </a:pPr>
            <a:endParaRPr/>
          </a:p>
        </p:txBody>
      </p:sp>
      <p:sp>
        <p:nvSpPr>
          <p:cNvPr id="244" name="Shape 24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Misurazioni metriche di efficacia e efficienza:</a:t>
            </a:r>
            <a:endParaRPr/>
          </a:p>
        </p:txBody>
      </p:sp>
      <p:sp>
        <p:nvSpPr>
          <p:cNvPr id="250" name="Shape 250"/>
          <p:cNvSpPr txBox="1"/>
          <p:nvPr/>
        </p:nvSpPr>
        <p:spPr>
          <a:xfrm>
            <a:off x="574750" y="1017800"/>
            <a:ext cx="7801500" cy="3989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t"/>
              <a:t>La ricerca dell’istituto convenzionato è un nodo cruciale del processo svolto dal paziente, abbiamo voluto quindi approfondire questo punto andando a calcolare più metriche che a nostro parere potevano risultare interessanti:</a:t>
            </a:r>
            <a:endParaRPr/>
          </a:p>
          <a:p>
            <a:pPr marL="0" lvl="0" indent="0" rtl="0">
              <a:spcBef>
                <a:spcPts val="0"/>
              </a:spcBef>
              <a:spcAft>
                <a:spcPts val="0"/>
              </a:spcAft>
              <a:buNone/>
            </a:pPr>
            <a:endParaRPr/>
          </a:p>
          <a:p>
            <a:pPr marL="0" lvl="0" indent="0" rtl="0">
              <a:spcBef>
                <a:spcPts val="0"/>
              </a:spcBef>
              <a:spcAft>
                <a:spcPts val="0"/>
              </a:spcAft>
              <a:buNone/>
            </a:pPr>
            <a:r>
              <a:rPr lang="it" b="1"/>
              <a:t>3) </a:t>
            </a:r>
            <a:r>
              <a:rPr lang="it"/>
              <a:t># di istituti raggiungibili in meno di un’ora che effettuano tale esame e sono convenzionati </a:t>
            </a:r>
            <a:endParaRPr/>
          </a:p>
          <a:p>
            <a:pPr marL="0" lvl="0" indent="0" rtl="0">
              <a:spcBef>
                <a:spcPts val="0"/>
              </a:spcBef>
              <a:spcAft>
                <a:spcPts val="0"/>
              </a:spcAft>
              <a:buNone/>
            </a:pPr>
            <a:r>
              <a:rPr lang="it"/>
              <a:t>    con l’assicurazione del paziente / # totale di istituti che effettuano quell’esame e sono </a:t>
            </a:r>
            <a:endParaRPr/>
          </a:p>
          <a:p>
            <a:pPr marL="0" lvl="0" indent="0" rtl="0">
              <a:spcBef>
                <a:spcPts val="0"/>
              </a:spcBef>
              <a:spcAft>
                <a:spcPts val="0"/>
              </a:spcAft>
              <a:buNone/>
            </a:pPr>
            <a:r>
              <a:rPr lang="it"/>
              <a:t>    raggiungibili in meno di un’ora.</a:t>
            </a:r>
            <a:endParaRPr/>
          </a:p>
          <a:p>
            <a:pPr marL="0" lvl="0" indent="0">
              <a:spcBef>
                <a:spcPts val="0"/>
              </a:spcBef>
              <a:spcAft>
                <a:spcPts val="0"/>
              </a:spcAft>
              <a:buNone/>
            </a:pPr>
            <a:r>
              <a:rPr lang="it"/>
              <a:t>    (grazie a tale metrica il paziente può valutare la validità della propria assicurazione).</a:t>
            </a:r>
            <a:endParaRPr/>
          </a:p>
          <a:p>
            <a:pPr marL="0" lvl="0" indent="0" rtl="0">
              <a:spcBef>
                <a:spcPts val="0"/>
              </a:spcBef>
              <a:spcAft>
                <a:spcPts val="0"/>
              </a:spcAft>
              <a:buNone/>
            </a:pPr>
            <a:endParaRPr/>
          </a:p>
          <a:p>
            <a:pPr marL="0" lvl="0" indent="0" rtl="0">
              <a:spcBef>
                <a:spcPts val="0"/>
              </a:spcBef>
              <a:spcAft>
                <a:spcPts val="0"/>
              </a:spcAft>
              <a:buNone/>
            </a:pPr>
            <a:r>
              <a:rPr lang="it" b="1"/>
              <a:t>4)</a:t>
            </a:r>
            <a:r>
              <a:rPr lang="it"/>
              <a:t> Tempo impiegato dal paziente per trovare l’istituto convenzionato, tempo che comprende sia il </a:t>
            </a:r>
            <a:endParaRPr/>
          </a:p>
          <a:p>
            <a:pPr marL="0" lvl="0" indent="0" rtl="0">
              <a:spcBef>
                <a:spcPts val="0"/>
              </a:spcBef>
              <a:spcAft>
                <a:spcPts val="0"/>
              </a:spcAft>
              <a:buNone/>
            </a:pPr>
            <a:r>
              <a:rPr lang="it"/>
              <a:t>     tempo di ricerca dell’istituto su internet e/o paginebianche sia il tempo di attesa prima che il </a:t>
            </a:r>
            <a:endParaRPr/>
          </a:p>
          <a:p>
            <a:pPr marL="0" lvl="0" indent="0" rtl="0">
              <a:spcBef>
                <a:spcPts val="0"/>
              </a:spcBef>
              <a:spcAft>
                <a:spcPts val="0"/>
              </a:spcAft>
              <a:buNone/>
            </a:pPr>
            <a:r>
              <a:rPr lang="it"/>
              <a:t>     call-center risponda alla telefonata sia il tempo di durata della telefonata stessa.</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251" name="Shape 25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Misurazioni metriche di efficacia e efficienza:</a:t>
            </a:r>
            <a:endParaRPr/>
          </a:p>
        </p:txBody>
      </p:sp>
      <p:sp>
        <p:nvSpPr>
          <p:cNvPr id="257" name="Shape 257"/>
          <p:cNvSpPr txBox="1"/>
          <p:nvPr/>
        </p:nvSpPr>
        <p:spPr>
          <a:xfrm>
            <a:off x="584225" y="661800"/>
            <a:ext cx="7801500" cy="3989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a:p>
          <a:p>
            <a:pPr marL="0" lvl="0" indent="0" rtl="0">
              <a:spcBef>
                <a:spcPts val="0"/>
              </a:spcBef>
              <a:spcAft>
                <a:spcPts val="0"/>
              </a:spcAft>
              <a:buNone/>
            </a:pPr>
            <a:endParaRPr/>
          </a:p>
          <a:p>
            <a:pPr marL="457200" lvl="0" indent="-317500" rtl="0">
              <a:spcBef>
                <a:spcPts val="0"/>
              </a:spcBef>
              <a:spcAft>
                <a:spcPts val="0"/>
              </a:spcAft>
              <a:buSzPts val="1400"/>
              <a:buChar char="➔"/>
            </a:pPr>
            <a:r>
              <a:rPr lang="it" b="1"/>
              <a:t>Metrica: </a:t>
            </a:r>
            <a:r>
              <a:rPr lang="it"/>
              <a:t># di istituti raggiungibili in meno di un’ora che effettuano tale esame e sono convenzionati con l’assicurazione del paziente / # totale di istituti che effettuano quell’esame e sono raggiungibili in meno di un’ora</a:t>
            </a:r>
            <a:r>
              <a:rPr lang="it" b="1"/>
              <a:t> </a:t>
            </a:r>
            <a:endParaRPr b="1"/>
          </a:p>
          <a:p>
            <a:pPr marL="0" lvl="0" indent="0" rtl="0">
              <a:spcBef>
                <a:spcPts val="0"/>
              </a:spcBef>
              <a:spcAft>
                <a:spcPts val="0"/>
              </a:spcAft>
              <a:buNone/>
            </a:pPr>
            <a:endParaRPr b="1"/>
          </a:p>
          <a:p>
            <a:pPr marL="0" lvl="0" indent="0">
              <a:spcBef>
                <a:spcPts val="0"/>
              </a:spcBef>
              <a:spcAft>
                <a:spcPts val="0"/>
              </a:spcAft>
              <a:buNone/>
            </a:pPr>
            <a:r>
              <a:rPr lang="it"/>
              <a:t>Tale metrica aiuterebbe il paziente anche nella scelta dell’assicurazione, poiché più alto risulterebbe essere l’indice e più istituti saranno convenzionati con l’assicurazione del paziente, agevolandolo così nella ricerca di un istituto specializzato.</a:t>
            </a:r>
            <a:endParaRPr/>
          </a:p>
          <a:p>
            <a:pPr marL="0" lvl="0" indent="0">
              <a:spcBef>
                <a:spcPts val="0"/>
              </a:spcBef>
              <a:spcAft>
                <a:spcPts val="0"/>
              </a:spcAft>
              <a:buNone/>
            </a:pPr>
            <a:endParaRPr/>
          </a:p>
          <a:p>
            <a:pPr marL="0" lvl="0" indent="0" rtl="0">
              <a:spcBef>
                <a:spcPts val="0"/>
              </a:spcBef>
              <a:spcAft>
                <a:spcPts val="0"/>
              </a:spcAft>
              <a:buNone/>
            </a:pPr>
            <a:r>
              <a:rPr lang="it"/>
              <a:t>Data la soggettività della metrica, dal momento in cui sarebbe diversa a seconda del paziente in questione e soprattutto della zona in cui abita, abbiamo deciso di non calcolarla ma di tenerla in considerazione per quanto riguarda il miglioramento tramite ICT.</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258" name="Shape 25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Misurazioni metriche di efficacia e efficienza:</a:t>
            </a:r>
            <a:endParaRPr/>
          </a:p>
        </p:txBody>
      </p:sp>
      <p:sp>
        <p:nvSpPr>
          <p:cNvPr id="264" name="Shape 264"/>
          <p:cNvSpPr txBox="1"/>
          <p:nvPr/>
        </p:nvSpPr>
        <p:spPr>
          <a:xfrm>
            <a:off x="574750" y="577050"/>
            <a:ext cx="7801500" cy="3989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a:p>
          <a:p>
            <a:pPr marL="0" lvl="0" indent="0" rtl="0">
              <a:spcBef>
                <a:spcPts val="0"/>
              </a:spcBef>
              <a:spcAft>
                <a:spcPts val="0"/>
              </a:spcAft>
              <a:buNone/>
            </a:pPr>
            <a:endParaRPr/>
          </a:p>
          <a:p>
            <a:pPr marL="457200" lvl="0" indent="-317500" rtl="0">
              <a:spcBef>
                <a:spcPts val="0"/>
              </a:spcBef>
              <a:spcAft>
                <a:spcPts val="0"/>
              </a:spcAft>
              <a:buSzPts val="1400"/>
              <a:buChar char="➔"/>
            </a:pPr>
            <a:r>
              <a:rPr lang="it" b="1"/>
              <a:t>Metrica:</a:t>
            </a:r>
            <a:r>
              <a:rPr lang="it"/>
              <a:t> Tempo medio impiegato dal paziente per trovare l’istituto convenzionato, tempo che comprende sia il tempo di ricerca dell’istituto su internet e/o paginebianche sia il tempo di attesa prima che il call-center risponda alla telefonata sia il tempo di durata della telefonata stessa.</a:t>
            </a:r>
            <a:endParaRPr/>
          </a:p>
          <a:p>
            <a:pPr marL="0" lvl="0" indent="0" rtl="0">
              <a:spcBef>
                <a:spcPts val="0"/>
              </a:spcBef>
              <a:spcAft>
                <a:spcPts val="0"/>
              </a:spcAft>
              <a:buClr>
                <a:srgbClr val="000000"/>
              </a:buClr>
              <a:buSzPts val="1100"/>
              <a:buFont typeface="Arial"/>
              <a:buNone/>
            </a:pPr>
            <a:endParaRPr/>
          </a:p>
          <a:p>
            <a:pPr marL="0" lvl="0" indent="0" rtl="0">
              <a:spcBef>
                <a:spcPts val="0"/>
              </a:spcBef>
              <a:spcAft>
                <a:spcPts val="0"/>
              </a:spcAft>
              <a:buNone/>
            </a:pPr>
            <a:r>
              <a:rPr lang="it"/>
              <a:t>Per la ricerca dell’istituto convenzionato il paziente deve:</a:t>
            </a:r>
            <a:endParaRPr/>
          </a:p>
          <a:p>
            <a:pPr marL="457200" lvl="0" indent="-317500" rtl="0">
              <a:spcBef>
                <a:spcPts val="0"/>
              </a:spcBef>
              <a:spcAft>
                <a:spcPts val="0"/>
              </a:spcAft>
              <a:buSzPts val="1400"/>
              <a:buChar char="●"/>
            </a:pPr>
            <a:r>
              <a:rPr lang="it"/>
              <a:t>cercare l’istituto su internet</a:t>
            </a:r>
            <a:endParaRPr/>
          </a:p>
          <a:p>
            <a:pPr marL="0" lvl="0" indent="0" rtl="0">
              <a:spcBef>
                <a:spcPts val="0"/>
              </a:spcBef>
              <a:spcAft>
                <a:spcPts val="0"/>
              </a:spcAft>
              <a:buNone/>
            </a:pPr>
            <a:r>
              <a:rPr lang="it"/>
              <a:t>	tempo stimato: 5 minuti*</a:t>
            </a:r>
            <a:endParaRPr/>
          </a:p>
          <a:p>
            <a:pPr marL="457200" lvl="0" indent="-317500" rtl="0">
              <a:spcBef>
                <a:spcPts val="0"/>
              </a:spcBef>
              <a:spcAft>
                <a:spcPts val="0"/>
              </a:spcAft>
              <a:buSzPts val="1400"/>
              <a:buChar char="●"/>
            </a:pPr>
            <a:r>
              <a:rPr lang="it"/>
              <a:t>chiamare il call center dell’istituto e attendere la risposta dell’operatore</a:t>
            </a:r>
            <a:endParaRPr/>
          </a:p>
          <a:p>
            <a:pPr marL="457200" lvl="0" indent="0" rtl="0">
              <a:spcBef>
                <a:spcPts val="0"/>
              </a:spcBef>
              <a:spcAft>
                <a:spcPts val="0"/>
              </a:spcAft>
              <a:buNone/>
            </a:pPr>
            <a:r>
              <a:rPr lang="it"/>
              <a:t>tempo stimato: 8 minuti</a:t>
            </a:r>
            <a:endParaRPr/>
          </a:p>
          <a:p>
            <a:pPr marL="457200" lvl="0" indent="-317500" rtl="0">
              <a:spcBef>
                <a:spcPts val="0"/>
              </a:spcBef>
              <a:spcAft>
                <a:spcPts val="0"/>
              </a:spcAft>
              <a:buSzPts val="1400"/>
              <a:buChar char="●"/>
            </a:pPr>
            <a:r>
              <a:rPr lang="it"/>
              <a:t>raggiungere il suo obiettivo di prenotazione della visita tramite la chiamata</a:t>
            </a:r>
            <a:endParaRPr/>
          </a:p>
          <a:p>
            <a:pPr marL="457200" lvl="0" indent="0" rtl="0">
              <a:spcBef>
                <a:spcPts val="0"/>
              </a:spcBef>
              <a:spcAft>
                <a:spcPts val="0"/>
              </a:spcAft>
              <a:buNone/>
            </a:pPr>
            <a:r>
              <a:rPr lang="it"/>
              <a:t>tempo stimato: 3 minuti</a:t>
            </a:r>
            <a:endParaRPr/>
          </a:p>
          <a:p>
            <a:pPr marL="0" lvl="0" indent="0" rtl="0">
              <a:spcBef>
                <a:spcPts val="0"/>
              </a:spcBef>
              <a:spcAft>
                <a:spcPts val="0"/>
              </a:spcAft>
              <a:buClr>
                <a:srgbClr val="000000"/>
              </a:buClr>
              <a:buSzPts val="1100"/>
              <a:buFont typeface="Arial"/>
              <a:buNone/>
            </a:pPr>
            <a:r>
              <a:rPr lang="it"/>
              <a:t>Si ipotizza però che non tutti i pazienti riescano a prenotare la visita alla prima telefonata, bensì il 60%. Il restante 30% ci riesce alla seconda e il 10% alla terza.</a:t>
            </a:r>
            <a:endParaRPr/>
          </a:p>
          <a:p>
            <a:pPr marL="0" lvl="0" indent="0" rtl="0">
              <a:spcBef>
                <a:spcPts val="0"/>
              </a:spcBef>
              <a:spcAft>
                <a:spcPts val="0"/>
              </a:spcAft>
              <a:buClr>
                <a:srgbClr val="000000"/>
              </a:buClr>
              <a:buSzPts val="1100"/>
              <a:buFont typeface="Arial"/>
              <a:buNone/>
            </a:pPr>
            <a:endParaRPr/>
          </a:p>
          <a:p>
            <a:pPr marL="0" lvl="0" indent="0" rtl="0">
              <a:spcBef>
                <a:spcPts val="0"/>
              </a:spcBef>
              <a:spcAft>
                <a:spcPts val="0"/>
              </a:spcAft>
              <a:buClr>
                <a:srgbClr val="000000"/>
              </a:buClr>
              <a:buSzPts val="1100"/>
              <a:buFont typeface="Arial"/>
              <a:buNone/>
            </a:pPr>
            <a:r>
              <a:rPr lang="it"/>
              <a:t>Tempo medio impiegato: 16*0,6 + 32*0,3 + 48*0,1 = 24 minuti</a:t>
            </a:r>
            <a:endParaRPr/>
          </a:p>
          <a:p>
            <a:pPr marL="0" lvl="0" indent="0" rtl="0">
              <a:spcBef>
                <a:spcPts val="0"/>
              </a:spcBef>
              <a:spcAft>
                <a:spcPts val="0"/>
              </a:spcAft>
              <a:buClr>
                <a:srgbClr val="000000"/>
              </a:buClr>
              <a:buSzPts val="1100"/>
              <a:buFont typeface="Arial"/>
              <a:buNone/>
            </a:pPr>
            <a:endParaRPr/>
          </a:p>
          <a:p>
            <a:pPr marL="0" lvl="0" indent="0" rtl="0">
              <a:spcBef>
                <a:spcPts val="0"/>
              </a:spcBef>
              <a:spcAft>
                <a:spcPts val="0"/>
              </a:spcAft>
              <a:buNone/>
            </a:pPr>
            <a:endParaRPr b="1"/>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265" name="Shape 26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Misurazioni metriche di efficacia e efficienza:</a:t>
            </a:r>
            <a:endParaRPr/>
          </a:p>
        </p:txBody>
      </p:sp>
      <p:sp>
        <p:nvSpPr>
          <p:cNvPr id="271" name="Shape 271"/>
          <p:cNvSpPr txBox="1"/>
          <p:nvPr/>
        </p:nvSpPr>
        <p:spPr>
          <a:xfrm>
            <a:off x="574750" y="1017800"/>
            <a:ext cx="7801500" cy="3989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t" b="1"/>
              <a:t>4) Metrica</a:t>
            </a:r>
            <a:r>
              <a:rPr lang="it"/>
              <a:t> = # di volte che il paziente riesce a fare la visita ed essere rimborsato / # di volte che  </a:t>
            </a:r>
            <a:endParaRPr/>
          </a:p>
          <a:p>
            <a:pPr marL="0" lvl="0" indent="0" rtl="0">
              <a:spcBef>
                <a:spcPts val="0"/>
              </a:spcBef>
              <a:spcAft>
                <a:spcPts val="0"/>
              </a:spcAft>
              <a:buNone/>
            </a:pPr>
            <a:r>
              <a:rPr lang="it"/>
              <a:t>il paziente prenota la visita presso l’istituto convenzionato.</a:t>
            </a:r>
            <a:endParaRPr/>
          </a:p>
          <a:p>
            <a:pPr marL="0" lvl="0" indent="0" rtl="0">
              <a:spcBef>
                <a:spcPts val="0"/>
              </a:spcBef>
              <a:spcAft>
                <a:spcPts val="0"/>
              </a:spcAft>
              <a:buNone/>
            </a:pPr>
            <a:endParaRPr/>
          </a:p>
          <a:p>
            <a:pPr marL="0" lvl="0" indent="0" rtl="0">
              <a:spcBef>
                <a:spcPts val="0"/>
              </a:spcBef>
              <a:spcAft>
                <a:spcPts val="0"/>
              </a:spcAft>
              <a:buNone/>
            </a:pPr>
            <a:r>
              <a:rPr lang="it"/>
              <a:t>Sappiamo dal testo dell’esercizio che “può accadere che l’assicurazione non trovi nei propri elenchi il nome della prescrizione, nel qual caso lo comunica al paziente che deve ricominciare da capo il processo, a partire dal medico di base. E’ stato calcolato che questo, con il processo attuale, accade nel 5% dei casi”.</a:t>
            </a:r>
            <a:endParaRPr/>
          </a:p>
          <a:p>
            <a:pPr marL="0" lvl="0" indent="0" rtl="0">
              <a:spcBef>
                <a:spcPts val="0"/>
              </a:spcBef>
              <a:spcAft>
                <a:spcPts val="0"/>
              </a:spcAft>
              <a:buNone/>
            </a:pPr>
            <a:endParaRPr/>
          </a:p>
          <a:p>
            <a:pPr marL="0" lvl="0" indent="0" rtl="0">
              <a:spcBef>
                <a:spcPts val="0"/>
              </a:spcBef>
              <a:spcAft>
                <a:spcPts val="0"/>
              </a:spcAft>
              <a:buNone/>
            </a:pPr>
            <a:r>
              <a:rPr lang="it"/>
              <a:t>Questo è sia un problema di efficacia, in quanto 5 volte su 100 il paziente non riesce a raggiungere il suo obiettivo, ovvero effettuare la visita prenotata ed essere rimborsato per tale visita dall’assicurazione, sia un problema di efficienza perché molte risorse sono state spese (dal paziente e dagli altri attori del processo) per arrivare fino a questo punto e in caso di smarrimento della prescrizione al paziente tocca ricominciare tutto da capo.</a:t>
            </a:r>
            <a:endParaRPr/>
          </a:p>
          <a:p>
            <a:pPr marL="0" lvl="0" indent="0" rtl="0">
              <a:spcBef>
                <a:spcPts val="0"/>
              </a:spcBef>
              <a:spcAft>
                <a:spcPts val="0"/>
              </a:spcAft>
              <a:buNone/>
            </a:pPr>
            <a:endParaRPr/>
          </a:p>
          <a:p>
            <a:pPr marL="0" lvl="0" indent="0" rtl="0">
              <a:spcBef>
                <a:spcPts val="0"/>
              </a:spcBef>
              <a:spcAft>
                <a:spcPts val="0"/>
              </a:spcAft>
              <a:buNone/>
            </a:pPr>
            <a:r>
              <a:rPr lang="it"/>
              <a:t>Questo 5% di pazienti che dovranno ricominciare l’iter dall’inizio influenzerà le metriche generali che andremo a calcolare in seguito, è molto importante quindi, con l’inserimento delle tecnologie ICT, andare a risolvere questa falla del processo attuale. </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i="1"/>
          </a:p>
          <a:p>
            <a:pPr marL="0" lvl="0" indent="0" rtl="0">
              <a:spcBef>
                <a:spcPts val="0"/>
              </a:spcBef>
              <a:spcAft>
                <a:spcPts val="0"/>
              </a:spcAft>
              <a:buNone/>
            </a:pPr>
            <a:endParaRPr/>
          </a:p>
          <a:p>
            <a:pPr marL="0" lvl="0" indent="0" rtl="0">
              <a:spcBef>
                <a:spcPts val="0"/>
              </a:spcBef>
              <a:spcAft>
                <a:spcPts val="0"/>
              </a:spcAft>
              <a:buNone/>
            </a:pPr>
            <a:endParaRPr/>
          </a:p>
        </p:txBody>
      </p:sp>
      <p:sp>
        <p:nvSpPr>
          <p:cNvPr id="272" name="Shape 27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Misurazioni metriche di efficacia e efficienza:</a:t>
            </a:r>
            <a:endParaRPr/>
          </a:p>
        </p:txBody>
      </p:sp>
      <p:sp>
        <p:nvSpPr>
          <p:cNvPr id="278" name="Shape 278"/>
          <p:cNvSpPr txBox="1"/>
          <p:nvPr/>
        </p:nvSpPr>
        <p:spPr>
          <a:xfrm>
            <a:off x="574750" y="1017800"/>
            <a:ext cx="7801500" cy="3989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t" b="1"/>
              <a:t>5) Metrica</a:t>
            </a:r>
            <a:r>
              <a:rPr lang="it"/>
              <a:t> = il # delle operazioni svolte dal paziente nell’intero processo sia il minore possibile.</a:t>
            </a:r>
            <a:endParaRPr/>
          </a:p>
          <a:p>
            <a:pPr marL="0" lvl="0" indent="0" rtl="0">
              <a:spcBef>
                <a:spcPts val="0"/>
              </a:spcBef>
              <a:spcAft>
                <a:spcPts val="0"/>
              </a:spcAft>
              <a:buNone/>
            </a:pPr>
            <a:endParaRPr/>
          </a:p>
          <a:p>
            <a:pPr marL="0" lvl="0" indent="0" rtl="0">
              <a:spcBef>
                <a:spcPts val="0"/>
              </a:spcBef>
              <a:spcAft>
                <a:spcPts val="0"/>
              </a:spcAft>
              <a:buNone/>
            </a:pPr>
            <a:r>
              <a:rPr lang="it"/>
              <a:t>Le operazioni svolte dal paziente sono:</a:t>
            </a:r>
            <a:endParaRPr/>
          </a:p>
          <a:p>
            <a:pPr marL="457200" lvl="0" indent="-317500" rtl="0">
              <a:spcBef>
                <a:spcPts val="0"/>
              </a:spcBef>
              <a:spcAft>
                <a:spcPts val="0"/>
              </a:spcAft>
              <a:buSzPts val="1400"/>
              <a:buChar char="-"/>
            </a:pPr>
            <a:r>
              <a:rPr lang="it"/>
              <a:t>telefonare al medico di base per prendere appuntamento, nei 5 minuti stimati per questa operazione si è già tenuto conto dell’eventualità di dover chiamare più volte (1 azione), tuttavia il 5% dei pazienti dovrà ripetere questa operazione quindi:</a:t>
            </a:r>
            <a:endParaRPr/>
          </a:p>
          <a:p>
            <a:pPr marL="0" lvl="0" indent="0" rtl="0">
              <a:spcBef>
                <a:spcPts val="0"/>
              </a:spcBef>
              <a:spcAft>
                <a:spcPts val="0"/>
              </a:spcAft>
              <a:buNone/>
            </a:pPr>
            <a:r>
              <a:rPr lang="it"/>
              <a:t>	</a:t>
            </a:r>
            <a:r>
              <a:rPr lang="it" u="sng"/>
              <a:t>tot operazioni</a:t>
            </a:r>
            <a:r>
              <a:rPr lang="it"/>
              <a:t> = 1 + 2*0,05 = </a:t>
            </a:r>
            <a:r>
              <a:rPr lang="it" u="sng"/>
              <a:t>1,1</a:t>
            </a:r>
            <a:endParaRPr u="sng"/>
          </a:p>
          <a:p>
            <a:pPr marL="457200" lvl="0" indent="-317500" rtl="0">
              <a:spcBef>
                <a:spcPts val="0"/>
              </a:spcBef>
              <a:spcAft>
                <a:spcPts val="0"/>
              </a:spcAft>
              <a:buSzPts val="1400"/>
              <a:buChar char="-"/>
            </a:pPr>
            <a:r>
              <a:rPr lang="it"/>
              <a:t>scegliere un istituto in cui fare l’esame, assumendo che il 60% dei pazienti ci riesca alla prima telefonata, il 30% alla seconda e il 10% alla terza abbiamo (tenendo conto del 5% che ripete) :</a:t>
            </a:r>
            <a:endParaRPr/>
          </a:p>
          <a:p>
            <a:pPr marL="0" lvl="0" indent="0">
              <a:spcBef>
                <a:spcPts val="0"/>
              </a:spcBef>
              <a:spcAft>
                <a:spcPts val="0"/>
              </a:spcAft>
              <a:buNone/>
            </a:pPr>
            <a:r>
              <a:rPr lang="it"/>
              <a:t>	</a:t>
            </a:r>
            <a:r>
              <a:rPr lang="it" u="sng"/>
              <a:t>tot operazioni</a:t>
            </a:r>
            <a:r>
              <a:rPr lang="it"/>
              <a:t> = 1*0,6 + 2*0,3 + 3*0,1 + 1*0,6*0,05 + 2*0,3*0,05 + 3*0,1*0,05 = </a:t>
            </a:r>
            <a:r>
              <a:rPr lang="it" u="sng"/>
              <a:t>1,575</a:t>
            </a:r>
            <a:r>
              <a:rPr lang="it"/>
              <a:t> </a:t>
            </a:r>
            <a:endParaRPr/>
          </a:p>
          <a:p>
            <a:pPr marL="457200" lvl="0" indent="-317500" rtl="0">
              <a:spcBef>
                <a:spcPts val="0"/>
              </a:spcBef>
              <a:spcAft>
                <a:spcPts val="0"/>
              </a:spcAft>
              <a:buSzPts val="1400"/>
              <a:buChar char="-"/>
            </a:pPr>
            <a:r>
              <a:rPr lang="it"/>
              <a:t>scannerizzare la prescrizione (tenendo conto del 5% che ripete):</a:t>
            </a:r>
            <a:endParaRPr/>
          </a:p>
          <a:p>
            <a:pPr marL="0" lvl="0" indent="0" rtl="0">
              <a:spcBef>
                <a:spcPts val="0"/>
              </a:spcBef>
              <a:spcAft>
                <a:spcPts val="0"/>
              </a:spcAft>
              <a:buNone/>
            </a:pPr>
            <a:r>
              <a:rPr lang="it"/>
              <a:t>	</a:t>
            </a:r>
            <a:r>
              <a:rPr lang="it" u="sng"/>
              <a:t>tot operazioni</a:t>
            </a:r>
            <a:r>
              <a:rPr lang="it"/>
              <a:t> = 1 + 2*0,05 = </a:t>
            </a:r>
            <a:r>
              <a:rPr lang="it" u="sng"/>
              <a:t>1,1</a:t>
            </a:r>
            <a:r>
              <a:rPr lang="it"/>
              <a:t> </a:t>
            </a:r>
            <a:endParaRPr/>
          </a:p>
          <a:p>
            <a:pPr marL="457200" lvl="0" indent="-317500" rtl="0">
              <a:spcBef>
                <a:spcPts val="0"/>
              </a:spcBef>
              <a:spcAft>
                <a:spcPts val="0"/>
              </a:spcAft>
              <a:buSzPts val="1400"/>
              <a:buChar char="-"/>
            </a:pPr>
            <a:r>
              <a:rPr lang="it"/>
              <a:t>inviare mail all’assicurazione (tenendo conto del 5% che ripete):</a:t>
            </a:r>
            <a:endParaRPr/>
          </a:p>
          <a:p>
            <a:pPr marL="0" lvl="0" indent="0" rtl="0">
              <a:spcBef>
                <a:spcPts val="0"/>
              </a:spcBef>
              <a:spcAft>
                <a:spcPts val="0"/>
              </a:spcAft>
              <a:buNone/>
            </a:pPr>
            <a:r>
              <a:rPr lang="it"/>
              <a:t>	</a:t>
            </a:r>
            <a:r>
              <a:rPr lang="it" u="sng"/>
              <a:t>tot operazioni</a:t>
            </a:r>
            <a:r>
              <a:rPr lang="it"/>
              <a:t> = 1 + 2*0,05 = </a:t>
            </a:r>
            <a:r>
              <a:rPr lang="it" u="sng"/>
              <a:t>1,1</a:t>
            </a:r>
            <a:r>
              <a:rPr lang="it"/>
              <a:t> </a:t>
            </a:r>
            <a:endParaRPr/>
          </a:p>
          <a:p>
            <a:pPr marL="457200" lvl="0" indent="-317500" rtl="0">
              <a:spcBef>
                <a:spcPts val="0"/>
              </a:spcBef>
              <a:spcAft>
                <a:spcPts val="0"/>
              </a:spcAft>
              <a:buSzPts val="1400"/>
              <a:buChar char="-"/>
            </a:pPr>
            <a:r>
              <a:rPr lang="it"/>
              <a:t>recarsi all’istituto per ritirare il referto (1 azione), questa operazione non è più influenzata dal 5% dei pazienti che ripetono.</a:t>
            </a:r>
            <a:endParaRPr/>
          </a:p>
          <a:p>
            <a:pPr marL="0" lvl="0" indent="0" rtl="0">
              <a:spcBef>
                <a:spcPts val="0"/>
              </a:spcBef>
              <a:spcAft>
                <a:spcPts val="0"/>
              </a:spcAft>
              <a:buNone/>
            </a:pPr>
            <a:r>
              <a:rPr lang="it"/>
              <a:t>	</a:t>
            </a:r>
            <a:r>
              <a:rPr lang="it" u="sng"/>
              <a:t>tot operazioni</a:t>
            </a:r>
            <a:r>
              <a:rPr lang="it"/>
              <a:t> = </a:t>
            </a:r>
            <a:r>
              <a:rPr lang="it" u="sng"/>
              <a:t>1</a:t>
            </a:r>
            <a:r>
              <a:rPr lang="it"/>
              <a:t> </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i="1"/>
          </a:p>
          <a:p>
            <a:pPr marL="0" lvl="0" indent="0" rtl="0">
              <a:spcBef>
                <a:spcPts val="0"/>
              </a:spcBef>
              <a:spcAft>
                <a:spcPts val="0"/>
              </a:spcAft>
              <a:buNone/>
            </a:pPr>
            <a:endParaRPr/>
          </a:p>
          <a:p>
            <a:pPr marL="0" lvl="0" indent="0" rtl="0">
              <a:spcBef>
                <a:spcPts val="0"/>
              </a:spcBef>
              <a:spcAft>
                <a:spcPts val="0"/>
              </a:spcAft>
              <a:buNone/>
            </a:pPr>
            <a:endParaRPr/>
          </a:p>
        </p:txBody>
      </p:sp>
      <p:sp>
        <p:nvSpPr>
          <p:cNvPr id="279" name="Shape 27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Misurazioni metriche di efficacia e efficienza:</a:t>
            </a:r>
            <a:endParaRPr/>
          </a:p>
        </p:txBody>
      </p:sp>
      <p:sp>
        <p:nvSpPr>
          <p:cNvPr id="285" name="Shape 285"/>
          <p:cNvSpPr txBox="1"/>
          <p:nvPr/>
        </p:nvSpPr>
        <p:spPr>
          <a:xfrm>
            <a:off x="574750" y="1017800"/>
            <a:ext cx="7801500" cy="3989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t" b="1"/>
              <a:t>5) Metrica</a:t>
            </a:r>
            <a:r>
              <a:rPr lang="it"/>
              <a:t> = il # delle operazioni svolte dal paziente nell’intero processo sia il minore possibile.</a:t>
            </a:r>
            <a:endParaRPr/>
          </a:p>
          <a:p>
            <a:pPr marL="0" lvl="0" indent="0" rtl="0">
              <a:spcBef>
                <a:spcPts val="0"/>
              </a:spcBef>
              <a:spcAft>
                <a:spcPts val="0"/>
              </a:spcAft>
              <a:buNone/>
            </a:pPr>
            <a:endParaRPr/>
          </a:p>
          <a:p>
            <a:pPr marL="0" lvl="0" indent="0" rtl="0">
              <a:spcBef>
                <a:spcPts val="0"/>
              </a:spcBef>
              <a:spcAft>
                <a:spcPts val="0"/>
              </a:spcAft>
              <a:buNone/>
            </a:pPr>
            <a:r>
              <a:rPr lang="it"/>
              <a:t>Per effettuare questo calcolo non si è tenuto conto di azioni quali “recarsi dal medico di base” e “recarsi all’istituto per effettuare la visita” in quanto azioni strettamente necessarie al completamento del processo e in nessun modo eliminabili e/o sostituibili anche dopo il miglioramento causato dalle innovazioni tecnologiche.</a:t>
            </a:r>
            <a:endParaRPr/>
          </a:p>
          <a:p>
            <a:pPr marL="0" lvl="0" indent="0" rtl="0">
              <a:spcBef>
                <a:spcPts val="0"/>
              </a:spcBef>
              <a:spcAft>
                <a:spcPts val="0"/>
              </a:spcAft>
              <a:buNone/>
            </a:pPr>
            <a:endParaRPr/>
          </a:p>
          <a:p>
            <a:pPr marL="0" lvl="0" indent="0" rtl="0">
              <a:spcBef>
                <a:spcPts val="0"/>
              </a:spcBef>
              <a:spcAft>
                <a:spcPts val="0"/>
              </a:spcAft>
              <a:buNone/>
            </a:pPr>
            <a:r>
              <a:rPr lang="it"/>
              <a:t>Il paziente dovrà quindi svolgere un totale di 6 operazioni (arrotondato per eccesso).</a:t>
            </a:r>
            <a:endParaRPr/>
          </a:p>
          <a:p>
            <a:pPr marL="0" lvl="0" indent="0" rtl="0">
              <a:spcBef>
                <a:spcPts val="0"/>
              </a:spcBef>
              <a:spcAft>
                <a:spcPts val="0"/>
              </a:spcAft>
              <a:buNone/>
            </a:pPr>
            <a:endParaRPr/>
          </a:p>
          <a:p>
            <a:pPr marL="0" lvl="0" indent="0" rtl="0">
              <a:spcBef>
                <a:spcPts val="0"/>
              </a:spcBef>
              <a:spcAft>
                <a:spcPts val="0"/>
              </a:spcAft>
              <a:buNone/>
            </a:pPr>
            <a:r>
              <a:rPr lang="it"/>
              <a:t>E’ lecito che una persona voglia svolgere il minor numero di azioni possibili, ed è quello che cercheremo di andare a proporre coi miglioramenti al task 4.</a:t>
            </a:r>
            <a:endParaRPr/>
          </a:p>
          <a:p>
            <a:pPr marL="0" lvl="0" indent="0" rtl="0">
              <a:spcBef>
                <a:spcPts val="0"/>
              </a:spcBef>
              <a:spcAft>
                <a:spcPts val="0"/>
              </a:spcAft>
              <a:buNone/>
            </a:pPr>
            <a:endParaRPr/>
          </a:p>
          <a:p>
            <a:pPr marL="0" lvl="0" indent="0" rtl="0">
              <a:spcBef>
                <a:spcPts val="0"/>
              </a:spcBef>
              <a:spcAft>
                <a:spcPts val="0"/>
              </a:spcAft>
              <a:buNone/>
            </a:pPr>
            <a:r>
              <a:rPr lang="it"/>
              <a:t>Il numero di operazioni è inoltre strettamente correlato con la metrica che andremo a calcolare nella pagina seguente, metrica anch’essa che si cercherà di migliorare grazie a nuovi modelli basati su tecnologie ICT.</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i="1"/>
          </a:p>
          <a:p>
            <a:pPr marL="0" lvl="0" indent="0" rtl="0">
              <a:spcBef>
                <a:spcPts val="0"/>
              </a:spcBef>
              <a:spcAft>
                <a:spcPts val="0"/>
              </a:spcAft>
              <a:buNone/>
            </a:pPr>
            <a:endParaRPr/>
          </a:p>
          <a:p>
            <a:pPr marL="0" lvl="0" indent="0" rtl="0">
              <a:spcBef>
                <a:spcPts val="0"/>
              </a:spcBef>
              <a:spcAft>
                <a:spcPts val="0"/>
              </a:spcAft>
              <a:buNone/>
            </a:pPr>
            <a:endParaRPr/>
          </a:p>
        </p:txBody>
      </p:sp>
      <p:sp>
        <p:nvSpPr>
          <p:cNvPr id="286" name="Shape 28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Il problema</a:t>
            </a:r>
            <a:endParaRPr/>
          </a:p>
        </p:txBody>
      </p:sp>
      <p:sp>
        <p:nvSpPr>
          <p:cNvPr id="101" name="Shape 101"/>
          <p:cNvSpPr txBox="1"/>
          <p:nvPr/>
        </p:nvSpPr>
        <p:spPr>
          <a:xfrm>
            <a:off x="1792800" y="1599975"/>
            <a:ext cx="5558400" cy="2103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sz="1800"/>
              <a:t>Una persona deve fare esami specialistici, ed è assicurata per esami specialistici e ricoveri con una assicurazione.</a:t>
            </a:r>
            <a:endParaRPr sz="1800"/>
          </a:p>
          <a:p>
            <a:pPr marL="0" lvl="0" indent="0">
              <a:spcBef>
                <a:spcPts val="0"/>
              </a:spcBef>
              <a:spcAft>
                <a:spcPts val="0"/>
              </a:spcAft>
              <a:buNone/>
            </a:pPr>
            <a:r>
              <a:rPr lang="it" sz="1800"/>
              <a:t>Per poter raggiungere il suo obiettivo di essere curato (e rimborsato degli esami ed eventuali ricoveri effettuati) deve operare in due scenari principali: pre-cura e post-cura.</a:t>
            </a:r>
            <a:endParaRPr sz="1800"/>
          </a:p>
          <a:p>
            <a:pPr marL="0" lvl="0" indent="0">
              <a:spcBef>
                <a:spcPts val="0"/>
              </a:spcBef>
              <a:spcAft>
                <a:spcPts val="0"/>
              </a:spcAft>
              <a:buNone/>
            </a:pPr>
            <a:endParaRPr/>
          </a:p>
        </p:txBody>
      </p:sp>
      <p:sp>
        <p:nvSpPr>
          <p:cNvPr id="102" name="Shape 10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Misurazioni metriche di efficacia e efficienza:</a:t>
            </a:r>
            <a:endParaRPr/>
          </a:p>
        </p:txBody>
      </p:sp>
      <p:sp>
        <p:nvSpPr>
          <p:cNvPr id="292" name="Shape 292"/>
          <p:cNvSpPr txBox="1"/>
          <p:nvPr/>
        </p:nvSpPr>
        <p:spPr>
          <a:xfrm>
            <a:off x="574750" y="1017800"/>
            <a:ext cx="7801500" cy="3989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t" b="1"/>
              <a:t>6) Metrica</a:t>
            </a:r>
            <a:r>
              <a:rPr lang="it"/>
              <a:t> = il tempo necessario allo svolgimento di tali operazioni sia il minore possibile.</a:t>
            </a:r>
            <a:endParaRPr/>
          </a:p>
          <a:p>
            <a:pPr marL="0" lvl="0" indent="0" rtl="0">
              <a:spcBef>
                <a:spcPts val="0"/>
              </a:spcBef>
              <a:spcAft>
                <a:spcPts val="0"/>
              </a:spcAft>
              <a:buNone/>
            </a:pPr>
            <a:endParaRPr/>
          </a:p>
          <a:p>
            <a:pPr marL="0" lvl="0" indent="0" rtl="0">
              <a:spcBef>
                <a:spcPts val="0"/>
              </a:spcBef>
              <a:spcAft>
                <a:spcPts val="0"/>
              </a:spcAft>
              <a:buNone/>
            </a:pPr>
            <a:r>
              <a:rPr lang="it"/>
              <a:t>Ricordando che le operazioni svolte dal paziente sono:</a:t>
            </a:r>
            <a:endParaRPr/>
          </a:p>
          <a:p>
            <a:pPr marL="457200" lvl="0" indent="-317500" rtl="0">
              <a:spcBef>
                <a:spcPts val="0"/>
              </a:spcBef>
              <a:spcAft>
                <a:spcPts val="0"/>
              </a:spcAft>
              <a:buSzPts val="1400"/>
              <a:buChar char="-"/>
            </a:pPr>
            <a:r>
              <a:rPr lang="it"/>
              <a:t>telefonare al medico di base per prendere appuntamento (1,1 azioni):</a:t>
            </a:r>
            <a:endParaRPr/>
          </a:p>
          <a:p>
            <a:pPr marL="0" lvl="0" indent="0" rtl="0">
              <a:spcBef>
                <a:spcPts val="0"/>
              </a:spcBef>
              <a:spcAft>
                <a:spcPts val="0"/>
              </a:spcAft>
              <a:buNone/>
            </a:pPr>
            <a:r>
              <a:rPr lang="it"/>
              <a:t>	</a:t>
            </a:r>
            <a:r>
              <a:rPr lang="it" u="sng"/>
              <a:t>tot tempo</a:t>
            </a:r>
            <a:r>
              <a:rPr lang="it"/>
              <a:t> = 5*1,1 = </a:t>
            </a:r>
            <a:r>
              <a:rPr lang="it" u="sng"/>
              <a:t>5,5</a:t>
            </a:r>
            <a:r>
              <a:rPr lang="it"/>
              <a:t> minuti</a:t>
            </a:r>
            <a:endParaRPr/>
          </a:p>
          <a:p>
            <a:pPr marL="457200" lvl="0" indent="-317500" rtl="0">
              <a:spcBef>
                <a:spcPts val="0"/>
              </a:spcBef>
              <a:spcAft>
                <a:spcPts val="0"/>
              </a:spcAft>
              <a:buSzPts val="1400"/>
              <a:buChar char="-"/>
            </a:pPr>
            <a:r>
              <a:rPr lang="it"/>
              <a:t>scegliere un istituto in cui fare l’esame (1,575 azioni):</a:t>
            </a:r>
            <a:endParaRPr/>
          </a:p>
          <a:p>
            <a:pPr marL="0" lvl="0" indent="0" rtl="0">
              <a:spcBef>
                <a:spcPts val="0"/>
              </a:spcBef>
              <a:spcAft>
                <a:spcPts val="0"/>
              </a:spcAft>
              <a:buNone/>
            </a:pPr>
            <a:r>
              <a:rPr lang="it"/>
              <a:t>	</a:t>
            </a:r>
            <a:r>
              <a:rPr lang="it" u="sng"/>
              <a:t>tot tempo</a:t>
            </a:r>
            <a:r>
              <a:rPr lang="it"/>
              <a:t> = 16*1,575 = 24 + 0,05*24 = </a:t>
            </a:r>
            <a:r>
              <a:rPr lang="it" u="sng"/>
              <a:t>25,2</a:t>
            </a:r>
            <a:r>
              <a:rPr lang="it"/>
              <a:t>* minuti</a:t>
            </a:r>
            <a:endParaRPr/>
          </a:p>
          <a:p>
            <a:pPr marL="457200" lvl="0" indent="-317500" rtl="0">
              <a:spcBef>
                <a:spcPts val="0"/>
              </a:spcBef>
              <a:spcAft>
                <a:spcPts val="0"/>
              </a:spcAft>
              <a:buSzPts val="1400"/>
              <a:buChar char="-"/>
            </a:pPr>
            <a:r>
              <a:rPr lang="it"/>
              <a:t>scannerizzare la prescrizione (1,1 azioni):</a:t>
            </a:r>
            <a:endParaRPr/>
          </a:p>
          <a:p>
            <a:pPr marL="0" lvl="0" indent="0" rtl="0">
              <a:spcBef>
                <a:spcPts val="0"/>
              </a:spcBef>
              <a:spcAft>
                <a:spcPts val="0"/>
              </a:spcAft>
              <a:buNone/>
            </a:pPr>
            <a:r>
              <a:rPr lang="it"/>
              <a:t>	</a:t>
            </a:r>
            <a:r>
              <a:rPr lang="it" u="sng"/>
              <a:t>tot tempo</a:t>
            </a:r>
            <a:r>
              <a:rPr lang="it"/>
              <a:t> = 10,25*1,1 = </a:t>
            </a:r>
            <a:r>
              <a:rPr lang="it" u="sng"/>
              <a:t>11,275</a:t>
            </a:r>
            <a:r>
              <a:rPr lang="it"/>
              <a:t> minuti</a:t>
            </a:r>
            <a:endParaRPr/>
          </a:p>
          <a:p>
            <a:pPr marL="457200" lvl="0" indent="-317500" rtl="0">
              <a:spcBef>
                <a:spcPts val="0"/>
              </a:spcBef>
              <a:spcAft>
                <a:spcPts val="0"/>
              </a:spcAft>
              <a:buSzPts val="1400"/>
              <a:buChar char="-"/>
            </a:pPr>
            <a:r>
              <a:rPr lang="it"/>
              <a:t>inviare mail all’assicurazione (1,1 azioni):</a:t>
            </a:r>
            <a:endParaRPr/>
          </a:p>
          <a:p>
            <a:pPr marL="0" lvl="0" indent="0" rtl="0">
              <a:spcBef>
                <a:spcPts val="0"/>
              </a:spcBef>
              <a:spcAft>
                <a:spcPts val="0"/>
              </a:spcAft>
              <a:buNone/>
            </a:pPr>
            <a:r>
              <a:rPr lang="it"/>
              <a:t>	</a:t>
            </a:r>
            <a:r>
              <a:rPr lang="it" u="sng"/>
              <a:t>tot tempo</a:t>
            </a:r>
            <a:r>
              <a:rPr lang="it"/>
              <a:t> = 5*1,1 = </a:t>
            </a:r>
            <a:r>
              <a:rPr lang="it" u="sng"/>
              <a:t>5,5</a:t>
            </a:r>
            <a:r>
              <a:rPr lang="it"/>
              <a:t> minuti</a:t>
            </a:r>
            <a:endParaRPr/>
          </a:p>
          <a:p>
            <a:pPr marL="457200" lvl="0" indent="-317500" rtl="0">
              <a:spcBef>
                <a:spcPts val="0"/>
              </a:spcBef>
              <a:spcAft>
                <a:spcPts val="0"/>
              </a:spcAft>
              <a:buSzPts val="1400"/>
              <a:buChar char="-"/>
            </a:pPr>
            <a:r>
              <a:rPr lang="it"/>
              <a:t>recarsi all’istituto per ritirare il referto (1 azione):</a:t>
            </a:r>
            <a:endParaRPr/>
          </a:p>
          <a:p>
            <a:pPr marL="0" lvl="0" indent="0" rtl="0">
              <a:spcBef>
                <a:spcPts val="0"/>
              </a:spcBef>
              <a:spcAft>
                <a:spcPts val="0"/>
              </a:spcAft>
              <a:buNone/>
            </a:pPr>
            <a:r>
              <a:rPr lang="it"/>
              <a:t>	assumendo che l’istituto si trovi in media a 30 minuti di viaggio da casa</a:t>
            </a:r>
            <a:endParaRPr/>
          </a:p>
          <a:p>
            <a:pPr marL="0" lvl="0" indent="0" rtl="0">
              <a:spcBef>
                <a:spcPts val="0"/>
              </a:spcBef>
              <a:spcAft>
                <a:spcPts val="0"/>
              </a:spcAft>
              <a:buNone/>
            </a:pPr>
            <a:r>
              <a:rPr lang="it"/>
              <a:t>	assumendo che inoltre per ritirare il referto non ci vogliano più di 10 minuti</a:t>
            </a:r>
            <a:endParaRPr/>
          </a:p>
          <a:p>
            <a:pPr marL="0" lvl="0" indent="0" rtl="0">
              <a:spcBef>
                <a:spcPts val="0"/>
              </a:spcBef>
              <a:spcAft>
                <a:spcPts val="0"/>
              </a:spcAft>
              <a:buNone/>
            </a:pPr>
            <a:r>
              <a:rPr lang="it"/>
              <a:t>	</a:t>
            </a:r>
            <a:r>
              <a:rPr lang="it" u="sng"/>
              <a:t>tot tempo</a:t>
            </a:r>
            <a:r>
              <a:rPr lang="it"/>
              <a:t> = 10 + 30 = </a:t>
            </a:r>
            <a:r>
              <a:rPr lang="it" u="sng"/>
              <a:t>40</a:t>
            </a:r>
            <a:r>
              <a:rPr lang="it"/>
              <a:t> minuti</a:t>
            </a:r>
            <a:endParaRPr/>
          </a:p>
          <a:p>
            <a:pPr marL="0" lvl="0" indent="0" rtl="0">
              <a:spcBef>
                <a:spcPts val="0"/>
              </a:spcBef>
              <a:spcAft>
                <a:spcPts val="0"/>
              </a:spcAft>
              <a:buNone/>
            </a:pPr>
            <a:endParaRPr/>
          </a:p>
          <a:p>
            <a:pPr marL="0" lvl="0" indent="0" rtl="0">
              <a:spcBef>
                <a:spcPts val="0"/>
              </a:spcBef>
              <a:spcAft>
                <a:spcPts val="0"/>
              </a:spcAft>
              <a:buNone/>
            </a:pPr>
            <a:r>
              <a:rPr lang="it"/>
              <a:t>Il tempo impiegato dal paziente per svolgere queste azioni secondarie sarà quindi di </a:t>
            </a:r>
            <a:r>
              <a:rPr lang="it" u="sng"/>
              <a:t>87,5</a:t>
            </a:r>
            <a:r>
              <a:rPr lang="it"/>
              <a:t> minuti.</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i="1"/>
          </a:p>
          <a:p>
            <a:pPr marL="0" lvl="0" indent="0" rtl="0">
              <a:spcBef>
                <a:spcPts val="0"/>
              </a:spcBef>
              <a:spcAft>
                <a:spcPts val="0"/>
              </a:spcAft>
              <a:buNone/>
            </a:pPr>
            <a:endParaRPr/>
          </a:p>
          <a:p>
            <a:pPr marL="0" lvl="0" indent="0" rtl="0">
              <a:spcBef>
                <a:spcPts val="0"/>
              </a:spcBef>
              <a:spcAft>
                <a:spcPts val="0"/>
              </a:spcAft>
              <a:buNone/>
            </a:pPr>
            <a:endParaRPr/>
          </a:p>
        </p:txBody>
      </p:sp>
      <p:sp>
        <p:nvSpPr>
          <p:cNvPr id="293" name="Shape 29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subTitle" idx="1"/>
          </p:nvPr>
        </p:nvSpPr>
        <p:spPr>
          <a:xfrm>
            <a:off x="255900" y="2566351"/>
            <a:ext cx="4045200" cy="126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solidFill>
                  <a:srgbClr val="0000FF"/>
                </a:solidFill>
              </a:rPr>
              <a:t>Task n° 4</a:t>
            </a:r>
            <a:endParaRPr>
              <a:solidFill>
                <a:srgbClr val="0000FF"/>
              </a:solidFill>
            </a:endParaRPr>
          </a:p>
          <a:p>
            <a:pPr marL="0" lvl="0" indent="0" algn="l" rtl="0">
              <a:spcBef>
                <a:spcPts val="0"/>
              </a:spcBef>
              <a:spcAft>
                <a:spcPts val="0"/>
              </a:spcAft>
              <a:buNone/>
            </a:pPr>
            <a:endParaRPr>
              <a:solidFill>
                <a:srgbClr val="0000FF"/>
              </a:solidFill>
            </a:endParaRPr>
          </a:p>
        </p:txBody>
      </p:sp>
      <p:sp>
        <p:nvSpPr>
          <p:cNvPr id="299" name="Shape 299"/>
          <p:cNvSpPr txBox="1"/>
          <p:nvPr/>
        </p:nvSpPr>
        <p:spPr>
          <a:xfrm>
            <a:off x="4680300" y="3835650"/>
            <a:ext cx="5558400" cy="648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solidFill>
                  <a:schemeClr val="lt1"/>
                </a:solidFill>
              </a:rPr>
              <a:t>Nuovo processo che implementi tecnologie ICT</a:t>
            </a:r>
            <a:endParaRPr>
              <a:solidFill>
                <a:schemeClr val="lt1"/>
              </a:solidFill>
            </a:endParaRPr>
          </a:p>
          <a:p>
            <a:pPr marL="0" lvl="0" indent="0" rtl="0">
              <a:spcBef>
                <a:spcPts val="0"/>
              </a:spcBef>
              <a:spcAft>
                <a:spcPts val="0"/>
              </a:spcAft>
              <a:buNone/>
            </a:pPr>
            <a:r>
              <a:rPr lang="it">
                <a:solidFill>
                  <a:schemeClr val="lt1"/>
                </a:solidFill>
              </a:rPr>
              <a:t>per migliorare l’efficacia per il paziente</a:t>
            </a:r>
            <a:endParaRPr>
              <a:solidFill>
                <a:schemeClr val="lt1"/>
              </a:solidFill>
            </a:endParaRPr>
          </a:p>
          <a:p>
            <a:pPr marL="0" lvl="0" indent="0" rtl="0">
              <a:spcBef>
                <a:spcPts val="0"/>
              </a:spcBef>
              <a:spcAft>
                <a:spcPts val="0"/>
              </a:spcAft>
              <a:buNone/>
            </a:pPr>
            <a:endParaRPr/>
          </a:p>
        </p:txBody>
      </p:sp>
      <p:sp>
        <p:nvSpPr>
          <p:cNvPr id="300" name="Shape 30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Procedura</a:t>
            </a:r>
            <a:endParaRPr/>
          </a:p>
        </p:txBody>
      </p:sp>
      <p:sp>
        <p:nvSpPr>
          <p:cNvPr id="306" name="Shape 306"/>
          <p:cNvSpPr txBox="1"/>
          <p:nvPr/>
        </p:nvSpPr>
        <p:spPr>
          <a:xfrm>
            <a:off x="1792800" y="1169100"/>
            <a:ext cx="5558400" cy="2103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t" sz="1800"/>
              <a:t>Di seguito andremo ad implementare nuove tecnologie ICT volte a migliorare quelle attività che risultano superflue e/o mal gestite nel processo attuale.</a:t>
            </a:r>
            <a:endParaRPr sz="1800"/>
          </a:p>
          <a:p>
            <a:pPr marL="457200" lvl="0" indent="-342900" rtl="0">
              <a:spcBef>
                <a:spcPts val="0"/>
              </a:spcBef>
              <a:spcAft>
                <a:spcPts val="0"/>
              </a:spcAft>
              <a:buSzPts val="1800"/>
              <a:buChar char="-"/>
            </a:pPr>
            <a:r>
              <a:rPr lang="it" sz="1800"/>
              <a:t>elimineremo l’attività “scannerizzazione della prescrizione cartacea”;</a:t>
            </a:r>
            <a:endParaRPr sz="1800"/>
          </a:p>
          <a:p>
            <a:pPr marL="457200" lvl="0" indent="-342900" rtl="0">
              <a:spcBef>
                <a:spcPts val="0"/>
              </a:spcBef>
              <a:spcAft>
                <a:spcPts val="0"/>
              </a:spcAft>
              <a:buSzPts val="1800"/>
              <a:buChar char="-"/>
            </a:pPr>
            <a:r>
              <a:rPr lang="it" sz="1800"/>
              <a:t>faciliteremo la ricerca dell’istituto specializzato per il paziente;</a:t>
            </a:r>
            <a:endParaRPr sz="1800"/>
          </a:p>
          <a:p>
            <a:pPr marL="457200" lvl="0" indent="-342900" rtl="0">
              <a:spcBef>
                <a:spcPts val="0"/>
              </a:spcBef>
              <a:spcAft>
                <a:spcPts val="0"/>
              </a:spcAft>
              <a:buSzPts val="1800"/>
              <a:buChar char="-"/>
            </a:pPr>
            <a:r>
              <a:rPr lang="it" sz="1800"/>
              <a:t>eviteremo al paziente spostamenti e azioni non necessarie, come p.e. il ritiro del referto;</a:t>
            </a:r>
            <a:endParaRPr sz="1800"/>
          </a:p>
          <a:p>
            <a:pPr marL="457200" lvl="0" indent="-342900" rtl="0">
              <a:spcBef>
                <a:spcPts val="0"/>
              </a:spcBef>
              <a:spcAft>
                <a:spcPts val="0"/>
              </a:spcAft>
              <a:buSzPts val="1800"/>
              <a:buChar char="-"/>
            </a:pPr>
            <a:r>
              <a:rPr lang="it" sz="1800"/>
              <a:t>risolveremo i problemi di incompatibilità dei db dei vari attori presenti nel processo.</a:t>
            </a:r>
            <a:endParaRPr sz="1800"/>
          </a:p>
          <a:p>
            <a:pPr marL="0" lvl="0" indent="0" rtl="0">
              <a:spcBef>
                <a:spcPts val="0"/>
              </a:spcBef>
              <a:spcAft>
                <a:spcPts val="0"/>
              </a:spcAft>
              <a:buNone/>
            </a:pPr>
            <a:endParaRPr sz="1800"/>
          </a:p>
          <a:p>
            <a:pPr marL="0" lvl="0" indent="0" rtl="0">
              <a:spcBef>
                <a:spcPts val="0"/>
              </a:spcBef>
              <a:spcAft>
                <a:spcPts val="0"/>
              </a:spcAft>
              <a:buNone/>
            </a:pPr>
            <a:endParaRPr/>
          </a:p>
        </p:txBody>
      </p:sp>
      <p:sp>
        <p:nvSpPr>
          <p:cNvPr id="307" name="Shape 30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Miglioramenti del processo: </a:t>
            </a:r>
            <a:endParaRPr/>
          </a:p>
        </p:txBody>
      </p:sp>
      <p:sp>
        <p:nvSpPr>
          <p:cNvPr id="313" name="Shape 313"/>
          <p:cNvSpPr txBox="1"/>
          <p:nvPr/>
        </p:nvSpPr>
        <p:spPr>
          <a:xfrm>
            <a:off x="671250" y="1017800"/>
            <a:ext cx="7801500" cy="137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it" b="1"/>
              <a:t>Miglioramento n°1: invio della prescrizione digitale al paziente tramite mail.</a:t>
            </a:r>
            <a:endParaRPr b="1"/>
          </a:p>
          <a:p>
            <a:pPr marL="0" marR="0" lvl="0" indent="0" algn="l" rtl="0">
              <a:lnSpc>
                <a:spcPct val="100000"/>
              </a:lnSpc>
              <a:spcBef>
                <a:spcPts val="0"/>
              </a:spcBef>
              <a:spcAft>
                <a:spcPts val="0"/>
              </a:spcAft>
              <a:buNone/>
            </a:pPr>
            <a:r>
              <a:rPr lang="it"/>
              <a:t>Nel vecchio processo il paziente è obbligato a procurarsi in qualche modo una scannerizzazione della prescrizione consegnatagli in formato cartaceo dal medico di base, questa attività è superflua e può essere eliminata dato che il medico di base ha già la prescrizione in formato digitale e potrebbe benissimo inviarla tramite mail al paziente.</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it"/>
              <a:t>Il risparmio sarebbe duplice: in tempo e denaro per il paziente e in denaro per il medico il quale non dovendo più stampare la prescrizione cartacea avrà un risparmio in carta ed inchiostro.</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it"/>
              <a:t>Si suggerisce che nel software utilizzato al fine di produrre le prescrizioni vi sia la presenza di un pulsante che al completamento della prescrizione alleghi la stessa direttamente ad una bozza di mail da completare semplicemente con l’indirizzo del paziente.</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p:txBody>
      </p:sp>
      <p:sp>
        <p:nvSpPr>
          <p:cNvPr id="314" name="Shape 31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Miglioramenti del processo: </a:t>
            </a:r>
            <a:endParaRPr/>
          </a:p>
        </p:txBody>
      </p:sp>
      <p:sp>
        <p:nvSpPr>
          <p:cNvPr id="320" name="Shape 320"/>
          <p:cNvSpPr txBox="1"/>
          <p:nvPr/>
        </p:nvSpPr>
        <p:spPr>
          <a:xfrm>
            <a:off x="671250" y="1017800"/>
            <a:ext cx="7801500" cy="137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it" b="1"/>
              <a:t>Miglioramento n°2: creazione di una piattaforma on-line comprensiva di tutti gli istituti.</a:t>
            </a:r>
            <a:endParaRPr b="1"/>
          </a:p>
          <a:p>
            <a:pPr marL="0" marR="0" lvl="0" indent="0" algn="l" rtl="0">
              <a:lnSpc>
                <a:spcPct val="100000"/>
              </a:lnSpc>
              <a:spcBef>
                <a:spcPts val="0"/>
              </a:spcBef>
              <a:spcAft>
                <a:spcPts val="0"/>
              </a:spcAft>
              <a:buNone/>
            </a:pPr>
            <a:r>
              <a:rPr lang="it"/>
              <a:t>Nel vecchio processo al paziente spetta il compito di cercare da solo gli istituti ad 1 ora di distanza raggiungibili coi mezzi e, dopo averli trovati, di contattarli per capire se fanno l’esame di cui egli necessita, se sono convenzionati con l’assicurazione ed eventualmente prendere appuntamento. Una piattaforma online comprensiva di tutti gli istituti potrebbe essere un buon modo per evitare al paziente lunghe ricerche*, essa dovrebbe avere le seguenti funzioni:</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p:txBody>
      </p:sp>
      <p:sp>
        <p:nvSpPr>
          <p:cNvPr id="321" name="Shape 32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34</a:t>
            </a:fld>
            <a:endParaRPr/>
          </a:p>
        </p:txBody>
      </p:sp>
      <p:sp>
        <p:nvSpPr>
          <p:cNvPr id="322" name="Shape 322"/>
          <p:cNvSpPr txBox="1"/>
          <p:nvPr/>
        </p:nvSpPr>
        <p:spPr>
          <a:xfrm>
            <a:off x="652525" y="2656200"/>
            <a:ext cx="3771300" cy="23127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it" i="1"/>
              <a:t>Avere ogni istituto clinico privato della zona presente sulla piattaforma, con la propria pagina/profilo.</a:t>
            </a:r>
            <a:endParaRPr i="1"/>
          </a:p>
          <a:p>
            <a:pPr marL="0" lvl="0" indent="0" rtl="0">
              <a:spcBef>
                <a:spcPts val="0"/>
              </a:spcBef>
              <a:spcAft>
                <a:spcPts val="0"/>
              </a:spcAft>
              <a:buNone/>
            </a:pPr>
            <a:endParaRPr i="1"/>
          </a:p>
          <a:p>
            <a:pPr marL="0" lvl="0" indent="0" rtl="0">
              <a:spcBef>
                <a:spcPts val="0"/>
              </a:spcBef>
              <a:spcAft>
                <a:spcPts val="0"/>
              </a:spcAft>
              <a:buNone/>
            </a:pPr>
            <a:endParaRPr i="1"/>
          </a:p>
          <a:p>
            <a:pPr marL="0" lvl="0" indent="0" rtl="0">
              <a:spcBef>
                <a:spcPts val="0"/>
              </a:spcBef>
              <a:spcAft>
                <a:spcPts val="0"/>
              </a:spcAft>
              <a:buNone/>
            </a:pPr>
            <a:endParaRPr i="1"/>
          </a:p>
          <a:p>
            <a:pPr marL="457200" lvl="0" indent="-317500" rtl="0">
              <a:spcBef>
                <a:spcPts val="0"/>
              </a:spcBef>
              <a:spcAft>
                <a:spcPts val="0"/>
              </a:spcAft>
              <a:buSzPts val="1400"/>
              <a:buChar char="●"/>
            </a:pPr>
            <a:r>
              <a:rPr lang="it" i="1"/>
              <a:t>Nella pagina di ogni istituto avere informazioni ed elenco degli esami svolti e delle convenzioni.</a:t>
            </a:r>
            <a:endParaRPr i="1"/>
          </a:p>
          <a:p>
            <a:pPr marL="0" lvl="0" indent="0">
              <a:spcBef>
                <a:spcPts val="0"/>
              </a:spcBef>
              <a:spcAft>
                <a:spcPts val="0"/>
              </a:spcAft>
              <a:buNone/>
            </a:pPr>
            <a:endParaRPr i="1"/>
          </a:p>
        </p:txBody>
      </p:sp>
      <p:sp>
        <p:nvSpPr>
          <p:cNvPr id="323" name="Shape 323"/>
          <p:cNvSpPr txBox="1"/>
          <p:nvPr/>
        </p:nvSpPr>
        <p:spPr>
          <a:xfrm>
            <a:off x="4500450" y="2656200"/>
            <a:ext cx="3972300" cy="19566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it" i="1"/>
              <a:t>Ogni istituto clinico, nella propria pagina deve avere informazioni circa posizione geografica, numero telefonico, sito web ecc..</a:t>
            </a:r>
            <a:endParaRPr i="1"/>
          </a:p>
          <a:p>
            <a:pPr marL="0" lvl="0" indent="0" rtl="0">
              <a:spcBef>
                <a:spcPts val="0"/>
              </a:spcBef>
              <a:spcAft>
                <a:spcPts val="0"/>
              </a:spcAft>
              <a:buNone/>
            </a:pPr>
            <a:endParaRPr/>
          </a:p>
          <a:p>
            <a:pPr marL="0" lvl="0" indent="0" rtl="0">
              <a:spcBef>
                <a:spcPts val="0"/>
              </a:spcBef>
              <a:spcAft>
                <a:spcPts val="0"/>
              </a:spcAft>
              <a:buNone/>
            </a:pPr>
            <a:endParaRPr/>
          </a:p>
          <a:p>
            <a:pPr marL="457200" lvl="0" indent="-317500">
              <a:spcBef>
                <a:spcPts val="0"/>
              </a:spcBef>
              <a:spcAft>
                <a:spcPts val="0"/>
              </a:spcAft>
              <a:buSzPts val="1400"/>
              <a:buChar char="●"/>
            </a:pPr>
            <a:r>
              <a:rPr lang="it" i="1"/>
              <a:t>Funzione di ricerca all’interno della piattaforma in base a esami specifici, posizione e/o convenzioni.</a:t>
            </a:r>
            <a:endParaRPr i="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Ricordando che*… </a:t>
            </a:r>
            <a:endParaRPr/>
          </a:p>
        </p:txBody>
      </p:sp>
      <p:sp>
        <p:nvSpPr>
          <p:cNvPr id="329" name="Shape 329"/>
          <p:cNvSpPr txBox="1"/>
          <p:nvPr/>
        </p:nvSpPr>
        <p:spPr>
          <a:xfrm>
            <a:off x="671250" y="1017800"/>
            <a:ext cx="7801500" cy="279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it" b="1" dirty="0"/>
              <a:t>L'interoperabilità</a:t>
            </a:r>
            <a:r>
              <a:rPr lang="it" dirty="0"/>
              <a:t> è, in ambito informatico, la capacità di un sistema o di un prodotto informatico di cooperare e di scambiare informazioni o servizi con altri sistemi o prodotti in maniera più o meno completa e priva di errori, con affidabilità e con ottimizzazione delle risorse.</a:t>
            </a:r>
            <a:endParaRPr dirty="0"/>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r>
              <a:rPr lang="it" u="sng" dirty="0"/>
              <a:t>Obiettivo dell'interoperabilità</a:t>
            </a:r>
            <a:r>
              <a:rPr lang="it" dirty="0"/>
              <a:t> è dunque facilitare l'interazione fra sistemi differenti, nonché lo scambio e il riutilizzo delle informazioni anche fra sistemi informativi non omogenei (sia per </a:t>
            </a:r>
            <a:r>
              <a:rPr lang="it" dirty="0">
                <a:uFill>
                  <a:noFill/>
                </a:uFill>
              </a:rPr>
              <a:t>software</a:t>
            </a:r>
            <a:r>
              <a:rPr lang="it-IT" dirty="0">
                <a:solidFill>
                  <a:schemeClr val="bg2">
                    <a:lumMod val="50000"/>
                  </a:schemeClr>
                </a:solidFill>
                <a:uFill>
                  <a:noFill/>
                </a:uFill>
              </a:rPr>
              <a:t> </a:t>
            </a:r>
            <a:r>
              <a:rPr lang="it" dirty="0"/>
              <a:t>che per</a:t>
            </a:r>
            <a:r>
              <a:rPr lang="it" dirty="0">
                <a:solidFill>
                  <a:schemeClr val="bg2">
                    <a:lumMod val="50000"/>
                  </a:schemeClr>
                </a:solidFill>
              </a:rPr>
              <a:t> </a:t>
            </a:r>
            <a:r>
              <a:rPr lang="it" dirty="0">
                <a:uFill>
                  <a:noFill/>
                </a:uFill>
              </a:rPr>
              <a:t>hardware</a:t>
            </a:r>
            <a:r>
              <a:rPr lang="it" dirty="0"/>
              <a:t>).</a:t>
            </a:r>
            <a:endParaRPr dirty="0"/>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r>
              <a:rPr lang="it" dirty="0"/>
              <a:t>Il termine interoperabilità è utilizzato in ambito tecnologico per indicare un elevato grado di </a:t>
            </a:r>
            <a:r>
              <a:rPr lang="it" dirty="0">
                <a:uFill>
                  <a:noFill/>
                </a:uFill>
              </a:rPr>
              <a:t>siner</a:t>
            </a:r>
            <a:r>
              <a:rPr lang="it-IT" dirty="0" err="1">
                <a:uFill>
                  <a:noFill/>
                </a:uFill>
              </a:rPr>
              <a:t>gia</a:t>
            </a:r>
            <a:r>
              <a:rPr lang="it"/>
              <a:t> </a:t>
            </a:r>
            <a:r>
              <a:rPr lang="it" dirty="0"/>
              <a:t>di sistemi diversi col fine di offrire servizi o funzionalità nuove. </a:t>
            </a:r>
            <a:endParaRPr dirty="0"/>
          </a:p>
          <a:p>
            <a:pPr marL="0" marR="0" lvl="0" indent="0" algn="l" rtl="0">
              <a:lnSpc>
                <a:spcPct val="100000"/>
              </a:lnSpc>
              <a:spcBef>
                <a:spcPts val="0"/>
              </a:spcBef>
              <a:spcAft>
                <a:spcPts val="0"/>
              </a:spcAft>
              <a:buNone/>
            </a:pPr>
            <a:r>
              <a:rPr lang="it" dirty="0"/>
              <a:t>È direttamente legato alla ormai consolidata tendenza di far convergere su alcune tecnologie evolute una vasta gamma di servizi.*</a:t>
            </a:r>
            <a:endParaRPr dirty="0"/>
          </a:p>
          <a:p>
            <a:pPr marL="0" marR="0" lvl="0" indent="0" algn="l" rtl="0">
              <a:lnSpc>
                <a:spcPct val="100000"/>
              </a:lnSpc>
              <a:spcBef>
                <a:spcPts val="0"/>
              </a:spcBef>
              <a:spcAft>
                <a:spcPts val="0"/>
              </a:spcAft>
              <a:buNone/>
            </a:pPr>
            <a:endParaRPr b="1" dirty="0"/>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p:txBody>
      </p:sp>
      <p:sp>
        <p:nvSpPr>
          <p:cNvPr id="330" name="Shape 33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35</a:t>
            </a:fld>
            <a:endParaRPr/>
          </a:p>
        </p:txBody>
      </p:sp>
      <p:sp>
        <p:nvSpPr>
          <p:cNvPr id="5" name="CasellaDiTesto 4">
            <a:extLst>
              <a:ext uri="{FF2B5EF4-FFF2-40B4-BE49-F238E27FC236}">
                <a16:creationId xmlns:a16="http://schemas.microsoft.com/office/drawing/2014/main" id="{F58DB724-B241-435B-8894-E3BFA9F9AA75}"/>
              </a:ext>
            </a:extLst>
          </p:cNvPr>
          <p:cNvSpPr txBox="1"/>
          <p:nvPr/>
        </p:nvSpPr>
        <p:spPr>
          <a:xfrm>
            <a:off x="205563" y="4827181"/>
            <a:ext cx="4472763" cy="553998"/>
          </a:xfrm>
          <a:prstGeom prst="rect">
            <a:avLst/>
          </a:prstGeom>
          <a:noFill/>
        </p:spPr>
        <p:txBody>
          <a:bodyPr wrap="square" rtlCol="0">
            <a:spAutoFit/>
          </a:bodyPr>
          <a:lstStyle/>
          <a:p>
            <a:r>
              <a:rPr lang="it-IT" sz="800" dirty="0"/>
              <a:t>*</a:t>
            </a:r>
            <a:r>
              <a:rPr lang="en-US" sz="800" dirty="0">
                <a:solidFill>
                  <a:srgbClr val="666666"/>
                </a:solidFill>
                <a:highlight>
                  <a:srgbClr val="FFF5AA"/>
                </a:highlight>
              </a:rPr>
              <a:t>It.wikipedia.org. (2017). </a:t>
            </a:r>
            <a:r>
              <a:rPr lang="en-US" sz="800" i="1" dirty="0" err="1">
                <a:solidFill>
                  <a:srgbClr val="666666"/>
                </a:solidFill>
                <a:highlight>
                  <a:srgbClr val="FFF5AA"/>
                </a:highlight>
              </a:rPr>
              <a:t>Interoperabilità</a:t>
            </a:r>
            <a:r>
              <a:rPr lang="en-US" sz="800" dirty="0">
                <a:solidFill>
                  <a:srgbClr val="666666"/>
                </a:solidFill>
                <a:highlight>
                  <a:srgbClr val="FFF5AA"/>
                </a:highlight>
              </a:rPr>
              <a:t>. [online] Available at:  </a:t>
            </a:r>
          </a:p>
          <a:p>
            <a:r>
              <a:rPr lang="en-US" sz="800" dirty="0">
                <a:solidFill>
                  <a:srgbClr val="666666"/>
                </a:solidFill>
                <a:highlight>
                  <a:srgbClr val="FFF5AA"/>
                </a:highlight>
              </a:rPr>
              <a:t> https://it.wikipedia.org/wiki/Interoperabilit%C3%A0 [Accessed 10 Jun. 2018].</a:t>
            </a:r>
            <a:endParaRPr lang="en-US" sz="800" dirty="0"/>
          </a:p>
          <a:p>
            <a:pPr lvl="0"/>
            <a:endParaRPr lang="it-IT"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Miglioramenti del processo: </a:t>
            </a:r>
            <a:endParaRPr/>
          </a:p>
        </p:txBody>
      </p:sp>
      <p:sp>
        <p:nvSpPr>
          <p:cNvPr id="336" name="Shape 336"/>
          <p:cNvSpPr txBox="1"/>
          <p:nvPr/>
        </p:nvSpPr>
        <p:spPr>
          <a:xfrm>
            <a:off x="671250" y="1017800"/>
            <a:ext cx="7801500" cy="2799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t" b="1"/>
              <a:t>Miglioramento n°3: aumentare l’interoperabilità tra gli attori del processo.</a:t>
            </a:r>
            <a:endParaRPr b="1"/>
          </a:p>
          <a:p>
            <a:pPr marL="0" lvl="0" indent="0" rtl="0">
              <a:spcBef>
                <a:spcPts val="0"/>
              </a:spcBef>
              <a:spcAft>
                <a:spcPts val="0"/>
              </a:spcAft>
              <a:buNone/>
            </a:pPr>
            <a:r>
              <a:rPr lang="it"/>
              <a:t>Abbiamo visto come le incompatibilità nei db tra assicurazioni ed istituti obblighino un 5% dei pazienti a dover svolgere due volte gran parte del processo. Aumentando l’interoperabilità tra questi due attori, magari con la creazione di un’unica base di dati, si eliminerebbe questo problema.</a:t>
            </a:r>
            <a:endParaRPr/>
          </a:p>
          <a:p>
            <a:pPr marL="0" lvl="0" indent="0" rtl="0">
              <a:spcBef>
                <a:spcPts val="0"/>
              </a:spcBef>
              <a:spcAft>
                <a:spcPts val="0"/>
              </a:spcAft>
              <a:buNone/>
            </a:pPr>
            <a:endParaRPr/>
          </a:p>
          <a:p>
            <a:pPr marL="0" lvl="0" indent="0" rtl="0">
              <a:spcBef>
                <a:spcPts val="0"/>
              </a:spcBef>
              <a:spcAft>
                <a:spcPts val="0"/>
              </a:spcAft>
              <a:buNone/>
            </a:pPr>
            <a:r>
              <a:rPr lang="it"/>
              <a:t>Sempre grazie all’aumento della comunicazione tra assicurazioni ed istituti, non sarà più il paziente, dopo aver fissato data e ora per l’esame specialistico, a dover inviare la mail all’assicurazione dato che questa sarà inviata automaticamente dall’istituto all’atto della prenotazione online.</a:t>
            </a:r>
            <a:endParaRPr/>
          </a:p>
          <a:p>
            <a:pPr marL="0" lvl="0" indent="0" rtl="0">
              <a:spcBef>
                <a:spcPts val="0"/>
              </a:spcBef>
              <a:spcAft>
                <a:spcPts val="0"/>
              </a:spcAft>
              <a:buNone/>
            </a:pPr>
            <a:endParaRPr/>
          </a:p>
          <a:p>
            <a:pPr marL="0" lvl="0" indent="0" rtl="0">
              <a:spcBef>
                <a:spcPts val="0"/>
              </a:spcBef>
              <a:spcAft>
                <a:spcPts val="0"/>
              </a:spcAft>
              <a:buNone/>
            </a:pPr>
            <a:r>
              <a:rPr lang="it"/>
              <a:t>Aumentando inoltre la cooperazione tra istituti e medici di base, il paziente non dovrà più recarsi nel luogo in cui ha svolto l’esame specialistico al fine di ritirare il referto, in quanto questo verrà automaticamente inviato al medico di base, attore dal quale il paziente dovrà comunque recarsi alla fine del processo*.</a:t>
            </a:r>
            <a:endParaRPr/>
          </a:p>
          <a:p>
            <a:pPr marL="0" lvl="0" indent="0" rtl="0">
              <a:spcBef>
                <a:spcPts val="0"/>
              </a:spcBef>
              <a:spcAft>
                <a:spcPts val="0"/>
              </a:spcAft>
              <a:buNone/>
            </a:pPr>
            <a:r>
              <a:rPr lang="it"/>
              <a:t> </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p:txBody>
      </p:sp>
      <p:sp>
        <p:nvSpPr>
          <p:cNvPr id="337" name="Shape 3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solidFill>
                  <a:srgbClr val="0000FF"/>
                </a:solidFill>
              </a:rPr>
              <a:t>Task n° 5</a:t>
            </a:r>
            <a:endParaRPr>
              <a:solidFill>
                <a:srgbClr val="0000FF"/>
              </a:solidFill>
            </a:endParaRPr>
          </a:p>
          <a:p>
            <a:pPr marL="0" lvl="0" indent="0" algn="l" rtl="0">
              <a:spcBef>
                <a:spcPts val="0"/>
              </a:spcBef>
              <a:spcAft>
                <a:spcPts val="0"/>
              </a:spcAft>
              <a:buNone/>
            </a:pPr>
            <a:endParaRPr>
              <a:solidFill>
                <a:srgbClr val="0000FF"/>
              </a:solidFill>
            </a:endParaRPr>
          </a:p>
        </p:txBody>
      </p:sp>
      <p:sp>
        <p:nvSpPr>
          <p:cNvPr id="343" name="Shape 343"/>
          <p:cNvSpPr txBox="1"/>
          <p:nvPr/>
        </p:nvSpPr>
        <p:spPr>
          <a:xfrm>
            <a:off x="4680300" y="3835650"/>
            <a:ext cx="5558400" cy="648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solidFill>
                  <a:schemeClr val="lt1"/>
                </a:solidFill>
              </a:rPr>
              <a:t>Nuove misurazioni delle metriche di efficacia,</a:t>
            </a:r>
            <a:endParaRPr>
              <a:solidFill>
                <a:schemeClr val="lt1"/>
              </a:solidFill>
            </a:endParaRPr>
          </a:p>
          <a:p>
            <a:pPr marL="0" lvl="0" indent="0" rtl="0">
              <a:spcBef>
                <a:spcPts val="0"/>
              </a:spcBef>
              <a:spcAft>
                <a:spcPts val="0"/>
              </a:spcAft>
              <a:buNone/>
            </a:pPr>
            <a:r>
              <a:rPr lang="it">
                <a:solidFill>
                  <a:schemeClr val="lt1"/>
                </a:solidFill>
              </a:rPr>
              <a:t>dopo il miglioramento tramite ICT</a:t>
            </a:r>
            <a:endParaRPr>
              <a:solidFill>
                <a:schemeClr val="lt1"/>
              </a:solidFill>
            </a:endParaRPr>
          </a:p>
          <a:p>
            <a:pPr marL="0" lvl="0" indent="0" rtl="0">
              <a:spcBef>
                <a:spcPts val="0"/>
              </a:spcBef>
              <a:spcAft>
                <a:spcPts val="0"/>
              </a:spcAft>
              <a:buNone/>
            </a:pPr>
            <a:endParaRPr/>
          </a:p>
        </p:txBody>
      </p:sp>
      <p:sp>
        <p:nvSpPr>
          <p:cNvPr id="344" name="Shape 34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Procedura</a:t>
            </a:r>
            <a:endParaRPr/>
          </a:p>
        </p:txBody>
      </p:sp>
      <p:sp>
        <p:nvSpPr>
          <p:cNvPr id="350" name="Shape 350"/>
          <p:cNvSpPr txBox="1"/>
          <p:nvPr/>
        </p:nvSpPr>
        <p:spPr>
          <a:xfrm>
            <a:off x="1792800" y="1169100"/>
            <a:ext cx="5558400" cy="2103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t" sz="1800"/>
              <a:t>Completeremo il nostro elaborato andando a ri-calcolare le metriche dopo aver implementato le nuove tecnologie ICT.</a:t>
            </a:r>
            <a:endParaRPr sz="1800"/>
          </a:p>
          <a:p>
            <a:pPr marL="0" lvl="0" indent="0">
              <a:spcBef>
                <a:spcPts val="0"/>
              </a:spcBef>
              <a:spcAft>
                <a:spcPts val="0"/>
              </a:spcAft>
              <a:buNone/>
            </a:pPr>
            <a:r>
              <a:rPr lang="it" sz="1800"/>
              <a:t>Verranno in seguito analizzate soltanto quelle metriche che sono state influenzate dai miglioramenti apportati nel task precedente.</a:t>
            </a:r>
            <a:endParaRPr sz="1800"/>
          </a:p>
          <a:p>
            <a:pPr marL="0" lvl="0" indent="0" rtl="0">
              <a:spcBef>
                <a:spcPts val="0"/>
              </a:spcBef>
              <a:spcAft>
                <a:spcPts val="0"/>
              </a:spcAft>
              <a:buNone/>
            </a:pPr>
            <a:r>
              <a:rPr lang="it" sz="1800"/>
              <a:t>Ricordiamo che le azioni strettamente necessarie al completamento del processo e in alcun modo eliminabili e/o sostituibili non verranno in seguito trattate.</a:t>
            </a:r>
            <a:endParaRPr sz="1800"/>
          </a:p>
          <a:p>
            <a:pPr marL="0" lvl="0" indent="0" rtl="0">
              <a:spcBef>
                <a:spcPts val="0"/>
              </a:spcBef>
              <a:spcAft>
                <a:spcPts val="0"/>
              </a:spcAft>
              <a:buNone/>
            </a:pPr>
            <a:endParaRPr sz="1800"/>
          </a:p>
          <a:p>
            <a:pPr marL="0" lvl="0" indent="0" rtl="0">
              <a:spcBef>
                <a:spcPts val="0"/>
              </a:spcBef>
              <a:spcAft>
                <a:spcPts val="0"/>
              </a:spcAft>
              <a:buNone/>
            </a:pPr>
            <a:endParaRPr/>
          </a:p>
        </p:txBody>
      </p:sp>
      <p:sp>
        <p:nvSpPr>
          <p:cNvPr id="351" name="Shape 35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Nuove metriche di efficacia e efficienza:</a:t>
            </a:r>
            <a:endParaRPr/>
          </a:p>
        </p:txBody>
      </p:sp>
      <p:sp>
        <p:nvSpPr>
          <p:cNvPr id="357" name="Shape 357"/>
          <p:cNvSpPr txBox="1"/>
          <p:nvPr/>
        </p:nvSpPr>
        <p:spPr>
          <a:xfrm>
            <a:off x="574750" y="1017800"/>
            <a:ext cx="7801500" cy="3989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t" b="1"/>
              <a:t>2) Metrica</a:t>
            </a:r>
            <a:r>
              <a:rPr lang="it"/>
              <a:t> = Tempo medio necessario ad ottenere la prescrizione in formato digitale.</a:t>
            </a:r>
            <a:endParaRPr/>
          </a:p>
          <a:p>
            <a:pPr marL="0" lvl="0" indent="0" rtl="0">
              <a:spcBef>
                <a:spcPts val="0"/>
              </a:spcBef>
              <a:spcAft>
                <a:spcPts val="0"/>
              </a:spcAft>
              <a:buNone/>
            </a:pPr>
            <a:endParaRPr/>
          </a:p>
          <a:p>
            <a:pPr marL="0" lvl="0" indent="0" rtl="0">
              <a:spcBef>
                <a:spcPts val="0"/>
              </a:spcBef>
              <a:spcAft>
                <a:spcPts val="0"/>
              </a:spcAft>
              <a:buNone/>
            </a:pPr>
            <a:r>
              <a:rPr lang="it"/>
              <a:t>Il paziente in questo caso non dovrà più scannerizzare la prescrizione cartacea fornitagli da medico in quanto, quest’ultimo, gliela invierà direttamente in formato digitale tramite mail durante la visita di accertamento.</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i="1"/>
          </a:p>
          <a:p>
            <a:pPr marL="0" lvl="0" indent="0" rtl="0">
              <a:spcBef>
                <a:spcPts val="0"/>
              </a:spcBef>
              <a:spcAft>
                <a:spcPts val="0"/>
              </a:spcAft>
              <a:buNone/>
            </a:pPr>
            <a:endParaRPr/>
          </a:p>
          <a:p>
            <a:pPr marL="0" lvl="0" indent="0" rtl="0">
              <a:spcBef>
                <a:spcPts val="0"/>
              </a:spcBef>
              <a:spcAft>
                <a:spcPts val="0"/>
              </a:spcAft>
              <a:buNone/>
            </a:pPr>
            <a:endParaRPr/>
          </a:p>
        </p:txBody>
      </p:sp>
      <p:sp>
        <p:nvSpPr>
          <p:cNvPr id="358" name="Shape 35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39</a:t>
            </a:fld>
            <a:endParaRPr/>
          </a:p>
        </p:txBody>
      </p:sp>
      <p:pic>
        <p:nvPicPr>
          <p:cNvPr id="359" name="Shape 359"/>
          <p:cNvPicPr preferRelativeResize="0"/>
          <p:nvPr/>
        </p:nvPicPr>
        <p:blipFill>
          <a:blip r:embed="rId3">
            <a:alphaModFix/>
          </a:blip>
          <a:stretch>
            <a:fillRect/>
          </a:stretch>
        </p:blipFill>
        <p:spPr>
          <a:xfrm>
            <a:off x="152400" y="2516150"/>
            <a:ext cx="8839200" cy="8042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Scenario pre-cura</a:t>
            </a:r>
            <a:endParaRPr/>
          </a:p>
          <a:p>
            <a:pPr marL="0" lvl="0" indent="0">
              <a:spcBef>
                <a:spcPts val="0"/>
              </a:spcBef>
              <a:spcAft>
                <a:spcPts val="0"/>
              </a:spcAft>
              <a:buNone/>
            </a:pPr>
            <a:endParaRPr/>
          </a:p>
        </p:txBody>
      </p:sp>
      <p:pic>
        <p:nvPicPr>
          <p:cNvPr id="108" name="Shape 108"/>
          <p:cNvPicPr preferRelativeResize="0"/>
          <p:nvPr/>
        </p:nvPicPr>
        <p:blipFill>
          <a:blip r:embed="rId3">
            <a:alphaModFix/>
          </a:blip>
          <a:stretch>
            <a:fillRect/>
          </a:stretch>
        </p:blipFill>
        <p:spPr>
          <a:xfrm>
            <a:off x="311700" y="1017800"/>
            <a:ext cx="7017624" cy="4074400"/>
          </a:xfrm>
          <a:prstGeom prst="rect">
            <a:avLst/>
          </a:prstGeom>
          <a:noFill/>
          <a:ln>
            <a:noFill/>
          </a:ln>
        </p:spPr>
      </p:pic>
      <p:sp>
        <p:nvSpPr>
          <p:cNvPr id="109" name="Shape 10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Nuove metriche di efficacia e efficienza:</a:t>
            </a:r>
            <a:endParaRPr/>
          </a:p>
        </p:txBody>
      </p:sp>
      <p:sp>
        <p:nvSpPr>
          <p:cNvPr id="365" name="Shape 365"/>
          <p:cNvSpPr txBox="1"/>
          <p:nvPr/>
        </p:nvSpPr>
        <p:spPr>
          <a:xfrm>
            <a:off x="574750" y="577050"/>
            <a:ext cx="7801500" cy="3989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a:p>
          <a:p>
            <a:pPr marL="0" lvl="0" indent="0" rtl="0">
              <a:spcBef>
                <a:spcPts val="0"/>
              </a:spcBef>
              <a:spcAft>
                <a:spcPts val="0"/>
              </a:spcAft>
              <a:buNone/>
            </a:pPr>
            <a:endParaRPr/>
          </a:p>
          <a:p>
            <a:pPr marL="457200" lvl="0" indent="-317500" rtl="0">
              <a:spcBef>
                <a:spcPts val="0"/>
              </a:spcBef>
              <a:spcAft>
                <a:spcPts val="0"/>
              </a:spcAft>
              <a:buSzPts val="1400"/>
              <a:buChar char="➔"/>
            </a:pPr>
            <a:r>
              <a:rPr lang="it" b="1"/>
              <a:t>Metrica:</a:t>
            </a:r>
            <a:r>
              <a:rPr lang="it"/>
              <a:t> Tempo medio impiegato dal paziente per trovare l’istituto convenzionato, tempo che comprende sia il tempo di ricerca dell’istituto su internet e/o paginebianche sia il tempo di attesa prima che il call-center risponda alla telefonata sia il tempo di durata della telefonata stessa.</a:t>
            </a:r>
            <a:endParaRPr/>
          </a:p>
          <a:p>
            <a:pPr marL="0" lvl="0" indent="0" rtl="0">
              <a:spcBef>
                <a:spcPts val="0"/>
              </a:spcBef>
              <a:spcAft>
                <a:spcPts val="0"/>
              </a:spcAft>
              <a:buNone/>
            </a:pPr>
            <a:endParaRPr/>
          </a:p>
          <a:p>
            <a:pPr marL="0" lvl="0" indent="0" rtl="0">
              <a:spcBef>
                <a:spcPts val="0"/>
              </a:spcBef>
              <a:spcAft>
                <a:spcPts val="0"/>
              </a:spcAft>
              <a:buNone/>
            </a:pPr>
            <a:r>
              <a:rPr lang="it"/>
              <a:t>Grazie alla creazione della piattaforma online il paziente non dovrà più cercare gli istituti in maniera casuale su internet ma potrà consultarli direttamente dal sito dedicato, filtrando per distanza da casa sua, tipologie di esami presenti negli istituti e assicurazioni collegate a tali istituti. Potrà inoltre evitare di telefonare ai call center e prenotare direttamente online*.</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b="1"/>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366" name="Shape 36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40</a:t>
            </a:fld>
            <a:endParaRPr/>
          </a:p>
        </p:txBody>
      </p:sp>
      <p:pic>
        <p:nvPicPr>
          <p:cNvPr id="367" name="Shape 367"/>
          <p:cNvPicPr preferRelativeResize="0"/>
          <p:nvPr/>
        </p:nvPicPr>
        <p:blipFill>
          <a:blip r:embed="rId3">
            <a:alphaModFix/>
          </a:blip>
          <a:stretch>
            <a:fillRect/>
          </a:stretch>
        </p:blipFill>
        <p:spPr>
          <a:xfrm>
            <a:off x="152400" y="3338725"/>
            <a:ext cx="8839200" cy="98475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Nuove metriche di efficacia e efficienza:</a:t>
            </a:r>
            <a:endParaRPr/>
          </a:p>
        </p:txBody>
      </p:sp>
      <p:sp>
        <p:nvSpPr>
          <p:cNvPr id="373" name="Shape 373"/>
          <p:cNvSpPr txBox="1"/>
          <p:nvPr/>
        </p:nvSpPr>
        <p:spPr>
          <a:xfrm>
            <a:off x="574750" y="1017800"/>
            <a:ext cx="7801500" cy="3989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t" b="1"/>
              <a:t>4) Metrica</a:t>
            </a:r>
            <a:r>
              <a:rPr lang="it"/>
              <a:t> = # di volte che il paziente riesce a fare la visita ed essere rimborsato / # di volte che  </a:t>
            </a:r>
            <a:endParaRPr/>
          </a:p>
          <a:p>
            <a:pPr marL="0" lvl="0" indent="0" rtl="0">
              <a:spcBef>
                <a:spcPts val="0"/>
              </a:spcBef>
              <a:spcAft>
                <a:spcPts val="0"/>
              </a:spcAft>
              <a:buNone/>
            </a:pPr>
            <a:r>
              <a:rPr lang="it"/>
              <a:t>il paziente prenota la visita presso l’istituto convenzionato.</a:t>
            </a:r>
            <a:endParaRPr/>
          </a:p>
          <a:p>
            <a:pPr marL="0" lvl="0" indent="0" rtl="0">
              <a:spcBef>
                <a:spcPts val="0"/>
              </a:spcBef>
              <a:spcAft>
                <a:spcPts val="0"/>
              </a:spcAft>
              <a:buNone/>
            </a:pPr>
            <a:endParaRPr/>
          </a:p>
          <a:p>
            <a:pPr marL="0" lvl="0" indent="0" rtl="0">
              <a:spcBef>
                <a:spcPts val="0"/>
              </a:spcBef>
              <a:spcAft>
                <a:spcPts val="0"/>
              </a:spcAft>
              <a:buNone/>
            </a:pPr>
            <a:r>
              <a:rPr lang="it"/>
              <a:t>Sappiamo dal testo dell’esercizio che “può accadere che l’assicurazione non trovi nei propri elenchi il nome della prescrizione, nel qual caso lo comunica al paziente che deve ricominciare da capo il processo, a partire dal medico di base. E’ stato calcolato che questo, con il processo attuale, accade nel 5% dei casi”. Grazie ai miglioramenti apportati ai database di assicurazione/istituti convenzionati e medici di base questo 5% viene eliminato.</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i="1"/>
          </a:p>
          <a:p>
            <a:pPr marL="0" lvl="0" indent="0" rtl="0">
              <a:spcBef>
                <a:spcPts val="0"/>
              </a:spcBef>
              <a:spcAft>
                <a:spcPts val="0"/>
              </a:spcAft>
              <a:buNone/>
            </a:pPr>
            <a:endParaRPr/>
          </a:p>
          <a:p>
            <a:pPr marL="0" lvl="0" indent="0" rtl="0">
              <a:spcBef>
                <a:spcPts val="0"/>
              </a:spcBef>
              <a:spcAft>
                <a:spcPts val="0"/>
              </a:spcAft>
              <a:buNone/>
            </a:pPr>
            <a:endParaRPr/>
          </a:p>
        </p:txBody>
      </p:sp>
      <p:sp>
        <p:nvSpPr>
          <p:cNvPr id="374" name="Shape 37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41</a:t>
            </a:fld>
            <a:endParaRPr/>
          </a:p>
        </p:txBody>
      </p:sp>
      <p:pic>
        <p:nvPicPr>
          <p:cNvPr id="375" name="Shape 375"/>
          <p:cNvPicPr preferRelativeResize="0"/>
          <p:nvPr/>
        </p:nvPicPr>
        <p:blipFill>
          <a:blip r:embed="rId3">
            <a:alphaModFix/>
          </a:blip>
          <a:stretch>
            <a:fillRect/>
          </a:stretch>
        </p:blipFill>
        <p:spPr>
          <a:xfrm>
            <a:off x="152400" y="3461650"/>
            <a:ext cx="8839200" cy="51949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Misurazioni metriche di efficacia e efficienza:</a:t>
            </a:r>
            <a:endParaRPr/>
          </a:p>
        </p:txBody>
      </p:sp>
      <p:sp>
        <p:nvSpPr>
          <p:cNvPr id="381" name="Shape 381"/>
          <p:cNvSpPr txBox="1"/>
          <p:nvPr/>
        </p:nvSpPr>
        <p:spPr>
          <a:xfrm>
            <a:off x="574750" y="1017800"/>
            <a:ext cx="7801500" cy="3989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t" b="1"/>
              <a:t>5) Metrica</a:t>
            </a:r>
            <a:r>
              <a:rPr lang="it"/>
              <a:t> = il # delle operazioni svolte dal paziente nell’intero processo sia il minore possibile.</a:t>
            </a:r>
            <a:endParaRPr/>
          </a:p>
          <a:p>
            <a:pPr marL="0" lvl="0" indent="0" rtl="0">
              <a:spcBef>
                <a:spcPts val="0"/>
              </a:spcBef>
              <a:spcAft>
                <a:spcPts val="0"/>
              </a:spcAft>
              <a:buNone/>
            </a:pPr>
            <a:endParaRPr/>
          </a:p>
          <a:p>
            <a:pPr marL="0" lvl="0" indent="0" rtl="0">
              <a:spcBef>
                <a:spcPts val="0"/>
              </a:spcBef>
              <a:spcAft>
                <a:spcPts val="0"/>
              </a:spcAft>
              <a:buNone/>
            </a:pPr>
            <a:r>
              <a:rPr lang="it"/>
              <a:t>Incidono molto su questa metrica sia l’aggiornamento dei db che permette così di evitare quel 5% di azioni ripetute, sia la creazione della piattaforma che elimina molte azioni ritenute altresì superflue.</a:t>
            </a:r>
            <a:endParaRPr/>
          </a:p>
          <a:p>
            <a:pPr marL="0" lvl="0" indent="0" rtl="0">
              <a:spcBef>
                <a:spcPts val="0"/>
              </a:spcBef>
              <a:spcAft>
                <a:spcPts val="0"/>
              </a:spcAft>
              <a:buNone/>
            </a:pPr>
            <a:r>
              <a:rPr lang="it"/>
              <a:t>Vengono inoltre eliminate le azioni*:</a:t>
            </a:r>
            <a:endParaRPr/>
          </a:p>
          <a:p>
            <a:pPr marL="457200" lvl="0" indent="-317500" rtl="0">
              <a:spcBef>
                <a:spcPts val="0"/>
              </a:spcBef>
              <a:spcAft>
                <a:spcPts val="0"/>
              </a:spcAft>
              <a:buSzPts val="1400"/>
              <a:buChar char="-"/>
            </a:pPr>
            <a:r>
              <a:rPr lang="it"/>
              <a:t>“inviare mail all’assicurazione” in quanto questa può essere fatta direttamente dall’istituto convenzionato all’atto della prenotazione dell’appuntamento;</a:t>
            </a:r>
            <a:endParaRPr/>
          </a:p>
          <a:p>
            <a:pPr marL="457200" lvl="0" indent="-317500" rtl="0">
              <a:spcBef>
                <a:spcPts val="0"/>
              </a:spcBef>
              <a:spcAft>
                <a:spcPts val="0"/>
              </a:spcAft>
              <a:buSzPts val="1400"/>
              <a:buChar char="-"/>
            </a:pPr>
            <a:r>
              <a:rPr lang="it"/>
              <a:t>“recarsi all’istituto per ritirare il referto” in quanto questo può essere inviato direttamente al medico di base del paziente, da cui egli dovrà comunque presentarsi alla fine del processo </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i="1"/>
          </a:p>
          <a:p>
            <a:pPr marL="0" lvl="0" indent="0" rtl="0">
              <a:spcBef>
                <a:spcPts val="0"/>
              </a:spcBef>
              <a:spcAft>
                <a:spcPts val="0"/>
              </a:spcAft>
              <a:buNone/>
            </a:pPr>
            <a:endParaRPr/>
          </a:p>
          <a:p>
            <a:pPr marL="0" lvl="0" indent="0" rtl="0">
              <a:spcBef>
                <a:spcPts val="0"/>
              </a:spcBef>
              <a:spcAft>
                <a:spcPts val="0"/>
              </a:spcAft>
              <a:buNone/>
            </a:pPr>
            <a:endParaRPr/>
          </a:p>
        </p:txBody>
      </p:sp>
      <p:sp>
        <p:nvSpPr>
          <p:cNvPr id="382" name="Shape 38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42</a:t>
            </a:fld>
            <a:endParaRPr/>
          </a:p>
        </p:txBody>
      </p:sp>
      <p:pic>
        <p:nvPicPr>
          <p:cNvPr id="383" name="Shape 383"/>
          <p:cNvPicPr preferRelativeResize="0"/>
          <p:nvPr/>
        </p:nvPicPr>
        <p:blipFill>
          <a:blip r:embed="rId3">
            <a:alphaModFix/>
          </a:blip>
          <a:stretch>
            <a:fillRect/>
          </a:stretch>
        </p:blipFill>
        <p:spPr>
          <a:xfrm>
            <a:off x="152400" y="3352125"/>
            <a:ext cx="8839201" cy="133689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Misurazioni metriche di efficacia e efficienza:</a:t>
            </a:r>
            <a:endParaRPr/>
          </a:p>
        </p:txBody>
      </p:sp>
      <p:sp>
        <p:nvSpPr>
          <p:cNvPr id="389" name="Shape 389"/>
          <p:cNvSpPr txBox="1"/>
          <p:nvPr/>
        </p:nvSpPr>
        <p:spPr>
          <a:xfrm>
            <a:off x="574750" y="1017800"/>
            <a:ext cx="7801500" cy="3989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t" b="1"/>
              <a:t>6) Metrica</a:t>
            </a:r>
            <a:r>
              <a:rPr lang="it"/>
              <a:t> = il tempo necessario allo svolgimento di tali operazioni sia il minore possibile.</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i="1"/>
          </a:p>
          <a:p>
            <a:pPr marL="0" lvl="0" indent="0" rtl="0">
              <a:spcBef>
                <a:spcPts val="0"/>
              </a:spcBef>
              <a:spcAft>
                <a:spcPts val="0"/>
              </a:spcAft>
              <a:buNone/>
            </a:pPr>
            <a:endParaRPr/>
          </a:p>
          <a:p>
            <a:pPr marL="0" lvl="0" indent="0" rtl="0">
              <a:spcBef>
                <a:spcPts val="0"/>
              </a:spcBef>
              <a:spcAft>
                <a:spcPts val="0"/>
              </a:spcAft>
              <a:buNone/>
            </a:pPr>
            <a:endParaRPr/>
          </a:p>
        </p:txBody>
      </p:sp>
      <p:sp>
        <p:nvSpPr>
          <p:cNvPr id="390" name="Shape 39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43</a:t>
            </a:fld>
            <a:endParaRPr/>
          </a:p>
        </p:txBody>
      </p:sp>
      <p:pic>
        <p:nvPicPr>
          <p:cNvPr id="391" name="Shape 391"/>
          <p:cNvPicPr preferRelativeResize="0"/>
          <p:nvPr/>
        </p:nvPicPr>
        <p:blipFill>
          <a:blip r:embed="rId3">
            <a:alphaModFix/>
          </a:blip>
          <a:stretch>
            <a:fillRect/>
          </a:stretch>
        </p:blipFill>
        <p:spPr>
          <a:xfrm>
            <a:off x="152400" y="1740850"/>
            <a:ext cx="8839200" cy="129988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Conclusione</a:t>
            </a:r>
            <a:endParaRPr/>
          </a:p>
        </p:txBody>
      </p:sp>
      <p:sp>
        <p:nvSpPr>
          <p:cNvPr id="397" name="Shape 397"/>
          <p:cNvSpPr txBox="1"/>
          <p:nvPr/>
        </p:nvSpPr>
        <p:spPr>
          <a:xfrm>
            <a:off x="1792800" y="1169100"/>
            <a:ext cx="5558400" cy="2103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sz="1800"/>
              <a:t>Piattaforme online aggregatrici, aumento di interoperabilità, inserimento di nuove tecnologie volte a semplificare ed automatizzare attività ripetitive e dispendiose (sia in tempo che in denaro).</a:t>
            </a:r>
            <a:endParaRPr sz="1800"/>
          </a:p>
          <a:p>
            <a:pPr marL="0" lvl="0" indent="0">
              <a:spcBef>
                <a:spcPts val="0"/>
              </a:spcBef>
              <a:spcAft>
                <a:spcPts val="0"/>
              </a:spcAft>
              <a:buNone/>
            </a:pPr>
            <a:r>
              <a:rPr lang="it" sz="1800"/>
              <a:t>Questi sono i passaggi che si devono mettere in atto al fine di migliorare un processo rendendolo così più semplice, veloce e fruibile.</a:t>
            </a:r>
            <a:endParaRPr sz="1800"/>
          </a:p>
          <a:p>
            <a:pPr marL="0" lvl="0" indent="0" rtl="0">
              <a:spcBef>
                <a:spcPts val="0"/>
              </a:spcBef>
              <a:spcAft>
                <a:spcPts val="0"/>
              </a:spcAft>
              <a:buNone/>
            </a:pPr>
            <a:endParaRPr sz="1800"/>
          </a:p>
          <a:p>
            <a:pPr marL="0" lvl="0" indent="0" rtl="0">
              <a:spcBef>
                <a:spcPts val="0"/>
              </a:spcBef>
              <a:spcAft>
                <a:spcPts val="0"/>
              </a:spcAft>
              <a:buNone/>
            </a:pPr>
            <a:endParaRPr sz="1800"/>
          </a:p>
          <a:p>
            <a:pPr marL="0" lvl="0" indent="0" rtl="0">
              <a:spcBef>
                <a:spcPts val="0"/>
              </a:spcBef>
              <a:spcAft>
                <a:spcPts val="0"/>
              </a:spcAft>
              <a:buNone/>
            </a:pPr>
            <a:endParaRPr/>
          </a:p>
        </p:txBody>
      </p:sp>
      <p:sp>
        <p:nvSpPr>
          <p:cNvPr id="398" name="Shape 39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44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Scenario post-cura</a:t>
            </a:r>
            <a:endParaRPr/>
          </a:p>
        </p:txBody>
      </p:sp>
      <p:pic>
        <p:nvPicPr>
          <p:cNvPr id="115" name="Shape 115"/>
          <p:cNvPicPr preferRelativeResize="0"/>
          <p:nvPr/>
        </p:nvPicPr>
        <p:blipFill>
          <a:blip r:embed="rId3">
            <a:alphaModFix/>
          </a:blip>
          <a:stretch>
            <a:fillRect/>
          </a:stretch>
        </p:blipFill>
        <p:spPr>
          <a:xfrm>
            <a:off x="205550" y="1017800"/>
            <a:ext cx="7526798" cy="3257276"/>
          </a:xfrm>
          <a:prstGeom prst="rect">
            <a:avLst/>
          </a:prstGeom>
          <a:noFill/>
          <a:ln>
            <a:noFill/>
          </a:ln>
        </p:spPr>
      </p:pic>
      <p:sp>
        <p:nvSpPr>
          <p:cNvPr id="116" name="Shape 1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Tasks</a:t>
            </a:r>
            <a:endParaRPr/>
          </a:p>
        </p:txBody>
      </p:sp>
      <p:pic>
        <p:nvPicPr>
          <p:cNvPr id="122" name="Shape 122"/>
          <p:cNvPicPr preferRelativeResize="0"/>
          <p:nvPr/>
        </p:nvPicPr>
        <p:blipFill rotWithShape="1">
          <a:blip r:embed="rId3">
            <a:alphaModFix/>
          </a:blip>
          <a:srcRect r="-5130"/>
          <a:stretch/>
        </p:blipFill>
        <p:spPr>
          <a:xfrm>
            <a:off x="311700" y="1017800"/>
            <a:ext cx="8470507" cy="3820901"/>
          </a:xfrm>
          <a:prstGeom prst="rect">
            <a:avLst/>
          </a:prstGeom>
          <a:noFill/>
          <a:ln>
            <a:noFill/>
          </a:ln>
        </p:spPr>
      </p:pic>
      <p:sp>
        <p:nvSpPr>
          <p:cNvPr id="123" name="Shape 12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solidFill>
                  <a:srgbClr val="0000FF"/>
                </a:solidFill>
              </a:rPr>
              <a:t>Task n° 1</a:t>
            </a:r>
            <a:endParaRPr>
              <a:solidFill>
                <a:srgbClr val="0000FF"/>
              </a:solidFill>
            </a:endParaRPr>
          </a:p>
          <a:p>
            <a:pPr marL="0" lvl="0" indent="0" algn="l">
              <a:spcBef>
                <a:spcPts val="0"/>
              </a:spcBef>
              <a:spcAft>
                <a:spcPts val="0"/>
              </a:spcAft>
              <a:buNone/>
            </a:pPr>
            <a:endParaRPr>
              <a:solidFill>
                <a:srgbClr val="0000FF"/>
              </a:solidFill>
            </a:endParaRPr>
          </a:p>
        </p:txBody>
      </p:sp>
      <p:sp>
        <p:nvSpPr>
          <p:cNvPr id="129" name="Shape 129"/>
          <p:cNvSpPr txBox="1"/>
          <p:nvPr/>
        </p:nvSpPr>
        <p:spPr>
          <a:xfrm>
            <a:off x="4757500" y="4038300"/>
            <a:ext cx="5558400" cy="648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solidFill>
                  <a:schemeClr val="lt1"/>
                </a:solidFill>
              </a:rPr>
              <a:t>Modellazione BPMN</a:t>
            </a:r>
            <a:endParaRPr>
              <a:solidFill>
                <a:schemeClr val="lt1"/>
              </a:solidFill>
            </a:endParaRPr>
          </a:p>
          <a:p>
            <a:pPr marL="0" lvl="0" indent="0">
              <a:spcBef>
                <a:spcPts val="0"/>
              </a:spcBef>
              <a:spcAft>
                <a:spcPts val="0"/>
              </a:spcAft>
              <a:buNone/>
            </a:pPr>
            <a:endParaRPr/>
          </a:p>
        </p:txBody>
      </p:sp>
      <p:sp>
        <p:nvSpPr>
          <p:cNvPr id="130" name="Shape 13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Workflow (focus paziente)</a:t>
            </a:r>
            <a:endParaRPr/>
          </a:p>
          <a:p>
            <a:pPr marL="0" lvl="0" indent="0">
              <a:spcBef>
                <a:spcPts val="0"/>
              </a:spcBef>
              <a:spcAft>
                <a:spcPts val="0"/>
              </a:spcAft>
              <a:buNone/>
            </a:pPr>
            <a:endParaRPr/>
          </a:p>
          <a:p>
            <a:pPr marL="0" lvl="0" indent="0" rtl="0">
              <a:spcBef>
                <a:spcPts val="0"/>
              </a:spcBef>
              <a:spcAft>
                <a:spcPts val="0"/>
              </a:spcAft>
              <a:buNone/>
            </a:pPr>
            <a:endParaRPr/>
          </a:p>
        </p:txBody>
      </p:sp>
      <p:sp>
        <p:nvSpPr>
          <p:cNvPr id="136" name="Shape 13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8</a:t>
            </a:fld>
            <a:endParaRPr/>
          </a:p>
        </p:txBody>
      </p:sp>
      <p:pic>
        <p:nvPicPr>
          <p:cNvPr id="137" name="Shape 137"/>
          <p:cNvPicPr preferRelativeResize="0"/>
          <p:nvPr/>
        </p:nvPicPr>
        <p:blipFill>
          <a:blip r:embed="rId3">
            <a:alphaModFix/>
          </a:blip>
          <a:stretch>
            <a:fillRect/>
          </a:stretch>
        </p:blipFill>
        <p:spPr>
          <a:xfrm>
            <a:off x="152400" y="1017800"/>
            <a:ext cx="7633464" cy="3973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a:t>1) Recarsi dal medico di base</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143" name="Shape 14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it"/>
              <a:t>9</a:t>
            </a:fld>
            <a:endParaRPr/>
          </a:p>
        </p:txBody>
      </p:sp>
      <p:pic>
        <p:nvPicPr>
          <p:cNvPr id="144" name="Shape 144"/>
          <p:cNvPicPr preferRelativeResize="0"/>
          <p:nvPr/>
        </p:nvPicPr>
        <p:blipFill>
          <a:blip r:embed="rId3">
            <a:alphaModFix/>
          </a:blip>
          <a:stretch>
            <a:fillRect/>
          </a:stretch>
        </p:blipFill>
        <p:spPr>
          <a:xfrm>
            <a:off x="152400" y="1017800"/>
            <a:ext cx="8484320" cy="3933776"/>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4012</Words>
  <Application>Microsoft Office PowerPoint</Application>
  <PresentationFormat>Presentazione su schermo (16:9)</PresentationFormat>
  <Paragraphs>412</Paragraphs>
  <Slides>44</Slides>
  <Notes>44</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44</vt:i4>
      </vt:variant>
    </vt:vector>
  </HeadingPairs>
  <TitlesOfParts>
    <vt:vector size="47" baseType="lpstr">
      <vt:lpstr>Roboto</vt:lpstr>
      <vt:lpstr>Arial</vt:lpstr>
      <vt:lpstr>Geometric</vt:lpstr>
      <vt:lpstr>SISTEMI INFORMATIVI  Un caso di studio per la modellazione e per l’assessment e il miglioramento dell’efficienza e efficacia dei processi.</vt:lpstr>
      <vt:lpstr>Presentazione standard di PowerPoint</vt:lpstr>
      <vt:lpstr>Il problema</vt:lpstr>
      <vt:lpstr>Scenario pre-cura </vt:lpstr>
      <vt:lpstr>Scenario post-cura</vt:lpstr>
      <vt:lpstr>Tasks</vt:lpstr>
      <vt:lpstr>Presentazione standard di PowerPoint</vt:lpstr>
      <vt:lpstr>Workflow (focus paziente)  </vt:lpstr>
      <vt:lpstr>1) Recarsi dal medico di base  </vt:lpstr>
      <vt:lpstr>2) Trovare un istituto specializzato   </vt:lpstr>
      <vt:lpstr>3A) Verifiche assicurative    </vt:lpstr>
      <vt:lpstr>3B) Appuntamento e Rimborso SSN     </vt:lpstr>
      <vt:lpstr>4A) Appuntamento Istituto Specializzato       </vt:lpstr>
      <vt:lpstr>Presentazione standard di PowerPoint</vt:lpstr>
      <vt:lpstr>Procedura</vt:lpstr>
      <vt:lpstr>Ricordando che… nei Sistemi Informativi</vt:lpstr>
      <vt:lpstr>Obiettivi del paziente e metriche di efficacia:  1) Recarsi dal medico di base</vt:lpstr>
      <vt:lpstr>Obiettivi del paziente e metriche di efficacia:  2) Trovare un istituto specializzato</vt:lpstr>
      <vt:lpstr>Obiettivi del paziente e metriche di efficacia:  3) Verifiche assicurative</vt:lpstr>
      <vt:lpstr>Obiettivi del paziente e metriche di efficacia:  4) Appuntamento istituto specializzato</vt:lpstr>
      <vt:lpstr>Presentazione standard di PowerPoint</vt:lpstr>
      <vt:lpstr>Misurazioni metriche di efficacia e efficienza*:</vt:lpstr>
      <vt:lpstr>Misurazioni metriche di efficacia e efficienza:</vt:lpstr>
      <vt:lpstr>Misurazioni metriche di efficacia e efficienza:</vt:lpstr>
      <vt:lpstr>Misurazioni metriche di efficacia e efficienza:</vt:lpstr>
      <vt:lpstr>Misurazioni metriche di efficacia e efficienza:</vt:lpstr>
      <vt:lpstr>Misurazioni metriche di efficacia e efficienza:</vt:lpstr>
      <vt:lpstr>Misurazioni metriche di efficacia e efficienza:</vt:lpstr>
      <vt:lpstr>Misurazioni metriche di efficacia e efficienza:</vt:lpstr>
      <vt:lpstr>Misurazioni metriche di efficacia e efficienza:</vt:lpstr>
      <vt:lpstr>Presentazione standard di PowerPoint</vt:lpstr>
      <vt:lpstr>Procedura</vt:lpstr>
      <vt:lpstr>Miglioramenti del processo: </vt:lpstr>
      <vt:lpstr>Miglioramenti del processo: </vt:lpstr>
      <vt:lpstr>Ricordando che*… </vt:lpstr>
      <vt:lpstr>Miglioramenti del processo: </vt:lpstr>
      <vt:lpstr>Presentazione standard di PowerPoint</vt:lpstr>
      <vt:lpstr>Procedura</vt:lpstr>
      <vt:lpstr>Nuove metriche di efficacia e efficienza:</vt:lpstr>
      <vt:lpstr>Nuove metriche di efficacia e efficienza:</vt:lpstr>
      <vt:lpstr>Nuove metriche di efficacia e efficienza:</vt:lpstr>
      <vt:lpstr>Misurazioni metriche di efficacia e efficienza:</vt:lpstr>
      <vt:lpstr>Misurazioni metriche di efficacia e efficienza:</vt:lpstr>
      <vt:lpstr>Conclusione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SISTEMI INFORMATIVI  Un caso di studio per la modellazione e per l’assessment e il miglioramento dell’efficienza e efficacia dei processi.</dc:title>
  <cp:lastModifiedBy>Mattia Fratello</cp:lastModifiedBy>
  <cp:revision>3</cp:revision>
  <dcterms:modified xsi:type="dcterms:W3CDTF">2018-06-27T17:42:49Z</dcterms:modified>
</cp:coreProperties>
</file>