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  <p:sldMasterId id="2147484340" r:id="rId2"/>
  </p:sldMasterIdLst>
  <p:sldIdLst>
    <p:sldId id="256" r:id="rId3"/>
    <p:sldId id="270" r:id="rId4"/>
    <p:sldId id="257" r:id="rId5"/>
    <p:sldId id="258" r:id="rId6"/>
    <p:sldId id="260" r:id="rId7"/>
    <p:sldId id="281" r:id="rId8"/>
    <p:sldId id="280" r:id="rId9"/>
    <p:sldId id="279" r:id="rId10"/>
    <p:sldId id="282" r:id="rId11"/>
    <p:sldId id="273" r:id="rId12"/>
    <p:sldId id="274" r:id="rId13"/>
    <p:sldId id="266" r:id="rId14"/>
    <p:sldId id="283" r:id="rId15"/>
    <p:sldId id="275" r:id="rId16"/>
    <p:sldId id="264" r:id="rId17"/>
    <p:sldId id="276" r:id="rId18"/>
    <p:sldId id="285" r:id="rId19"/>
    <p:sldId id="286" r:id="rId20"/>
    <p:sldId id="287" r:id="rId21"/>
    <p:sldId id="278" r:id="rId22"/>
    <p:sldId id="288" r:id="rId23"/>
    <p:sldId id="284" r:id="rId24"/>
    <p:sldId id="265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Dal Tio" initials="LDT" lastIdx="1" clrIdx="0">
    <p:extLst>
      <p:ext uri="{19B8F6BF-5375-455C-9EA6-DF929625EA0E}">
        <p15:presenceInfo xmlns:p15="http://schemas.microsoft.com/office/powerpoint/2012/main" userId="Leonardo Dal T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08C"/>
    <a:srgbClr val="2A4376"/>
    <a:srgbClr val="31466F"/>
    <a:srgbClr val="3D578B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519" autoAdjust="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3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40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74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4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37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9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45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08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196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3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890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718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982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59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605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80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63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259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470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46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93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9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68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9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61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52C9-DAFC-4392-8BB6-C4217B9F7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2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E74AF6-5F08-4A76-ACDC-E1700FFA546C}" type="datetimeFigureOut">
              <a:rPr lang="it-IT" smtClean="0"/>
              <a:t>03/03/2018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355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E4AB2-23FF-447E-9AF2-FD1ECB523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97622"/>
            <a:ext cx="8825658" cy="2839524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Unattended</a:t>
            </a:r>
            <a:r>
              <a:rPr lang="it-IT" sz="54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sz="54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Medical</a:t>
            </a:r>
            <a:r>
              <a:rPr lang="it-IT" sz="54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sz="54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Appointments</a:t>
            </a:r>
            <a:r>
              <a:rPr lang="it-IT" sz="54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:</a:t>
            </a:r>
            <a:br>
              <a:rPr lang="it-IT" sz="54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</a:br>
            <a:r>
              <a:rPr lang="it-IT" sz="54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Analysis and </a:t>
            </a:r>
            <a:r>
              <a:rPr lang="it-IT" sz="54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Prediction</a:t>
            </a:r>
            <a:endParaRPr lang="it-IT" sz="54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CBF8DE-4517-45F7-AA41-81F15D41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610" y="4175841"/>
            <a:ext cx="10506779" cy="1049867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Bowen Sebastiano, Dal </a:t>
            </a:r>
            <a:r>
              <a:rPr lang="it-IT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Tio</a:t>
            </a:r>
            <a:r>
              <a:rPr lang="it-IT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Leonardo, Fratello Mattia, </a:t>
            </a:r>
            <a:r>
              <a:rPr lang="it-IT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Govi</a:t>
            </a:r>
            <a:r>
              <a:rPr lang="it-IT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David, Merola Paolo</a:t>
            </a:r>
          </a:p>
        </p:txBody>
      </p:sp>
    </p:spTree>
    <p:extLst>
      <p:ext uri="{BB962C8B-B14F-4D97-AF65-F5344CB8AC3E}">
        <p14:creationId xmlns:p14="http://schemas.microsoft.com/office/powerpoint/2010/main" val="394012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EE54D-04B6-4946-BA32-7C56DB03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Current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solutions</a:t>
            </a:r>
            <a:endParaRPr lang="it-IT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A2DA74-7C59-4B12-8662-6B8079A2A6CE}"/>
              </a:ext>
            </a:extLst>
          </p:cNvPr>
          <p:cNvSpPr txBox="1"/>
          <p:nvPr/>
        </p:nvSpPr>
        <p:spPr>
          <a:xfrm>
            <a:off x="1216665" y="4392357"/>
            <a:ext cx="172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Reminders</a:t>
            </a:r>
            <a:endParaRPr lang="it-IT" sz="2400" dirty="0"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379313-55B6-487E-80C0-9C43D12E924E}"/>
              </a:ext>
            </a:extLst>
          </p:cNvPr>
          <p:cNvSpPr/>
          <p:nvPr/>
        </p:nvSpPr>
        <p:spPr>
          <a:xfrm>
            <a:off x="8387121" y="2141634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5E421D9-31F8-40A4-B12B-7AADA84CD2B1}"/>
              </a:ext>
            </a:extLst>
          </p:cNvPr>
          <p:cNvSpPr/>
          <p:nvPr/>
        </p:nvSpPr>
        <p:spPr>
          <a:xfrm>
            <a:off x="361317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10C0BAB-A8BD-48AF-8DE8-D742A9ACF799}"/>
              </a:ext>
            </a:extLst>
          </p:cNvPr>
          <p:cNvSpPr/>
          <p:nvPr/>
        </p:nvSpPr>
        <p:spPr>
          <a:xfrm>
            <a:off x="4374219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9DD5337-1FC5-45C7-ACDF-17389915A9C9}"/>
              </a:ext>
            </a:extLst>
          </p:cNvPr>
          <p:cNvSpPr txBox="1"/>
          <p:nvPr/>
        </p:nvSpPr>
        <p:spPr>
          <a:xfrm>
            <a:off x="4374219" y="4453912"/>
            <a:ext cx="3432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Queue Management Systems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6A5CCC2-1871-48DA-AA74-AFF63C7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0" y="2361685"/>
            <a:ext cx="2058828" cy="205882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09A2F6CA-C686-4149-AFE6-65ABE6B5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03" y="2505810"/>
            <a:ext cx="1731946" cy="1731946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2E392001-2B71-4D99-8C5E-D9AC69960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64" y="2544530"/>
            <a:ext cx="1693226" cy="1693226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596BA23-EE6E-4402-8109-5D168DBF732B}"/>
              </a:ext>
            </a:extLst>
          </p:cNvPr>
          <p:cNvSpPr txBox="1"/>
          <p:nvPr/>
        </p:nvSpPr>
        <p:spPr>
          <a:xfrm>
            <a:off x="9377256" y="4453912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Penalties</a:t>
            </a:r>
            <a:endParaRPr lang="it-IT" sz="2400" dirty="0"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D0AFBE-0C4A-4948-9802-8D6BC9145945}"/>
              </a:ext>
            </a:extLst>
          </p:cNvPr>
          <p:cNvSpPr txBox="1"/>
          <p:nvPr/>
        </p:nvSpPr>
        <p:spPr>
          <a:xfrm>
            <a:off x="744359" y="5817513"/>
            <a:ext cx="1069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In </a:t>
            </a:r>
            <a:r>
              <a:rPr lang="it-IT" sz="22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Lombardy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(ITALY) </a:t>
            </a:r>
            <a:r>
              <a:rPr lang="it-IT" sz="22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still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10% 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of </a:t>
            </a:r>
            <a:r>
              <a:rPr lang="it-IT" sz="22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total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sz="22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medical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APPOINTMENTS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are </a:t>
            </a:r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UNATTENDED</a:t>
            </a:r>
          </a:p>
        </p:txBody>
      </p:sp>
    </p:spTree>
    <p:extLst>
      <p:ext uri="{BB962C8B-B14F-4D97-AF65-F5344CB8AC3E}">
        <p14:creationId xmlns:p14="http://schemas.microsoft.com/office/powerpoint/2010/main" val="264722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4852F-BA49-4C28-9779-2F4161CE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05" y="2943775"/>
            <a:ext cx="11037989" cy="970450"/>
          </a:xfrm>
        </p:spPr>
        <p:txBody>
          <a:bodyPr>
            <a:noAutofit/>
          </a:bodyPr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What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we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could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Predict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b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</a:b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Unattended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Appointments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567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4852F-BA49-4C28-9779-2F4161CE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What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we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could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b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</a:b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Predict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Unattended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Appointments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2812CC-F1C8-4FFB-B944-BBAE8D8C3407}"/>
              </a:ext>
            </a:extLst>
          </p:cNvPr>
          <p:cNvSpPr txBox="1"/>
          <p:nvPr/>
        </p:nvSpPr>
        <p:spPr>
          <a:xfrm>
            <a:off x="4460146" y="5621250"/>
            <a:ext cx="3261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ahnschrift" panose="020B0502040204020203" pitchFamily="34" charset="0"/>
                <a:cs typeface="Arial" panose="020B0604020202020204" pitchFamily="34" charset="0"/>
              </a:rPr>
              <a:t>Improved</a:t>
            </a:r>
            <a:r>
              <a:rPr lang="it-IT" sz="2400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Bahnschrift" panose="020B0502040204020203" pitchFamily="34" charset="0"/>
                <a:cs typeface="Arial" panose="020B0604020202020204" pitchFamily="34" charset="0"/>
              </a:rPr>
              <a:t>Reminders</a:t>
            </a:r>
            <a:endParaRPr lang="it-IT" sz="24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C5A87E-6573-4EE4-8B70-4F44DFC8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93" y="2381312"/>
            <a:ext cx="2786306" cy="27863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9F277A-CD5D-478D-8FE8-30D700E5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92" y="2074890"/>
            <a:ext cx="3391884" cy="3391884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30CF6D9-1D3C-4505-B7C6-D79856BF968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72961" y="3768543"/>
            <a:ext cx="633332" cy="5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4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4852F-BA49-4C28-9779-2F4161CE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What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we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could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b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</a:b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Predict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Unattended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Appointments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2812CC-F1C8-4FFB-B944-BBAE8D8C3407}"/>
              </a:ext>
            </a:extLst>
          </p:cNvPr>
          <p:cNvSpPr txBox="1"/>
          <p:nvPr/>
        </p:nvSpPr>
        <p:spPr>
          <a:xfrm>
            <a:off x="3119914" y="5621250"/>
            <a:ext cx="5941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ahnschrift" panose="020B0502040204020203" pitchFamily="34" charset="0"/>
                <a:cs typeface="Arial" panose="020B0604020202020204" pitchFamily="34" charset="0"/>
              </a:rPr>
              <a:t>Improved</a:t>
            </a:r>
            <a:r>
              <a:rPr lang="it-IT" sz="2400" dirty="0">
                <a:latin typeface="Bahnschrift" panose="020B0502040204020203" pitchFamily="34" charset="0"/>
                <a:cs typeface="Arial" panose="020B0604020202020204" pitchFamily="34" charset="0"/>
              </a:rPr>
              <a:t> Queue Management Systems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9F277A-CD5D-478D-8FE8-30D700E5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92" y="2074890"/>
            <a:ext cx="3391884" cy="3391884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30CF6D9-1D3C-4505-B7C6-D79856BF9683}"/>
              </a:ext>
            </a:extLst>
          </p:cNvPr>
          <p:cNvCxnSpPr>
            <a:cxnSpLocks/>
          </p:cNvCxnSpPr>
          <p:nvPr/>
        </p:nvCxnSpPr>
        <p:spPr>
          <a:xfrm>
            <a:off x="5972961" y="3768543"/>
            <a:ext cx="633332" cy="5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E8D14830-02F4-486B-9B3D-AF5B809D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59" y="2532405"/>
            <a:ext cx="2475909" cy="24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4852F-BA49-4C28-9779-2F4161CE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What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we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could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b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</a:b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Predict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Unattended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Appointments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2812CC-F1C8-4FFB-B944-BBAE8D8C3407}"/>
              </a:ext>
            </a:extLst>
          </p:cNvPr>
          <p:cNvSpPr txBox="1"/>
          <p:nvPr/>
        </p:nvSpPr>
        <p:spPr>
          <a:xfrm>
            <a:off x="2407640" y="5575360"/>
            <a:ext cx="743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ahnschrift" panose="020B0502040204020203" pitchFamily="34" charset="0"/>
                <a:cs typeface="Arial" panose="020B0604020202020204" pitchFamily="34" charset="0"/>
              </a:rPr>
              <a:t>Using the information in </a:t>
            </a:r>
          </a:p>
          <a:p>
            <a:pPr algn="ctr"/>
            <a:r>
              <a:rPr lang="it-IT" sz="2400" dirty="0">
                <a:solidFill>
                  <a:schemeClr val="accent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Business </a:t>
            </a:r>
            <a:r>
              <a:rPr lang="it-IT" sz="2400" dirty="0" err="1">
                <a:solidFill>
                  <a:schemeClr val="accent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Process</a:t>
            </a:r>
            <a:r>
              <a:rPr lang="it-IT" sz="2400" dirty="0">
                <a:solidFill>
                  <a:schemeClr val="accent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Architecture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F3818CB-F584-4ED5-81DC-3C9F1D8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24" y="2102952"/>
            <a:ext cx="6151902" cy="34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9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A6BED2B-A8FC-4646-81EB-4EC86FB6643A}"/>
              </a:ext>
            </a:extLst>
          </p:cNvPr>
          <p:cNvSpPr/>
          <p:nvPr/>
        </p:nvSpPr>
        <p:spPr>
          <a:xfrm>
            <a:off x="4604431" y="3286386"/>
            <a:ext cx="3059762" cy="120801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E35052B7-51B1-481D-88BD-1D59EF577F61}"/>
              </a:ext>
            </a:extLst>
          </p:cNvPr>
          <p:cNvSpPr/>
          <p:nvPr/>
        </p:nvSpPr>
        <p:spPr>
          <a:xfrm>
            <a:off x="8296167" y="2657128"/>
            <a:ext cx="2448009" cy="24480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5F7EB0A-C378-42E4-9265-641BE0943A6F}"/>
              </a:ext>
            </a:extLst>
          </p:cNvPr>
          <p:cNvCxnSpPr>
            <a:cxnSpLocks/>
          </p:cNvCxnSpPr>
          <p:nvPr/>
        </p:nvCxnSpPr>
        <p:spPr>
          <a:xfrm>
            <a:off x="3981951" y="3881133"/>
            <a:ext cx="60735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EC104EA9-87D5-4CD3-B453-B6BA112D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04" y="3376020"/>
            <a:ext cx="1035424" cy="1028744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E40D453-DBD9-40BA-B125-A867780B8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81" y="3376020"/>
            <a:ext cx="1110137" cy="970451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56BE7C40-A2FE-488E-82EE-0ABA5CD1A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22" y="3095598"/>
            <a:ext cx="1357745" cy="1531292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E464B96-A493-427B-85E5-201594D6D54B}"/>
              </a:ext>
            </a:extLst>
          </p:cNvPr>
          <p:cNvCxnSpPr>
            <a:cxnSpLocks/>
          </p:cNvCxnSpPr>
          <p:nvPr/>
        </p:nvCxnSpPr>
        <p:spPr>
          <a:xfrm>
            <a:off x="7693901" y="3890392"/>
            <a:ext cx="60735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F6561FF-B4BF-445F-9845-D073A87C8D3F}"/>
              </a:ext>
            </a:extLst>
          </p:cNvPr>
          <p:cNvSpPr txBox="1"/>
          <p:nvPr/>
        </p:nvSpPr>
        <p:spPr>
          <a:xfrm>
            <a:off x="8381721" y="3280967"/>
            <a:ext cx="227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latin typeface="Bahnschrift" panose="020B0502040204020203" pitchFamily="34" charset="0"/>
              </a:rPr>
              <a:t>Probable</a:t>
            </a:r>
            <a:r>
              <a:rPr lang="it-IT" sz="2400" dirty="0">
                <a:latin typeface="Bahnschrift" panose="020B0502040204020203" pitchFamily="34" charset="0"/>
              </a:rPr>
              <a:t> </a:t>
            </a:r>
            <a:r>
              <a:rPr lang="it-IT" sz="2400" dirty="0" err="1">
                <a:latin typeface="Bahnschrift" panose="020B0502040204020203" pitchFamily="34" charset="0"/>
              </a:rPr>
              <a:t>Unattended</a:t>
            </a:r>
            <a:r>
              <a:rPr lang="it-IT" sz="2400" dirty="0">
                <a:latin typeface="Bahnschrift" panose="020B0502040204020203" pitchFamily="34" charset="0"/>
              </a:rPr>
              <a:t> </a:t>
            </a:r>
            <a:r>
              <a:rPr lang="it-IT" sz="2400" dirty="0" err="1">
                <a:latin typeface="Bahnschrift" panose="020B0502040204020203" pitchFamily="34" charset="0"/>
              </a:rPr>
              <a:t>Appointments</a:t>
            </a:r>
            <a:endParaRPr lang="it-IT" sz="2400" dirty="0">
              <a:latin typeface="Bahnschrift" panose="020B0502040204020203" pitchFamily="34" charset="0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A479716A-FE07-4179-9157-EC0CF4387AD7}"/>
              </a:ext>
            </a:extLst>
          </p:cNvPr>
          <p:cNvSpPr/>
          <p:nvPr/>
        </p:nvSpPr>
        <p:spPr>
          <a:xfrm>
            <a:off x="1524448" y="2637240"/>
            <a:ext cx="2448009" cy="24480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C12B11-4F54-4168-9D5B-3190AE7ACF2E}"/>
              </a:ext>
            </a:extLst>
          </p:cNvPr>
          <p:cNvSpPr txBox="1"/>
          <p:nvPr/>
        </p:nvSpPr>
        <p:spPr>
          <a:xfrm>
            <a:off x="2538298" y="5328163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latin typeface="Bahnschrift" panose="020B0502040204020203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AFA5C14-D453-4769-9A2F-E4072E8DEFAB}"/>
              </a:ext>
            </a:extLst>
          </p:cNvPr>
          <p:cNvSpPr txBox="1"/>
          <p:nvPr/>
        </p:nvSpPr>
        <p:spPr>
          <a:xfrm>
            <a:off x="5936982" y="5328161"/>
            <a:ext cx="330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latin typeface="Bahnschrift" panose="020B0502040204020203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F629627-9EAD-46B6-B866-9A0F21B2075A}"/>
              </a:ext>
            </a:extLst>
          </p:cNvPr>
          <p:cNvSpPr txBox="1"/>
          <p:nvPr/>
        </p:nvSpPr>
        <p:spPr>
          <a:xfrm>
            <a:off x="9321237" y="5328162"/>
            <a:ext cx="3337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latin typeface="Bahnschrift" panose="020B0502040204020203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07C8D0B3-CEE6-46E9-A0BF-831317B6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Prediction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missed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appointments</a:t>
            </a:r>
            <a:endParaRPr lang="it-IT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0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BDC119-01ED-4224-8E19-4BB397BE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1. Dataset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D3C38EF-1641-4394-9A91-458E2E511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7" y="2777065"/>
            <a:ext cx="3840868" cy="1745849"/>
          </a:xfrm>
          <a:solidFill>
            <a:schemeClr val="tx1"/>
          </a:solidFill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401532-C53C-4D8F-826E-1022CF9F6DC8}"/>
              </a:ext>
            </a:extLst>
          </p:cNvPr>
          <p:cNvCxnSpPr>
            <a:cxnSpLocks/>
          </p:cNvCxnSpPr>
          <p:nvPr/>
        </p:nvCxnSpPr>
        <p:spPr>
          <a:xfrm>
            <a:off x="4889515" y="3641094"/>
            <a:ext cx="731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9A2670CE-0C08-4475-9326-686D31B30746}"/>
              </a:ext>
            </a:extLst>
          </p:cNvPr>
          <p:cNvSpPr/>
          <p:nvPr/>
        </p:nvSpPr>
        <p:spPr>
          <a:xfrm>
            <a:off x="660859" y="2504386"/>
            <a:ext cx="4228656" cy="22734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CF043EB-D5F7-4FAB-B7A1-7344A8CF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01" y="2755255"/>
            <a:ext cx="1570887" cy="177167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1E46D60-F3B8-4201-ABCE-AC0EB68B108F}"/>
              </a:ext>
            </a:extLst>
          </p:cNvPr>
          <p:cNvSpPr txBox="1"/>
          <p:nvPr/>
        </p:nvSpPr>
        <p:spPr>
          <a:xfrm>
            <a:off x="7357265" y="3010152"/>
            <a:ext cx="45182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Bahnschrift" panose="020B0502040204020203" pitchFamily="34" charset="0"/>
                <a:cs typeface="Arial" panose="020B0604020202020204" pitchFamily="34" charset="0"/>
              </a:rPr>
              <a:t>«</a:t>
            </a:r>
            <a:r>
              <a:rPr lang="it-IT" sz="2200" i="1" dirty="0" err="1">
                <a:latin typeface="Bahnschrift" panose="020B0502040204020203" pitchFamily="34" charset="0"/>
                <a:cs typeface="Arial" panose="020B0604020202020204" pitchFamily="34" charset="0"/>
              </a:rPr>
              <a:t>Medical</a:t>
            </a:r>
            <a:r>
              <a:rPr lang="it-IT" sz="2200" i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sz="2200" i="1" dirty="0" err="1">
                <a:latin typeface="Bahnschrift" panose="020B0502040204020203" pitchFamily="34" charset="0"/>
                <a:cs typeface="Arial" panose="020B0604020202020204" pitchFamily="34" charset="0"/>
              </a:rPr>
              <a:t>Appointment</a:t>
            </a:r>
            <a:r>
              <a:rPr lang="it-IT" sz="2200" i="1" dirty="0">
                <a:latin typeface="Bahnschrift" panose="020B0502040204020203" pitchFamily="34" charset="0"/>
                <a:cs typeface="Arial" panose="020B0604020202020204" pitchFamily="34" charset="0"/>
              </a:rPr>
              <a:t> No Shows</a:t>
            </a:r>
            <a:r>
              <a:rPr lang="it-IT" sz="2200" dirty="0">
                <a:latin typeface="Bahnschrift" panose="020B0502040204020203" pitchFamily="34" charset="0"/>
                <a:cs typeface="Arial" panose="020B0604020202020204" pitchFamily="34" charset="0"/>
              </a:rPr>
              <a:t>»</a:t>
            </a:r>
            <a:endParaRPr lang="it-IT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latin typeface="Bahnschrift" panose="020B0502040204020203" pitchFamily="34" charset="0"/>
                <a:cs typeface="Arial" panose="020B0604020202020204" pitchFamily="34" charset="0"/>
              </a:rPr>
              <a:t>A dataset of </a:t>
            </a:r>
            <a:r>
              <a:rPr lang="it-IT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medical</a:t>
            </a:r>
            <a:r>
              <a:rPr lang="it-IT" sz="2000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appointments</a:t>
            </a:r>
            <a:r>
              <a:rPr lang="it-IT" sz="2000" dirty="0">
                <a:latin typeface="Bahnschrift" panose="020B0502040204020203" pitchFamily="34" charset="0"/>
                <a:cs typeface="Arial" panose="020B0604020202020204" pitchFamily="34" charset="0"/>
              </a:rPr>
              <a:t> in the </a:t>
            </a:r>
            <a:r>
              <a:rPr lang="it-IT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Brasilian</a:t>
            </a:r>
            <a:r>
              <a:rPr lang="it-IT" sz="2000" dirty="0">
                <a:latin typeface="Bahnschrift" panose="020B0502040204020203" pitchFamily="34" charset="0"/>
                <a:cs typeface="Arial" panose="020B0604020202020204" pitchFamily="34" charset="0"/>
              </a:rPr>
              <a:t> city of Vitoria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404054-BB17-4E25-BED1-59C44B2FC3C1}"/>
              </a:ext>
            </a:extLst>
          </p:cNvPr>
          <p:cNvSpPr txBox="1"/>
          <p:nvPr/>
        </p:nvSpPr>
        <p:spPr>
          <a:xfrm>
            <a:off x="9189744" y="5104575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accent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15</a:t>
            </a:r>
            <a:r>
              <a:rPr lang="it-IT" sz="2000" dirty="0">
                <a:latin typeface="Bahnschrift" panose="020B0502040204020203" pitchFamily="34" charset="0"/>
                <a:cs typeface="Arial" panose="020B0604020202020204" pitchFamily="34" charset="0"/>
              </a:rPr>
              <a:t> Features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0819CD-92EB-45DF-B6ED-541CE983DC9D}"/>
              </a:ext>
            </a:extLst>
          </p:cNvPr>
          <p:cNvSpPr/>
          <p:nvPr/>
        </p:nvSpPr>
        <p:spPr>
          <a:xfrm>
            <a:off x="0" y="6429021"/>
            <a:ext cx="4624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https://www.kaggle.com/joniarroba/noshowappointments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C5CA2FC-905F-4B0C-B823-D88E46C5ED66}"/>
              </a:ext>
            </a:extLst>
          </p:cNvPr>
          <p:cNvSpPr txBox="1"/>
          <p:nvPr/>
        </p:nvSpPr>
        <p:spPr>
          <a:xfrm>
            <a:off x="6488944" y="5104575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110k</a:t>
            </a:r>
            <a:r>
              <a:rPr lang="it-IT" sz="2000" dirty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it-IT" sz="2000" dirty="0" err="1">
                <a:latin typeface="Bahnschrift" panose="020B0502040204020203" pitchFamily="34" charset="0"/>
              </a:rPr>
              <a:t>Appointments</a:t>
            </a:r>
            <a:endParaRPr lang="it-IT" sz="2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5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6F1B-E90E-4D63-9E9D-EA7560C7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2. Data </a:t>
            </a:r>
            <a:r>
              <a:rPr lang="it-IT" dirty="0" err="1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Manipulation</a:t>
            </a:r>
            <a:r>
              <a:rPr lang="it-IT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 a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Nutshell</a:t>
            </a:r>
            <a:endParaRPr lang="it-IT" dirty="0">
              <a:solidFill>
                <a:schemeClr val="tx1"/>
              </a:solidFill>
              <a:effectLst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832843-04EA-4CDC-8485-569CD9ECFB62}"/>
              </a:ext>
            </a:extLst>
          </p:cNvPr>
          <p:cNvSpPr txBox="1"/>
          <p:nvPr/>
        </p:nvSpPr>
        <p:spPr>
          <a:xfrm>
            <a:off x="4845497" y="5016685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>
                <a:latin typeface="Bahnschrift" panose="020B0502040204020203" pitchFamily="34" charset="0"/>
              </a:rPr>
              <a:t>Preprocessing</a:t>
            </a:r>
            <a:endParaRPr lang="it-IT" sz="2800" dirty="0">
              <a:latin typeface="Bahnschrift" panose="020B0502040204020203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56C97B6-0622-4F21-8B3A-70777CA73716}"/>
              </a:ext>
            </a:extLst>
          </p:cNvPr>
          <p:cNvSpPr/>
          <p:nvPr/>
        </p:nvSpPr>
        <p:spPr>
          <a:xfrm>
            <a:off x="626234" y="1853248"/>
            <a:ext cx="10939532" cy="37693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811754F-3C3F-48C9-A4AA-E0DC8823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7" y="2014624"/>
            <a:ext cx="10684166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3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6F1B-E90E-4D63-9E9D-EA7560C7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2. 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Data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Manipulation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in a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Nutshell</a:t>
            </a:r>
            <a:endParaRPr lang="it-IT" dirty="0">
              <a:solidFill>
                <a:schemeClr val="tx1"/>
              </a:solidFill>
              <a:effectLst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832843-04EA-4CDC-8485-569CD9ECFB62}"/>
              </a:ext>
            </a:extLst>
          </p:cNvPr>
          <p:cNvSpPr txBox="1"/>
          <p:nvPr/>
        </p:nvSpPr>
        <p:spPr>
          <a:xfrm>
            <a:off x="4492491" y="6143672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Bahnschrift" panose="020B0502040204020203" pitchFamily="34" charset="0"/>
              </a:rPr>
              <a:t>Model Training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6AA421-759A-4309-A1A9-B9A95170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74" y="1546400"/>
            <a:ext cx="8189448" cy="45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1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6F1B-E90E-4D63-9E9D-EA7560C7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2. 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Data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Manipulation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in a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Nutshell</a:t>
            </a:r>
            <a:endParaRPr lang="it-IT" dirty="0">
              <a:solidFill>
                <a:schemeClr val="tx1"/>
              </a:solidFill>
              <a:effectLst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832843-04EA-4CDC-8485-569CD9ECFB62}"/>
              </a:ext>
            </a:extLst>
          </p:cNvPr>
          <p:cNvSpPr txBox="1"/>
          <p:nvPr/>
        </p:nvSpPr>
        <p:spPr>
          <a:xfrm>
            <a:off x="4492491" y="6143672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>
                <a:latin typeface="Bahnschrift" panose="020B0502040204020203" pitchFamily="34" charset="0"/>
              </a:rPr>
              <a:t>Algorithm</a:t>
            </a:r>
            <a:r>
              <a:rPr lang="it-IT" sz="2800" dirty="0">
                <a:latin typeface="Bahnschrift" panose="020B0502040204020203" pitchFamily="34" charset="0"/>
              </a:rPr>
              <a:t> </a:t>
            </a:r>
            <a:r>
              <a:rPr lang="it-IT" sz="2800" dirty="0" err="1">
                <a:latin typeface="Bahnschrift" panose="020B0502040204020203" pitchFamily="34" charset="0"/>
              </a:rPr>
              <a:t>Choice</a:t>
            </a:r>
            <a:endParaRPr lang="it-IT" sz="2800" dirty="0">
              <a:latin typeface="Bahnschrift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2BD6DB-FC59-48F2-B852-113FAFD2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78" y="1646518"/>
            <a:ext cx="7056443" cy="438409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C599ED0-3AC2-4E2A-B4F8-434BFC832DD1}"/>
              </a:ext>
            </a:extLst>
          </p:cNvPr>
          <p:cNvSpPr/>
          <p:nvPr/>
        </p:nvSpPr>
        <p:spPr>
          <a:xfrm>
            <a:off x="4717915" y="1926077"/>
            <a:ext cx="2597285" cy="17509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84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5169D-CE7D-4206-AEC6-00F1F072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Public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Health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System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Estimates</a:t>
            </a:r>
            <a:endParaRPr lang="it-IT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1D56E07-D707-4CB6-A3B3-5EFAB8A41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35" y="2407331"/>
            <a:ext cx="2601185" cy="2601185"/>
          </a:xfr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214F29B-997D-45CE-91AB-B657916B7CFC}"/>
              </a:ext>
            </a:extLst>
          </p:cNvPr>
          <p:cNvCxnSpPr>
            <a:cxnSpLocks/>
          </p:cNvCxnSpPr>
          <p:nvPr/>
        </p:nvCxnSpPr>
        <p:spPr>
          <a:xfrm>
            <a:off x="3674379" y="3967980"/>
            <a:ext cx="838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41CC101C-B8EF-4B49-AAA7-AE17A2921D9C}"/>
              </a:ext>
            </a:extLst>
          </p:cNvPr>
          <p:cNvSpPr/>
          <p:nvPr/>
        </p:nvSpPr>
        <p:spPr>
          <a:xfrm>
            <a:off x="4513278" y="2820435"/>
            <a:ext cx="6754279" cy="2295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DD5555C-B89E-4FF3-B2FB-54D9B348A3EC}"/>
              </a:ext>
            </a:extLst>
          </p:cNvPr>
          <p:cNvSpPr txBox="1"/>
          <p:nvPr/>
        </p:nvSpPr>
        <p:spPr>
          <a:xfrm>
            <a:off x="4924168" y="3075428"/>
            <a:ext cx="63433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2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Costs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up to </a:t>
            </a:r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2500 € 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per capita in 2016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endParaRPr lang="en-US" sz="2200" dirty="0"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200" b="1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Dissatisfaction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for </a:t>
            </a:r>
            <a:r>
              <a:rPr lang="it-IT" sz="22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waiting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time on the rise </a:t>
            </a:r>
          </a:p>
          <a:p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      (</a:t>
            </a:r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34,3%</a:t>
            </a:r>
            <a:r>
              <a:rPr lang="it-IT" sz="2200" dirty="0">
                <a:solidFill>
                  <a:srgbClr val="00B050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in 2015 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40,3%</a:t>
            </a:r>
            <a:r>
              <a:rPr lang="it-IT" sz="2200" dirty="0">
                <a:solidFill>
                  <a:srgbClr val="00B050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in 2016)</a:t>
            </a:r>
          </a:p>
        </p:txBody>
      </p:sp>
    </p:spTree>
    <p:extLst>
      <p:ext uri="{BB962C8B-B14F-4D97-AF65-F5344CB8AC3E}">
        <p14:creationId xmlns:p14="http://schemas.microsoft.com/office/powerpoint/2010/main" val="357943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9879F-07C6-4AF2-9725-D329C201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3. </a:t>
            </a:r>
            <a:r>
              <a:rPr lang="it-IT" dirty="0" err="1">
                <a:latin typeface="Bahnschrift" panose="020B0502040204020203" pitchFamily="34" charset="0"/>
              </a:rPr>
              <a:t>Results</a:t>
            </a:r>
            <a:endParaRPr lang="it-IT" dirty="0">
              <a:latin typeface="Bahnschrift" panose="020B0502040204020203" pitchFamily="34" charset="0"/>
            </a:endParaRP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910849BF-9FE0-4D4A-BA9A-9E9AABB1C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77" y="1716579"/>
            <a:ext cx="5094544" cy="3131056"/>
          </a:xfr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5188971-42A2-48CC-8D09-9597ED97EFB1}"/>
              </a:ext>
            </a:extLst>
          </p:cNvPr>
          <p:cNvCxnSpPr>
            <a:cxnSpLocks/>
          </p:cNvCxnSpPr>
          <p:nvPr/>
        </p:nvCxnSpPr>
        <p:spPr>
          <a:xfrm>
            <a:off x="8643272" y="4193423"/>
            <a:ext cx="4755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BFF563-7F2B-44E1-B066-E3A40AE4A358}"/>
              </a:ext>
            </a:extLst>
          </p:cNvPr>
          <p:cNvSpPr/>
          <p:nvPr/>
        </p:nvSpPr>
        <p:spPr>
          <a:xfrm>
            <a:off x="9128561" y="3736313"/>
            <a:ext cx="1795244" cy="93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9781578-8F88-4BFA-9A4C-11E455422A32}"/>
              </a:ext>
            </a:extLst>
          </p:cNvPr>
          <p:cNvSpPr txBox="1"/>
          <p:nvPr/>
        </p:nvSpPr>
        <p:spPr>
          <a:xfrm>
            <a:off x="9226188" y="3977979"/>
            <a:ext cx="1599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>
                <a:latin typeface="Bahnschrift" panose="020B0502040204020203" pitchFamily="34" charset="0"/>
              </a:rPr>
              <a:t>Recall</a:t>
            </a:r>
            <a:r>
              <a:rPr lang="it-IT" sz="2200" dirty="0">
                <a:latin typeface="Bahnschrift" panose="020B0502040204020203" pitchFamily="34" charset="0"/>
              </a:rPr>
              <a:t>: </a:t>
            </a:r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</a:rPr>
              <a:t>63%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B8D897-E2B4-4819-BF8A-18549DB1E8C0}"/>
              </a:ext>
            </a:extLst>
          </p:cNvPr>
          <p:cNvSpPr/>
          <p:nvPr/>
        </p:nvSpPr>
        <p:spPr>
          <a:xfrm>
            <a:off x="929537" y="2835930"/>
            <a:ext cx="2326547" cy="93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B04F555-5D1E-47E5-B4E9-B26539140DB0}"/>
              </a:ext>
            </a:extLst>
          </p:cNvPr>
          <p:cNvSpPr txBox="1"/>
          <p:nvPr/>
        </p:nvSpPr>
        <p:spPr>
          <a:xfrm>
            <a:off x="1140967" y="3066663"/>
            <a:ext cx="19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>
                <a:latin typeface="Bahnschrift" panose="020B0502040204020203" pitchFamily="34" charset="0"/>
              </a:rPr>
              <a:t>Accuracy</a:t>
            </a:r>
            <a:r>
              <a:rPr lang="it-IT" sz="2200" dirty="0">
                <a:latin typeface="Bahnschrift" panose="020B0502040204020203" pitchFamily="34" charset="0"/>
              </a:rPr>
              <a:t>: </a:t>
            </a:r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</a:rPr>
              <a:t>66%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FA84466-67BD-4D2B-8E92-0D59A06C0FDD}"/>
              </a:ext>
            </a:extLst>
          </p:cNvPr>
          <p:cNvSpPr txBox="1"/>
          <p:nvPr/>
        </p:nvSpPr>
        <p:spPr>
          <a:xfrm>
            <a:off x="4637706" y="312245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ahnschrift" panose="020B0502040204020203" pitchFamily="34" charset="0"/>
              </a:rPr>
              <a:t>52,8%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325AB6-0CAE-46AF-8A8E-04151941A671}"/>
              </a:ext>
            </a:extLst>
          </p:cNvPr>
          <p:cNvSpPr txBox="1"/>
          <p:nvPr/>
        </p:nvSpPr>
        <p:spPr>
          <a:xfrm>
            <a:off x="7201725" y="246659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ahnschrift" panose="020B0502040204020203" pitchFamily="34" charset="0"/>
              </a:rPr>
              <a:t>27%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BE40749-0BFF-4C01-A8D7-622F99A54DAD}"/>
              </a:ext>
            </a:extLst>
          </p:cNvPr>
          <p:cNvSpPr txBox="1"/>
          <p:nvPr/>
        </p:nvSpPr>
        <p:spPr>
          <a:xfrm>
            <a:off x="6687463" y="396761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ahnschrift" panose="020B0502040204020203" pitchFamily="34" charset="0"/>
              </a:rPr>
              <a:t>12,7%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366DCDD-7D30-4AAF-87F9-A8DBC32B2D78}"/>
              </a:ext>
            </a:extLst>
          </p:cNvPr>
          <p:cNvSpPr txBox="1"/>
          <p:nvPr/>
        </p:nvSpPr>
        <p:spPr>
          <a:xfrm>
            <a:off x="7876403" y="397797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7,5%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BA52BD88-5C51-43E8-BF77-219A997C13FC}"/>
              </a:ext>
            </a:extLst>
          </p:cNvPr>
          <p:cNvSpPr/>
          <p:nvPr/>
        </p:nvSpPr>
        <p:spPr>
          <a:xfrm>
            <a:off x="3256084" y="2848479"/>
            <a:ext cx="319693" cy="9144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61CE24C-C6BA-4F91-A22F-D243F017AEE4}"/>
              </a:ext>
            </a:extLst>
          </p:cNvPr>
          <p:cNvCxnSpPr/>
          <p:nvPr/>
        </p:nvCxnSpPr>
        <p:spPr>
          <a:xfrm>
            <a:off x="6974130" y="4847635"/>
            <a:ext cx="0" cy="369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A84104-1648-486E-B856-AE024B2DE9F4}"/>
              </a:ext>
            </a:extLst>
          </p:cNvPr>
          <p:cNvSpPr/>
          <p:nvPr/>
        </p:nvSpPr>
        <p:spPr>
          <a:xfrm>
            <a:off x="5344849" y="5217018"/>
            <a:ext cx="4084735" cy="93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5BD3D49-650D-4F94-914B-785B526E46F3}"/>
              </a:ext>
            </a:extLst>
          </p:cNvPr>
          <p:cNvSpPr txBox="1"/>
          <p:nvPr/>
        </p:nvSpPr>
        <p:spPr>
          <a:xfrm>
            <a:off x="5421758" y="5467163"/>
            <a:ext cx="3687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</a:rPr>
              <a:t>7.620.000 </a:t>
            </a:r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€</a:t>
            </a:r>
            <a:r>
              <a:rPr lang="it-IT" sz="2200" dirty="0">
                <a:solidFill>
                  <a:schemeClr val="accent1"/>
                </a:solidFill>
              </a:rPr>
              <a:t> </a:t>
            </a:r>
            <a:r>
              <a:rPr lang="it-IT" sz="2200" dirty="0" err="1">
                <a:latin typeface="Bahnschrift" panose="020B0502040204020203" pitchFamily="34" charset="0"/>
              </a:rPr>
              <a:t>Potential</a:t>
            </a:r>
            <a:r>
              <a:rPr lang="it-IT" sz="2200" dirty="0">
                <a:latin typeface="Bahnschrift" panose="020B0502040204020203" pitchFamily="34" charset="0"/>
              </a:rPr>
              <a:t> </a:t>
            </a:r>
            <a:r>
              <a:rPr lang="it-IT" sz="2200" dirty="0" err="1">
                <a:latin typeface="Bahnschrift" panose="020B0502040204020203" pitchFamily="34" charset="0"/>
              </a:rPr>
              <a:t>Saving</a:t>
            </a:r>
            <a:endParaRPr lang="it-IT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25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9879F-07C6-4AF2-9725-D329C201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3. </a:t>
            </a:r>
            <a:r>
              <a:rPr lang="it-IT" dirty="0" err="1">
                <a:latin typeface="Bahnschrift" panose="020B0502040204020203" pitchFamily="34" charset="0"/>
              </a:rPr>
              <a:t>Results</a:t>
            </a:r>
            <a:endParaRPr lang="it-IT" dirty="0">
              <a:latin typeface="Bahnschrift" panose="020B0502040204020203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B8D897-E2B4-4819-BF8A-18549DB1E8C0}"/>
              </a:ext>
            </a:extLst>
          </p:cNvPr>
          <p:cNvSpPr/>
          <p:nvPr/>
        </p:nvSpPr>
        <p:spPr>
          <a:xfrm>
            <a:off x="2136907" y="2478593"/>
            <a:ext cx="947650" cy="93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B04F555-5D1E-47E5-B4E9-B26539140DB0}"/>
              </a:ext>
            </a:extLst>
          </p:cNvPr>
          <p:cNvSpPr txBox="1"/>
          <p:nvPr/>
        </p:nvSpPr>
        <p:spPr>
          <a:xfrm>
            <a:off x="2272597" y="2716229"/>
            <a:ext cx="667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</a:rPr>
              <a:t>66%</a:t>
            </a:r>
          </a:p>
        </p:txBody>
      </p:sp>
      <p:pic>
        <p:nvPicPr>
          <p:cNvPr id="19" name="Segnaposto contenuto 4">
            <a:extLst>
              <a:ext uri="{FF2B5EF4-FFF2-40B4-BE49-F238E27FC236}">
                <a16:creationId xmlns:a16="http://schemas.microsoft.com/office/drawing/2014/main" id="{E16BC4F9-9F8E-440F-81F5-2EBE1A9C2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0381" y="1236843"/>
            <a:ext cx="293103" cy="385762"/>
          </a:xfrm>
        </p:spPr>
      </p:pic>
      <p:pic>
        <p:nvPicPr>
          <p:cNvPr id="26" name="Segnaposto contenuto 4">
            <a:extLst>
              <a:ext uri="{FF2B5EF4-FFF2-40B4-BE49-F238E27FC236}">
                <a16:creationId xmlns:a16="http://schemas.microsoft.com/office/drawing/2014/main" id="{83751B6B-B95F-4E41-86B3-D3342AC41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3909" y="1236843"/>
            <a:ext cx="293103" cy="385762"/>
          </a:xfrm>
          <a:prstGeom prst="rect">
            <a:avLst/>
          </a:prstGeom>
        </p:spPr>
      </p:pic>
      <p:pic>
        <p:nvPicPr>
          <p:cNvPr id="27" name="Segnaposto contenuto 4">
            <a:extLst>
              <a:ext uri="{FF2B5EF4-FFF2-40B4-BE49-F238E27FC236}">
                <a16:creationId xmlns:a16="http://schemas.microsoft.com/office/drawing/2014/main" id="{75596925-B2A4-489A-B9F7-2701B4EBF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0527" y="1236843"/>
            <a:ext cx="293103" cy="385762"/>
          </a:xfrm>
          <a:prstGeom prst="rect">
            <a:avLst/>
          </a:prstGeom>
        </p:spPr>
      </p:pic>
      <p:pic>
        <p:nvPicPr>
          <p:cNvPr id="28" name="Segnaposto contenuto 4">
            <a:extLst>
              <a:ext uri="{FF2B5EF4-FFF2-40B4-BE49-F238E27FC236}">
                <a16:creationId xmlns:a16="http://schemas.microsoft.com/office/drawing/2014/main" id="{CCBF7E1C-C1D0-4B23-AC92-9DB3A73E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763" y="1226791"/>
            <a:ext cx="293103" cy="385762"/>
          </a:xfrm>
          <a:prstGeom prst="rect">
            <a:avLst/>
          </a:prstGeom>
        </p:spPr>
      </p:pic>
      <p:pic>
        <p:nvPicPr>
          <p:cNvPr id="29" name="Segnaposto contenuto 4">
            <a:extLst>
              <a:ext uri="{FF2B5EF4-FFF2-40B4-BE49-F238E27FC236}">
                <a16:creationId xmlns:a16="http://schemas.microsoft.com/office/drawing/2014/main" id="{8365A9C2-E501-44E3-A7F5-7E29A0679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145" y="1226791"/>
            <a:ext cx="293103" cy="385762"/>
          </a:xfrm>
          <a:prstGeom prst="rect">
            <a:avLst/>
          </a:prstGeom>
        </p:spPr>
      </p:pic>
      <p:pic>
        <p:nvPicPr>
          <p:cNvPr id="30" name="Segnaposto contenuto 4">
            <a:extLst>
              <a:ext uri="{FF2B5EF4-FFF2-40B4-BE49-F238E27FC236}">
                <a16:creationId xmlns:a16="http://schemas.microsoft.com/office/drawing/2014/main" id="{F48D9075-12DD-4749-A35E-D034BA395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6999" y="1236843"/>
            <a:ext cx="293103" cy="385762"/>
          </a:xfrm>
          <a:prstGeom prst="rect">
            <a:avLst/>
          </a:prstGeom>
        </p:spPr>
      </p:pic>
      <p:pic>
        <p:nvPicPr>
          <p:cNvPr id="31" name="Segnaposto contenuto 4">
            <a:extLst>
              <a:ext uri="{FF2B5EF4-FFF2-40B4-BE49-F238E27FC236}">
                <a16:creationId xmlns:a16="http://schemas.microsoft.com/office/drawing/2014/main" id="{43437805-C7C4-4498-8081-808AC9A4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3617" y="1236843"/>
            <a:ext cx="293103" cy="385762"/>
          </a:xfrm>
          <a:prstGeom prst="rect">
            <a:avLst/>
          </a:prstGeom>
        </p:spPr>
      </p:pic>
      <p:pic>
        <p:nvPicPr>
          <p:cNvPr id="32" name="Segnaposto contenuto 4">
            <a:extLst>
              <a:ext uri="{FF2B5EF4-FFF2-40B4-BE49-F238E27FC236}">
                <a16:creationId xmlns:a16="http://schemas.microsoft.com/office/drawing/2014/main" id="{D29AF217-997C-496B-AB2C-8EEFAB71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91" y="1226791"/>
            <a:ext cx="293103" cy="385762"/>
          </a:xfrm>
          <a:prstGeom prst="rect">
            <a:avLst/>
          </a:prstGeom>
        </p:spPr>
      </p:pic>
      <p:pic>
        <p:nvPicPr>
          <p:cNvPr id="33" name="Segnaposto contenuto 4">
            <a:extLst>
              <a:ext uri="{FF2B5EF4-FFF2-40B4-BE49-F238E27FC236}">
                <a16:creationId xmlns:a16="http://schemas.microsoft.com/office/drawing/2014/main" id="{629E989A-69DD-4D46-9BCB-FD5267FCB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0673" y="1226791"/>
            <a:ext cx="293103" cy="385762"/>
          </a:xfrm>
          <a:prstGeom prst="rect">
            <a:avLst/>
          </a:prstGeom>
        </p:spPr>
      </p:pic>
      <p:pic>
        <p:nvPicPr>
          <p:cNvPr id="34" name="Segnaposto contenuto 4">
            <a:extLst>
              <a:ext uri="{FF2B5EF4-FFF2-40B4-BE49-F238E27FC236}">
                <a16:creationId xmlns:a16="http://schemas.microsoft.com/office/drawing/2014/main" id="{A6FFAE19-17F6-42FE-AA1B-AB5E1436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0235" y="1236843"/>
            <a:ext cx="293103" cy="385762"/>
          </a:xfrm>
          <a:prstGeom prst="rect">
            <a:avLst/>
          </a:prstGeom>
        </p:spPr>
      </p:pic>
      <p:pic>
        <p:nvPicPr>
          <p:cNvPr id="35" name="Segnaposto contenuto 4">
            <a:extLst>
              <a:ext uri="{FF2B5EF4-FFF2-40B4-BE49-F238E27FC236}">
                <a16:creationId xmlns:a16="http://schemas.microsoft.com/office/drawing/2014/main" id="{1F09CC6E-5FB5-4F80-B90C-C93E44B2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0381" y="1738312"/>
            <a:ext cx="293103" cy="385762"/>
          </a:xfrm>
          <a:prstGeom prst="rect">
            <a:avLst/>
          </a:prstGeom>
        </p:spPr>
      </p:pic>
      <p:pic>
        <p:nvPicPr>
          <p:cNvPr id="36" name="Segnaposto contenuto 4">
            <a:extLst>
              <a:ext uri="{FF2B5EF4-FFF2-40B4-BE49-F238E27FC236}">
                <a16:creationId xmlns:a16="http://schemas.microsoft.com/office/drawing/2014/main" id="{3B2C6337-FB62-4FB3-A36F-0F217EA0D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3909" y="1738312"/>
            <a:ext cx="293103" cy="385762"/>
          </a:xfrm>
          <a:prstGeom prst="rect">
            <a:avLst/>
          </a:prstGeom>
        </p:spPr>
      </p:pic>
      <p:pic>
        <p:nvPicPr>
          <p:cNvPr id="37" name="Segnaposto contenuto 4">
            <a:extLst>
              <a:ext uri="{FF2B5EF4-FFF2-40B4-BE49-F238E27FC236}">
                <a16:creationId xmlns:a16="http://schemas.microsoft.com/office/drawing/2014/main" id="{35BC28DB-9287-44ED-ADCA-7460FC3C5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0527" y="1738312"/>
            <a:ext cx="293103" cy="385762"/>
          </a:xfrm>
          <a:prstGeom prst="rect">
            <a:avLst/>
          </a:prstGeom>
        </p:spPr>
      </p:pic>
      <p:pic>
        <p:nvPicPr>
          <p:cNvPr id="38" name="Segnaposto contenuto 4">
            <a:extLst>
              <a:ext uri="{FF2B5EF4-FFF2-40B4-BE49-F238E27FC236}">
                <a16:creationId xmlns:a16="http://schemas.microsoft.com/office/drawing/2014/main" id="{5678A227-A904-4ECE-9305-2B250231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763" y="1728260"/>
            <a:ext cx="293103" cy="385762"/>
          </a:xfrm>
          <a:prstGeom prst="rect">
            <a:avLst/>
          </a:prstGeom>
        </p:spPr>
      </p:pic>
      <p:pic>
        <p:nvPicPr>
          <p:cNvPr id="39" name="Segnaposto contenuto 4">
            <a:extLst>
              <a:ext uri="{FF2B5EF4-FFF2-40B4-BE49-F238E27FC236}">
                <a16:creationId xmlns:a16="http://schemas.microsoft.com/office/drawing/2014/main" id="{7FBD9297-9FA4-4019-A0DA-53EB49721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145" y="1728260"/>
            <a:ext cx="293103" cy="385762"/>
          </a:xfrm>
          <a:prstGeom prst="rect">
            <a:avLst/>
          </a:prstGeom>
        </p:spPr>
      </p:pic>
      <p:pic>
        <p:nvPicPr>
          <p:cNvPr id="40" name="Segnaposto contenuto 4">
            <a:extLst>
              <a:ext uri="{FF2B5EF4-FFF2-40B4-BE49-F238E27FC236}">
                <a16:creationId xmlns:a16="http://schemas.microsoft.com/office/drawing/2014/main" id="{23958166-72AF-4105-8EFA-B6624461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6999" y="1738312"/>
            <a:ext cx="293103" cy="385762"/>
          </a:xfrm>
          <a:prstGeom prst="rect">
            <a:avLst/>
          </a:prstGeom>
        </p:spPr>
      </p:pic>
      <p:pic>
        <p:nvPicPr>
          <p:cNvPr id="41" name="Segnaposto contenuto 4">
            <a:extLst>
              <a:ext uri="{FF2B5EF4-FFF2-40B4-BE49-F238E27FC236}">
                <a16:creationId xmlns:a16="http://schemas.microsoft.com/office/drawing/2014/main" id="{033C228E-9A6D-4D59-A5F7-C83F0900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3617" y="1738312"/>
            <a:ext cx="293103" cy="385762"/>
          </a:xfrm>
          <a:prstGeom prst="rect">
            <a:avLst/>
          </a:prstGeom>
        </p:spPr>
      </p:pic>
      <p:pic>
        <p:nvPicPr>
          <p:cNvPr id="42" name="Segnaposto contenuto 4">
            <a:extLst>
              <a:ext uri="{FF2B5EF4-FFF2-40B4-BE49-F238E27FC236}">
                <a16:creationId xmlns:a16="http://schemas.microsoft.com/office/drawing/2014/main" id="{A70403B8-EA8B-4434-8F8B-72B259F31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91" y="1728260"/>
            <a:ext cx="293103" cy="385762"/>
          </a:xfrm>
          <a:prstGeom prst="rect">
            <a:avLst/>
          </a:prstGeom>
        </p:spPr>
      </p:pic>
      <p:pic>
        <p:nvPicPr>
          <p:cNvPr id="43" name="Segnaposto contenuto 4">
            <a:extLst>
              <a:ext uri="{FF2B5EF4-FFF2-40B4-BE49-F238E27FC236}">
                <a16:creationId xmlns:a16="http://schemas.microsoft.com/office/drawing/2014/main" id="{7033ED02-5161-4E03-A0B7-20FD4177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0673" y="1728260"/>
            <a:ext cx="293103" cy="385762"/>
          </a:xfrm>
          <a:prstGeom prst="rect">
            <a:avLst/>
          </a:prstGeom>
        </p:spPr>
      </p:pic>
      <p:pic>
        <p:nvPicPr>
          <p:cNvPr id="44" name="Segnaposto contenuto 4">
            <a:extLst>
              <a:ext uri="{FF2B5EF4-FFF2-40B4-BE49-F238E27FC236}">
                <a16:creationId xmlns:a16="http://schemas.microsoft.com/office/drawing/2014/main" id="{8E226637-A59E-481D-BCD9-113DA06F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0235" y="1738312"/>
            <a:ext cx="293103" cy="385762"/>
          </a:xfrm>
          <a:prstGeom prst="rect">
            <a:avLst/>
          </a:prstGeom>
        </p:spPr>
      </p:pic>
      <p:pic>
        <p:nvPicPr>
          <p:cNvPr id="45" name="Segnaposto contenuto 4">
            <a:extLst>
              <a:ext uri="{FF2B5EF4-FFF2-40B4-BE49-F238E27FC236}">
                <a16:creationId xmlns:a16="http://schemas.microsoft.com/office/drawing/2014/main" id="{FC3D00AE-698B-4045-8883-A52EFC73D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0381" y="2249833"/>
            <a:ext cx="293103" cy="385762"/>
          </a:xfrm>
          <a:prstGeom prst="rect">
            <a:avLst/>
          </a:prstGeom>
        </p:spPr>
      </p:pic>
      <p:pic>
        <p:nvPicPr>
          <p:cNvPr id="46" name="Segnaposto contenuto 4">
            <a:extLst>
              <a:ext uri="{FF2B5EF4-FFF2-40B4-BE49-F238E27FC236}">
                <a16:creationId xmlns:a16="http://schemas.microsoft.com/office/drawing/2014/main" id="{43C7A4E0-FD7E-4B94-99F3-6B2176F77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3909" y="2249833"/>
            <a:ext cx="293103" cy="385762"/>
          </a:xfrm>
          <a:prstGeom prst="rect">
            <a:avLst/>
          </a:prstGeom>
        </p:spPr>
      </p:pic>
      <p:pic>
        <p:nvPicPr>
          <p:cNvPr id="47" name="Segnaposto contenuto 4">
            <a:extLst>
              <a:ext uri="{FF2B5EF4-FFF2-40B4-BE49-F238E27FC236}">
                <a16:creationId xmlns:a16="http://schemas.microsoft.com/office/drawing/2014/main" id="{B38E4D08-EE92-44DB-864A-539D2029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0527" y="2249833"/>
            <a:ext cx="293103" cy="385762"/>
          </a:xfrm>
          <a:prstGeom prst="rect">
            <a:avLst/>
          </a:prstGeom>
        </p:spPr>
      </p:pic>
      <p:pic>
        <p:nvPicPr>
          <p:cNvPr id="48" name="Segnaposto contenuto 4">
            <a:extLst>
              <a:ext uri="{FF2B5EF4-FFF2-40B4-BE49-F238E27FC236}">
                <a16:creationId xmlns:a16="http://schemas.microsoft.com/office/drawing/2014/main" id="{E73E5077-4766-475D-B3D5-ED90A6A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763" y="2239781"/>
            <a:ext cx="293103" cy="385762"/>
          </a:xfrm>
          <a:prstGeom prst="rect">
            <a:avLst/>
          </a:prstGeom>
        </p:spPr>
      </p:pic>
      <p:pic>
        <p:nvPicPr>
          <p:cNvPr id="49" name="Segnaposto contenuto 4">
            <a:extLst>
              <a:ext uri="{FF2B5EF4-FFF2-40B4-BE49-F238E27FC236}">
                <a16:creationId xmlns:a16="http://schemas.microsoft.com/office/drawing/2014/main" id="{BBE837BE-5D27-412A-8B40-91931F45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145" y="2239781"/>
            <a:ext cx="293103" cy="385762"/>
          </a:xfrm>
          <a:prstGeom prst="rect">
            <a:avLst/>
          </a:prstGeom>
        </p:spPr>
      </p:pic>
      <p:pic>
        <p:nvPicPr>
          <p:cNvPr id="50" name="Segnaposto contenuto 4">
            <a:extLst>
              <a:ext uri="{FF2B5EF4-FFF2-40B4-BE49-F238E27FC236}">
                <a16:creationId xmlns:a16="http://schemas.microsoft.com/office/drawing/2014/main" id="{43ABA0D4-B262-4CEA-A210-5B42D4DD9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6999" y="2249833"/>
            <a:ext cx="293103" cy="385762"/>
          </a:xfrm>
          <a:prstGeom prst="rect">
            <a:avLst/>
          </a:prstGeom>
        </p:spPr>
      </p:pic>
      <p:pic>
        <p:nvPicPr>
          <p:cNvPr id="51" name="Segnaposto contenuto 4">
            <a:extLst>
              <a:ext uri="{FF2B5EF4-FFF2-40B4-BE49-F238E27FC236}">
                <a16:creationId xmlns:a16="http://schemas.microsoft.com/office/drawing/2014/main" id="{11202073-F57A-4531-A7D0-7420F07FA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3617" y="2249833"/>
            <a:ext cx="293103" cy="385762"/>
          </a:xfrm>
          <a:prstGeom prst="rect">
            <a:avLst/>
          </a:prstGeom>
        </p:spPr>
      </p:pic>
      <p:pic>
        <p:nvPicPr>
          <p:cNvPr id="52" name="Segnaposto contenuto 4">
            <a:extLst>
              <a:ext uri="{FF2B5EF4-FFF2-40B4-BE49-F238E27FC236}">
                <a16:creationId xmlns:a16="http://schemas.microsoft.com/office/drawing/2014/main" id="{AA32E97F-A2DB-4080-93FA-FD27783D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91" y="2239781"/>
            <a:ext cx="293103" cy="385762"/>
          </a:xfrm>
          <a:prstGeom prst="rect">
            <a:avLst/>
          </a:prstGeom>
        </p:spPr>
      </p:pic>
      <p:pic>
        <p:nvPicPr>
          <p:cNvPr id="53" name="Segnaposto contenuto 4">
            <a:extLst>
              <a:ext uri="{FF2B5EF4-FFF2-40B4-BE49-F238E27FC236}">
                <a16:creationId xmlns:a16="http://schemas.microsoft.com/office/drawing/2014/main" id="{33519DAB-69D6-4136-864F-E69BEEA7A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0673" y="2239781"/>
            <a:ext cx="293103" cy="385762"/>
          </a:xfrm>
          <a:prstGeom prst="rect">
            <a:avLst/>
          </a:prstGeom>
        </p:spPr>
      </p:pic>
      <p:pic>
        <p:nvPicPr>
          <p:cNvPr id="54" name="Segnaposto contenuto 4">
            <a:extLst>
              <a:ext uri="{FF2B5EF4-FFF2-40B4-BE49-F238E27FC236}">
                <a16:creationId xmlns:a16="http://schemas.microsoft.com/office/drawing/2014/main" id="{AA244040-7F63-4DA8-A307-666415D0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0235" y="2249833"/>
            <a:ext cx="293103" cy="385762"/>
          </a:xfrm>
          <a:prstGeom prst="rect">
            <a:avLst/>
          </a:prstGeom>
        </p:spPr>
      </p:pic>
      <p:pic>
        <p:nvPicPr>
          <p:cNvPr id="55" name="Segnaposto contenuto 4">
            <a:extLst>
              <a:ext uri="{FF2B5EF4-FFF2-40B4-BE49-F238E27FC236}">
                <a16:creationId xmlns:a16="http://schemas.microsoft.com/office/drawing/2014/main" id="{FBF47324-8DF4-4BB4-A122-9599D116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0381" y="2761354"/>
            <a:ext cx="293103" cy="385762"/>
          </a:xfrm>
          <a:prstGeom prst="rect">
            <a:avLst/>
          </a:prstGeom>
        </p:spPr>
      </p:pic>
      <p:pic>
        <p:nvPicPr>
          <p:cNvPr id="56" name="Segnaposto contenuto 4">
            <a:extLst>
              <a:ext uri="{FF2B5EF4-FFF2-40B4-BE49-F238E27FC236}">
                <a16:creationId xmlns:a16="http://schemas.microsoft.com/office/drawing/2014/main" id="{53A9EEE2-BD64-47C3-B84B-8633F961D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3909" y="2761354"/>
            <a:ext cx="293103" cy="385762"/>
          </a:xfrm>
          <a:prstGeom prst="rect">
            <a:avLst/>
          </a:prstGeom>
        </p:spPr>
      </p:pic>
      <p:pic>
        <p:nvPicPr>
          <p:cNvPr id="57" name="Segnaposto contenuto 4">
            <a:extLst>
              <a:ext uri="{FF2B5EF4-FFF2-40B4-BE49-F238E27FC236}">
                <a16:creationId xmlns:a16="http://schemas.microsoft.com/office/drawing/2014/main" id="{EFA1CFF3-FD8C-4A97-BC1A-DFA6D3A28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0527" y="2761354"/>
            <a:ext cx="293103" cy="385762"/>
          </a:xfrm>
          <a:prstGeom prst="rect">
            <a:avLst/>
          </a:prstGeom>
        </p:spPr>
      </p:pic>
      <p:pic>
        <p:nvPicPr>
          <p:cNvPr id="58" name="Segnaposto contenuto 4">
            <a:extLst>
              <a:ext uri="{FF2B5EF4-FFF2-40B4-BE49-F238E27FC236}">
                <a16:creationId xmlns:a16="http://schemas.microsoft.com/office/drawing/2014/main" id="{72FCDF81-5CD2-40C8-A9D6-8BF800AF2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763" y="2751302"/>
            <a:ext cx="293103" cy="385762"/>
          </a:xfrm>
          <a:prstGeom prst="rect">
            <a:avLst/>
          </a:prstGeom>
        </p:spPr>
      </p:pic>
      <p:pic>
        <p:nvPicPr>
          <p:cNvPr id="59" name="Segnaposto contenuto 4">
            <a:extLst>
              <a:ext uri="{FF2B5EF4-FFF2-40B4-BE49-F238E27FC236}">
                <a16:creationId xmlns:a16="http://schemas.microsoft.com/office/drawing/2014/main" id="{60119412-44BE-4D51-97B1-4018B5F0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145" y="2751302"/>
            <a:ext cx="293103" cy="385762"/>
          </a:xfrm>
          <a:prstGeom prst="rect">
            <a:avLst/>
          </a:prstGeom>
        </p:spPr>
      </p:pic>
      <p:pic>
        <p:nvPicPr>
          <p:cNvPr id="60" name="Segnaposto contenuto 4">
            <a:extLst>
              <a:ext uri="{FF2B5EF4-FFF2-40B4-BE49-F238E27FC236}">
                <a16:creationId xmlns:a16="http://schemas.microsoft.com/office/drawing/2014/main" id="{032E0190-6704-4DDD-8E67-BABA2F00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6999" y="2761354"/>
            <a:ext cx="293103" cy="385762"/>
          </a:xfrm>
          <a:prstGeom prst="rect">
            <a:avLst/>
          </a:prstGeom>
        </p:spPr>
      </p:pic>
      <p:pic>
        <p:nvPicPr>
          <p:cNvPr id="61" name="Segnaposto contenuto 4">
            <a:extLst>
              <a:ext uri="{FF2B5EF4-FFF2-40B4-BE49-F238E27FC236}">
                <a16:creationId xmlns:a16="http://schemas.microsoft.com/office/drawing/2014/main" id="{207E5C85-8B01-4AC3-A041-1135449F6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3617" y="2761354"/>
            <a:ext cx="293103" cy="385762"/>
          </a:xfrm>
          <a:prstGeom prst="rect">
            <a:avLst/>
          </a:prstGeom>
        </p:spPr>
      </p:pic>
      <p:pic>
        <p:nvPicPr>
          <p:cNvPr id="62" name="Segnaposto contenuto 4">
            <a:extLst>
              <a:ext uri="{FF2B5EF4-FFF2-40B4-BE49-F238E27FC236}">
                <a16:creationId xmlns:a16="http://schemas.microsoft.com/office/drawing/2014/main" id="{47F8ACB1-9558-4340-AA85-70A2F76D9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91" y="2751302"/>
            <a:ext cx="293103" cy="385762"/>
          </a:xfrm>
          <a:prstGeom prst="rect">
            <a:avLst/>
          </a:prstGeom>
        </p:spPr>
      </p:pic>
      <p:pic>
        <p:nvPicPr>
          <p:cNvPr id="63" name="Segnaposto contenuto 4">
            <a:extLst>
              <a:ext uri="{FF2B5EF4-FFF2-40B4-BE49-F238E27FC236}">
                <a16:creationId xmlns:a16="http://schemas.microsoft.com/office/drawing/2014/main" id="{4B94B436-8BAB-442F-B0E9-2D0FCA648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0673" y="2751302"/>
            <a:ext cx="293103" cy="385762"/>
          </a:xfrm>
          <a:prstGeom prst="rect">
            <a:avLst/>
          </a:prstGeom>
        </p:spPr>
      </p:pic>
      <p:pic>
        <p:nvPicPr>
          <p:cNvPr id="64" name="Segnaposto contenuto 4">
            <a:extLst>
              <a:ext uri="{FF2B5EF4-FFF2-40B4-BE49-F238E27FC236}">
                <a16:creationId xmlns:a16="http://schemas.microsoft.com/office/drawing/2014/main" id="{73E40188-6F18-4443-A828-A6A0281F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0235" y="2761354"/>
            <a:ext cx="293103" cy="385762"/>
          </a:xfrm>
          <a:prstGeom prst="rect">
            <a:avLst/>
          </a:prstGeom>
        </p:spPr>
      </p:pic>
      <p:pic>
        <p:nvPicPr>
          <p:cNvPr id="65" name="Segnaposto contenuto 4">
            <a:extLst>
              <a:ext uri="{FF2B5EF4-FFF2-40B4-BE49-F238E27FC236}">
                <a16:creationId xmlns:a16="http://schemas.microsoft.com/office/drawing/2014/main" id="{2F7C471F-780F-4188-8E1A-ABCF0DB06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0381" y="3272875"/>
            <a:ext cx="293103" cy="385762"/>
          </a:xfrm>
          <a:prstGeom prst="rect">
            <a:avLst/>
          </a:prstGeom>
        </p:spPr>
      </p:pic>
      <p:pic>
        <p:nvPicPr>
          <p:cNvPr id="66" name="Segnaposto contenuto 4">
            <a:extLst>
              <a:ext uri="{FF2B5EF4-FFF2-40B4-BE49-F238E27FC236}">
                <a16:creationId xmlns:a16="http://schemas.microsoft.com/office/drawing/2014/main" id="{29D90FAF-40D1-49E9-B743-2B51FE59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3909" y="3272875"/>
            <a:ext cx="293103" cy="385762"/>
          </a:xfrm>
          <a:prstGeom prst="rect">
            <a:avLst/>
          </a:prstGeom>
        </p:spPr>
      </p:pic>
      <p:pic>
        <p:nvPicPr>
          <p:cNvPr id="67" name="Segnaposto contenuto 4">
            <a:extLst>
              <a:ext uri="{FF2B5EF4-FFF2-40B4-BE49-F238E27FC236}">
                <a16:creationId xmlns:a16="http://schemas.microsoft.com/office/drawing/2014/main" id="{8E3F761B-58D0-4B23-B55A-B6FDB2BE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0527" y="3272875"/>
            <a:ext cx="293103" cy="385762"/>
          </a:xfrm>
          <a:prstGeom prst="rect">
            <a:avLst/>
          </a:prstGeom>
        </p:spPr>
      </p:pic>
      <p:pic>
        <p:nvPicPr>
          <p:cNvPr id="68" name="Segnaposto contenuto 4">
            <a:extLst>
              <a:ext uri="{FF2B5EF4-FFF2-40B4-BE49-F238E27FC236}">
                <a16:creationId xmlns:a16="http://schemas.microsoft.com/office/drawing/2014/main" id="{567BF8CB-2236-40A5-91F9-13F8A056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763" y="3262823"/>
            <a:ext cx="293103" cy="385762"/>
          </a:xfrm>
          <a:prstGeom prst="rect">
            <a:avLst/>
          </a:prstGeom>
        </p:spPr>
      </p:pic>
      <p:pic>
        <p:nvPicPr>
          <p:cNvPr id="69" name="Segnaposto contenuto 4">
            <a:extLst>
              <a:ext uri="{FF2B5EF4-FFF2-40B4-BE49-F238E27FC236}">
                <a16:creationId xmlns:a16="http://schemas.microsoft.com/office/drawing/2014/main" id="{533D50CC-15A8-4E3F-B0DA-AD78F1B1D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145" y="3262823"/>
            <a:ext cx="293103" cy="385762"/>
          </a:xfrm>
          <a:prstGeom prst="rect">
            <a:avLst/>
          </a:prstGeom>
        </p:spPr>
      </p:pic>
      <p:pic>
        <p:nvPicPr>
          <p:cNvPr id="70" name="Segnaposto contenuto 4">
            <a:extLst>
              <a:ext uri="{FF2B5EF4-FFF2-40B4-BE49-F238E27FC236}">
                <a16:creationId xmlns:a16="http://schemas.microsoft.com/office/drawing/2014/main" id="{0D05E0E9-75AD-480D-898A-A1590AC17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6999" y="3272875"/>
            <a:ext cx="293103" cy="385762"/>
          </a:xfrm>
          <a:prstGeom prst="rect">
            <a:avLst/>
          </a:prstGeom>
        </p:spPr>
      </p:pic>
      <p:pic>
        <p:nvPicPr>
          <p:cNvPr id="71" name="Segnaposto contenuto 4">
            <a:extLst>
              <a:ext uri="{FF2B5EF4-FFF2-40B4-BE49-F238E27FC236}">
                <a16:creationId xmlns:a16="http://schemas.microsoft.com/office/drawing/2014/main" id="{4C56E198-8E64-4580-B6DC-C0B9C275B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3617" y="3272875"/>
            <a:ext cx="293103" cy="385762"/>
          </a:xfrm>
          <a:prstGeom prst="rect">
            <a:avLst/>
          </a:prstGeom>
        </p:spPr>
      </p:pic>
      <p:pic>
        <p:nvPicPr>
          <p:cNvPr id="72" name="Segnaposto contenuto 4">
            <a:extLst>
              <a:ext uri="{FF2B5EF4-FFF2-40B4-BE49-F238E27FC236}">
                <a16:creationId xmlns:a16="http://schemas.microsoft.com/office/drawing/2014/main" id="{C1FE5EED-CE2E-4DD7-8968-E01817724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91" y="3262823"/>
            <a:ext cx="293103" cy="385762"/>
          </a:xfrm>
          <a:prstGeom prst="rect">
            <a:avLst/>
          </a:prstGeom>
        </p:spPr>
      </p:pic>
      <p:pic>
        <p:nvPicPr>
          <p:cNvPr id="73" name="Segnaposto contenuto 4">
            <a:extLst>
              <a:ext uri="{FF2B5EF4-FFF2-40B4-BE49-F238E27FC236}">
                <a16:creationId xmlns:a16="http://schemas.microsoft.com/office/drawing/2014/main" id="{0577E0B7-5E15-4F82-AE6E-504189571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0673" y="3262823"/>
            <a:ext cx="293103" cy="385762"/>
          </a:xfrm>
          <a:prstGeom prst="rect">
            <a:avLst/>
          </a:prstGeom>
        </p:spPr>
      </p:pic>
      <p:pic>
        <p:nvPicPr>
          <p:cNvPr id="74" name="Segnaposto contenuto 4">
            <a:extLst>
              <a:ext uri="{FF2B5EF4-FFF2-40B4-BE49-F238E27FC236}">
                <a16:creationId xmlns:a16="http://schemas.microsoft.com/office/drawing/2014/main" id="{E732E066-F5EE-4804-BDEF-ECE6A5FBE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0235" y="3272875"/>
            <a:ext cx="293103" cy="385762"/>
          </a:xfrm>
          <a:prstGeom prst="rect">
            <a:avLst/>
          </a:prstGeom>
        </p:spPr>
      </p:pic>
      <p:pic>
        <p:nvPicPr>
          <p:cNvPr id="75" name="Segnaposto contenuto 4">
            <a:extLst>
              <a:ext uri="{FF2B5EF4-FFF2-40B4-BE49-F238E27FC236}">
                <a16:creationId xmlns:a16="http://schemas.microsoft.com/office/drawing/2014/main" id="{614AA71C-55DC-4B27-BBCA-7A957D587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0381" y="3784396"/>
            <a:ext cx="293103" cy="385762"/>
          </a:xfrm>
          <a:prstGeom prst="rect">
            <a:avLst/>
          </a:prstGeom>
        </p:spPr>
      </p:pic>
      <p:pic>
        <p:nvPicPr>
          <p:cNvPr id="76" name="Segnaposto contenuto 4">
            <a:extLst>
              <a:ext uri="{FF2B5EF4-FFF2-40B4-BE49-F238E27FC236}">
                <a16:creationId xmlns:a16="http://schemas.microsoft.com/office/drawing/2014/main" id="{8726DDE3-02C5-4E05-84B7-EB4420A4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3909" y="3784396"/>
            <a:ext cx="293103" cy="385762"/>
          </a:xfrm>
          <a:prstGeom prst="rect">
            <a:avLst/>
          </a:prstGeom>
        </p:spPr>
      </p:pic>
      <p:pic>
        <p:nvPicPr>
          <p:cNvPr id="77" name="Segnaposto contenuto 4">
            <a:extLst>
              <a:ext uri="{FF2B5EF4-FFF2-40B4-BE49-F238E27FC236}">
                <a16:creationId xmlns:a16="http://schemas.microsoft.com/office/drawing/2014/main" id="{542E63C9-3AC9-4AEE-8D42-807079E1D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0527" y="3784396"/>
            <a:ext cx="293103" cy="385762"/>
          </a:xfrm>
          <a:prstGeom prst="rect">
            <a:avLst/>
          </a:prstGeom>
        </p:spPr>
      </p:pic>
      <p:pic>
        <p:nvPicPr>
          <p:cNvPr id="78" name="Segnaposto contenuto 4">
            <a:extLst>
              <a:ext uri="{FF2B5EF4-FFF2-40B4-BE49-F238E27FC236}">
                <a16:creationId xmlns:a16="http://schemas.microsoft.com/office/drawing/2014/main" id="{A11F4BA2-FA7E-44D5-A343-007F6EC86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763" y="3774344"/>
            <a:ext cx="293103" cy="385762"/>
          </a:xfrm>
          <a:prstGeom prst="rect">
            <a:avLst/>
          </a:prstGeom>
        </p:spPr>
      </p:pic>
      <p:pic>
        <p:nvPicPr>
          <p:cNvPr id="79" name="Segnaposto contenuto 4">
            <a:extLst>
              <a:ext uri="{FF2B5EF4-FFF2-40B4-BE49-F238E27FC236}">
                <a16:creationId xmlns:a16="http://schemas.microsoft.com/office/drawing/2014/main" id="{B05CAB04-1686-46AD-B993-C3F9D8266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145" y="3774344"/>
            <a:ext cx="293103" cy="385762"/>
          </a:xfrm>
          <a:prstGeom prst="rect">
            <a:avLst/>
          </a:prstGeom>
        </p:spPr>
      </p:pic>
      <p:pic>
        <p:nvPicPr>
          <p:cNvPr id="80" name="Segnaposto contenuto 4">
            <a:extLst>
              <a:ext uri="{FF2B5EF4-FFF2-40B4-BE49-F238E27FC236}">
                <a16:creationId xmlns:a16="http://schemas.microsoft.com/office/drawing/2014/main" id="{A62F306B-0A69-4133-867C-65837624F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6999" y="3784396"/>
            <a:ext cx="293103" cy="385762"/>
          </a:xfrm>
          <a:prstGeom prst="rect">
            <a:avLst/>
          </a:prstGeom>
        </p:spPr>
      </p:pic>
      <p:pic>
        <p:nvPicPr>
          <p:cNvPr id="81" name="Segnaposto contenuto 4">
            <a:extLst>
              <a:ext uri="{FF2B5EF4-FFF2-40B4-BE49-F238E27FC236}">
                <a16:creationId xmlns:a16="http://schemas.microsoft.com/office/drawing/2014/main" id="{4B3F6ED1-FF3F-495C-B732-D61E23E5D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3617" y="3784396"/>
            <a:ext cx="293103" cy="385762"/>
          </a:xfrm>
          <a:prstGeom prst="rect">
            <a:avLst/>
          </a:prstGeom>
        </p:spPr>
      </p:pic>
      <p:pic>
        <p:nvPicPr>
          <p:cNvPr id="82" name="Segnaposto contenuto 4">
            <a:extLst>
              <a:ext uri="{FF2B5EF4-FFF2-40B4-BE49-F238E27FC236}">
                <a16:creationId xmlns:a16="http://schemas.microsoft.com/office/drawing/2014/main" id="{11FE6129-2ABA-45F8-99B3-6903EF35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91" y="3774344"/>
            <a:ext cx="293103" cy="385762"/>
          </a:xfrm>
          <a:prstGeom prst="rect">
            <a:avLst/>
          </a:prstGeom>
        </p:spPr>
      </p:pic>
      <p:pic>
        <p:nvPicPr>
          <p:cNvPr id="83" name="Segnaposto contenuto 4">
            <a:extLst>
              <a:ext uri="{FF2B5EF4-FFF2-40B4-BE49-F238E27FC236}">
                <a16:creationId xmlns:a16="http://schemas.microsoft.com/office/drawing/2014/main" id="{724ABBB5-42FD-4D5D-A70A-0D45AAD50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0673" y="3774344"/>
            <a:ext cx="293103" cy="385762"/>
          </a:xfrm>
          <a:prstGeom prst="rect">
            <a:avLst/>
          </a:prstGeom>
        </p:spPr>
      </p:pic>
      <p:pic>
        <p:nvPicPr>
          <p:cNvPr id="84" name="Segnaposto contenuto 4">
            <a:extLst>
              <a:ext uri="{FF2B5EF4-FFF2-40B4-BE49-F238E27FC236}">
                <a16:creationId xmlns:a16="http://schemas.microsoft.com/office/drawing/2014/main" id="{BEA494D2-A965-491B-B897-107893B6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0235" y="3784396"/>
            <a:ext cx="293103" cy="385762"/>
          </a:xfrm>
          <a:prstGeom prst="rect">
            <a:avLst/>
          </a:prstGeom>
        </p:spPr>
      </p:pic>
      <p:pic>
        <p:nvPicPr>
          <p:cNvPr id="85" name="Segnaposto contenuto 4">
            <a:extLst>
              <a:ext uri="{FF2B5EF4-FFF2-40B4-BE49-F238E27FC236}">
                <a16:creationId xmlns:a16="http://schemas.microsoft.com/office/drawing/2014/main" id="{54BC17B0-A09B-4129-8D67-D316F68F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0381" y="4305969"/>
            <a:ext cx="293103" cy="385762"/>
          </a:xfrm>
          <a:prstGeom prst="rect">
            <a:avLst/>
          </a:prstGeom>
        </p:spPr>
      </p:pic>
      <p:pic>
        <p:nvPicPr>
          <p:cNvPr id="86" name="Segnaposto contenuto 4">
            <a:extLst>
              <a:ext uri="{FF2B5EF4-FFF2-40B4-BE49-F238E27FC236}">
                <a16:creationId xmlns:a16="http://schemas.microsoft.com/office/drawing/2014/main" id="{78087187-8BCD-4466-8360-E24172BA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3909" y="4305969"/>
            <a:ext cx="293103" cy="385762"/>
          </a:xfrm>
          <a:prstGeom prst="rect">
            <a:avLst/>
          </a:prstGeom>
        </p:spPr>
      </p:pic>
      <p:pic>
        <p:nvPicPr>
          <p:cNvPr id="87" name="Segnaposto contenuto 4">
            <a:extLst>
              <a:ext uri="{FF2B5EF4-FFF2-40B4-BE49-F238E27FC236}">
                <a16:creationId xmlns:a16="http://schemas.microsoft.com/office/drawing/2014/main" id="{6A481A78-1435-437E-9AA6-CA306875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0527" y="4305969"/>
            <a:ext cx="293103" cy="385762"/>
          </a:xfrm>
          <a:prstGeom prst="rect">
            <a:avLst/>
          </a:prstGeom>
        </p:spPr>
      </p:pic>
      <p:pic>
        <p:nvPicPr>
          <p:cNvPr id="88" name="Segnaposto contenuto 4">
            <a:extLst>
              <a:ext uri="{FF2B5EF4-FFF2-40B4-BE49-F238E27FC236}">
                <a16:creationId xmlns:a16="http://schemas.microsoft.com/office/drawing/2014/main" id="{8191D271-C7CB-4774-9191-34FAA5AA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763" y="4295917"/>
            <a:ext cx="293103" cy="385762"/>
          </a:xfrm>
          <a:prstGeom prst="rect">
            <a:avLst/>
          </a:prstGeom>
        </p:spPr>
      </p:pic>
      <p:pic>
        <p:nvPicPr>
          <p:cNvPr id="89" name="Segnaposto contenuto 4">
            <a:extLst>
              <a:ext uri="{FF2B5EF4-FFF2-40B4-BE49-F238E27FC236}">
                <a16:creationId xmlns:a16="http://schemas.microsoft.com/office/drawing/2014/main" id="{63136A2C-60F4-4E1F-B89A-DB06511D0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145" y="4295917"/>
            <a:ext cx="293103" cy="385762"/>
          </a:xfrm>
          <a:prstGeom prst="rect">
            <a:avLst/>
          </a:prstGeom>
        </p:spPr>
      </p:pic>
      <p:pic>
        <p:nvPicPr>
          <p:cNvPr id="90" name="Segnaposto contenuto 4">
            <a:extLst>
              <a:ext uri="{FF2B5EF4-FFF2-40B4-BE49-F238E27FC236}">
                <a16:creationId xmlns:a16="http://schemas.microsoft.com/office/drawing/2014/main" id="{4EAE602A-CC7C-497A-8F71-BED5F727F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6999" y="4305969"/>
            <a:ext cx="293103" cy="385762"/>
          </a:xfrm>
          <a:prstGeom prst="rect">
            <a:avLst/>
          </a:prstGeom>
        </p:spPr>
      </p:pic>
      <p:pic>
        <p:nvPicPr>
          <p:cNvPr id="91" name="Segnaposto contenuto 4">
            <a:extLst>
              <a:ext uri="{FF2B5EF4-FFF2-40B4-BE49-F238E27FC236}">
                <a16:creationId xmlns:a16="http://schemas.microsoft.com/office/drawing/2014/main" id="{14F242AA-C614-4308-B9D5-69EC663D7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3617" y="4305969"/>
            <a:ext cx="293103" cy="385762"/>
          </a:xfrm>
          <a:prstGeom prst="rect">
            <a:avLst/>
          </a:prstGeom>
        </p:spPr>
      </p:pic>
      <p:pic>
        <p:nvPicPr>
          <p:cNvPr id="92" name="Segnaposto contenuto 4">
            <a:extLst>
              <a:ext uri="{FF2B5EF4-FFF2-40B4-BE49-F238E27FC236}">
                <a16:creationId xmlns:a16="http://schemas.microsoft.com/office/drawing/2014/main" id="{F50F1859-8269-4671-888A-B60CCD7EF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91" y="4295917"/>
            <a:ext cx="293103" cy="385762"/>
          </a:xfrm>
          <a:prstGeom prst="rect">
            <a:avLst/>
          </a:prstGeom>
        </p:spPr>
      </p:pic>
      <p:pic>
        <p:nvPicPr>
          <p:cNvPr id="93" name="Segnaposto contenuto 4">
            <a:extLst>
              <a:ext uri="{FF2B5EF4-FFF2-40B4-BE49-F238E27FC236}">
                <a16:creationId xmlns:a16="http://schemas.microsoft.com/office/drawing/2014/main" id="{B2A31E38-AEA2-4489-8A58-9ADC7071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50673" y="4295917"/>
            <a:ext cx="293103" cy="385762"/>
          </a:xfrm>
          <a:prstGeom prst="rect">
            <a:avLst/>
          </a:prstGeom>
        </p:spPr>
      </p:pic>
      <p:pic>
        <p:nvPicPr>
          <p:cNvPr id="94" name="Segnaposto contenuto 4">
            <a:extLst>
              <a:ext uri="{FF2B5EF4-FFF2-40B4-BE49-F238E27FC236}">
                <a16:creationId xmlns:a16="http://schemas.microsoft.com/office/drawing/2014/main" id="{156C3410-8832-46CD-8589-D0FD67B2D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0235" y="4305969"/>
            <a:ext cx="293103" cy="385762"/>
          </a:xfrm>
          <a:prstGeom prst="rect">
            <a:avLst/>
          </a:prstGeom>
        </p:spPr>
      </p:pic>
      <p:pic>
        <p:nvPicPr>
          <p:cNvPr id="95" name="Immagine 94">
            <a:extLst>
              <a:ext uri="{FF2B5EF4-FFF2-40B4-BE49-F238E27FC236}">
                <a16:creationId xmlns:a16="http://schemas.microsoft.com/office/drawing/2014/main" id="{0D5BFE33-0E88-4496-A697-EBF30D496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73" y="4817490"/>
            <a:ext cx="293104" cy="385762"/>
          </a:xfrm>
          <a:prstGeom prst="rect">
            <a:avLst/>
          </a:prstGeom>
        </p:spPr>
      </p:pic>
      <p:pic>
        <p:nvPicPr>
          <p:cNvPr id="96" name="Immagine 95">
            <a:extLst>
              <a:ext uri="{FF2B5EF4-FFF2-40B4-BE49-F238E27FC236}">
                <a16:creationId xmlns:a16="http://schemas.microsoft.com/office/drawing/2014/main" id="{04B727FF-BA1E-4625-83D5-E4343107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91" y="4817490"/>
            <a:ext cx="293104" cy="385762"/>
          </a:xfrm>
          <a:prstGeom prst="rect">
            <a:avLst/>
          </a:prstGeom>
        </p:spPr>
      </p:pic>
      <p:pic>
        <p:nvPicPr>
          <p:cNvPr id="97" name="Immagine 96">
            <a:extLst>
              <a:ext uri="{FF2B5EF4-FFF2-40B4-BE49-F238E27FC236}">
                <a16:creationId xmlns:a16="http://schemas.microsoft.com/office/drawing/2014/main" id="{29DB89FC-2052-4613-AB54-E7E74BCDD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08" y="4817490"/>
            <a:ext cx="293104" cy="385762"/>
          </a:xfrm>
          <a:prstGeom prst="rect">
            <a:avLst/>
          </a:prstGeom>
        </p:spPr>
      </p:pic>
      <p:pic>
        <p:nvPicPr>
          <p:cNvPr id="98" name="Immagine 97">
            <a:extLst>
              <a:ext uri="{FF2B5EF4-FFF2-40B4-BE49-F238E27FC236}">
                <a16:creationId xmlns:a16="http://schemas.microsoft.com/office/drawing/2014/main" id="{9E3C5827-D17B-489B-A855-9AABEB586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26" y="4817490"/>
            <a:ext cx="293104" cy="385762"/>
          </a:xfrm>
          <a:prstGeom prst="rect">
            <a:avLst/>
          </a:prstGeom>
        </p:spPr>
      </p:pic>
      <p:pic>
        <p:nvPicPr>
          <p:cNvPr id="99" name="Immagine 98">
            <a:extLst>
              <a:ext uri="{FF2B5EF4-FFF2-40B4-BE49-F238E27FC236}">
                <a16:creationId xmlns:a16="http://schemas.microsoft.com/office/drawing/2014/main" id="{F76F4BE2-44E5-40F6-9DF3-7A1DC2503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44" y="4817490"/>
            <a:ext cx="293104" cy="385762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BA9EDCFE-2130-4B75-873D-DB82A88C7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19" y="4817490"/>
            <a:ext cx="293104" cy="385762"/>
          </a:xfrm>
          <a:prstGeom prst="rect">
            <a:avLst/>
          </a:prstGeom>
        </p:spPr>
      </p:pic>
      <p:pic>
        <p:nvPicPr>
          <p:cNvPr id="101" name="Immagine 100">
            <a:extLst>
              <a:ext uri="{FF2B5EF4-FFF2-40B4-BE49-F238E27FC236}">
                <a16:creationId xmlns:a16="http://schemas.microsoft.com/office/drawing/2014/main" id="{908968D8-CA65-40E5-93AB-69C3961F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80" y="4817490"/>
            <a:ext cx="293104" cy="385762"/>
          </a:xfrm>
          <a:prstGeom prst="rect">
            <a:avLst/>
          </a:prstGeom>
        </p:spPr>
      </p:pic>
      <p:pic>
        <p:nvPicPr>
          <p:cNvPr id="102" name="Immagine 101">
            <a:extLst>
              <a:ext uri="{FF2B5EF4-FFF2-40B4-BE49-F238E27FC236}">
                <a16:creationId xmlns:a16="http://schemas.microsoft.com/office/drawing/2014/main" id="{F8A8B088-0F24-459F-8368-E3685A759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99" y="4817490"/>
            <a:ext cx="293104" cy="385762"/>
          </a:xfrm>
          <a:prstGeom prst="rect">
            <a:avLst/>
          </a:prstGeom>
        </p:spPr>
      </p:pic>
      <p:pic>
        <p:nvPicPr>
          <p:cNvPr id="103" name="Immagine 102">
            <a:extLst>
              <a:ext uri="{FF2B5EF4-FFF2-40B4-BE49-F238E27FC236}">
                <a16:creationId xmlns:a16="http://schemas.microsoft.com/office/drawing/2014/main" id="{8243507C-B393-492F-B649-57E473B4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941" y="4827542"/>
            <a:ext cx="293104" cy="385762"/>
          </a:xfrm>
          <a:prstGeom prst="rect">
            <a:avLst/>
          </a:prstGeom>
        </p:spPr>
      </p:pic>
      <p:pic>
        <p:nvPicPr>
          <p:cNvPr id="104" name="Immagine 103">
            <a:extLst>
              <a:ext uri="{FF2B5EF4-FFF2-40B4-BE49-F238E27FC236}">
                <a16:creationId xmlns:a16="http://schemas.microsoft.com/office/drawing/2014/main" id="{2933E304-C16A-4449-ABFB-77E5BCB50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35" y="4817490"/>
            <a:ext cx="293104" cy="385762"/>
          </a:xfrm>
          <a:prstGeom prst="rect">
            <a:avLst/>
          </a:prstGeom>
        </p:spPr>
      </p:pic>
      <p:pic>
        <p:nvPicPr>
          <p:cNvPr id="105" name="Immagine 104">
            <a:extLst>
              <a:ext uri="{FF2B5EF4-FFF2-40B4-BE49-F238E27FC236}">
                <a16:creationId xmlns:a16="http://schemas.microsoft.com/office/drawing/2014/main" id="{4058D62E-2667-4C69-B599-ADBEECA50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73" y="5318959"/>
            <a:ext cx="293104" cy="385762"/>
          </a:xfrm>
          <a:prstGeom prst="rect">
            <a:avLst/>
          </a:prstGeom>
        </p:spPr>
      </p:pic>
      <p:pic>
        <p:nvPicPr>
          <p:cNvPr id="106" name="Immagine 105">
            <a:extLst>
              <a:ext uri="{FF2B5EF4-FFF2-40B4-BE49-F238E27FC236}">
                <a16:creationId xmlns:a16="http://schemas.microsoft.com/office/drawing/2014/main" id="{FC2FB5F1-C28D-4658-9320-C8404D6A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91" y="5318959"/>
            <a:ext cx="293104" cy="385762"/>
          </a:xfrm>
          <a:prstGeom prst="rect">
            <a:avLst/>
          </a:prstGeom>
        </p:spPr>
      </p:pic>
      <p:pic>
        <p:nvPicPr>
          <p:cNvPr id="107" name="Immagine 106">
            <a:extLst>
              <a:ext uri="{FF2B5EF4-FFF2-40B4-BE49-F238E27FC236}">
                <a16:creationId xmlns:a16="http://schemas.microsoft.com/office/drawing/2014/main" id="{4F62CE58-E634-4DE4-A245-4BD3BDCFC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08" y="5318959"/>
            <a:ext cx="293104" cy="385762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69F8B416-CEE2-4DA2-80B6-4ACD90076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26" y="5318959"/>
            <a:ext cx="293104" cy="385762"/>
          </a:xfrm>
          <a:prstGeom prst="rect">
            <a:avLst/>
          </a:prstGeom>
        </p:spPr>
      </p:pic>
      <p:pic>
        <p:nvPicPr>
          <p:cNvPr id="109" name="Immagine 108">
            <a:extLst>
              <a:ext uri="{FF2B5EF4-FFF2-40B4-BE49-F238E27FC236}">
                <a16:creationId xmlns:a16="http://schemas.microsoft.com/office/drawing/2014/main" id="{AB7CA604-BF58-4863-A56F-8457F408B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44" y="5318959"/>
            <a:ext cx="293104" cy="385762"/>
          </a:xfrm>
          <a:prstGeom prst="rect">
            <a:avLst/>
          </a:prstGeom>
        </p:spPr>
      </p:pic>
      <p:pic>
        <p:nvPicPr>
          <p:cNvPr id="110" name="Immagine 109">
            <a:extLst>
              <a:ext uri="{FF2B5EF4-FFF2-40B4-BE49-F238E27FC236}">
                <a16:creationId xmlns:a16="http://schemas.microsoft.com/office/drawing/2014/main" id="{D0CDA24A-4F38-41F2-9718-0C0065AC7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19" y="5318959"/>
            <a:ext cx="293104" cy="385762"/>
          </a:xfrm>
          <a:prstGeom prst="rect">
            <a:avLst/>
          </a:prstGeom>
        </p:spPr>
      </p:pic>
      <p:pic>
        <p:nvPicPr>
          <p:cNvPr id="111" name="Immagine 110">
            <a:extLst>
              <a:ext uri="{FF2B5EF4-FFF2-40B4-BE49-F238E27FC236}">
                <a16:creationId xmlns:a16="http://schemas.microsoft.com/office/drawing/2014/main" id="{2F45D380-3B7C-437F-ADE5-5AB45981E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80" y="5318959"/>
            <a:ext cx="293104" cy="385762"/>
          </a:xfrm>
          <a:prstGeom prst="rect">
            <a:avLst/>
          </a:prstGeom>
        </p:spPr>
      </p:pic>
      <p:pic>
        <p:nvPicPr>
          <p:cNvPr id="112" name="Immagine 111">
            <a:extLst>
              <a:ext uri="{FF2B5EF4-FFF2-40B4-BE49-F238E27FC236}">
                <a16:creationId xmlns:a16="http://schemas.microsoft.com/office/drawing/2014/main" id="{DBBE3517-D62B-4F48-B22C-6E10D95AA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99" y="5318959"/>
            <a:ext cx="293104" cy="385762"/>
          </a:xfrm>
          <a:prstGeom prst="rect">
            <a:avLst/>
          </a:prstGeom>
        </p:spPr>
      </p:pic>
      <p:pic>
        <p:nvPicPr>
          <p:cNvPr id="113" name="Immagine 112">
            <a:extLst>
              <a:ext uri="{FF2B5EF4-FFF2-40B4-BE49-F238E27FC236}">
                <a16:creationId xmlns:a16="http://schemas.microsoft.com/office/drawing/2014/main" id="{399F6C05-81DC-4DD6-A4A6-D19E8B666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31" y="5318959"/>
            <a:ext cx="293104" cy="385762"/>
          </a:xfrm>
          <a:prstGeom prst="rect">
            <a:avLst/>
          </a:prstGeom>
        </p:spPr>
      </p:pic>
      <p:pic>
        <p:nvPicPr>
          <p:cNvPr id="114" name="Immagine 113">
            <a:extLst>
              <a:ext uri="{FF2B5EF4-FFF2-40B4-BE49-F238E27FC236}">
                <a16:creationId xmlns:a16="http://schemas.microsoft.com/office/drawing/2014/main" id="{7BC8976E-6847-4FA6-AB70-28FB7242F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35" y="5318959"/>
            <a:ext cx="293104" cy="385762"/>
          </a:xfrm>
          <a:prstGeom prst="rect">
            <a:avLst/>
          </a:prstGeom>
        </p:spPr>
      </p:pic>
      <p:pic>
        <p:nvPicPr>
          <p:cNvPr id="115" name="Immagine 114">
            <a:extLst>
              <a:ext uri="{FF2B5EF4-FFF2-40B4-BE49-F238E27FC236}">
                <a16:creationId xmlns:a16="http://schemas.microsoft.com/office/drawing/2014/main" id="{290A776D-3C7E-4E8B-AC8D-BB5FDBFE8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73" y="5820428"/>
            <a:ext cx="293104" cy="385762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517DF52D-692F-4189-AC0B-CA177B3CA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90" y="5819523"/>
            <a:ext cx="293104" cy="385762"/>
          </a:xfrm>
          <a:prstGeom prst="rect">
            <a:avLst/>
          </a:prstGeom>
        </p:spPr>
      </p:pic>
      <p:pic>
        <p:nvPicPr>
          <p:cNvPr id="117" name="Immagine 116">
            <a:extLst>
              <a:ext uri="{FF2B5EF4-FFF2-40B4-BE49-F238E27FC236}">
                <a16:creationId xmlns:a16="http://schemas.microsoft.com/office/drawing/2014/main" id="{8C4829BE-4D26-45EF-B433-61DB6425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34" y="5816171"/>
            <a:ext cx="293104" cy="385762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1A5C44D1-6D3C-467B-9CF5-A146E56A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9655" y="5811268"/>
            <a:ext cx="296829" cy="390665"/>
          </a:xfrm>
          <a:prstGeom prst="rect">
            <a:avLst/>
          </a:prstGeom>
        </p:spPr>
      </p:pic>
      <p:pic>
        <p:nvPicPr>
          <p:cNvPr id="119" name="Immagine 118">
            <a:extLst>
              <a:ext uri="{FF2B5EF4-FFF2-40B4-BE49-F238E27FC236}">
                <a16:creationId xmlns:a16="http://schemas.microsoft.com/office/drawing/2014/main" id="{46C13EE5-DF01-48FD-8A5A-2DB66379F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0429" y="5811268"/>
            <a:ext cx="296829" cy="390665"/>
          </a:xfrm>
          <a:prstGeom prst="rect">
            <a:avLst/>
          </a:prstGeom>
        </p:spPr>
      </p:pic>
      <p:pic>
        <p:nvPicPr>
          <p:cNvPr id="120" name="Immagine 119">
            <a:extLst>
              <a:ext uri="{FF2B5EF4-FFF2-40B4-BE49-F238E27FC236}">
                <a16:creationId xmlns:a16="http://schemas.microsoft.com/office/drawing/2014/main" id="{56219BEE-C553-4063-9770-D630AA8C6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27394" y="5811268"/>
            <a:ext cx="296829" cy="390665"/>
          </a:xfrm>
          <a:prstGeom prst="rect">
            <a:avLst/>
          </a:prstGeom>
        </p:spPr>
      </p:pic>
      <p:pic>
        <p:nvPicPr>
          <p:cNvPr id="121" name="Immagine 120">
            <a:extLst>
              <a:ext uri="{FF2B5EF4-FFF2-40B4-BE49-F238E27FC236}">
                <a16:creationId xmlns:a16="http://schemas.microsoft.com/office/drawing/2014/main" id="{8A4C3B34-6250-4382-8327-B6669C220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362" y="5811267"/>
            <a:ext cx="296829" cy="390665"/>
          </a:xfrm>
          <a:prstGeom prst="rect">
            <a:avLst/>
          </a:prstGeom>
        </p:spPr>
      </p:pic>
      <p:pic>
        <p:nvPicPr>
          <p:cNvPr id="122" name="Immagine 121">
            <a:extLst>
              <a:ext uri="{FF2B5EF4-FFF2-40B4-BE49-F238E27FC236}">
                <a16:creationId xmlns:a16="http://schemas.microsoft.com/office/drawing/2014/main" id="{A256A6E8-FA22-4AA2-9C9F-5BE2656D9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8979" y="5819523"/>
            <a:ext cx="296829" cy="390665"/>
          </a:xfrm>
          <a:prstGeom prst="rect">
            <a:avLst/>
          </a:prstGeom>
        </p:spPr>
      </p:pic>
      <p:pic>
        <p:nvPicPr>
          <p:cNvPr id="123" name="Immagine 122">
            <a:extLst>
              <a:ext uri="{FF2B5EF4-FFF2-40B4-BE49-F238E27FC236}">
                <a16:creationId xmlns:a16="http://schemas.microsoft.com/office/drawing/2014/main" id="{58BB7077-8706-4CB2-8FC5-E34A922CE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3568" y="5811267"/>
            <a:ext cx="296829" cy="390665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4B22B08E-3813-45FB-BD7D-E63BAA08F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3002" y="5826227"/>
            <a:ext cx="296829" cy="390665"/>
          </a:xfrm>
          <a:prstGeom prst="rect">
            <a:avLst/>
          </a:prstGeom>
        </p:spPr>
      </p:pic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5E5C48C4-73E8-4BA9-A23D-3F441A77FECF}"/>
              </a:ext>
            </a:extLst>
          </p:cNvPr>
          <p:cNvCxnSpPr>
            <a:cxnSpLocks/>
          </p:cNvCxnSpPr>
          <p:nvPr/>
        </p:nvCxnSpPr>
        <p:spPr>
          <a:xfrm>
            <a:off x="3084557" y="2944406"/>
            <a:ext cx="6127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07B13E3A-6182-47E5-B1D8-CF41353C1E66}"/>
              </a:ext>
            </a:extLst>
          </p:cNvPr>
          <p:cNvSpPr/>
          <p:nvPr/>
        </p:nvSpPr>
        <p:spPr>
          <a:xfrm>
            <a:off x="2132357" y="5004753"/>
            <a:ext cx="947650" cy="93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2BDE71C9-E279-41BE-AF4D-B72667E44872}"/>
              </a:ext>
            </a:extLst>
          </p:cNvPr>
          <p:cNvSpPr txBox="1"/>
          <p:nvPr/>
        </p:nvSpPr>
        <p:spPr>
          <a:xfrm>
            <a:off x="2272597" y="5265841"/>
            <a:ext cx="667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</a:rPr>
              <a:t>27%</a:t>
            </a:r>
          </a:p>
        </p:txBody>
      </p: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93D5BB55-495A-4E80-B542-7462E49811AF}"/>
              </a:ext>
            </a:extLst>
          </p:cNvPr>
          <p:cNvCxnSpPr>
            <a:cxnSpLocks/>
          </p:cNvCxnSpPr>
          <p:nvPr/>
        </p:nvCxnSpPr>
        <p:spPr>
          <a:xfrm>
            <a:off x="3084557" y="5481285"/>
            <a:ext cx="6127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CDFFA389-4BC0-412A-9094-5CF037EDBA9F}"/>
              </a:ext>
            </a:extLst>
          </p:cNvPr>
          <p:cNvSpPr/>
          <p:nvPr/>
        </p:nvSpPr>
        <p:spPr>
          <a:xfrm>
            <a:off x="8685985" y="5555969"/>
            <a:ext cx="947650" cy="93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9ED17F5F-A0C2-4228-A0D9-E4263A96CE10}"/>
              </a:ext>
            </a:extLst>
          </p:cNvPr>
          <p:cNvSpPr txBox="1"/>
          <p:nvPr/>
        </p:nvSpPr>
        <p:spPr>
          <a:xfrm>
            <a:off x="8814563" y="5770705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chemeClr val="accent1"/>
                </a:solidFill>
                <a:latin typeface="Bahnschrift" panose="020B0502040204020203" pitchFamily="34" charset="0"/>
              </a:rPr>
              <a:t>7,5%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A7690283-2AF9-43B7-AC44-C659F7A9ED8B}"/>
              </a:ext>
            </a:extLst>
          </p:cNvPr>
          <p:cNvCxnSpPr>
            <a:cxnSpLocks/>
          </p:cNvCxnSpPr>
          <p:nvPr/>
        </p:nvCxnSpPr>
        <p:spPr>
          <a:xfrm>
            <a:off x="8047496" y="6013309"/>
            <a:ext cx="6127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10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4852F-BA49-4C28-9779-2F4161CE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How to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improve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results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?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F79DE73-E2B7-489A-8530-7CA2DF755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55" y="1938395"/>
            <a:ext cx="3779211" cy="3779211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657FC8D-9ACF-452C-AA65-03CC2BE85F57}"/>
              </a:ext>
            </a:extLst>
          </p:cNvPr>
          <p:cNvSpPr/>
          <p:nvPr/>
        </p:nvSpPr>
        <p:spPr>
          <a:xfrm>
            <a:off x="763398" y="1779864"/>
            <a:ext cx="4001548" cy="45552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A2D1D6-76F6-466E-9666-997F4709C69C}"/>
              </a:ext>
            </a:extLst>
          </p:cNvPr>
          <p:cNvSpPr txBox="1"/>
          <p:nvPr/>
        </p:nvSpPr>
        <p:spPr>
          <a:xfrm>
            <a:off x="2027013" y="5817513"/>
            <a:ext cx="1598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>
                <a:latin typeface="Bahnschrift" panose="020B0502040204020203" pitchFamily="34" charset="0"/>
              </a:rPr>
              <a:t>Better</a:t>
            </a:r>
            <a:r>
              <a:rPr lang="it-IT" sz="2200" dirty="0">
                <a:latin typeface="Bahnschrift" panose="020B0502040204020203" pitchFamily="34" charset="0"/>
              </a:rPr>
              <a:t> Data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902264-6AC8-46ED-A091-540F2F3536A4}"/>
              </a:ext>
            </a:extLst>
          </p:cNvPr>
          <p:cNvSpPr txBox="1"/>
          <p:nvPr/>
        </p:nvSpPr>
        <p:spPr>
          <a:xfrm>
            <a:off x="5374653" y="3104725"/>
            <a:ext cx="40334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200" dirty="0" err="1">
                <a:latin typeface="Bahnschrift" panose="020B0502040204020203" pitchFamily="34" charset="0"/>
              </a:rPr>
              <a:t>Better</a:t>
            </a:r>
            <a:r>
              <a:rPr lang="it-IT" sz="2200" dirty="0">
                <a:latin typeface="Bahnschrift" panose="020B0502040204020203" pitchFamily="34" charset="0"/>
              </a:rPr>
              <a:t> </a:t>
            </a:r>
            <a:r>
              <a:rPr lang="it-IT" sz="2200" dirty="0" err="1">
                <a:latin typeface="Bahnschrift" panose="020B0502040204020203" pitchFamily="34" charset="0"/>
              </a:rPr>
              <a:t>Parameter</a:t>
            </a:r>
            <a:r>
              <a:rPr lang="it-IT" sz="2200" dirty="0">
                <a:latin typeface="Bahnschrift" panose="020B0502040204020203" pitchFamily="34" charset="0"/>
              </a:rPr>
              <a:t> </a:t>
            </a:r>
            <a:r>
              <a:rPr lang="it-IT" sz="2200" dirty="0" err="1">
                <a:latin typeface="Bahnschrift" panose="020B0502040204020203" pitchFamily="34" charset="0"/>
              </a:rPr>
              <a:t>Choice</a:t>
            </a:r>
            <a:endParaRPr lang="it-IT" sz="22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2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200" dirty="0">
                <a:latin typeface="Bahnschrift" panose="020B0502040204020203" pitchFamily="34" charset="0"/>
              </a:rPr>
              <a:t>EG: a </a:t>
            </a:r>
            <a:r>
              <a:rPr lang="it-IT" sz="2200" dirty="0" err="1">
                <a:latin typeface="Bahnschrift" panose="020B0502040204020203" pitchFamily="34" charset="0"/>
              </a:rPr>
              <a:t>Dynamic</a:t>
            </a:r>
            <a:r>
              <a:rPr lang="it-IT" sz="2200" dirty="0">
                <a:latin typeface="Bahnschrift" panose="020B0502040204020203" pitchFamily="34" charset="0"/>
              </a:rPr>
              <a:t>/</a:t>
            </a:r>
            <a:r>
              <a:rPr lang="it-IT" sz="2200" dirty="0" err="1">
                <a:latin typeface="Bahnschrift" panose="020B0502040204020203" pitchFamily="34" charset="0"/>
              </a:rPr>
              <a:t>Rolling</a:t>
            </a:r>
            <a:r>
              <a:rPr lang="it-IT" sz="2200" dirty="0">
                <a:latin typeface="Bahnschrift" panose="020B0502040204020203" pitchFamily="34" charset="0"/>
              </a:rPr>
              <a:t> </a:t>
            </a:r>
          </a:p>
          <a:p>
            <a:r>
              <a:rPr lang="it-IT" sz="2200" dirty="0">
                <a:latin typeface="Bahnschrift" panose="020B0502040204020203" pitchFamily="34" charset="0"/>
              </a:rPr>
              <a:t>       rating score for </a:t>
            </a:r>
            <a:r>
              <a:rPr lang="it-IT" sz="2200" dirty="0" err="1">
                <a:latin typeface="Bahnschrift" panose="020B0502040204020203" pitchFamily="34" charset="0"/>
              </a:rPr>
              <a:t>each</a:t>
            </a:r>
            <a:r>
              <a:rPr lang="it-IT" sz="2200" dirty="0">
                <a:latin typeface="Bahnschrift" panose="020B0502040204020203" pitchFamily="34" charset="0"/>
              </a:rPr>
              <a:t> </a:t>
            </a:r>
            <a:r>
              <a:rPr lang="it-IT" sz="2200" dirty="0" err="1">
                <a:latin typeface="Bahnschrift" panose="020B0502040204020203" pitchFamily="34" charset="0"/>
              </a:rPr>
              <a:t>patient</a:t>
            </a:r>
            <a:endParaRPr lang="it-IT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69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4852F-BA49-4C28-9779-2F4161CE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How to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improve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results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?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FA6AEDA-B349-434C-B0B5-35ED1D7841A6}"/>
              </a:ext>
            </a:extLst>
          </p:cNvPr>
          <p:cNvSpPr/>
          <p:nvPr/>
        </p:nvSpPr>
        <p:spPr>
          <a:xfrm>
            <a:off x="762793" y="1781262"/>
            <a:ext cx="4790719" cy="36967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E729C7D-61CE-4419-9207-199F56061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81" y="1946784"/>
            <a:ext cx="4530007" cy="294550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D0235-BA47-44A2-A9F7-BC3B92CE513E}"/>
              </a:ext>
            </a:extLst>
          </p:cNvPr>
          <p:cNvSpPr txBox="1"/>
          <p:nvPr/>
        </p:nvSpPr>
        <p:spPr>
          <a:xfrm>
            <a:off x="1870118" y="4969705"/>
            <a:ext cx="2568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>
                <a:latin typeface="Bahnschrift" panose="020B0502040204020203" pitchFamily="34" charset="0"/>
              </a:rPr>
              <a:t>Empirical</a:t>
            </a:r>
            <a:r>
              <a:rPr lang="it-IT" sz="2200" dirty="0">
                <a:latin typeface="Bahnschrift" panose="020B0502040204020203" pitchFamily="34" charset="0"/>
              </a:rPr>
              <a:t> feedback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D2509A-1124-4037-823F-C570BC5D346C}"/>
              </a:ext>
            </a:extLst>
          </p:cNvPr>
          <p:cNvSpPr txBox="1"/>
          <p:nvPr/>
        </p:nvSpPr>
        <p:spPr>
          <a:xfrm>
            <a:off x="5680000" y="2536448"/>
            <a:ext cx="60645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200" dirty="0">
                <a:latin typeface="Bahnschrift" panose="020B0502040204020203" pitchFamily="34" charset="0"/>
              </a:rPr>
              <a:t>Test the Model in more </a:t>
            </a:r>
            <a:r>
              <a:rPr lang="en-US" sz="2200" dirty="0">
                <a:latin typeface="Bahnschrift" panose="020B0502040204020203" pitchFamily="34" charset="0"/>
              </a:rPr>
              <a:t>concrete situations (closer to us)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" panose="020B0502040204020203" pitchFamily="34" charset="0"/>
              </a:rPr>
              <a:t>Improve Domain Knowledge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" panose="020B0502040204020203" pitchFamily="34" charset="0"/>
              </a:rPr>
              <a:t>Talk to Public Health Actors (we are in contact with </a:t>
            </a:r>
            <a:r>
              <a:rPr lang="en-US" sz="2200" dirty="0" err="1">
                <a:solidFill>
                  <a:schemeClr val="accent1"/>
                </a:solidFill>
                <a:latin typeface="Bahnschrift" panose="020B0502040204020203" pitchFamily="34" charset="0"/>
              </a:rPr>
              <a:t>Ospedale</a:t>
            </a:r>
            <a:r>
              <a:rPr lang="en-US" sz="2200" dirty="0">
                <a:solidFill>
                  <a:schemeClr val="accent1"/>
                </a:solidFill>
                <a:latin typeface="Bahnschrift" panose="020B0502040204020203" pitchFamily="34" charset="0"/>
              </a:rPr>
              <a:t>-Niguarda</a:t>
            </a:r>
            <a:r>
              <a:rPr lang="en-US" sz="2200" dirty="0">
                <a:latin typeface="Bahnschrift" panose="020B0502040204020203" pitchFamily="34" charset="0"/>
              </a:rPr>
              <a:t>)</a:t>
            </a:r>
            <a:endParaRPr lang="it-IT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D8B4E-7F06-4D28-9B26-8E114A1C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57" y="2047130"/>
            <a:ext cx="10353762" cy="97045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Thanks</a:t>
            </a:r>
            <a:r>
              <a:rPr lang="it-IT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 for </a:t>
            </a:r>
            <a:r>
              <a:rPr lang="it-IT" dirty="0" err="1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your</a:t>
            </a:r>
            <a:r>
              <a:rPr lang="it-IT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attention</a:t>
            </a:r>
            <a:r>
              <a:rPr lang="it-IT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  <a:br>
              <a:rPr lang="it-IT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</a:br>
            <a:br>
              <a:rPr lang="it-IT" dirty="0"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</a:br>
            <a:r>
              <a:rPr lang="it-IT" sz="2400" dirty="0" err="1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References</a:t>
            </a:r>
            <a:r>
              <a:rPr lang="it-IT" sz="2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:</a:t>
            </a:r>
            <a:br>
              <a:rPr lang="it-IT" sz="2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</a:br>
            <a:r>
              <a:rPr lang="en-US" sz="1100" dirty="0"/>
              <a:t>[1] Kaggle. 2017. Medical Appointment No Shows. [ONLINE]</a:t>
            </a:r>
            <a:br>
              <a:rPr lang="en-US" sz="1100" dirty="0"/>
            </a:br>
            <a:r>
              <a:rPr lang="en-US" sz="1100" dirty="0"/>
              <a:t>Available at: https://www.kaggle.com/joniarroba/noshowappointments</a:t>
            </a:r>
            <a:br>
              <a:rPr lang="en-US" dirty="0"/>
            </a:br>
            <a:r>
              <a:rPr lang="en-US" sz="1100" dirty="0"/>
              <a:t>[2] Weather Underground. 2016. Vitoria Aeroporto, Brazil. [ONLINE]</a:t>
            </a:r>
            <a:br>
              <a:rPr lang="en-US" sz="1100" dirty="0"/>
            </a:br>
            <a:r>
              <a:rPr lang="en-US" sz="1100" dirty="0"/>
              <a:t>Available at: https://goo.gl/mdxRx7</a:t>
            </a:r>
            <a:br>
              <a:rPr lang="en-US" sz="1100" dirty="0"/>
            </a:br>
            <a:r>
              <a:rPr lang="it-IT" sz="1100" dirty="0"/>
              <a:t>[3] Il Sole 24 Ore. 2012. Se salti la visita medica prenotata scatta la</a:t>
            </a:r>
            <a:br>
              <a:rPr lang="it-IT" sz="1100" dirty="0"/>
            </a:br>
            <a:r>
              <a:rPr lang="it-IT" sz="1100" dirty="0"/>
              <a:t>segnalazione a Equitalia. [ONLINE]</a:t>
            </a:r>
            <a:br>
              <a:rPr lang="it-IT" dirty="0"/>
            </a:br>
            <a:r>
              <a:rPr lang="en-US" sz="1100" dirty="0"/>
              <a:t>Available at: http://www.ilsole24ore.com/art/notizie/2012-01-06/saltivisita-</a:t>
            </a:r>
            <a:br>
              <a:rPr lang="en-US" sz="1100" dirty="0"/>
            </a:br>
            <a:r>
              <a:rPr lang="it-IT" sz="1100" dirty="0"/>
              <a:t>medica-prenotata-105246.shtml?uuid=</a:t>
            </a:r>
            <a:r>
              <a:rPr lang="it-IT" sz="1100" dirty="0" err="1"/>
              <a:t>AaWlXIbE</a:t>
            </a:r>
            <a:br>
              <a:rPr lang="it-IT" sz="1100" dirty="0"/>
            </a:br>
            <a:r>
              <a:rPr lang="it-IT" sz="1100" dirty="0"/>
              <a:t>[4] Repubblica. 2017. </a:t>
            </a:r>
            <a:r>
              <a:rPr lang="it-IT" sz="1100" i="1" dirty="0"/>
              <a:t>Sanità Lombardia, più di un milione di visite prenotate e disertate: chi non cancella pagherà alla successiva. </a:t>
            </a:r>
            <a:r>
              <a:rPr lang="en-US" sz="1100" dirty="0"/>
              <a:t>[ONLINE] </a:t>
            </a:r>
            <a:br>
              <a:rPr lang="en-US" sz="1100" dirty="0"/>
            </a:br>
            <a:r>
              <a:rPr lang="it-IT" sz="1100" dirty="0" err="1"/>
              <a:t>Available</a:t>
            </a:r>
            <a:r>
              <a:rPr lang="it-IT" sz="1100" dirty="0"/>
              <a:t> </a:t>
            </a:r>
            <a:r>
              <a:rPr lang="it-IT" sz="1100" dirty="0" err="1"/>
              <a:t>at</a:t>
            </a:r>
            <a:r>
              <a:rPr lang="it-IT" sz="1100" dirty="0"/>
              <a:t>: https://goo.gl/36aXbV</a:t>
            </a:r>
            <a:br>
              <a:rPr lang="it-IT" sz="1100" dirty="0"/>
            </a:br>
            <a:br>
              <a:rPr lang="it-IT" sz="2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</a:br>
            <a:endParaRPr lang="it-IT" dirty="0">
              <a:solidFill>
                <a:schemeClr val="tx1"/>
              </a:solidFill>
              <a:effectLst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8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C1B4E-1870-4110-8B29-63D88AB7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140" y="2943775"/>
            <a:ext cx="3035719" cy="970450"/>
          </a:xfrm>
        </p:spPr>
        <p:txBody>
          <a:bodyPr>
            <a:noAutofit/>
          </a:bodyPr>
          <a:lstStyle/>
          <a:p>
            <a:pPr algn="ctr"/>
            <a:r>
              <a:rPr lang="it-IT" sz="32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Efficiency</a:t>
            </a:r>
            <a:r>
              <a:rPr lang="it-IT" sz="32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&amp; </a:t>
            </a:r>
            <a:r>
              <a:rPr lang="it-IT" sz="32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Efficacy</a:t>
            </a:r>
            <a:endParaRPr lang="it-IT" sz="32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A6BED2B-A8FC-4646-81EB-4EC86FB6643A}"/>
              </a:ext>
            </a:extLst>
          </p:cNvPr>
          <p:cNvSpPr/>
          <p:nvPr/>
        </p:nvSpPr>
        <p:spPr>
          <a:xfrm>
            <a:off x="4554097" y="2824992"/>
            <a:ext cx="3059762" cy="120801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8D4CD7-F9C4-4EDB-9D5A-FCA4A16B0F04}"/>
              </a:ext>
            </a:extLst>
          </p:cNvPr>
          <p:cNvCxnSpPr>
            <a:cxnSpLocks/>
          </p:cNvCxnSpPr>
          <p:nvPr/>
        </p:nvCxnSpPr>
        <p:spPr>
          <a:xfrm>
            <a:off x="7613859" y="3428999"/>
            <a:ext cx="607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5FE20F7-25AD-419B-8ABB-7BA0834D44F1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H="1">
            <a:off x="6083978" y="2215452"/>
            <a:ext cx="9016" cy="609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5D9A5CC-5AD1-496B-A69B-416264681BA3}"/>
              </a:ext>
            </a:extLst>
          </p:cNvPr>
          <p:cNvCxnSpPr>
            <a:cxnSpLocks/>
          </p:cNvCxnSpPr>
          <p:nvPr/>
        </p:nvCxnSpPr>
        <p:spPr>
          <a:xfrm flipH="1">
            <a:off x="6092994" y="4032963"/>
            <a:ext cx="6010" cy="609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CA48F59-50D7-43CC-8A78-9A8E0B4694F8}"/>
              </a:ext>
            </a:extLst>
          </p:cNvPr>
          <p:cNvCxnSpPr>
            <a:cxnSpLocks/>
          </p:cNvCxnSpPr>
          <p:nvPr/>
        </p:nvCxnSpPr>
        <p:spPr>
          <a:xfrm>
            <a:off x="3946745" y="3433192"/>
            <a:ext cx="607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F5BB2328-02A1-4F09-BF6A-221C1BCE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67" y="2700353"/>
            <a:ext cx="1213872" cy="121387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FF751E65-3D7A-4489-AF7C-9B30C33D9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69" y="5017091"/>
            <a:ext cx="1066015" cy="1066015"/>
          </a:xfrm>
          <a:prstGeom prst="rect">
            <a:avLst/>
          </a:prstGeom>
        </p:spPr>
      </p:pic>
      <p:sp>
        <p:nvSpPr>
          <p:cNvPr id="28" name="Ovale 27">
            <a:extLst>
              <a:ext uri="{FF2B5EF4-FFF2-40B4-BE49-F238E27FC236}">
                <a16:creationId xmlns:a16="http://schemas.microsoft.com/office/drawing/2014/main" id="{C06B57AC-282B-4D51-B489-337530A85645}"/>
              </a:ext>
            </a:extLst>
          </p:cNvPr>
          <p:cNvSpPr/>
          <p:nvPr/>
        </p:nvSpPr>
        <p:spPr>
          <a:xfrm>
            <a:off x="5197312" y="424089"/>
            <a:ext cx="1791363" cy="1791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FA6CACE-D9FA-4099-BE63-345AA7B69062}"/>
              </a:ext>
            </a:extLst>
          </p:cNvPr>
          <p:cNvSpPr/>
          <p:nvPr/>
        </p:nvSpPr>
        <p:spPr>
          <a:xfrm>
            <a:off x="2131339" y="2524060"/>
            <a:ext cx="1791363" cy="1791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B65CCBD-3889-4E11-BDB7-7D719E968514}"/>
              </a:ext>
            </a:extLst>
          </p:cNvPr>
          <p:cNvSpPr/>
          <p:nvPr/>
        </p:nvSpPr>
        <p:spPr>
          <a:xfrm>
            <a:off x="5188296" y="4654418"/>
            <a:ext cx="1791363" cy="1791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E35052B7-51B1-481D-88BD-1D59EF577F61}"/>
              </a:ext>
            </a:extLst>
          </p:cNvPr>
          <p:cNvSpPr/>
          <p:nvPr/>
        </p:nvSpPr>
        <p:spPr>
          <a:xfrm>
            <a:off x="8239041" y="2524059"/>
            <a:ext cx="1791363" cy="1791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DE43B51-77B4-4DBC-BF22-076AC985E4BC}"/>
              </a:ext>
            </a:extLst>
          </p:cNvPr>
          <p:cNvSpPr txBox="1"/>
          <p:nvPr/>
        </p:nvSpPr>
        <p:spPr>
          <a:xfrm>
            <a:off x="5771683" y="527009"/>
            <a:ext cx="84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F9B15E-8A0A-48BD-BBD2-3F490B1EB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73" y="2817230"/>
            <a:ext cx="1205019" cy="12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4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C1B4E-1870-4110-8B29-63D88AB7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140" y="2943731"/>
            <a:ext cx="3035719" cy="970450"/>
          </a:xfrm>
        </p:spPr>
        <p:txBody>
          <a:bodyPr>
            <a:noAutofit/>
          </a:bodyPr>
          <a:lstStyle/>
          <a:p>
            <a:pPr algn="ctr"/>
            <a:r>
              <a:rPr lang="it-IT" sz="32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Efficiency</a:t>
            </a:r>
            <a:r>
              <a:rPr lang="it-IT" sz="3200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&amp; </a:t>
            </a:r>
            <a:r>
              <a:rPr lang="it-IT" sz="3200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Efficacy</a:t>
            </a:r>
            <a:endParaRPr lang="it-IT" sz="3200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A6BED2B-A8FC-4646-81EB-4EC86FB6643A}"/>
              </a:ext>
            </a:extLst>
          </p:cNvPr>
          <p:cNvSpPr/>
          <p:nvPr/>
        </p:nvSpPr>
        <p:spPr>
          <a:xfrm>
            <a:off x="4554097" y="2824948"/>
            <a:ext cx="3059762" cy="120801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/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8D4CD7-F9C4-4EDB-9D5A-FCA4A16B0F04}"/>
              </a:ext>
            </a:extLst>
          </p:cNvPr>
          <p:cNvCxnSpPr>
            <a:cxnSpLocks/>
          </p:cNvCxnSpPr>
          <p:nvPr/>
        </p:nvCxnSpPr>
        <p:spPr>
          <a:xfrm>
            <a:off x="7613859" y="3428999"/>
            <a:ext cx="607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5FE20F7-25AD-419B-8ABB-7BA0834D44F1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H="1">
            <a:off x="6083978" y="2215452"/>
            <a:ext cx="9016" cy="6094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5D9A5CC-5AD1-496B-A69B-416264681BA3}"/>
              </a:ext>
            </a:extLst>
          </p:cNvPr>
          <p:cNvCxnSpPr>
            <a:cxnSpLocks/>
          </p:cNvCxnSpPr>
          <p:nvPr/>
        </p:nvCxnSpPr>
        <p:spPr>
          <a:xfrm flipH="1">
            <a:off x="6092994" y="4032963"/>
            <a:ext cx="6010" cy="609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CA48F59-50D7-43CC-8A78-9A8E0B4694F8}"/>
              </a:ext>
            </a:extLst>
          </p:cNvPr>
          <p:cNvCxnSpPr>
            <a:cxnSpLocks/>
          </p:cNvCxnSpPr>
          <p:nvPr/>
        </p:nvCxnSpPr>
        <p:spPr>
          <a:xfrm>
            <a:off x="3946745" y="3433192"/>
            <a:ext cx="607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F5BB2328-02A1-4F09-BF6A-221C1BCE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67" y="2700353"/>
            <a:ext cx="1213872" cy="121387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FF751E65-3D7A-4489-AF7C-9B30C33D9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69" y="5017091"/>
            <a:ext cx="1066015" cy="1066015"/>
          </a:xfrm>
          <a:prstGeom prst="rect">
            <a:avLst/>
          </a:prstGeom>
        </p:spPr>
      </p:pic>
      <p:sp>
        <p:nvSpPr>
          <p:cNvPr id="28" name="Ovale 27">
            <a:extLst>
              <a:ext uri="{FF2B5EF4-FFF2-40B4-BE49-F238E27FC236}">
                <a16:creationId xmlns:a16="http://schemas.microsoft.com/office/drawing/2014/main" id="{C06B57AC-282B-4D51-B489-337530A85645}"/>
              </a:ext>
            </a:extLst>
          </p:cNvPr>
          <p:cNvSpPr/>
          <p:nvPr/>
        </p:nvSpPr>
        <p:spPr>
          <a:xfrm>
            <a:off x="5197312" y="424089"/>
            <a:ext cx="1791363" cy="1791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FA6CACE-D9FA-4099-BE63-345AA7B69062}"/>
              </a:ext>
            </a:extLst>
          </p:cNvPr>
          <p:cNvSpPr/>
          <p:nvPr/>
        </p:nvSpPr>
        <p:spPr>
          <a:xfrm>
            <a:off x="2131339" y="2524060"/>
            <a:ext cx="1791363" cy="1791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B65CCBD-3889-4E11-BDB7-7D719E968514}"/>
              </a:ext>
            </a:extLst>
          </p:cNvPr>
          <p:cNvSpPr/>
          <p:nvPr/>
        </p:nvSpPr>
        <p:spPr>
          <a:xfrm>
            <a:off x="5188296" y="4654418"/>
            <a:ext cx="1791363" cy="1791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E35052B7-51B1-481D-88BD-1D59EF577F61}"/>
              </a:ext>
            </a:extLst>
          </p:cNvPr>
          <p:cNvSpPr/>
          <p:nvPr/>
        </p:nvSpPr>
        <p:spPr>
          <a:xfrm>
            <a:off x="8239041" y="2524059"/>
            <a:ext cx="1791363" cy="1791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DE43B51-77B4-4DBC-BF22-076AC985E4BC}"/>
              </a:ext>
            </a:extLst>
          </p:cNvPr>
          <p:cNvSpPr txBox="1"/>
          <p:nvPr/>
        </p:nvSpPr>
        <p:spPr>
          <a:xfrm>
            <a:off x="5328511" y="965827"/>
            <a:ext cx="1510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Users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E98E91B-DB2A-4E60-BA5A-D48299A37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61" y="2817230"/>
            <a:ext cx="1205019" cy="12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887D1124-A6A5-425E-95FA-D56C28BE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8" y="2388393"/>
            <a:ext cx="4857129" cy="32542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3D8A70-D598-4DC0-A146-C5060FDEE783}"/>
              </a:ext>
            </a:extLst>
          </p:cNvPr>
          <p:cNvSpPr txBox="1"/>
          <p:nvPr/>
        </p:nvSpPr>
        <p:spPr>
          <a:xfrm>
            <a:off x="6244981" y="3502456"/>
            <a:ext cx="5211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Work time of </a:t>
            </a:r>
            <a:r>
              <a:rPr lang="it-IT" sz="22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trained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sz="22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medical</a:t>
            </a:r>
            <a:r>
              <a:rPr lang="it-IT" sz="22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operator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8F6CB1E-B62A-47FC-992F-A3B2A78A6D44}"/>
              </a:ext>
            </a:extLst>
          </p:cNvPr>
          <p:cNvSpPr/>
          <p:nvPr/>
        </p:nvSpPr>
        <p:spPr>
          <a:xfrm>
            <a:off x="6244981" y="2388393"/>
            <a:ext cx="5211924" cy="912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77071729-F6E8-45B9-9628-993DE66DC2A0}"/>
              </a:ext>
            </a:extLst>
          </p:cNvPr>
          <p:cNvCxnSpPr>
            <a:cxnSpLocks/>
          </p:cNvCxnSpPr>
          <p:nvPr/>
        </p:nvCxnSpPr>
        <p:spPr>
          <a:xfrm>
            <a:off x="5343349" y="2844503"/>
            <a:ext cx="907224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20FA37E-E616-41BC-A148-6BFBA4AEAB6F}"/>
              </a:ext>
            </a:extLst>
          </p:cNvPr>
          <p:cNvCxnSpPr>
            <a:cxnSpLocks/>
          </p:cNvCxnSpPr>
          <p:nvPr/>
        </p:nvCxnSpPr>
        <p:spPr>
          <a:xfrm flipV="1">
            <a:off x="5343349" y="4015531"/>
            <a:ext cx="901632" cy="6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3039C8CF-2A1F-4620-B5B5-2C40337DA7F1}"/>
              </a:ext>
            </a:extLst>
          </p:cNvPr>
          <p:cNvSpPr/>
          <p:nvPr/>
        </p:nvSpPr>
        <p:spPr>
          <a:xfrm>
            <a:off x="6244981" y="3521801"/>
            <a:ext cx="5211924" cy="938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0CE6AB-7655-40CE-88C1-708FAD029513}"/>
              </a:ext>
            </a:extLst>
          </p:cNvPr>
          <p:cNvSpPr txBox="1"/>
          <p:nvPr/>
        </p:nvSpPr>
        <p:spPr>
          <a:xfrm>
            <a:off x="8016419" y="3991244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60.000.000 €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9AF974-4DA9-4023-9049-08FEAFB2E4B1}"/>
              </a:ext>
            </a:extLst>
          </p:cNvPr>
          <p:cNvSpPr txBox="1"/>
          <p:nvPr/>
        </p:nvSpPr>
        <p:spPr>
          <a:xfrm>
            <a:off x="7548342" y="4741815"/>
            <a:ext cx="2605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>
                <a:latin typeface="Bahnschrift" panose="020B0502040204020203" pitchFamily="34" charset="0"/>
              </a:rPr>
              <a:t>Longer</a:t>
            </a:r>
            <a:r>
              <a:rPr lang="it-IT" sz="2200" dirty="0">
                <a:latin typeface="Bahnschrift" panose="020B0502040204020203" pitchFamily="34" charset="0"/>
              </a:rPr>
              <a:t> </a:t>
            </a:r>
            <a:r>
              <a:rPr lang="it-IT" sz="2200" dirty="0" err="1">
                <a:latin typeface="Bahnschrift" panose="020B0502040204020203" pitchFamily="34" charset="0"/>
              </a:rPr>
              <a:t>waiting</a:t>
            </a:r>
            <a:r>
              <a:rPr lang="it-IT" sz="2200" dirty="0">
                <a:latin typeface="Bahnschrift" panose="020B0502040204020203" pitchFamily="34" charset="0"/>
              </a:rPr>
              <a:t> </a:t>
            </a:r>
            <a:r>
              <a:rPr lang="it-IT" sz="2200" dirty="0" err="1">
                <a:latin typeface="Bahnschrift" panose="020B0502040204020203" pitchFamily="34" charset="0"/>
              </a:rPr>
              <a:t>lists</a:t>
            </a:r>
            <a:endParaRPr lang="it-IT" sz="2200" dirty="0">
              <a:latin typeface="Bahnschrift" panose="020B050204020402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8F4E4E-26BA-489A-9EFC-3D5ED082E22E}"/>
              </a:ext>
            </a:extLst>
          </p:cNvPr>
          <p:cNvSpPr txBox="1"/>
          <p:nvPr/>
        </p:nvSpPr>
        <p:spPr>
          <a:xfrm>
            <a:off x="8052152" y="517270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6’ </a:t>
            </a:r>
            <a:r>
              <a:rPr lang="it-IT" sz="2000" dirty="0" err="1">
                <a:latin typeface="Bahnschrift" panose="020B0502040204020203" pitchFamily="34" charset="0"/>
              </a:rPr>
              <a:t>every</a:t>
            </a:r>
            <a:r>
              <a:rPr lang="it-IT" sz="2000" dirty="0">
                <a:latin typeface="Bahnschrift" panose="020B0502040204020203" pitchFamily="34" charset="0"/>
              </a:rPr>
              <a:t> hour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BCC64A-106D-4AA8-B212-DDB052E687D3}"/>
              </a:ext>
            </a:extLst>
          </p:cNvPr>
          <p:cNvSpPr txBox="1"/>
          <p:nvPr/>
        </p:nvSpPr>
        <p:spPr>
          <a:xfrm flipH="1">
            <a:off x="7051590" y="2613670"/>
            <a:ext cx="359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  <a:latin typeface="Bahnschrift" panose="020B0502040204020203" pitchFamily="34" charset="0"/>
              </a:rPr>
              <a:t>10% </a:t>
            </a:r>
            <a:r>
              <a:rPr lang="it-IT" sz="2400" dirty="0">
                <a:latin typeface="Bahnschrift" panose="020B0502040204020203" pitchFamily="34" charset="0"/>
              </a:rPr>
              <a:t>of </a:t>
            </a:r>
            <a:r>
              <a:rPr lang="it-IT" sz="2400" dirty="0" err="1">
                <a:latin typeface="Bahnschrift" panose="020B0502040204020203" pitchFamily="34" charset="0"/>
              </a:rPr>
              <a:t>total</a:t>
            </a:r>
            <a:r>
              <a:rPr lang="it-IT" sz="2400" dirty="0">
                <a:latin typeface="Bahnschrift" panose="020B0502040204020203" pitchFamily="34" charset="0"/>
              </a:rPr>
              <a:t> </a:t>
            </a:r>
            <a:r>
              <a:rPr lang="it-IT" sz="2400" dirty="0" err="1">
                <a:latin typeface="Bahnschrift" panose="020B0502040204020203" pitchFamily="34" charset="0"/>
              </a:rPr>
              <a:t>appointments</a:t>
            </a:r>
            <a:endParaRPr lang="it-IT" sz="2400" dirty="0">
              <a:latin typeface="Bahnschrift" panose="020B0502040204020203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BCC6EB5-4508-453E-9A87-422F7D8761F5}"/>
              </a:ext>
            </a:extLst>
          </p:cNvPr>
          <p:cNvSpPr/>
          <p:nvPr/>
        </p:nvSpPr>
        <p:spPr>
          <a:xfrm>
            <a:off x="6244980" y="4706159"/>
            <a:ext cx="5211924" cy="938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C766E28-E34F-4D60-932B-F424B5D95CAB}"/>
              </a:ext>
            </a:extLst>
          </p:cNvPr>
          <p:cNvCxnSpPr>
            <a:cxnSpLocks/>
          </p:cNvCxnSpPr>
          <p:nvPr/>
        </p:nvCxnSpPr>
        <p:spPr>
          <a:xfrm flipV="1">
            <a:off x="5337757" y="5166036"/>
            <a:ext cx="901632" cy="6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D6F6C0CA-9755-4463-B7B7-E0B95597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The </a:t>
            </a:r>
            <a:r>
              <a:rPr lang="it-IT" dirty="0" err="1">
                <a:latin typeface="Bahnschrift" panose="020B0502040204020203" pitchFamily="34" charset="0"/>
              </a:rPr>
              <a:t>Problem</a:t>
            </a:r>
            <a:r>
              <a:rPr lang="it-IT" dirty="0">
                <a:latin typeface="Bahnschrift" panose="020B0502040204020203" pitchFamily="34" charset="0"/>
              </a:rPr>
              <a:t> of </a:t>
            </a:r>
            <a:br>
              <a:rPr lang="it-IT" dirty="0">
                <a:latin typeface="Bahnschrift" panose="020B0502040204020203" pitchFamily="34" charset="0"/>
              </a:rPr>
            </a:br>
            <a:r>
              <a:rPr lang="it-IT" dirty="0" err="1">
                <a:latin typeface="Bahnschrift" panose="020B0502040204020203" pitchFamily="34" charset="0"/>
              </a:rPr>
              <a:t>Unattended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Appointments</a:t>
            </a:r>
            <a:r>
              <a:rPr lang="it-IT" dirty="0">
                <a:latin typeface="Bahnschrift" panose="020B0502040204020203" pitchFamily="34" charset="0"/>
              </a:rPr>
              <a:t> (</a:t>
            </a:r>
            <a:r>
              <a:rPr lang="it-IT" dirty="0" err="1">
                <a:latin typeface="Bahnschrift" panose="020B0502040204020203" pitchFamily="34" charset="0"/>
              </a:rPr>
              <a:t>Lombardy</a:t>
            </a:r>
            <a:r>
              <a:rPr lang="it-IT" dirty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EE54D-04B6-4946-BA32-7C56DB03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Current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Solutions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379313-55B6-487E-80C0-9C43D12E924E}"/>
              </a:ext>
            </a:extLst>
          </p:cNvPr>
          <p:cNvSpPr/>
          <p:nvPr/>
        </p:nvSpPr>
        <p:spPr>
          <a:xfrm>
            <a:off x="8387121" y="2141634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5E421D9-31F8-40A4-B12B-7AADA84CD2B1}"/>
              </a:ext>
            </a:extLst>
          </p:cNvPr>
          <p:cNvSpPr/>
          <p:nvPr/>
        </p:nvSpPr>
        <p:spPr>
          <a:xfrm>
            <a:off x="361317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10C0BAB-A8BD-48AF-8DE8-D742A9ACF799}"/>
              </a:ext>
            </a:extLst>
          </p:cNvPr>
          <p:cNvSpPr/>
          <p:nvPr/>
        </p:nvSpPr>
        <p:spPr>
          <a:xfrm>
            <a:off x="4374219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B0CB64-791E-4D60-A7BB-32AFAEDE321D}"/>
              </a:ext>
            </a:extLst>
          </p:cNvPr>
          <p:cNvSpPr txBox="1"/>
          <p:nvPr/>
        </p:nvSpPr>
        <p:spPr>
          <a:xfrm>
            <a:off x="1781058" y="2803109"/>
            <a:ext cx="593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D578CA2-462E-403D-98CC-F1C09BA0189A}"/>
              </a:ext>
            </a:extLst>
          </p:cNvPr>
          <p:cNvSpPr txBox="1"/>
          <p:nvPr/>
        </p:nvSpPr>
        <p:spPr>
          <a:xfrm>
            <a:off x="5680146" y="2803109"/>
            <a:ext cx="821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678EFD-F705-4B36-A5AF-0DA607B53515}"/>
              </a:ext>
            </a:extLst>
          </p:cNvPr>
          <p:cNvSpPr txBox="1"/>
          <p:nvPr/>
        </p:nvSpPr>
        <p:spPr>
          <a:xfrm>
            <a:off x="9693048" y="2803109"/>
            <a:ext cx="8354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445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EE54D-04B6-4946-BA32-7C56DB03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Current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Solutions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A2DA74-7C59-4B12-8662-6B8079A2A6CE}"/>
              </a:ext>
            </a:extLst>
          </p:cNvPr>
          <p:cNvSpPr txBox="1"/>
          <p:nvPr/>
        </p:nvSpPr>
        <p:spPr>
          <a:xfrm>
            <a:off x="1216665" y="4392357"/>
            <a:ext cx="172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Reminders</a:t>
            </a:r>
            <a:endParaRPr lang="it-IT" sz="2400" dirty="0">
              <a:solidFill>
                <a:schemeClr val="accent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379313-55B6-487E-80C0-9C43D12E924E}"/>
              </a:ext>
            </a:extLst>
          </p:cNvPr>
          <p:cNvSpPr/>
          <p:nvPr/>
        </p:nvSpPr>
        <p:spPr>
          <a:xfrm>
            <a:off x="8387121" y="2141634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5E421D9-31F8-40A4-B12B-7AADA84CD2B1}"/>
              </a:ext>
            </a:extLst>
          </p:cNvPr>
          <p:cNvSpPr/>
          <p:nvPr/>
        </p:nvSpPr>
        <p:spPr>
          <a:xfrm>
            <a:off x="361317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10C0BAB-A8BD-48AF-8DE8-D742A9ACF799}"/>
              </a:ext>
            </a:extLst>
          </p:cNvPr>
          <p:cNvSpPr/>
          <p:nvPr/>
        </p:nvSpPr>
        <p:spPr>
          <a:xfrm>
            <a:off x="4374219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6A5CCC2-1871-48DA-AA74-AFF63C7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0" y="2361685"/>
            <a:ext cx="2058828" cy="205882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7E7612-B267-44F3-9ADF-7FB35F52C0A2}"/>
              </a:ext>
            </a:extLst>
          </p:cNvPr>
          <p:cNvSpPr txBox="1"/>
          <p:nvPr/>
        </p:nvSpPr>
        <p:spPr>
          <a:xfrm>
            <a:off x="5680146" y="2803109"/>
            <a:ext cx="821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BD6EBF2-4117-4F86-A4B0-F3A351C3AFB8}"/>
              </a:ext>
            </a:extLst>
          </p:cNvPr>
          <p:cNvSpPr txBox="1"/>
          <p:nvPr/>
        </p:nvSpPr>
        <p:spPr>
          <a:xfrm>
            <a:off x="9693048" y="2803109"/>
            <a:ext cx="8354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536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EE54D-04B6-4946-BA32-7C56DB03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Current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solutions</a:t>
            </a:r>
            <a:endParaRPr lang="it-IT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A2DA74-7C59-4B12-8662-6B8079A2A6CE}"/>
              </a:ext>
            </a:extLst>
          </p:cNvPr>
          <p:cNvSpPr txBox="1"/>
          <p:nvPr/>
        </p:nvSpPr>
        <p:spPr>
          <a:xfrm>
            <a:off x="1216665" y="4392357"/>
            <a:ext cx="172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Reminders</a:t>
            </a:r>
            <a:endParaRPr lang="it-IT" sz="2400" dirty="0"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379313-55B6-487E-80C0-9C43D12E924E}"/>
              </a:ext>
            </a:extLst>
          </p:cNvPr>
          <p:cNvSpPr/>
          <p:nvPr/>
        </p:nvSpPr>
        <p:spPr>
          <a:xfrm>
            <a:off x="8387121" y="2141634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5E421D9-31F8-40A4-B12B-7AADA84CD2B1}"/>
              </a:ext>
            </a:extLst>
          </p:cNvPr>
          <p:cNvSpPr/>
          <p:nvPr/>
        </p:nvSpPr>
        <p:spPr>
          <a:xfrm>
            <a:off x="361317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10C0BAB-A8BD-48AF-8DE8-D742A9ACF799}"/>
              </a:ext>
            </a:extLst>
          </p:cNvPr>
          <p:cNvSpPr/>
          <p:nvPr/>
        </p:nvSpPr>
        <p:spPr>
          <a:xfrm>
            <a:off x="4374219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9DD5337-1FC5-45C7-ACDF-17389915A9C9}"/>
              </a:ext>
            </a:extLst>
          </p:cNvPr>
          <p:cNvSpPr txBox="1"/>
          <p:nvPr/>
        </p:nvSpPr>
        <p:spPr>
          <a:xfrm>
            <a:off x="4374219" y="4453912"/>
            <a:ext cx="3432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Queue Management Systems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6A5CCC2-1871-48DA-AA74-AFF63C7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0" y="2361685"/>
            <a:ext cx="2058828" cy="205882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09A2F6CA-C686-4149-AFE6-65ABE6B5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03" y="2505810"/>
            <a:ext cx="1731946" cy="17319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07DCDE-EDF9-47A7-96ED-107A72F525E1}"/>
              </a:ext>
            </a:extLst>
          </p:cNvPr>
          <p:cNvSpPr txBox="1"/>
          <p:nvPr/>
        </p:nvSpPr>
        <p:spPr>
          <a:xfrm>
            <a:off x="9693048" y="2803109"/>
            <a:ext cx="8354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788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EE54D-04B6-4946-BA32-7C56DB03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Current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solutions</a:t>
            </a:r>
            <a:endParaRPr lang="it-IT" dirty="0">
              <a:solidFill>
                <a:schemeClr val="tx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A2DA74-7C59-4B12-8662-6B8079A2A6CE}"/>
              </a:ext>
            </a:extLst>
          </p:cNvPr>
          <p:cNvSpPr txBox="1"/>
          <p:nvPr/>
        </p:nvSpPr>
        <p:spPr>
          <a:xfrm>
            <a:off x="1216665" y="4392357"/>
            <a:ext cx="172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Reminders</a:t>
            </a:r>
            <a:endParaRPr lang="it-IT" sz="2400" dirty="0"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379313-55B6-487E-80C0-9C43D12E924E}"/>
              </a:ext>
            </a:extLst>
          </p:cNvPr>
          <p:cNvSpPr/>
          <p:nvPr/>
        </p:nvSpPr>
        <p:spPr>
          <a:xfrm>
            <a:off x="8387121" y="2141634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5E421D9-31F8-40A4-B12B-7AADA84CD2B1}"/>
              </a:ext>
            </a:extLst>
          </p:cNvPr>
          <p:cNvSpPr/>
          <p:nvPr/>
        </p:nvSpPr>
        <p:spPr>
          <a:xfrm>
            <a:off x="361317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10C0BAB-A8BD-48AF-8DE8-D742A9ACF799}"/>
              </a:ext>
            </a:extLst>
          </p:cNvPr>
          <p:cNvSpPr/>
          <p:nvPr/>
        </p:nvSpPr>
        <p:spPr>
          <a:xfrm>
            <a:off x="4374219" y="2105701"/>
            <a:ext cx="3432914" cy="2964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9DD5337-1FC5-45C7-ACDF-17389915A9C9}"/>
              </a:ext>
            </a:extLst>
          </p:cNvPr>
          <p:cNvSpPr txBox="1"/>
          <p:nvPr/>
        </p:nvSpPr>
        <p:spPr>
          <a:xfrm>
            <a:off x="4374219" y="4453912"/>
            <a:ext cx="3432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Queue Management Systems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6A5CCC2-1871-48DA-AA74-AFF63C7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0" y="2361685"/>
            <a:ext cx="2058828" cy="205882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09A2F6CA-C686-4149-AFE6-65ABE6B5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03" y="2505810"/>
            <a:ext cx="1731946" cy="1731946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2E392001-2B71-4D99-8C5E-D9AC69960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64" y="2544530"/>
            <a:ext cx="1693226" cy="1693226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596BA23-EE6E-4402-8109-5D168DBF732B}"/>
              </a:ext>
            </a:extLst>
          </p:cNvPr>
          <p:cNvSpPr txBox="1"/>
          <p:nvPr/>
        </p:nvSpPr>
        <p:spPr>
          <a:xfrm>
            <a:off x="9377256" y="4453912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accent1"/>
                </a:solidFill>
                <a:latin typeface="Bahnschrift" panose="020B0502040204020203" pitchFamily="34" charset="0"/>
                <a:ea typeface="Arimo" panose="020B0604020202020204" pitchFamily="34" charset="0"/>
                <a:cs typeface="Arimo" panose="020B0604020202020204" pitchFamily="34" charset="0"/>
              </a:rPr>
              <a:t>Penalties</a:t>
            </a:r>
            <a:endParaRPr lang="it-IT" sz="2400" dirty="0">
              <a:solidFill>
                <a:schemeClr val="accent1"/>
              </a:solidFill>
              <a:latin typeface="Bahnschrift" panose="020B0502040204020203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4333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Arial</vt:lpstr>
      <vt:lpstr>Arimo</vt:lpstr>
      <vt:lpstr>Bahnschrift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Ion</vt:lpstr>
      <vt:lpstr>Unattended Medical Appointments: Analysis and Prediction</vt:lpstr>
      <vt:lpstr>Public Health System Estimates</vt:lpstr>
      <vt:lpstr>Efficiency &amp; Efficacy</vt:lpstr>
      <vt:lpstr>Efficiency &amp; Efficacy</vt:lpstr>
      <vt:lpstr>The Problem of  Unattended Appointments (Lombardy)</vt:lpstr>
      <vt:lpstr>Current Solutions</vt:lpstr>
      <vt:lpstr>Current Solutions</vt:lpstr>
      <vt:lpstr>Current solutions</vt:lpstr>
      <vt:lpstr>Current solutions</vt:lpstr>
      <vt:lpstr>Current solutions</vt:lpstr>
      <vt:lpstr>What if we could Predict  Unattended Appointments?</vt:lpstr>
      <vt:lpstr>What if we could  Predict Unattended Appointments?</vt:lpstr>
      <vt:lpstr>What if we could  Predict Unattended Appointments?</vt:lpstr>
      <vt:lpstr>What if we could  Predict Unattended Appointments?</vt:lpstr>
      <vt:lpstr>Prediction of missed appointments</vt:lpstr>
      <vt:lpstr>1. Dataset</vt:lpstr>
      <vt:lpstr>2. Data Manipulation in a Nutshell</vt:lpstr>
      <vt:lpstr>2. Data Manipulation in a Nutshell</vt:lpstr>
      <vt:lpstr>2. Data Manipulation in a Nutshell</vt:lpstr>
      <vt:lpstr>3. Results</vt:lpstr>
      <vt:lpstr>3. Results</vt:lpstr>
      <vt:lpstr>How to improve results?</vt:lpstr>
      <vt:lpstr>How to improve results?</vt:lpstr>
      <vt:lpstr>Thanks for your attention.  References: [1] Kaggle. 2017. Medical Appointment No Shows. [ONLINE] Available at: https://www.kaggle.com/joniarroba/noshowappointments [2] Weather Underground. 2016. Vitoria Aeroporto, Brazil. [ONLINE] Available at: https://goo.gl/mdxRx7 [3] Il Sole 24 Ore. 2012. Se salti la visita medica prenotata scatta la segnalazione a Equitalia. [ONLINE] Available at: http://www.ilsole24ore.com/art/notizie/2012-01-06/saltivisita- medica-prenotata-105246.shtml?uuid=AaWlXIbE [4] Repubblica. 2017. Sanità Lombardia, più di un milione di visite prenotate e disertate: chi non cancella pagherà alla successiva. [ONLINE]  Available at: https://goo.gl/36aXbV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Dal Tio</dc:creator>
  <cp:lastModifiedBy>m.fratello@campus.unimib.it</cp:lastModifiedBy>
  <cp:revision>100</cp:revision>
  <dcterms:created xsi:type="dcterms:W3CDTF">2018-02-25T22:05:51Z</dcterms:created>
  <dcterms:modified xsi:type="dcterms:W3CDTF">2018-03-03T17:08:05Z</dcterms:modified>
</cp:coreProperties>
</file>